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8" r:id="rId3"/>
    <p:sldId id="257" r:id="rId4"/>
    <p:sldId id="262" r:id="rId5"/>
    <p:sldId id="263" r:id="rId6"/>
    <p:sldId id="264" r:id="rId7"/>
    <p:sldId id="265" r:id="rId8"/>
    <p:sldId id="279" r:id="rId9"/>
    <p:sldId id="266" r:id="rId10"/>
    <p:sldId id="267" r:id="rId11"/>
    <p:sldId id="268" r:id="rId12"/>
    <p:sldId id="269" r:id="rId13"/>
    <p:sldId id="289" r:id="rId14"/>
    <p:sldId id="290" r:id="rId15"/>
    <p:sldId id="291" r:id="rId16"/>
    <p:sldId id="292" r:id="rId17"/>
    <p:sldId id="270" r:id="rId18"/>
    <p:sldId id="271" r:id="rId19"/>
    <p:sldId id="272" r:id="rId20"/>
    <p:sldId id="273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4031-5FB7-412D-BE26-95CE2BC692A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109376-5BFF-4364-9455-BD9BDF44AE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4031-5FB7-412D-BE26-95CE2BC692A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9376-5BFF-4364-9455-BD9BDF44A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4031-5FB7-412D-BE26-95CE2BC692A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9376-5BFF-4364-9455-BD9BDF44A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4031-5FB7-412D-BE26-95CE2BC692A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9376-5BFF-4364-9455-BD9BDF44A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4031-5FB7-412D-BE26-95CE2BC692A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9376-5BFF-4364-9455-BD9BDF44AE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4031-5FB7-412D-BE26-95CE2BC692A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9376-5BFF-4364-9455-BD9BDF44AE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4031-5FB7-412D-BE26-95CE2BC692A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9376-5BFF-4364-9455-BD9BDF44AE9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4031-5FB7-412D-BE26-95CE2BC692A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9376-5BFF-4364-9455-BD9BDF44A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4031-5FB7-412D-BE26-95CE2BC692A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9376-5BFF-4364-9455-BD9BDF44A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4031-5FB7-412D-BE26-95CE2BC692A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9376-5BFF-4364-9455-BD9BDF44A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4031-5FB7-412D-BE26-95CE2BC692A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9376-5BFF-4364-9455-BD9BDF44A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7B14031-5FB7-412D-BE26-95CE2BC692A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0109376-5BFF-4364-9455-BD9BDF44AE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hilaoshizhongwen.weebly.com/199773528224418.html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google.co.uk/url?sa=i&amp;rct=j&amp;q=&amp;esrc=s&amp;source=images&amp;cd=&amp;cad=rja&amp;uact=8&amp;ved=0ahUKEwjdqbi0tcXRAhXM1BoKHd5UDDoQjRwIBw&amp;url=https://www.pinterest.com/pin/246501779580875020/&amp;bvm=bv.144224172,d.ZGg&amp;psig=AFQjCNFtkwfETS21w0tEjM6Maebq0wo2Iw&amp;ust=148461277448885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hilaoshizhongwen.weebly.com/199773528224418.html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google.co.uk/url?sa=i&amp;rct=j&amp;q=&amp;esrc=s&amp;source=images&amp;cd=&amp;cad=rja&amp;uact=8&amp;ved=0ahUKEwjdqbi0tcXRAhXM1BoKHd5UDDoQjRwIBw&amp;url=https://www.pinterest.com/pin/246501779580875020/&amp;bvm=bv.144224172,d.ZGg&amp;psig=AFQjCNFtkwfETS21w0tEjM6Maebq0wo2Iw&amp;ust=1484612774488854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9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2509237" y="1487276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latin typeface="Comic Sans MS" pitchFamily="66" charset="0"/>
              </a:rPr>
              <a:t>Starter</a:t>
            </a:r>
            <a:endParaRPr lang="en-GB" sz="2400" b="1" u="sng" dirty="0"/>
          </a:p>
        </p:txBody>
      </p:sp>
      <p:sp>
        <p:nvSpPr>
          <p:cNvPr id="91" name="Isosceles Triangle 90"/>
          <p:cNvSpPr/>
          <p:nvPr/>
        </p:nvSpPr>
        <p:spPr bwMode="auto">
          <a:xfrm>
            <a:off x="2835894" y="3199012"/>
            <a:ext cx="2204158" cy="1900136"/>
          </a:xfrm>
          <a:prstGeom prst="triangle">
            <a:avLst>
              <a:gd name="adj" fmla="val 281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2" name="Isosceles Triangle 91"/>
          <p:cNvSpPr/>
          <p:nvPr/>
        </p:nvSpPr>
        <p:spPr bwMode="auto">
          <a:xfrm rot="10800000">
            <a:off x="4332401" y="2763258"/>
            <a:ext cx="1512168" cy="1303593"/>
          </a:xfrm>
          <a:prstGeom prst="triangle">
            <a:avLst>
              <a:gd name="adj" fmla="val 281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3" name="Isosceles Triangle 92"/>
          <p:cNvSpPr/>
          <p:nvPr/>
        </p:nvSpPr>
        <p:spPr bwMode="auto">
          <a:xfrm>
            <a:off x="5796136" y="4149080"/>
            <a:ext cx="1656184" cy="991854"/>
          </a:xfrm>
          <a:prstGeom prst="triangle">
            <a:avLst>
              <a:gd name="adj" fmla="val 281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4" name="Isosceles Triangle 93"/>
          <p:cNvSpPr/>
          <p:nvPr/>
        </p:nvSpPr>
        <p:spPr bwMode="auto">
          <a:xfrm>
            <a:off x="6516216" y="2537710"/>
            <a:ext cx="1512168" cy="1303593"/>
          </a:xfrm>
          <a:prstGeom prst="triangle">
            <a:avLst>
              <a:gd name="adj" fmla="val 711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298530" y="1948941"/>
            <a:ext cx="6312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What’s the same? How is this different?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420375" y="2756572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42°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332401" y="4764567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42°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626250" y="3576459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42°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732240" y="4833157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</a:t>
            </a:r>
            <a:r>
              <a:rPr lang="en-GB" sz="1400" dirty="0" smtClean="0">
                <a:latin typeface="Comic Sans MS" pitchFamily="66" charset="0"/>
              </a:rPr>
              <a:t>2°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330263" y="3261166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6cm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694886" y="4316257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6cm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604457" y="2881729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6cm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136771" y="3841303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9</a:t>
            </a:r>
            <a:r>
              <a:rPr lang="en-GB" sz="1400" dirty="0" smtClean="0">
                <a:latin typeface="Comic Sans MS" pitchFamily="66" charset="0"/>
              </a:rPr>
              <a:t>cm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922560" y="2495723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</a:t>
            </a:r>
            <a:r>
              <a:rPr lang="en-GB" sz="1400" dirty="0" smtClean="0">
                <a:latin typeface="Comic Sans MS" pitchFamily="66" charset="0"/>
              </a:rPr>
              <a:t>cm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072380" y="3828410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</a:t>
            </a:r>
            <a:r>
              <a:rPr lang="en-GB" sz="1400" dirty="0" smtClean="0">
                <a:latin typeface="Comic Sans MS" pitchFamily="66" charset="0"/>
              </a:rPr>
              <a:t>cm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329121" y="5133815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</a:t>
            </a:r>
            <a:r>
              <a:rPr lang="en-GB" sz="1400" dirty="0" smtClean="0">
                <a:latin typeface="Comic Sans MS" pitchFamily="66" charset="0"/>
              </a:rPr>
              <a:t>cm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523927" y="5065225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8cm</a:t>
            </a:r>
          </a:p>
        </p:txBody>
      </p:sp>
      <p:sp>
        <p:nvSpPr>
          <p:cNvPr id="88" name="Title 87"/>
          <p:cNvSpPr>
            <a:spLocks noGrp="1"/>
          </p:cNvSpPr>
          <p:nvPr>
            <p:ph type="title"/>
          </p:nvPr>
        </p:nvSpPr>
        <p:spPr>
          <a:xfrm>
            <a:off x="76200" y="304800"/>
            <a:ext cx="8991600" cy="951644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Congruence and Similarity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Content Placeholder 107"/>
          <p:cNvSpPr>
            <a:spLocks noGrp="1"/>
          </p:cNvSpPr>
          <p:nvPr>
            <p:ph sz="quarter" idx="13"/>
          </p:nvPr>
        </p:nvSpPr>
        <p:spPr>
          <a:xfrm>
            <a:off x="79631" y="1415541"/>
            <a:ext cx="2218900" cy="413259"/>
          </a:xfrm>
          <a:solidFill>
            <a:schemeClr val="tx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Success Criteria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152400" y="1295400"/>
            <a:ext cx="89916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79631" y="1974597"/>
            <a:ext cx="2191603" cy="1657806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Developing students will be able to </a:t>
            </a:r>
            <a:r>
              <a:rPr lang="en-US" sz="1600" dirty="0" err="1"/>
              <a:t>recognise</a:t>
            </a:r>
            <a:r>
              <a:rPr lang="en-US" sz="1600" dirty="0"/>
              <a:t> similarity as one shape being an enlargement of the </a:t>
            </a:r>
            <a:r>
              <a:rPr lang="en-US" sz="1600" dirty="0" smtClean="0"/>
              <a:t>other.           </a:t>
            </a:r>
            <a:r>
              <a:rPr lang="en-US" sz="1600" b="1" dirty="0" smtClean="0">
                <a:solidFill>
                  <a:srgbClr val="FF0000"/>
                </a:solidFill>
              </a:rPr>
              <a:t>GRADE 5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9631" y="3729698"/>
            <a:ext cx="2191603" cy="1453758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Secure </a:t>
            </a:r>
            <a:r>
              <a:rPr lang="en-US" sz="1600" dirty="0"/>
              <a:t>students will be able to identify equal side lengths and equal </a:t>
            </a:r>
            <a:r>
              <a:rPr lang="en-US" sz="1600" dirty="0" smtClean="0"/>
              <a:t>angles.</a:t>
            </a:r>
          </a:p>
          <a:p>
            <a:pPr algn="r"/>
            <a:r>
              <a:rPr lang="en-US" sz="1600" b="1" dirty="0" smtClean="0">
                <a:solidFill>
                  <a:srgbClr val="FFC000"/>
                </a:solidFill>
              </a:rPr>
              <a:t>GRADE 6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8730" y="5248609"/>
            <a:ext cx="2209800" cy="1411018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Excelling students will be able to prove similarity and </a:t>
            </a:r>
            <a:r>
              <a:rPr lang="en-US" sz="1600" dirty="0" smtClean="0"/>
              <a:t>congruence.</a:t>
            </a:r>
          </a:p>
          <a:p>
            <a:pPr algn="r"/>
            <a:r>
              <a:rPr lang="en-US" sz="1600" b="1" dirty="0" smtClean="0">
                <a:solidFill>
                  <a:srgbClr val="00B050"/>
                </a:solidFill>
              </a:rPr>
              <a:t>GRADE 7/8</a:t>
            </a:r>
            <a:endParaRPr lang="en-US" sz="1600" b="1" dirty="0">
              <a:solidFill>
                <a:srgbClr val="00B050"/>
              </a:solidFill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 flipV="1">
            <a:off x="55017" y="1828800"/>
            <a:ext cx="2216217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9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0F7A2B4E-A562-46D6-B207-D6D388E55A7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9588" y="496888"/>
            <a:ext cx="1776412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Example 3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098675" y="560388"/>
            <a:ext cx="3681413" cy="1655762"/>
          </a:xfrm>
          <a:prstGeom prst="triangle">
            <a:avLst>
              <a:gd name="adj" fmla="val 68972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762375" y="1149350"/>
            <a:ext cx="744538" cy="1096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970338" y="1449388"/>
            <a:ext cx="157162" cy="234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5024438" y="1131888"/>
            <a:ext cx="157162" cy="234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28950" y="2181225"/>
            <a:ext cx="91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4 cm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637088" y="2168525"/>
            <a:ext cx="109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3 cm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rot="3421328">
            <a:off x="3712369" y="1435894"/>
            <a:ext cx="1423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2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4 cm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24463" y="1031875"/>
            <a:ext cx="327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i="1"/>
              <a:t>x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 rot="19550101">
            <a:off x="2220913" y="1214438"/>
            <a:ext cx="1042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3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6 cm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813175" y="444500"/>
            <a:ext cx="379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y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49275" y="2820988"/>
            <a:ext cx="18161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Find </a:t>
            </a:r>
            <a:r>
              <a:rPr lang="en-GB" altLang="en-US" i="1"/>
              <a:t>x</a:t>
            </a:r>
            <a:r>
              <a:rPr lang="en-GB" altLang="en-US"/>
              <a:t> and y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51125" y="2847975"/>
            <a:ext cx="202565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Scale factor =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926013" y="2847975"/>
            <a:ext cx="127952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7 </a:t>
            </a:r>
            <a:r>
              <a:rPr lang="en-GB" altLang="en-US">
                <a:cs typeface="Times New Roman" pitchFamily="18" charset="0"/>
              </a:rPr>
              <a:t>÷ 4 =</a:t>
            </a:r>
            <a:endParaRPr lang="en-GB" altLang="en-US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375400" y="2860675"/>
            <a:ext cx="9144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1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75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514475" y="3894138"/>
            <a:ext cx="785813" cy="769937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/>
              <a:t>T</a:t>
            </a:r>
            <a:r>
              <a:rPr lang="en-GB" altLang="en-US">
                <a:cs typeface="Times New Roman" pitchFamily="18" charset="0"/>
              </a:rPr>
              <a:t>¹</a:t>
            </a:r>
            <a:endParaRPr lang="en-GB" alt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298700" y="4297363"/>
            <a:ext cx="639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978150" y="3944938"/>
            <a:ext cx="847725" cy="6921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>
                <a:cs typeface="Times New Roman" pitchFamily="18" charset="0"/>
              </a:rPr>
              <a:t>× 1·75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3821113" y="4267200"/>
            <a:ext cx="639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462463" y="3886200"/>
            <a:ext cx="785812" cy="769938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/>
              <a:t>T</a:t>
            </a:r>
            <a:r>
              <a:rPr lang="en-GB" altLang="en-US">
                <a:cs typeface="Times New Roman" pitchFamily="18" charset="0"/>
              </a:rPr>
              <a:t>²</a:t>
            </a:r>
            <a:endParaRPr lang="en-GB" altLang="en-US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534988" y="4911725"/>
            <a:ext cx="823912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i="1"/>
              <a:t>x</a:t>
            </a:r>
            <a:r>
              <a:rPr lang="en-GB" altLang="en-US"/>
              <a:t> =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474788" y="4900613"/>
            <a:ext cx="1776412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2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4 </a:t>
            </a:r>
            <a:r>
              <a:rPr lang="en-GB" altLang="en-US">
                <a:cs typeface="Times New Roman" pitchFamily="18" charset="0"/>
              </a:rPr>
              <a:t>× 1·75 =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3357563" y="4900613"/>
            <a:ext cx="1122362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4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2 cm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61975" y="5511800"/>
            <a:ext cx="299085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1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75 </a:t>
            </a:r>
            <a:r>
              <a:rPr lang="en-GB" altLang="en-US">
                <a:cs typeface="Times New Roman" pitchFamily="18" charset="0"/>
              </a:rPr>
              <a:t>× 3·6</a:t>
            </a:r>
            <a:r>
              <a:rPr lang="en-GB" altLang="en-US"/>
              <a:t> = y + 3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6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630613" y="5527675"/>
            <a:ext cx="60007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ym typeface="Symbol" pitchFamily="18" charset="2"/>
              </a:rPr>
              <a:t></a:t>
            </a:r>
            <a:endParaRPr lang="en-GB" alt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310063" y="5510213"/>
            <a:ext cx="295275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y = 1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75 </a:t>
            </a:r>
            <a:r>
              <a:rPr lang="en-GB" altLang="en-US">
                <a:cs typeface="Times New Roman" pitchFamily="18" charset="0"/>
              </a:rPr>
              <a:t>× 3·6 – 3·6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3613150" y="6046788"/>
            <a:ext cx="60007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ym typeface="Symbol" pitchFamily="18" charset="2"/>
              </a:rPr>
              <a:t></a:t>
            </a:r>
            <a:endParaRPr lang="en-GB" altLang="en-US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4344988" y="6069013"/>
            <a:ext cx="1814512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y = 2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7 cm</a:t>
            </a:r>
          </a:p>
        </p:txBody>
      </p:sp>
      <p:sp>
        <p:nvSpPr>
          <p:cNvPr id="31" name="TextBox 32"/>
          <p:cNvSpPr txBox="1"/>
          <p:nvPr/>
        </p:nvSpPr>
        <p:spPr>
          <a:xfrm>
            <a:off x="4855369" y="104813"/>
            <a:ext cx="4241006" cy="58477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/>
              <a:t>Modelled Example 3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57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/>
      <p:bldP spid="20" grpId="0" animBg="1" autoUpdateAnimBg="0"/>
      <p:bldP spid="21" grpId="0" animBg="1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B97B0530-65F1-4A24-B13B-E91FA2FD83D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469900"/>
            <a:ext cx="174942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Exercise 3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098675" y="560388"/>
            <a:ext cx="3681413" cy="1655762"/>
          </a:xfrm>
          <a:prstGeom prst="triangle">
            <a:avLst>
              <a:gd name="adj" fmla="val 68972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49313" y="1187450"/>
            <a:ext cx="652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(1)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51625" y="1187450"/>
            <a:ext cx="1984375" cy="1562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/>
              <a:t>Find the scale factor, the value of </a:t>
            </a:r>
            <a:r>
              <a:rPr lang="en-GB" altLang="en-US" i="1" dirty="0"/>
              <a:t>x</a:t>
            </a:r>
            <a:r>
              <a:rPr lang="en-GB" altLang="en-US" dirty="0"/>
              <a:t> and the value of y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489325" y="1331913"/>
            <a:ext cx="598488" cy="900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 flipV="1">
            <a:off x="3722688" y="1658938"/>
            <a:ext cx="92075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5024438" y="1131888"/>
            <a:ext cx="92075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44550" y="2724150"/>
            <a:ext cx="652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(2)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57250" y="4225925"/>
            <a:ext cx="652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(3)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057400" y="2581275"/>
            <a:ext cx="3681413" cy="1655763"/>
          </a:xfrm>
          <a:prstGeom prst="triangle">
            <a:avLst>
              <a:gd name="adj" fmla="val 68972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516313" y="3298825"/>
            <a:ext cx="627062" cy="927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3736975" y="3638550"/>
            <a:ext cx="92075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 flipV="1">
            <a:off x="5051425" y="3265488"/>
            <a:ext cx="92075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2203450" y="4621213"/>
            <a:ext cx="3681413" cy="1655762"/>
          </a:xfrm>
          <a:prstGeom prst="triangle">
            <a:avLst>
              <a:gd name="adj" fmla="val 68972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595688" y="5375275"/>
            <a:ext cx="627062" cy="927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 flipV="1">
            <a:off x="3757613" y="5629275"/>
            <a:ext cx="92075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 flipV="1">
            <a:off x="5257800" y="5368925"/>
            <a:ext cx="92075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859338" y="2152650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y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019425" y="2214563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5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756025" y="1528763"/>
            <a:ext cx="113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5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5 cm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113338" y="865188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i="1"/>
              <a:t>x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020888" y="123983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2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5 cm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3090863" y="566738"/>
            <a:ext cx="1192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1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5 cm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2755900" y="4222750"/>
            <a:ext cx="1262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7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6 cm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4584700" y="4187825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1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9 cm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3836988" y="3429000"/>
            <a:ext cx="40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i="1"/>
              <a:t>x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5041900" y="3055938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2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84 cm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925638" y="3271838"/>
            <a:ext cx="1204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3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28 cm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3513138" y="2659063"/>
            <a:ext cx="46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y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3008313" y="6245225"/>
            <a:ext cx="481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6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4752975" y="6183313"/>
            <a:ext cx="347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i="1"/>
              <a:t>x</a:t>
            </a: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2635250" y="5305425"/>
            <a:ext cx="51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8</a:t>
            </a: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3763963" y="4643438"/>
            <a:ext cx="40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y</a:t>
            </a: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3910013" y="5583238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5</a:t>
            </a: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5354638" y="5186363"/>
            <a:ext cx="38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6</a:t>
            </a:r>
          </a:p>
        </p:txBody>
      </p:sp>
      <p:sp>
        <p:nvSpPr>
          <p:cNvPr id="38" name="TextBox 32"/>
          <p:cNvSpPr txBox="1"/>
          <p:nvPr/>
        </p:nvSpPr>
        <p:spPr>
          <a:xfrm>
            <a:off x="3948959" y="89791"/>
            <a:ext cx="4783032" cy="58477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/>
              <a:t>Learning Phase 3</a:t>
            </a:r>
            <a:endParaRPr lang="en-GB" sz="3200" dirty="0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4377871"/>
            <a:ext cx="134575" cy="30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34" y="2810089"/>
            <a:ext cx="136516" cy="28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1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21CB40F3-0D0A-4C7B-A0CC-ABAD0E061F2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1349" y="1444233"/>
            <a:ext cx="172402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Answers 3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1350" y="2500739"/>
            <a:ext cx="7448550" cy="1562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Both"/>
            </a:pPr>
            <a:r>
              <a:rPr lang="en-GB" altLang="en-US"/>
              <a:t> 	Scale factor = 	1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6	</a:t>
            </a:r>
            <a:r>
              <a:rPr lang="en-GB" altLang="en-US" i="1"/>
              <a:t>x</a:t>
            </a:r>
            <a:r>
              <a:rPr lang="en-GB" altLang="en-US"/>
              <a:t> = </a:t>
            </a:r>
            <a:r>
              <a:rPr lang="en-GB" altLang="en-US" smtClean="0"/>
              <a:t>8.8 </a:t>
            </a:r>
            <a:r>
              <a:rPr lang="en-GB" altLang="en-US" dirty="0"/>
              <a:t>m	y = 3 m</a:t>
            </a:r>
          </a:p>
          <a:p>
            <a:pPr eaLnBrk="1" hangingPunct="1">
              <a:spcBef>
                <a:spcPct val="50000"/>
              </a:spcBef>
              <a:buFontTx/>
              <a:buAutoNum type="arabicParenBoth"/>
            </a:pPr>
            <a:r>
              <a:rPr lang="en-GB" altLang="en-US" dirty="0"/>
              <a:t> 	Scale factor =	1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25	</a:t>
            </a:r>
            <a:r>
              <a:rPr lang="en-GB" altLang="en-US" i="1" dirty="0"/>
              <a:t>x</a:t>
            </a:r>
            <a:r>
              <a:rPr lang="en-GB" altLang="en-US" dirty="0"/>
              <a:t> = 2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272 cm	y = 0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82 cm</a:t>
            </a:r>
          </a:p>
          <a:p>
            <a:pPr eaLnBrk="1" hangingPunct="1">
              <a:spcBef>
                <a:spcPct val="50000"/>
              </a:spcBef>
              <a:buFontTx/>
              <a:buAutoNum type="arabicParenBoth"/>
            </a:pPr>
            <a:r>
              <a:rPr lang="en-GB" altLang="en-US" dirty="0"/>
              <a:t> 	Scale factor = 	1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2	</a:t>
            </a:r>
            <a:r>
              <a:rPr lang="en-GB" altLang="en-US" i="1" dirty="0"/>
              <a:t>x</a:t>
            </a:r>
            <a:r>
              <a:rPr lang="en-GB" altLang="en-US" dirty="0"/>
              <a:t> = 1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2		y = 1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3607557" y="457200"/>
            <a:ext cx="2191603" cy="1453758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Secure </a:t>
            </a:r>
            <a:r>
              <a:rPr lang="en-US" sz="1600" dirty="0"/>
              <a:t>students will be able to identify equal side lengths and equal </a:t>
            </a:r>
            <a:r>
              <a:rPr lang="en-US" sz="1600" dirty="0" smtClean="0"/>
              <a:t>angles.</a:t>
            </a:r>
          </a:p>
          <a:p>
            <a:pPr algn="r"/>
            <a:r>
              <a:rPr lang="en-US" sz="1600" b="1" dirty="0" smtClean="0">
                <a:solidFill>
                  <a:srgbClr val="FFC000"/>
                </a:solidFill>
              </a:rPr>
              <a:t>GRADE 6</a:t>
            </a:r>
            <a:endParaRPr lang="en-US" sz="1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0" y="2746996"/>
            <a:ext cx="5489501" cy="375882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41" y="457199"/>
            <a:ext cx="3532683" cy="272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congruence in the real worl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41" y="3358826"/>
            <a:ext cx="3532683" cy="25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2897161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 QUESTION</a:t>
            </a:r>
          </a:p>
          <a:p>
            <a:r>
              <a:rPr lang="en-US" dirty="0" smtClean="0"/>
              <a:t>F.A.I.L</a:t>
            </a:r>
            <a:endParaRPr lang="en-US" dirty="0"/>
          </a:p>
        </p:txBody>
      </p:sp>
      <p:pic>
        <p:nvPicPr>
          <p:cNvPr id="2054" name="Picture 6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2" y="457199"/>
            <a:ext cx="4257568" cy="210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2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1386840" cy="45262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76056" y="692696"/>
            <a:ext cx="3888432" cy="38164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3528" y="692696"/>
            <a:ext cx="4392488" cy="38164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8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What is congruence?</a:t>
              </a:r>
              <a:endParaRPr lang="en-GB" sz="32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" name="Right Triangle 9"/>
          <p:cNvSpPr/>
          <p:nvPr/>
        </p:nvSpPr>
        <p:spPr>
          <a:xfrm>
            <a:off x="755576" y="1916832"/>
            <a:ext cx="1368152" cy="21602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/>
          <p:cNvSpPr/>
          <p:nvPr/>
        </p:nvSpPr>
        <p:spPr>
          <a:xfrm>
            <a:off x="2411760" y="908720"/>
            <a:ext cx="1872208" cy="316835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Triangle 11"/>
          <p:cNvSpPr/>
          <p:nvPr/>
        </p:nvSpPr>
        <p:spPr>
          <a:xfrm>
            <a:off x="5436096" y="1412776"/>
            <a:ext cx="1368152" cy="21602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Triangle 12"/>
          <p:cNvSpPr/>
          <p:nvPr/>
        </p:nvSpPr>
        <p:spPr>
          <a:xfrm rot="5400000">
            <a:off x="6768244" y="872716"/>
            <a:ext cx="1368152" cy="21602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Triangle 13"/>
          <p:cNvSpPr/>
          <p:nvPr/>
        </p:nvSpPr>
        <p:spPr>
          <a:xfrm rot="10800000">
            <a:off x="1331640" y="1484784"/>
            <a:ext cx="576064" cy="115212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23528" y="4725144"/>
            <a:ext cx="439248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These triangles are </a:t>
            </a:r>
            <a:r>
              <a:rPr lang="en-GB" sz="2400" b="1" dirty="0" smtClean="0"/>
              <a:t>similar</a:t>
            </a:r>
            <a:r>
              <a:rPr lang="en-GB" sz="2400" dirty="0" smtClean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76056" y="4725144"/>
            <a:ext cx="396044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These triangles are </a:t>
            </a:r>
            <a:r>
              <a:rPr lang="en-GB" sz="2400" b="1" dirty="0" smtClean="0"/>
              <a:t>congruent</a:t>
            </a:r>
            <a:r>
              <a:rPr lang="en-GB" sz="2400" dirty="0" smtClean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528" y="530120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They are the same </a:t>
            </a:r>
            <a:r>
              <a:rPr lang="en-GB" b="1" dirty="0" smtClean="0"/>
              <a:t>shape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004048" y="530120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They are the same </a:t>
            </a:r>
            <a:r>
              <a:rPr lang="en-GB" b="1" dirty="0" smtClean="0"/>
              <a:t>shape and size</a:t>
            </a:r>
            <a:r>
              <a:rPr lang="en-GB" dirty="0" smtClean="0"/>
              <a:t>.</a:t>
            </a:r>
          </a:p>
          <a:p>
            <a:r>
              <a:rPr lang="en-GB" dirty="0" smtClean="0"/>
              <a:t>(Only rotation and flips allowed)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2771800" y="4797152"/>
            <a:ext cx="187220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79360" y="4797152"/>
            <a:ext cx="138512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3917" y="5947539"/>
            <a:ext cx="8275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Congruent shapes </a:t>
            </a:r>
            <a:r>
              <a:rPr lang="en-US" dirty="0" smtClean="0">
                <a:latin typeface="Comic Sans MS" pitchFamily="66" charset="0"/>
              </a:rPr>
              <a:t>have all sides and angles equal.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Similar shapes </a:t>
            </a:r>
            <a:r>
              <a:rPr lang="en-US" dirty="0" smtClean="0">
                <a:latin typeface="Comic Sans MS" pitchFamily="66" charset="0"/>
              </a:rPr>
              <a:t>have all angles equal but one is an enlargement of the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1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Proving congruence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51114" y="60456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GCSE papers will often ask for you to prove that two triangles are congruent. </a:t>
            </a:r>
          </a:p>
          <a:p>
            <a:r>
              <a:rPr lang="en-GB" dirty="0" smtClean="0"/>
              <a:t>There’s 4 different ways in which we could show this:</a:t>
            </a:r>
          </a:p>
          <a:p>
            <a:r>
              <a:rPr lang="en-US" dirty="0" smtClean="0">
                <a:latin typeface="Comic Sans MS" pitchFamily="66" charset="0"/>
              </a:rPr>
              <a:t>For triangles to be congruent, three properties must be the same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6" y="1772816"/>
            <a:ext cx="504056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076960" y="1808480"/>
            <a:ext cx="1960880" cy="1066800"/>
            <a:chOff x="1076960" y="1808480"/>
            <a:chExt cx="1960880" cy="1066800"/>
          </a:xfrm>
        </p:grpSpPr>
        <p:sp>
          <p:nvSpPr>
            <p:cNvPr id="8" name="Freeform 7"/>
            <p:cNvSpPr/>
            <p:nvPr/>
          </p:nvSpPr>
          <p:spPr>
            <a:xfrm>
              <a:off x="1076960" y="1808480"/>
              <a:ext cx="1960880" cy="1066800"/>
            </a:xfrm>
            <a:custGeom>
              <a:avLst/>
              <a:gdLst>
                <a:gd name="connsiteX0" fmla="*/ 0 w 1960880"/>
                <a:gd name="connsiteY0" fmla="*/ 995680 h 1066800"/>
                <a:gd name="connsiteX1" fmla="*/ 670560 w 1960880"/>
                <a:gd name="connsiteY1" fmla="*/ 0 h 1066800"/>
                <a:gd name="connsiteX2" fmla="*/ 1960880 w 1960880"/>
                <a:gd name="connsiteY2" fmla="*/ 1066800 h 1066800"/>
                <a:gd name="connsiteX3" fmla="*/ 0 w 1960880"/>
                <a:gd name="connsiteY3" fmla="*/ 99568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0880" h="1066800">
                  <a:moveTo>
                    <a:pt x="0" y="995680"/>
                  </a:moveTo>
                  <a:lnTo>
                    <a:pt x="670560" y="0"/>
                  </a:lnTo>
                  <a:lnTo>
                    <a:pt x="1960880" y="1066800"/>
                  </a:lnTo>
                  <a:lnTo>
                    <a:pt x="0" y="995680"/>
                  </a:lnTo>
                  <a:close/>
                </a:path>
              </a:pathLst>
            </a:custGeom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331640" y="2204864"/>
              <a:ext cx="21602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157224" y="2138680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195736" y="2179464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1544320" y="2087880"/>
              <a:ext cx="533400" cy="88053"/>
            </a:xfrm>
            <a:custGeom>
              <a:avLst/>
              <a:gdLst>
                <a:gd name="connsiteX0" fmla="*/ 0 w 533400"/>
                <a:gd name="connsiteY0" fmla="*/ 20320 h 88053"/>
                <a:gd name="connsiteX1" fmla="*/ 147320 w 533400"/>
                <a:gd name="connsiteY1" fmla="*/ 71120 h 88053"/>
                <a:gd name="connsiteX2" fmla="*/ 350520 w 533400"/>
                <a:gd name="connsiteY2" fmla="*/ 76200 h 88053"/>
                <a:gd name="connsiteX3" fmla="*/ 533400 w 533400"/>
                <a:gd name="connsiteY3" fmla="*/ 0 h 8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88053">
                  <a:moveTo>
                    <a:pt x="0" y="20320"/>
                  </a:moveTo>
                  <a:cubicBezTo>
                    <a:pt x="44450" y="41063"/>
                    <a:pt x="88900" y="61807"/>
                    <a:pt x="147320" y="71120"/>
                  </a:cubicBezTo>
                  <a:cubicBezTo>
                    <a:pt x="205740" y="80433"/>
                    <a:pt x="286173" y="88053"/>
                    <a:pt x="350520" y="76200"/>
                  </a:cubicBezTo>
                  <a:cubicBezTo>
                    <a:pt x="414867" y="64347"/>
                    <a:pt x="474133" y="32173"/>
                    <a:pt x="533400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531276">
            <a:off x="2666443" y="1847749"/>
            <a:ext cx="1960880" cy="1066800"/>
            <a:chOff x="1076960" y="1808480"/>
            <a:chExt cx="1960880" cy="1066800"/>
          </a:xfrm>
        </p:grpSpPr>
        <p:sp>
          <p:nvSpPr>
            <p:cNvPr id="14" name="Freeform 13"/>
            <p:cNvSpPr/>
            <p:nvPr/>
          </p:nvSpPr>
          <p:spPr>
            <a:xfrm>
              <a:off x="1076960" y="1808480"/>
              <a:ext cx="1960880" cy="1066800"/>
            </a:xfrm>
            <a:custGeom>
              <a:avLst/>
              <a:gdLst>
                <a:gd name="connsiteX0" fmla="*/ 0 w 1960880"/>
                <a:gd name="connsiteY0" fmla="*/ 995680 h 1066800"/>
                <a:gd name="connsiteX1" fmla="*/ 670560 w 1960880"/>
                <a:gd name="connsiteY1" fmla="*/ 0 h 1066800"/>
                <a:gd name="connsiteX2" fmla="*/ 1960880 w 1960880"/>
                <a:gd name="connsiteY2" fmla="*/ 1066800 h 1066800"/>
                <a:gd name="connsiteX3" fmla="*/ 0 w 1960880"/>
                <a:gd name="connsiteY3" fmla="*/ 99568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0880" h="1066800">
                  <a:moveTo>
                    <a:pt x="0" y="995680"/>
                  </a:moveTo>
                  <a:lnTo>
                    <a:pt x="670560" y="0"/>
                  </a:lnTo>
                  <a:lnTo>
                    <a:pt x="1960880" y="1066800"/>
                  </a:lnTo>
                  <a:lnTo>
                    <a:pt x="0" y="995680"/>
                  </a:lnTo>
                  <a:close/>
                </a:path>
              </a:pathLst>
            </a:custGeom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331640" y="2204864"/>
              <a:ext cx="21602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157224" y="2138680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195736" y="2179464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1544320" y="2087880"/>
              <a:ext cx="533400" cy="88053"/>
            </a:xfrm>
            <a:custGeom>
              <a:avLst/>
              <a:gdLst>
                <a:gd name="connsiteX0" fmla="*/ 0 w 533400"/>
                <a:gd name="connsiteY0" fmla="*/ 20320 h 88053"/>
                <a:gd name="connsiteX1" fmla="*/ 147320 w 533400"/>
                <a:gd name="connsiteY1" fmla="*/ 71120 h 88053"/>
                <a:gd name="connsiteX2" fmla="*/ 350520 w 533400"/>
                <a:gd name="connsiteY2" fmla="*/ 76200 h 88053"/>
                <a:gd name="connsiteX3" fmla="*/ 533400 w 533400"/>
                <a:gd name="connsiteY3" fmla="*/ 0 h 8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88053">
                  <a:moveTo>
                    <a:pt x="0" y="20320"/>
                  </a:moveTo>
                  <a:cubicBezTo>
                    <a:pt x="44450" y="41063"/>
                    <a:pt x="88900" y="61807"/>
                    <a:pt x="147320" y="71120"/>
                  </a:cubicBezTo>
                  <a:cubicBezTo>
                    <a:pt x="205740" y="80433"/>
                    <a:pt x="286173" y="88053"/>
                    <a:pt x="350520" y="76200"/>
                  </a:cubicBezTo>
                  <a:cubicBezTo>
                    <a:pt x="414867" y="64347"/>
                    <a:pt x="474133" y="32173"/>
                    <a:pt x="533400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932040" y="1916832"/>
            <a:ext cx="3384376" cy="8002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SAS</a:t>
            </a:r>
          </a:p>
          <a:p>
            <a:r>
              <a:rPr lang="en-GB" dirty="0" smtClean="0"/>
              <a:t>Two sides and the included angle.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395536" y="2996952"/>
            <a:ext cx="504056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3140968"/>
            <a:ext cx="2088232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ASA</a:t>
            </a:r>
          </a:p>
          <a:p>
            <a:r>
              <a:rPr lang="en-GB" dirty="0" smtClean="0"/>
              <a:t>Two angles and a side.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1076960" y="3032616"/>
            <a:ext cx="1960880" cy="1116464"/>
            <a:chOff x="1076960" y="3032616"/>
            <a:chExt cx="1960880" cy="1116464"/>
          </a:xfrm>
        </p:grpSpPr>
        <p:grpSp>
          <p:nvGrpSpPr>
            <p:cNvPr id="23" name="Group 22"/>
            <p:cNvGrpSpPr/>
            <p:nvPr/>
          </p:nvGrpSpPr>
          <p:grpSpPr>
            <a:xfrm>
              <a:off x="1076960" y="3032616"/>
              <a:ext cx="1960880" cy="1116464"/>
              <a:chOff x="1076960" y="1808480"/>
              <a:chExt cx="1960880" cy="1116464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1076960" y="1808480"/>
                <a:ext cx="1960880" cy="1066800"/>
              </a:xfrm>
              <a:custGeom>
                <a:avLst/>
                <a:gdLst>
                  <a:gd name="connsiteX0" fmla="*/ 0 w 1960880"/>
                  <a:gd name="connsiteY0" fmla="*/ 995680 h 1066800"/>
                  <a:gd name="connsiteX1" fmla="*/ 670560 w 1960880"/>
                  <a:gd name="connsiteY1" fmla="*/ 0 h 1066800"/>
                  <a:gd name="connsiteX2" fmla="*/ 1960880 w 1960880"/>
                  <a:gd name="connsiteY2" fmla="*/ 1066800 h 1066800"/>
                  <a:gd name="connsiteX3" fmla="*/ 0 w 1960880"/>
                  <a:gd name="connsiteY3" fmla="*/ 99568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880" h="1066800">
                    <a:moveTo>
                      <a:pt x="0" y="995680"/>
                    </a:moveTo>
                    <a:lnTo>
                      <a:pt x="670560" y="0"/>
                    </a:lnTo>
                    <a:lnTo>
                      <a:pt x="1960880" y="1066800"/>
                    </a:lnTo>
                    <a:lnTo>
                      <a:pt x="0" y="995680"/>
                    </a:lnTo>
                    <a:close/>
                  </a:path>
                </a:pathLst>
              </a:custGeom>
              <a:ln w="63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907704" y="2708920"/>
                <a:ext cx="0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Freeform 27"/>
              <p:cNvSpPr/>
              <p:nvPr/>
            </p:nvSpPr>
            <p:spPr>
              <a:xfrm>
                <a:off x="1544320" y="2087880"/>
                <a:ext cx="533400" cy="88053"/>
              </a:xfrm>
              <a:custGeom>
                <a:avLst/>
                <a:gdLst>
                  <a:gd name="connsiteX0" fmla="*/ 0 w 533400"/>
                  <a:gd name="connsiteY0" fmla="*/ 20320 h 88053"/>
                  <a:gd name="connsiteX1" fmla="*/ 147320 w 533400"/>
                  <a:gd name="connsiteY1" fmla="*/ 71120 h 88053"/>
                  <a:gd name="connsiteX2" fmla="*/ 350520 w 533400"/>
                  <a:gd name="connsiteY2" fmla="*/ 76200 h 88053"/>
                  <a:gd name="connsiteX3" fmla="*/ 533400 w 533400"/>
                  <a:gd name="connsiteY3" fmla="*/ 0 h 8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88053">
                    <a:moveTo>
                      <a:pt x="0" y="20320"/>
                    </a:moveTo>
                    <a:cubicBezTo>
                      <a:pt x="44450" y="41063"/>
                      <a:pt x="88900" y="61807"/>
                      <a:pt x="147320" y="71120"/>
                    </a:cubicBezTo>
                    <a:cubicBezTo>
                      <a:pt x="205740" y="80433"/>
                      <a:pt x="286173" y="88053"/>
                      <a:pt x="350520" y="76200"/>
                    </a:cubicBezTo>
                    <a:cubicBezTo>
                      <a:pt x="414867" y="64347"/>
                      <a:pt x="474133" y="32173"/>
                      <a:pt x="533400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Freeform 23"/>
            <p:cNvSpPr/>
            <p:nvPr/>
          </p:nvSpPr>
          <p:spPr>
            <a:xfrm>
              <a:off x="1578864" y="3261360"/>
              <a:ext cx="451104" cy="76200"/>
            </a:xfrm>
            <a:custGeom>
              <a:avLst/>
              <a:gdLst>
                <a:gd name="connsiteX0" fmla="*/ 0 w 451104"/>
                <a:gd name="connsiteY0" fmla="*/ 12192 h 76200"/>
                <a:gd name="connsiteX1" fmla="*/ 146304 w 451104"/>
                <a:gd name="connsiteY1" fmla="*/ 67056 h 76200"/>
                <a:gd name="connsiteX2" fmla="*/ 286512 w 451104"/>
                <a:gd name="connsiteY2" fmla="*/ 67056 h 76200"/>
                <a:gd name="connsiteX3" fmla="*/ 384048 w 451104"/>
                <a:gd name="connsiteY3" fmla="*/ 42672 h 76200"/>
                <a:gd name="connsiteX4" fmla="*/ 451104 w 451104"/>
                <a:gd name="connsiteY4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104" h="76200">
                  <a:moveTo>
                    <a:pt x="0" y="12192"/>
                  </a:moveTo>
                  <a:cubicBezTo>
                    <a:pt x="49276" y="35052"/>
                    <a:pt x="98552" y="57912"/>
                    <a:pt x="146304" y="67056"/>
                  </a:cubicBezTo>
                  <a:cubicBezTo>
                    <a:pt x="194056" y="76200"/>
                    <a:pt x="246888" y="71120"/>
                    <a:pt x="286512" y="67056"/>
                  </a:cubicBezTo>
                  <a:cubicBezTo>
                    <a:pt x="326136" y="62992"/>
                    <a:pt x="356616" y="53848"/>
                    <a:pt x="384048" y="42672"/>
                  </a:cubicBezTo>
                  <a:cubicBezTo>
                    <a:pt x="411480" y="31496"/>
                    <a:pt x="431292" y="15748"/>
                    <a:pt x="451104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609088" y="3822192"/>
              <a:ext cx="97536" cy="256032"/>
            </a:xfrm>
            <a:custGeom>
              <a:avLst/>
              <a:gdLst>
                <a:gd name="connsiteX0" fmla="*/ 0 w 97536"/>
                <a:gd name="connsiteY0" fmla="*/ 256032 h 256032"/>
                <a:gd name="connsiteX1" fmla="*/ 18288 w 97536"/>
                <a:gd name="connsiteY1" fmla="*/ 140208 h 256032"/>
                <a:gd name="connsiteX2" fmla="*/ 48768 w 97536"/>
                <a:gd name="connsiteY2" fmla="*/ 60960 h 256032"/>
                <a:gd name="connsiteX3" fmla="*/ 97536 w 97536"/>
                <a:gd name="connsiteY3" fmla="*/ 0 h 25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36" h="256032">
                  <a:moveTo>
                    <a:pt x="0" y="256032"/>
                  </a:moveTo>
                  <a:cubicBezTo>
                    <a:pt x="5080" y="214376"/>
                    <a:pt x="10160" y="172720"/>
                    <a:pt x="18288" y="140208"/>
                  </a:cubicBezTo>
                  <a:cubicBezTo>
                    <a:pt x="26416" y="107696"/>
                    <a:pt x="35560" y="84328"/>
                    <a:pt x="48768" y="60960"/>
                  </a:cubicBezTo>
                  <a:cubicBezTo>
                    <a:pt x="61976" y="37592"/>
                    <a:pt x="79756" y="18796"/>
                    <a:pt x="97536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 rot="10800000">
            <a:off x="2771800" y="3140968"/>
            <a:ext cx="1960880" cy="1116464"/>
            <a:chOff x="1076960" y="3032616"/>
            <a:chExt cx="1960880" cy="1116464"/>
          </a:xfrm>
        </p:grpSpPr>
        <p:grpSp>
          <p:nvGrpSpPr>
            <p:cNvPr id="30" name="Group 29"/>
            <p:cNvGrpSpPr/>
            <p:nvPr/>
          </p:nvGrpSpPr>
          <p:grpSpPr>
            <a:xfrm>
              <a:off x="1076960" y="3032616"/>
              <a:ext cx="1960880" cy="1116464"/>
              <a:chOff x="1076960" y="1808480"/>
              <a:chExt cx="1960880" cy="1116464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076960" y="1808480"/>
                <a:ext cx="1960880" cy="1066800"/>
              </a:xfrm>
              <a:custGeom>
                <a:avLst/>
                <a:gdLst>
                  <a:gd name="connsiteX0" fmla="*/ 0 w 1960880"/>
                  <a:gd name="connsiteY0" fmla="*/ 995680 h 1066800"/>
                  <a:gd name="connsiteX1" fmla="*/ 670560 w 1960880"/>
                  <a:gd name="connsiteY1" fmla="*/ 0 h 1066800"/>
                  <a:gd name="connsiteX2" fmla="*/ 1960880 w 1960880"/>
                  <a:gd name="connsiteY2" fmla="*/ 1066800 h 1066800"/>
                  <a:gd name="connsiteX3" fmla="*/ 0 w 1960880"/>
                  <a:gd name="connsiteY3" fmla="*/ 99568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880" h="1066800">
                    <a:moveTo>
                      <a:pt x="0" y="995680"/>
                    </a:moveTo>
                    <a:lnTo>
                      <a:pt x="670560" y="0"/>
                    </a:lnTo>
                    <a:lnTo>
                      <a:pt x="1960880" y="1066800"/>
                    </a:lnTo>
                    <a:lnTo>
                      <a:pt x="0" y="995680"/>
                    </a:lnTo>
                    <a:close/>
                  </a:path>
                </a:pathLst>
              </a:custGeom>
              <a:ln w="63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1907704" y="2708920"/>
                <a:ext cx="0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reeform 34"/>
              <p:cNvSpPr/>
              <p:nvPr/>
            </p:nvSpPr>
            <p:spPr>
              <a:xfrm>
                <a:off x="1544320" y="2087880"/>
                <a:ext cx="533400" cy="88053"/>
              </a:xfrm>
              <a:custGeom>
                <a:avLst/>
                <a:gdLst>
                  <a:gd name="connsiteX0" fmla="*/ 0 w 533400"/>
                  <a:gd name="connsiteY0" fmla="*/ 20320 h 88053"/>
                  <a:gd name="connsiteX1" fmla="*/ 147320 w 533400"/>
                  <a:gd name="connsiteY1" fmla="*/ 71120 h 88053"/>
                  <a:gd name="connsiteX2" fmla="*/ 350520 w 533400"/>
                  <a:gd name="connsiteY2" fmla="*/ 76200 h 88053"/>
                  <a:gd name="connsiteX3" fmla="*/ 533400 w 533400"/>
                  <a:gd name="connsiteY3" fmla="*/ 0 h 8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88053">
                    <a:moveTo>
                      <a:pt x="0" y="20320"/>
                    </a:moveTo>
                    <a:cubicBezTo>
                      <a:pt x="44450" y="41063"/>
                      <a:pt x="88900" y="61807"/>
                      <a:pt x="147320" y="71120"/>
                    </a:cubicBezTo>
                    <a:cubicBezTo>
                      <a:pt x="205740" y="80433"/>
                      <a:pt x="286173" y="88053"/>
                      <a:pt x="350520" y="76200"/>
                    </a:cubicBezTo>
                    <a:cubicBezTo>
                      <a:pt x="414867" y="64347"/>
                      <a:pt x="474133" y="32173"/>
                      <a:pt x="533400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Freeform 30"/>
            <p:cNvSpPr/>
            <p:nvPr/>
          </p:nvSpPr>
          <p:spPr>
            <a:xfrm>
              <a:off x="1578864" y="3261360"/>
              <a:ext cx="451104" cy="76200"/>
            </a:xfrm>
            <a:custGeom>
              <a:avLst/>
              <a:gdLst>
                <a:gd name="connsiteX0" fmla="*/ 0 w 451104"/>
                <a:gd name="connsiteY0" fmla="*/ 12192 h 76200"/>
                <a:gd name="connsiteX1" fmla="*/ 146304 w 451104"/>
                <a:gd name="connsiteY1" fmla="*/ 67056 h 76200"/>
                <a:gd name="connsiteX2" fmla="*/ 286512 w 451104"/>
                <a:gd name="connsiteY2" fmla="*/ 67056 h 76200"/>
                <a:gd name="connsiteX3" fmla="*/ 384048 w 451104"/>
                <a:gd name="connsiteY3" fmla="*/ 42672 h 76200"/>
                <a:gd name="connsiteX4" fmla="*/ 451104 w 451104"/>
                <a:gd name="connsiteY4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104" h="76200">
                  <a:moveTo>
                    <a:pt x="0" y="12192"/>
                  </a:moveTo>
                  <a:cubicBezTo>
                    <a:pt x="49276" y="35052"/>
                    <a:pt x="98552" y="57912"/>
                    <a:pt x="146304" y="67056"/>
                  </a:cubicBezTo>
                  <a:cubicBezTo>
                    <a:pt x="194056" y="76200"/>
                    <a:pt x="246888" y="71120"/>
                    <a:pt x="286512" y="67056"/>
                  </a:cubicBezTo>
                  <a:cubicBezTo>
                    <a:pt x="326136" y="62992"/>
                    <a:pt x="356616" y="53848"/>
                    <a:pt x="384048" y="42672"/>
                  </a:cubicBezTo>
                  <a:cubicBezTo>
                    <a:pt x="411480" y="31496"/>
                    <a:pt x="431292" y="15748"/>
                    <a:pt x="451104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609088" y="3822192"/>
              <a:ext cx="97536" cy="256032"/>
            </a:xfrm>
            <a:custGeom>
              <a:avLst/>
              <a:gdLst>
                <a:gd name="connsiteX0" fmla="*/ 0 w 97536"/>
                <a:gd name="connsiteY0" fmla="*/ 256032 h 256032"/>
                <a:gd name="connsiteX1" fmla="*/ 18288 w 97536"/>
                <a:gd name="connsiteY1" fmla="*/ 140208 h 256032"/>
                <a:gd name="connsiteX2" fmla="*/ 48768 w 97536"/>
                <a:gd name="connsiteY2" fmla="*/ 60960 h 256032"/>
                <a:gd name="connsiteX3" fmla="*/ 97536 w 97536"/>
                <a:gd name="connsiteY3" fmla="*/ 0 h 25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36" h="256032">
                  <a:moveTo>
                    <a:pt x="0" y="256032"/>
                  </a:moveTo>
                  <a:cubicBezTo>
                    <a:pt x="5080" y="214376"/>
                    <a:pt x="10160" y="172720"/>
                    <a:pt x="18288" y="140208"/>
                  </a:cubicBezTo>
                  <a:cubicBezTo>
                    <a:pt x="26416" y="107696"/>
                    <a:pt x="35560" y="84328"/>
                    <a:pt x="48768" y="60960"/>
                  </a:cubicBezTo>
                  <a:cubicBezTo>
                    <a:pt x="61976" y="37592"/>
                    <a:pt x="79756" y="18796"/>
                    <a:pt x="97536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395536" y="4437112"/>
            <a:ext cx="504056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grpSp>
        <p:nvGrpSpPr>
          <p:cNvPr id="37" name="Group 36"/>
          <p:cNvGrpSpPr/>
          <p:nvPr/>
        </p:nvGrpSpPr>
        <p:grpSpPr>
          <a:xfrm>
            <a:off x="1115616" y="4437112"/>
            <a:ext cx="1960880" cy="1097900"/>
            <a:chOff x="1076960" y="1808480"/>
            <a:chExt cx="1960880" cy="1097900"/>
          </a:xfrm>
        </p:grpSpPr>
        <p:sp>
          <p:nvSpPr>
            <p:cNvPr id="38" name="Freeform 37"/>
            <p:cNvSpPr/>
            <p:nvPr/>
          </p:nvSpPr>
          <p:spPr>
            <a:xfrm>
              <a:off x="1076960" y="1808480"/>
              <a:ext cx="1960880" cy="1066800"/>
            </a:xfrm>
            <a:custGeom>
              <a:avLst/>
              <a:gdLst>
                <a:gd name="connsiteX0" fmla="*/ 0 w 1960880"/>
                <a:gd name="connsiteY0" fmla="*/ 995680 h 1066800"/>
                <a:gd name="connsiteX1" fmla="*/ 670560 w 1960880"/>
                <a:gd name="connsiteY1" fmla="*/ 0 h 1066800"/>
                <a:gd name="connsiteX2" fmla="*/ 1960880 w 1960880"/>
                <a:gd name="connsiteY2" fmla="*/ 1066800 h 1066800"/>
                <a:gd name="connsiteX3" fmla="*/ 0 w 1960880"/>
                <a:gd name="connsiteY3" fmla="*/ 99568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0880" h="1066800">
                  <a:moveTo>
                    <a:pt x="0" y="995680"/>
                  </a:moveTo>
                  <a:lnTo>
                    <a:pt x="670560" y="0"/>
                  </a:lnTo>
                  <a:lnTo>
                    <a:pt x="1960880" y="1066800"/>
                  </a:lnTo>
                  <a:lnTo>
                    <a:pt x="0" y="995680"/>
                  </a:lnTo>
                  <a:close/>
                </a:path>
              </a:pathLst>
            </a:custGeom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331640" y="2204864"/>
              <a:ext cx="21602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157224" y="2138680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195736" y="2179464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39979" y="275832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797040" y="27623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862951" y="27623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10504837">
            <a:off x="2671247" y="4447158"/>
            <a:ext cx="1960880" cy="1097900"/>
            <a:chOff x="1076960" y="1808480"/>
            <a:chExt cx="1960880" cy="1097900"/>
          </a:xfrm>
        </p:grpSpPr>
        <p:sp>
          <p:nvSpPr>
            <p:cNvPr id="46" name="Freeform 45"/>
            <p:cNvSpPr/>
            <p:nvPr/>
          </p:nvSpPr>
          <p:spPr>
            <a:xfrm>
              <a:off x="1076960" y="1808480"/>
              <a:ext cx="1960880" cy="1066800"/>
            </a:xfrm>
            <a:custGeom>
              <a:avLst/>
              <a:gdLst>
                <a:gd name="connsiteX0" fmla="*/ 0 w 1960880"/>
                <a:gd name="connsiteY0" fmla="*/ 995680 h 1066800"/>
                <a:gd name="connsiteX1" fmla="*/ 670560 w 1960880"/>
                <a:gd name="connsiteY1" fmla="*/ 0 h 1066800"/>
                <a:gd name="connsiteX2" fmla="*/ 1960880 w 1960880"/>
                <a:gd name="connsiteY2" fmla="*/ 1066800 h 1066800"/>
                <a:gd name="connsiteX3" fmla="*/ 0 w 1960880"/>
                <a:gd name="connsiteY3" fmla="*/ 99568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0880" h="1066800">
                  <a:moveTo>
                    <a:pt x="0" y="995680"/>
                  </a:moveTo>
                  <a:lnTo>
                    <a:pt x="670560" y="0"/>
                  </a:lnTo>
                  <a:lnTo>
                    <a:pt x="1960880" y="1066800"/>
                  </a:lnTo>
                  <a:lnTo>
                    <a:pt x="0" y="995680"/>
                  </a:lnTo>
                  <a:close/>
                </a:path>
              </a:pathLst>
            </a:custGeom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331640" y="2204864"/>
              <a:ext cx="21602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2157224" y="2138680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2195736" y="2179464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739979" y="275832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797040" y="27623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862951" y="27623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4932040" y="4509120"/>
            <a:ext cx="3384376" cy="8002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SSS</a:t>
            </a:r>
          </a:p>
          <a:p>
            <a:r>
              <a:rPr lang="en-GB" dirty="0" smtClean="0"/>
              <a:t>Three sides.</a:t>
            </a:r>
            <a:endParaRPr lang="en-GB" dirty="0"/>
          </a:p>
        </p:txBody>
      </p:sp>
      <p:sp>
        <p:nvSpPr>
          <p:cNvPr id="54" name="Rectangle 53"/>
          <p:cNvSpPr/>
          <p:nvPr/>
        </p:nvSpPr>
        <p:spPr>
          <a:xfrm>
            <a:off x="395536" y="5661248"/>
            <a:ext cx="504056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grpSp>
        <p:nvGrpSpPr>
          <p:cNvPr id="55" name="Group 54"/>
          <p:cNvGrpSpPr/>
          <p:nvPr/>
        </p:nvGrpSpPr>
        <p:grpSpPr>
          <a:xfrm rot="16200000">
            <a:off x="2663788" y="5841268"/>
            <a:ext cx="1080120" cy="720080"/>
            <a:chOff x="1331640" y="5661248"/>
            <a:chExt cx="1728192" cy="1038592"/>
          </a:xfrm>
        </p:grpSpPr>
        <p:sp>
          <p:nvSpPr>
            <p:cNvPr id="56" name="Right Triangle 55"/>
            <p:cNvSpPr/>
            <p:nvPr/>
          </p:nvSpPr>
          <p:spPr>
            <a:xfrm>
              <a:off x="1331640" y="5661248"/>
              <a:ext cx="1728192" cy="936104"/>
            </a:xfrm>
            <a:prstGeom prst="rtTriangl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331640" y="6381328"/>
              <a:ext cx="216024" cy="216024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2123728" y="6021288"/>
              <a:ext cx="144016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1949614" y="6483816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2009810" y="6481911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619672" y="5805264"/>
            <a:ext cx="1080120" cy="720080"/>
            <a:chOff x="1331640" y="5661248"/>
            <a:chExt cx="1728192" cy="1038592"/>
          </a:xfrm>
        </p:grpSpPr>
        <p:sp>
          <p:nvSpPr>
            <p:cNvPr id="62" name="Right Triangle 61"/>
            <p:cNvSpPr/>
            <p:nvPr/>
          </p:nvSpPr>
          <p:spPr>
            <a:xfrm>
              <a:off x="1331640" y="5661248"/>
              <a:ext cx="1728192" cy="936104"/>
            </a:xfrm>
            <a:prstGeom prst="rtTriangl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331640" y="6381328"/>
              <a:ext cx="216024" cy="216024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2123728" y="6021288"/>
              <a:ext cx="144016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1949614" y="6483816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2009810" y="6481911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4932040" y="5733256"/>
            <a:ext cx="3384376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RHS</a:t>
            </a:r>
          </a:p>
          <a:p>
            <a:r>
              <a:rPr lang="en-GB" dirty="0" smtClean="0"/>
              <a:t>Right-angle, hypotenuse and another side.</a:t>
            </a:r>
            <a:endParaRPr lang="en-GB" dirty="0"/>
          </a:p>
        </p:txBody>
      </p:sp>
      <p:sp>
        <p:nvSpPr>
          <p:cNvPr id="68" name="Rectangle 67"/>
          <p:cNvSpPr/>
          <p:nvPr/>
        </p:nvSpPr>
        <p:spPr>
          <a:xfrm>
            <a:off x="4932040" y="1772816"/>
            <a:ext cx="3480439" cy="11075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932040" y="2996952"/>
            <a:ext cx="3499994" cy="12854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932040" y="4437112"/>
            <a:ext cx="3480440" cy="11102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932040" y="5661247"/>
            <a:ext cx="3480440" cy="1176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150144" y="1254821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Wingdings" panose="05000000000000000000" pitchFamily="2" charset="2"/>
              </a:rPr>
              <a:t>!</a:t>
            </a:r>
            <a:endParaRPr lang="en-GB" dirty="0"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0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98" y="1001366"/>
            <a:ext cx="5904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Are these triangles congruent? </a:t>
            </a:r>
          </a:p>
          <a:p>
            <a:endParaRPr lang="en-US" sz="1400" dirty="0" smtClean="0">
              <a:latin typeface="Comic Sans MS" pitchFamily="66" charset="0"/>
            </a:endParaRPr>
          </a:p>
          <a:p>
            <a:r>
              <a:rPr lang="en-US" sz="1400" dirty="0" smtClean="0">
                <a:latin typeface="Comic Sans MS" pitchFamily="66" charset="0"/>
              </a:rPr>
              <a:t>In pairs – Identify the proof associated with these triangles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4" name="Isosceles Triangle 3"/>
          <p:cNvSpPr/>
          <p:nvPr/>
        </p:nvSpPr>
        <p:spPr bwMode="auto">
          <a:xfrm rot="15146614">
            <a:off x="3755338" y="2043168"/>
            <a:ext cx="1235235" cy="1092189"/>
          </a:xfrm>
          <a:prstGeom prst="triangle">
            <a:avLst>
              <a:gd name="adj" fmla="val 27414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>
            <a:off x="1137738" y="1915094"/>
            <a:ext cx="1372349" cy="1125352"/>
          </a:xfrm>
          <a:prstGeom prst="triangle">
            <a:avLst>
              <a:gd name="adj" fmla="val 27414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0859" y="3040446"/>
            <a:ext cx="526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4cm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4980207" y="2321187"/>
            <a:ext cx="526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4cm</a:t>
            </a:r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2247034" y="2321188"/>
            <a:ext cx="526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omic Sans MS" pitchFamily="66" charset="0"/>
              </a:rPr>
              <a:t>6</a:t>
            </a:r>
            <a:r>
              <a:rPr lang="en-US" sz="1400" dirty="0" smtClean="0">
                <a:latin typeface="Comic Sans MS" pitchFamily="66" charset="0"/>
              </a:rPr>
              <a:t>cm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3663531" y="2321551"/>
            <a:ext cx="526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omic Sans MS" pitchFamily="66" charset="0"/>
              </a:rPr>
              <a:t>6</a:t>
            </a:r>
            <a:r>
              <a:rPr lang="en-US" sz="1400" dirty="0" smtClean="0">
                <a:latin typeface="Comic Sans MS" pitchFamily="66" charset="0"/>
              </a:rPr>
              <a:t>cm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4212514" y="3040445"/>
            <a:ext cx="679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3.5cm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685800" y="2532767"/>
            <a:ext cx="679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3.5cm</a:t>
            </a:r>
            <a:endParaRPr lang="en-GB" sz="1400" dirty="0"/>
          </a:p>
        </p:txBody>
      </p:sp>
      <p:sp>
        <p:nvSpPr>
          <p:cNvPr id="37" name="Isosceles Triangle 36"/>
          <p:cNvSpPr/>
          <p:nvPr/>
        </p:nvSpPr>
        <p:spPr bwMode="auto">
          <a:xfrm rot="15146614">
            <a:off x="3700437" y="3438871"/>
            <a:ext cx="1197979" cy="1161135"/>
          </a:xfrm>
          <a:prstGeom prst="triangle">
            <a:avLst>
              <a:gd name="adj" fmla="val 27414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8" name="Isosceles Triangle 37"/>
          <p:cNvSpPr/>
          <p:nvPr/>
        </p:nvSpPr>
        <p:spPr bwMode="auto">
          <a:xfrm>
            <a:off x="1258801" y="3394091"/>
            <a:ext cx="1354126" cy="1057805"/>
          </a:xfrm>
          <a:prstGeom prst="triangle">
            <a:avLst>
              <a:gd name="adj" fmla="val 27414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70941" y="4507654"/>
            <a:ext cx="623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4cm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4940556" y="3770564"/>
            <a:ext cx="623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4cm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4060508" y="4468211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3.5cm</a:t>
            </a:r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691364" y="3870098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3.5cm</a:t>
            </a:r>
            <a:endParaRPr lang="en-GB" dirty="0"/>
          </a:p>
        </p:txBody>
      </p:sp>
      <p:sp>
        <p:nvSpPr>
          <p:cNvPr id="43" name="Arc 42"/>
          <p:cNvSpPr/>
          <p:nvPr/>
        </p:nvSpPr>
        <p:spPr bwMode="auto">
          <a:xfrm>
            <a:off x="864583" y="4054764"/>
            <a:ext cx="864096" cy="864096"/>
          </a:xfrm>
          <a:prstGeom prst="arc">
            <a:avLst>
              <a:gd name="adj1" fmla="val 16936223"/>
              <a:gd name="adj2" fmla="val 21247854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4" name="Arc 43"/>
          <p:cNvSpPr/>
          <p:nvPr/>
        </p:nvSpPr>
        <p:spPr bwMode="auto">
          <a:xfrm>
            <a:off x="4653641" y="3980313"/>
            <a:ext cx="864096" cy="864096"/>
          </a:xfrm>
          <a:prstGeom prst="arc">
            <a:avLst>
              <a:gd name="adj1" fmla="val 10406389"/>
              <a:gd name="adj2" fmla="val 1446892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55178" y="4054764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78°</a:t>
            </a:r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4092269" y="4073140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78°</a:t>
            </a:r>
            <a:endParaRPr lang="en-GB" dirty="0"/>
          </a:p>
        </p:txBody>
      </p:sp>
      <p:sp>
        <p:nvSpPr>
          <p:cNvPr id="47" name="Isosceles Triangle 46"/>
          <p:cNvSpPr/>
          <p:nvPr/>
        </p:nvSpPr>
        <p:spPr bwMode="auto">
          <a:xfrm rot="15146614">
            <a:off x="3358299" y="5036946"/>
            <a:ext cx="1226844" cy="1136018"/>
          </a:xfrm>
          <a:prstGeom prst="triangle">
            <a:avLst>
              <a:gd name="adj" fmla="val 27414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8" name="Isosceles Triangle 47"/>
          <p:cNvSpPr/>
          <p:nvPr/>
        </p:nvSpPr>
        <p:spPr bwMode="auto">
          <a:xfrm>
            <a:off x="1296631" y="4943961"/>
            <a:ext cx="1302323" cy="1015085"/>
          </a:xfrm>
          <a:prstGeom prst="triangle">
            <a:avLst>
              <a:gd name="adj" fmla="val 27414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555971" y="5991808"/>
            <a:ext cx="623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4cm</a:t>
            </a:r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4580562" y="5265758"/>
            <a:ext cx="623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4cm</a:t>
            </a:r>
            <a:endParaRPr lang="en-GB" dirty="0"/>
          </a:p>
        </p:txBody>
      </p:sp>
      <p:sp>
        <p:nvSpPr>
          <p:cNvPr id="51" name="Arc 50"/>
          <p:cNvSpPr/>
          <p:nvPr/>
        </p:nvSpPr>
        <p:spPr bwMode="auto">
          <a:xfrm>
            <a:off x="633329" y="5446512"/>
            <a:ext cx="1080120" cy="1080120"/>
          </a:xfrm>
          <a:prstGeom prst="arc">
            <a:avLst>
              <a:gd name="adj1" fmla="val 18042889"/>
              <a:gd name="adj2" fmla="val 2125714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2" name="Arc 51"/>
          <p:cNvSpPr/>
          <p:nvPr/>
        </p:nvSpPr>
        <p:spPr bwMode="auto">
          <a:xfrm>
            <a:off x="4343109" y="5542482"/>
            <a:ext cx="1080120" cy="1080120"/>
          </a:xfrm>
          <a:prstGeom prst="arc">
            <a:avLst>
              <a:gd name="adj1" fmla="val 10744309"/>
              <a:gd name="adj2" fmla="val 1427818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3" name="Arc 52"/>
          <p:cNvSpPr/>
          <p:nvPr/>
        </p:nvSpPr>
        <p:spPr bwMode="auto">
          <a:xfrm>
            <a:off x="2004110" y="5437071"/>
            <a:ext cx="1080120" cy="1080120"/>
          </a:xfrm>
          <a:prstGeom prst="arc">
            <a:avLst>
              <a:gd name="adj1" fmla="val 10883529"/>
              <a:gd name="adj2" fmla="val 1405623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4" name="Arc 53"/>
          <p:cNvSpPr/>
          <p:nvPr/>
        </p:nvSpPr>
        <p:spPr bwMode="auto">
          <a:xfrm>
            <a:off x="3808633" y="4144952"/>
            <a:ext cx="1080120" cy="1080120"/>
          </a:xfrm>
          <a:prstGeom prst="arc">
            <a:avLst>
              <a:gd name="adj1" fmla="val 4203924"/>
              <a:gd name="adj2" fmla="val 7150364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62540" y="5607799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78°</a:t>
            </a:r>
            <a:endParaRPr lang="en-GB" dirty="0"/>
          </a:p>
        </p:txBody>
      </p:sp>
      <p:sp>
        <p:nvSpPr>
          <p:cNvPr id="56" name="Rectangle 55"/>
          <p:cNvSpPr/>
          <p:nvPr/>
        </p:nvSpPr>
        <p:spPr>
          <a:xfrm>
            <a:off x="3931828" y="5633182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78°</a:t>
            </a:r>
            <a:endParaRPr lang="en-GB" dirty="0"/>
          </a:p>
        </p:txBody>
      </p:sp>
      <p:sp>
        <p:nvSpPr>
          <p:cNvPr id="57" name="Rectangle 56"/>
          <p:cNvSpPr/>
          <p:nvPr/>
        </p:nvSpPr>
        <p:spPr>
          <a:xfrm>
            <a:off x="2004110" y="5635090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47°</a:t>
            </a:r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4031354" y="5225072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47°</a:t>
            </a:r>
            <a:endParaRPr lang="en-GB" dirty="0"/>
          </a:p>
        </p:txBody>
      </p:sp>
      <p:sp>
        <p:nvSpPr>
          <p:cNvPr id="59" name="Title 87"/>
          <p:cNvSpPr txBox="1">
            <a:spLocks/>
          </p:cNvSpPr>
          <p:nvPr/>
        </p:nvSpPr>
        <p:spPr>
          <a:xfrm>
            <a:off x="22094" y="0"/>
            <a:ext cx="8991600" cy="951644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Proofs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98294" y="990600"/>
            <a:ext cx="89916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172200" y="4171477"/>
            <a:ext cx="2209800" cy="1411018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Excelling students will be able to prove similarity and </a:t>
            </a:r>
            <a:r>
              <a:rPr lang="en-US" sz="1600" dirty="0" smtClean="0"/>
              <a:t>congruence.</a:t>
            </a:r>
          </a:p>
        </p:txBody>
      </p:sp>
    </p:spTree>
    <p:extLst>
      <p:ext uri="{BB962C8B-B14F-4D97-AF65-F5344CB8AC3E}">
        <p14:creationId xmlns:p14="http://schemas.microsoft.com/office/powerpoint/2010/main" val="363397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37" grpId="0" animBg="1"/>
      <p:bldP spid="38" grpId="0" animBg="1"/>
      <p:bldP spid="39" grpId="0"/>
      <p:bldP spid="40" grpId="0"/>
      <p:bldP spid="41" grpId="0"/>
      <p:bldP spid="42" grpId="0"/>
      <p:bldP spid="43" grpId="0" animBg="1"/>
      <p:bldP spid="44" grpId="0" animBg="1"/>
      <p:bldP spid="45" grpId="0"/>
      <p:bldP spid="46" grpId="0"/>
      <p:bldP spid="47" grpId="0" animBg="1"/>
      <p:bldP spid="48" grpId="0" animBg="1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Proving congruence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 rot="7845320">
            <a:off x="879186" y="3057921"/>
            <a:ext cx="3281171" cy="1830147"/>
            <a:chOff x="467544" y="4365104"/>
            <a:chExt cx="1368152" cy="605036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467544" y="4365104"/>
              <a:ext cx="936104" cy="576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1403648" y="4365104"/>
              <a:ext cx="432048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467544" y="4869160"/>
              <a:ext cx="1368152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91848" y="4806280"/>
              <a:ext cx="50800" cy="124460"/>
            </a:xfrm>
            <a:custGeom>
              <a:avLst/>
              <a:gdLst>
                <a:gd name="connsiteX0" fmla="*/ 50800 w 50800"/>
                <a:gd name="connsiteY0" fmla="*/ 124460 h 124460"/>
                <a:gd name="connsiteX1" fmla="*/ 15240 w 50800"/>
                <a:gd name="connsiteY1" fmla="*/ 22860 h 124460"/>
                <a:gd name="connsiteX2" fmla="*/ 0 w 50800"/>
                <a:gd name="connsiteY2" fmla="*/ 0 h 12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" h="124460">
                  <a:moveTo>
                    <a:pt x="50800" y="124460"/>
                  </a:moveTo>
                  <a:cubicBezTo>
                    <a:pt x="37253" y="84031"/>
                    <a:pt x="23707" y="43603"/>
                    <a:pt x="15240" y="22860"/>
                  </a:cubicBezTo>
                  <a:cubicBezTo>
                    <a:pt x="6773" y="2117"/>
                    <a:pt x="3386" y="1058"/>
                    <a:pt x="0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3754680" flipH="1">
              <a:off x="1603706" y="4549908"/>
              <a:ext cx="5257" cy="106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1107316" y="4853300"/>
              <a:ext cx="7620" cy="116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1144444" y="4851380"/>
              <a:ext cx="7620" cy="116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491880" y="1700808"/>
            <a:ext cx="4536504" cy="203132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Why is it not sufficient to show two sides are the same and an angle are the same if the side is not </a:t>
            </a:r>
            <a:r>
              <a:rPr lang="en-GB" b="1" dirty="0" smtClean="0"/>
              <a:t>included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Try and draw a triangle with the same side lengths and indicated angle, but that is not congruent to this one.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 rot="7845320">
            <a:off x="799267" y="2924277"/>
            <a:ext cx="3505539" cy="1856853"/>
            <a:chOff x="373989" y="4378572"/>
            <a:chExt cx="1461707" cy="613865"/>
          </a:xfrm>
        </p:grpSpPr>
        <p:cxnSp>
          <p:nvCxnSpPr>
            <p:cNvPr id="15" name="Straight Connector 14"/>
            <p:cNvCxnSpPr/>
            <p:nvPr/>
          </p:nvCxnSpPr>
          <p:spPr>
            <a:xfrm rot="13754680" flipH="1">
              <a:off x="809440" y="4264576"/>
              <a:ext cx="41454" cy="91235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3754680" flipV="1">
              <a:off x="1204548" y="4591132"/>
              <a:ext cx="613865" cy="18874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67544" y="4869160"/>
              <a:ext cx="1368152" cy="7200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691848" y="4806280"/>
              <a:ext cx="50800" cy="124460"/>
            </a:xfrm>
            <a:custGeom>
              <a:avLst/>
              <a:gdLst>
                <a:gd name="connsiteX0" fmla="*/ 50800 w 50800"/>
                <a:gd name="connsiteY0" fmla="*/ 124460 h 124460"/>
                <a:gd name="connsiteX1" fmla="*/ 15240 w 50800"/>
                <a:gd name="connsiteY1" fmla="*/ 22860 h 124460"/>
                <a:gd name="connsiteX2" fmla="*/ 0 w 50800"/>
                <a:gd name="connsiteY2" fmla="*/ 0 h 12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" h="124460">
                  <a:moveTo>
                    <a:pt x="50800" y="124460"/>
                  </a:moveTo>
                  <a:cubicBezTo>
                    <a:pt x="37253" y="84031"/>
                    <a:pt x="23707" y="43603"/>
                    <a:pt x="15240" y="22860"/>
                  </a:cubicBezTo>
                  <a:cubicBezTo>
                    <a:pt x="6773" y="2117"/>
                    <a:pt x="3386" y="1058"/>
                    <a:pt x="0" y="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3754680">
              <a:off x="1478130" y="4637915"/>
              <a:ext cx="13143" cy="92833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1107316" y="4853300"/>
              <a:ext cx="7620" cy="11684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1144444" y="4851380"/>
              <a:ext cx="7620" cy="11684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4644008" y="4005064"/>
            <a:ext cx="2088232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Click to Reveal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779912" y="5589240"/>
            <a:ext cx="3744416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In general, for “ASS”, there are always 2 possible triangles.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2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61048"/>
            <a:ext cx="2305878" cy="26642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411760" y="3861048"/>
            <a:ext cx="2199997" cy="26642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716016" y="3861048"/>
            <a:ext cx="2169813" cy="26642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974188" y="3861048"/>
            <a:ext cx="2130056" cy="26642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768445" y="1556792"/>
            <a:ext cx="2169910" cy="20162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542205" y="1550756"/>
            <a:ext cx="2190051" cy="20162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3933" y="1550756"/>
            <a:ext cx="2376264" cy="20162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0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What type of proof</a:t>
              </a:r>
              <a:endParaRPr lang="en-GB" sz="32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23528" y="76470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triangle, identify if showing the indicating things are equal (to another triangle) are sufficient to prove congruence, and if so, what type of proof we have.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25981" y="1838788"/>
            <a:ext cx="936104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462085" y="1838788"/>
            <a:ext cx="432048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5981" y="2342844"/>
            <a:ext cx="1368152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020973" y="2005644"/>
            <a:ext cx="81280" cy="137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118763" y="2325684"/>
            <a:ext cx="5715" cy="110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158813" y="2323794"/>
            <a:ext cx="5715" cy="110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11817" y="2024694"/>
            <a:ext cx="78446" cy="68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636199" y="2051364"/>
            <a:ext cx="80734" cy="682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657154" y="2076129"/>
            <a:ext cx="86449" cy="7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974253" y="1838788"/>
            <a:ext cx="936104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910357" y="1838788"/>
            <a:ext cx="432048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974253" y="2342844"/>
            <a:ext cx="1368152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3165125" y="2298632"/>
            <a:ext cx="57150" cy="118110"/>
          </a:xfrm>
          <a:custGeom>
            <a:avLst/>
            <a:gdLst>
              <a:gd name="connsiteX0" fmla="*/ 0 w 57150"/>
              <a:gd name="connsiteY0" fmla="*/ 0 h 118110"/>
              <a:gd name="connsiteX1" fmla="*/ 34290 w 57150"/>
              <a:gd name="connsiteY1" fmla="*/ 38100 h 118110"/>
              <a:gd name="connsiteX2" fmla="*/ 57150 w 57150"/>
              <a:gd name="connsiteY2" fmla="*/ 118110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" h="118110">
                <a:moveTo>
                  <a:pt x="0" y="0"/>
                </a:moveTo>
                <a:cubicBezTo>
                  <a:pt x="12382" y="9207"/>
                  <a:pt x="24765" y="18415"/>
                  <a:pt x="34290" y="38100"/>
                </a:cubicBezTo>
                <a:cubicBezTo>
                  <a:pt x="43815" y="57785"/>
                  <a:pt x="50482" y="87947"/>
                  <a:pt x="57150" y="11811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3778535" y="1925252"/>
            <a:ext cx="240030" cy="43180"/>
          </a:xfrm>
          <a:custGeom>
            <a:avLst/>
            <a:gdLst>
              <a:gd name="connsiteX0" fmla="*/ 0 w 240030"/>
              <a:gd name="connsiteY0" fmla="*/ 0 h 43180"/>
              <a:gd name="connsiteX1" fmla="*/ 53340 w 240030"/>
              <a:gd name="connsiteY1" fmla="*/ 30480 h 43180"/>
              <a:gd name="connsiteX2" fmla="*/ 148590 w 240030"/>
              <a:gd name="connsiteY2" fmla="*/ 41910 h 43180"/>
              <a:gd name="connsiteX3" fmla="*/ 240030 w 240030"/>
              <a:gd name="connsiteY3" fmla="*/ 38100 h 4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" h="43180">
                <a:moveTo>
                  <a:pt x="0" y="0"/>
                </a:moveTo>
                <a:cubicBezTo>
                  <a:pt x="14287" y="11747"/>
                  <a:pt x="28575" y="23495"/>
                  <a:pt x="53340" y="30480"/>
                </a:cubicBezTo>
                <a:cubicBezTo>
                  <a:pt x="78105" y="37465"/>
                  <a:pt x="117475" y="40640"/>
                  <a:pt x="148590" y="41910"/>
                </a:cubicBezTo>
                <a:cubicBezTo>
                  <a:pt x="179705" y="43180"/>
                  <a:pt x="209867" y="40640"/>
                  <a:pt x="240030" y="381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3751865" y="1944302"/>
            <a:ext cx="289560" cy="55245"/>
          </a:xfrm>
          <a:custGeom>
            <a:avLst/>
            <a:gdLst>
              <a:gd name="connsiteX0" fmla="*/ 0 w 289560"/>
              <a:gd name="connsiteY0" fmla="*/ 0 h 55245"/>
              <a:gd name="connsiteX1" fmla="*/ 57150 w 289560"/>
              <a:gd name="connsiteY1" fmla="*/ 38100 h 55245"/>
              <a:gd name="connsiteX2" fmla="*/ 163830 w 289560"/>
              <a:gd name="connsiteY2" fmla="*/ 53340 h 55245"/>
              <a:gd name="connsiteX3" fmla="*/ 232410 w 289560"/>
              <a:gd name="connsiteY3" fmla="*/ 49530 h 55245"/>
              <a:gd name="connsiteX4" fmla="*/ 289560 w 289560"/>
              <a:gd name="connsiteY4" fmla="*/ 41910 h 5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" h="55245">
                <a:moveTo>
                  <a:pt x="0" y="0"/>
                </a:moveTo>
                <a:cubicBezTo>
                  <a:pt x="14922" y="14605"/>
                  <a:pt x="29845" y="29210"/>
                  <a:pt x="57150" y="38100"/>
                </a:cubicBezTo>
                <a:cubicBezTo>
                  <a:pt x="84455" y="46990"/>
                  <a:pt x="134620" y="51435"/>
                  <a:pt x="163830" y="53340"/>
                </a:cubicBezTo>
                <a:cubicBezTo>
                  <a:pt x="193040" y="55245"/>
                  <a:pt x="211455" y="51435"/>
                  <a:pt x="232410" y="49530"/>
                </a:cubicBezTo>
                <a:cubicBezTo>
                  <a:pt x="253365" y="47625"/>
                  <a:pt x="271462" y="44767"/>
                  <a:pt x="289560" y="4191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4136040" y="2188142"/>
            <a:ext cx="73025" cy="171450"/>
          </a:xfrm>
          <a:custGeom>
            <a:avLst/>
            <a:gdLst>
              <a:gd name="connsiteX0" fmla="*/ 635 w 73025"/>
              <a:gd name="connsiteY0" fmla="*/ 171450 h 171450"/>
              <a:gd name="connsiteX1" fmla="*/ 4445 w 73025"/>
              <a:gd name="connsiteY1" fmla="*/ 110490 h 171450"/>
              <a:gd name="connsiteX2" fmla="*/ 27305 w 73025"/>
              <a:gd name="connsiteY2" fmla="*/ 49530 h 171450"/>
              <a:gd name="connsiteX3" fmla="*/ 73025 w 73025"/>
              <a:gd name="connsiteY3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5" h="171450">
                <a:moveTo>
                  <a:pt x="635" y="171450"/>
                </a:moveTo>
                <a:cubicBezTo>
                  <a:pt x="317" y="151130"/>
                  <a:pt x="0" y="130810"/>
                  <a:pt x="4445" y="110490"/>
                </a:cubicBezTo>
                <a:cubicBezTo>
                  <a:pt x="8890" y="90170"/>
                  <a:pt x="15875" y="67945"/>
                  <a:pt x="27305" y="49530"/>
                </a:cubicBezTo>
                <a:cubicBezTo>
                  <a:pt x="38735" y="31115"/>
                  <a:pt x="55880" y="15557"/>
                  <a:pt x="73025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4106195" y="2165282"/>
            <a:ext cx="87630" cy="198120"/>
          </a:xfrm>
          <a:custGeom>
            <a:avLst/>
            <a:gdLst>
              <a:gd name="connsiteX0" fmla="*/ 0 w 87630"/>
              <a:gd name="connsiteY0" fmla="*/ 198120 h 198120"/>
              <a:gd name="connsiteX1" fmla="*/ 19050 w 87630"/>
              <a:gd name="connsiteY1" fmla="*/ 91440 h 198120"/>
              <a:gd name="connsiteX2" fmla="*/ 60960 w 87630"/>
              <a:gd name="connsiteY2" fmla="*/ 19050 h 198120"/>
              <a:gd name="connsiteX3" fmla="*/ 87630 w 87630"/>
              <a:gd name="connsiteY3" fmla="*/ 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" h="198120">
                <a:moveTo>
                  <a:pt x="0" y="198120"/>
                </a:moveTo>
                <a:cubicBezTo>
                  <a:pt x="4445" y="159702"/>
                  <a:pt x="8890" y="121285"/>
                  <a:pt x="19050" y="91440"/>
                </a:cubicBezTo>
                <a:cubicBezTo>
                  <a:pt x="29210" y="61595"/>
                  <a:pt x="49530" y="34290"/>
                  <a:pt x="60960" y="19050"/>
                </a:cubicBezTo>
                <a:cubicBezTo>
                  <a:pt x="72390" y="3810"/>
                  <a:pt x="80010" y="1905"/>
                  <a:pt x="8763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>
            <a:off x="4075715" y="2134167"/>
            <a:ext cx="91440" cy="221615"/>
          </a:xfrm>
          <a:custGeom>
            <a:avLst/>
            <a:gdLst>
              <a:gd name="connsiteX0" fmla="*/ 0 w 91440"/>
              <a:gd name="connsiteY0" fmla="*/ 221615 h 221615"/>
              <a:gd name="connsiteX1" fmla="*/ 19050 w 91440"/>
              <a:gd name="connsiteY1" fmla="*/ 95885 h 221615"/>
              <a:gd name="connsiteX2" fmla="*/ 76200 w 91440"/>
              <a:gd name="connsiteY2" fmla="*/ 15875 h 221615"/>
              <a:gd name="connsiteX3" fmla="*/ 91440 w 91440"/>
              <a:gd name="connsiteY3" fmla="*/ 635 h 22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" h="221615">
                <a:moveTo>
                  <a:pt x="0" y="221615"/>
                </a:moveTo>
                <a:cubicBezTo>
                  <a:pt x="3175" y="175895"/>
                  <a:pt x="6350" y="130175"/>
                  <a:pt x="19050" y="95885"/>
                </a:cubicBezTo>
                <a:cubicBezTo>
                  <a:pt x="31750" y="61595"/>
                  <a:pt x="64135" y="31750"/>
                  <a:pt x="76200" y="15875"/>
                </a:cubicBezTo>
                <a:cubicBezTo>
                  <a:pt x="88265" y="0"/>
                  <a:pt x="89852" y="317"/>
                  <a:pt x="91440" y="6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7237099" y="1844824"/>
            <a:ext cx="936104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8173203" y="1844824"/>
            <a:ext cx="432048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237099" y="2348880"/>
            <a:ext cx="1368152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7461403" y="2286000"/>
            <a:ext cx="50800" cy="124460"/>
          </a:xfrm>
          <a:custGeom>
            <a:avLst/>
            <a:gdLst>
              <a:gd name="connsiteX0" fmla="*/ 50800 w 50800"/>
              <a:gd name="connsiteY0" fmla="*/ 124460 h 124460"/>
              <a:gd name="connsiteX1" fmla="*/ 15240 w 50800"/>
              <a:gd name="connsiteY1" fmla="*/ 22860 h 124460"/>
              <a:gd name="connsiteX2" fmla="*/ 0 w 50800"/>
              <a:gd name="connsiteY2" fmla="*/ 0 h 12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" h="124460">
                <a:moveTo>
                  <a:pt x="50800" y="124460"/>
                </a:moveTo>
                <a:cubicBezTo>
                  <a:pt x="37253" y="84031"/>
                  <a:pt x="23707" y="43603"/>
                  <a:pt x="15240" y="22860"/>
                </a:cubicBezTo>
                <a:cubicBezTo>
                  <a:pt x="6773" y="2117"/>
                  <a:pt x="3386" y="1058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>
            <a:off x="8020203" y="1940560"/>
            <a:ext cx="256540" cy="45297"/>
          </a:xfrm>
          <a:custGeom>
            <a:avLst/>
            <a:gdLst>
              <a:gd name="connsiteX0" fmla="*/ 0 w 256540"/>
              <a:gd name="connsiteY0" fmla="*/ 0 h 45297"/>
              <a:gd name="connsiteX1" fmla="*/ 83820 w 256540"/>
              <a:gd name="connsiteY1" fmla="*/ 38100 h 45297"/>
              <a:gd name="connsiteX2" fmla="*/ 157480 w 256540"/>
              <a:gd name="connsiteY2" fmla="*/ 43180 h 45297"/>
              <a:gd name="connsiteX3" fmla="*/ 238760 w 256540"/>
              <a:gd name="connsiteY3" fmla="*/ 30480 h 45297"/>
              <a:gd name="connsiteX4" fmla="*/ 256540 w 256540"/>
              <a:gd name="connsiteY4" fmla="*/ 17780 h 4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40" h="45297">
                <a:moveTo>
                  <a:pt x="0" y="0"/>
                </a:moveTo>
                <a:cubicBezTo>
                  <a:pt x="28786" y="15451"/>
                  <a:pt x="57573" y="30903"/>
                  <a:pt x="83820" y="38100"/>
                </a:cubicBezTo>
                <a:cubicBezTo>
                  <a:pt x="110067" y="45297"/>
                  <a:pt x="131657" y="44450"/>
                  <a:pt x="157480" y="43180"/>
                </a:cubicBezTo>
                <a:cubicBezTo>
                  <a:pt x="183303" y="41910"/>
                  <a:pt x="222250" y="34713"/>
                  <a:pt x="238760" y="30480"/>
                </a:cubicBezTo>
                <a:cubicBezTo>
                  <a:pt x="255270" y="26247"/>
                  <a:pt x="255905" y="22013"/>
                  <a:pt x="256540" y="1778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>
            <a:off x="7999883" y="1960880"/>
            <a:ext cx="297180" cy="51223"/>
          </a:xfrm>
          <a:custGeom>
            <a:avLst/>
            <a:gdLst>
              <a:gd name="connsiteX0" fmla="*/ 0 w 297180"/>
              <a:gd name="connsiteY0" fmla="*/ 0 h 51223"/>
              <a:gd name="connsiteX1" fmla="*/ 50800 w 297180"/>
              <a:gd name="connsiteY1" fmla="*/ 30480 h 51223"/>
              <a:gd name="connsiteX2" fmla="*/ 129540 w 297180"/>
              <a:gd name="connsiteY2" fmla="*/ 48260 h 51223"/>
              <a:gd name="connsiteX3" fmla="*/ 190500 w 297180"/>
              <a:gd name="connsiteY3" fmla="*/ 48260 h 51223"/>
              <a:gd name="connsiteX4" fmla="*/ 236220 w 297180"/>
              <a:gd name="connsiteY4" fmla="*/ 48260 h 51223"/>
              <a:gd name="connsiteX5" fmla="*/ 297180 w 297180"/>
              <a:gd name="connsiteY5" fmla="*/ 33020 h 5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80" h="51223">
                <a:moveTo>
                  <a:pt x="0" y="0"/>
                </a:moveTo>
                <a:cubicBezTo>
                  <a:pt x="14605" y="11218"/>
                  <a:pt x="29210" y="22437"/>
                  <a:pt x="50800" y="30480"/>
                </a:cubicBezTo>
                <a:cubicBezTo>
                  <a:pt x="72390" y="38523"/>
                  <a:pt x="106257" y="45297"/>
                  <a:pt x="129540" y="48260"/>
                </a:cubicBezTo>
                <a:cubicBezTo>
                  <a:pt x="152823" y="51223"/>
                  <a:pt x="190500" y="48260"/>
                  <a:pt x="190500" y="48260"/>
                </a:cubicBezTo>
                <a:cubicBezTo>
                  <a:pt x="208280" y="48260"/>
                  <a:pt x="218440" y="50800"/>
                  <a:pt x="236220" y="48260"/>
                </a:cubicBezTo>
                <a:cubicBezTo>
                  <a:pt x="254000" y="45720"/>
                  <a:pt x="275590" y="39370"/>
                  <a:pt x="297180" y="330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8332623" y="2070100"/>
            <a:ext cx="10922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67544" y="4365104"/>
            <a:ext cx="936104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403648" y="4365104"/>
            <a:ext cx="432048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67544" y="4869160"/>
            <a:ext cx="1368152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691848" y="4806280"/>
            <a:ext cx="50800" cy="124460"/>
          </a:xfrm>
          <a:custGeom>
            <a:avLst/>
            <a:gdLst>
              <a:gd name="connsiteX0" fmla="*/ 50800 w 50800"/>
              <a:gd name="connsiteY0" fmla="*/ 124460 h 124460"/>
              <a:gd name="connsiteX1" fmla="*/ 15240 w 50800"/>
              <a:gd name="connsiteY1" fmla="*/ 22860 h 124460"/>
              <a:gd name="connsiteX2" fmla="*/ 0 w 50800"/>
              <a:gd name="connsiteY2" fmla="*/ 0 h 12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" h="124460">
                <a:moveTo>
                  <a:pt x="50800" y="124460"/>
                </a:moveTo>
                <a:cubicBezTo>
                  <a:pt x="37253" y="84031"/>
                  <a:pt x="23707" y="43603"/>
                  <a:pt x="15240" y="22860"/>
                </a:cubicBezTo>
                <a:cubicBezTo>
                  <a:pt x="6773" y="2117"/>
                  <a:pt x="3386" y="1058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563068" y="4590380"/>
            <a:ext cx="10922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1107316" y="4853300"/>
            <a:ext cx="7620" cy="116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1144444" y="4851380"/>
            <a:ext cx="7620" cy="116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508104" y="4077072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508104" y="4077072"/>
            <a:ext cx="0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508104" y="4077072"/>
            <a:ext cx="648072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508104" y="429309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724128" y="4077072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782280" y="4607560"/>
            <a:ext cx="208280" cy="91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868144" y="3933056"/>
            <a:ext cx="496" cy="242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940152" y="3933056"/>
            <a:ext cx="496" cy="242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740352" y="4077072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740352" y="4077072"/>
            <a:ext cx="0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740352" y="4077072"/>
            <a:ext cx="648072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740352" y="429309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956376" y="4077072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7741609" y="4994744"/>
            <a:ext cx="198783" cy="46383"/>
          </a:xfrm>
          <a:custGeom>
            <a:avLst/>
            <a:gdLst>
              <a:gd name="connsiteX0" fmla="*/ 0 w 198783"/>
              <a:gd name="connsiteY0" fmla="*/ 6626 h 46383"/>
              <a:gd name="connsiteX1" fmla="*/ 71562 w 198783"/>
              <a:gd name="connsiteY1" fmla="*/ 6626 h 46383"/>
              <a:gd name="connsiteX2" fmla="*/ 198783 w 198783"/>
              <a:gd name="connsiteY2" fmla="*/ 46383 h 4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783" h="46383">
                <a:moveTo>
                  <a:pt x="0" y="6626"/>
                </a:moveTo>
                <a:cubicBezTo>
                  <a:pt x="19216" y="3313"/>
                  <a:pt x="38432" y="0"/>
                  <a:pt x="71562" y="6626"/>
                </a:cubicBezTo>
                <a:cubicBezTo>
                  <a:pt x="104693" y="13252"/>
                  <a:pt x="151738" y="29817"/>
                  <a:pt x="198783" y="4638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Connector 58"/>
          <p:cNvCxnSpPr/>
          <p:nvPr/>
        </p:nvCxnSpPr>
        <p:spPr>
          <a:xfrm flipH="1" flipV="1">
            <a:off x="7614389" y="4675368"/>
            <a:ext cx="222636" cy="7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915816" y="4293096"/>
            <a:ext cx="936104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3851920" y="4293096"/>
            <a:ext cx="432048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2915816" y="4797152"/>
            <a:ext cx="1368152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>
            <a:off x="3140120" y="4734272"/>
            <a:ext cx="50800" cy="124460"/>
          </a:xfrm>
          <a:custGeom>
            <a:avLst/>
            <a:gdLst>
              <a:gd name="connsiteX0" fmla="*/ 50800 w 50800"/>
              <a:gd name="connsiteY0" fmla="*/ 124460 h 124460"/>
              <a:gd name="connsiteX1" fmla="*/ 15240 w 50800"/>
              <a:gd name="connsiteY1" fmla="*/ 22860 h 124460"/>
              <a:gd name="connsiteX2" fmla="*/ 0 w 50800"/>
              <a:gd name="connsiteY2" fmla="*/ 0 h 12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" h="124460">
                <a:moveTo>
                  <a:pt x="50800" y="124460"/>
                </a:moveTo>
                <a:cubicBezTo>
                  <a:pt x="37253" y="84031"/>
                  <a:pt x="23707" y="43603"/>
                  <a:pt x="15240" y="22860"/>
                </a:cubicBezTo>
                <a:cubicBezTo>
                  <a:pt x="6773" y="2117"/>
                  <a:pt x="3386" y="1058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3451280" y="4459600"/>
            <a:ext cx="86360" cy="121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555588" y="4781292"/>
            <a:ext cx="7620" cy="116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3592716" y="4779372"/>
            <a:ext cx="7620" cy="116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363798" y="2702884"/>
            <a:ext cx="360040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ymbol" pitchFamily="18" charset="2"/>
                <a:sym typeface="Wingdings"/>
              </a:rPr>
              <a:t></a:t>
            </a:r>
            <a:endParaRPr lang="en-GB" dirty="0">
              <a:latin typeface="Symbol" pitchFamily="18" charset="2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67854" y="2702884"/>
            <a:ext cx="576064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SSS</a:t>
            </a:r>
            <a:endParaRPr lang="en-GB" dirty="0">
              <a:latin typeface="+mj-l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587934" y="2702884"/>
            <a:ext cx="576064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+mj-lt"/>
                <a:sym typeface="Wingdings"/>
              </a:rPr>
              <a:t>SAS</a:t>
            </a:r>
            <a:endParaRPr lang="en-GB" sz="1600" dirty="0">
              <a:latin typeface="+mj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43818" y="3134932"/>
            <a:ext cx="648072" cy="285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+mj-lt"/>
                <a:sym typeface="Wingdings"/>
              </a:rPr>
              <a:t>ASA</a:t>
            </a:r>
            <a:endParaRPr lang="en-GB" sz="1600" dirty="0">
              <a:latin typeface="+mj-lt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335905" y="3134932"/>
            <a:ext cx="723953" cy="285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RHS</a:t>
            </a:r>
            <a:endParaRPr lang="en-GB" dirty="0">
              <a:latin typeface="+mj-lt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758229" y="2702884"/>
            <a:ext cx="360040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ymbol" pitchFamily="18" charset="2"/>
                <a:sym typeface="Wingdings"/>
              </a:rPr>
              <a:t></a:t>
            </a:r>
            <a:endParaRPr lang="en-GB" dirty="0">
              <a:latin typeface="Symbol" pitchFamily="18" charset="2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262285" y="2702884"/>
            <a:ext cx="576064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SSS</a:t>
            </a:r>
            <a:endParaRPr lang="en-GB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982365" y="2702884"/>
            <a:ext cx="629392" cy="285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SAS</a:t>
            </a:r>
            <a:endParaRPr lang="en-GB" dirty="0">
              <a:latin typeface="+mj-l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915816" y="3134932"/>
            <a:ext cx="669318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ASA</a:t>
            </a:r>
            <a:endParaRPr lang="en-GB" dirty="0">
              <a:latin typeface="+mj-l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729150" y="3134932"/>
            <a:ext cx="662830" cy="285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RHS</a:t>
            </a:r>
            <a:endParaRPr lang="en-GB" dirty="0">
              <a:latin typeface="+mj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850123" y="2708920"/>
            <a:ext cx="360040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ymbol" pitchFamily="18" charset="2"/>
                <a:sym typeface="Wingdings"/>
              </a:rPr>
              <a:t></a:t>
            </a:r>
            <a:endParaRPr lang="en-GB" dirty="0">
              <a:latin typeface="Symbol" pitchFamily="18" charset="2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354179" y="2708920"/>
            <a:ext cx="576064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SSS</a:t>
            </a:r>
            <a:endParaRPr lang="en-GB" dirty="0">
              <a:latin typeface="+mj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074259" y="2708920"/>
            <a:ext cx="658904" cy="2799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SAS</a:t>
            </a:r>
            <a:endParaRPr lang="en-GB" dirty="0">
              <a:latin typeface="+mj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974188" y="3140967"/>
            <a:ext cx="668023" cy="281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ASA</a:t>
            </a:r>
            <a:endParaRPr lang="en-GB" dirty="0">
              <a:latin typeface="+mj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750222" y="3140968"/>
            <a:ext cx="710209" cy="2799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RHS</a:t>
            </a:r>
            <a:endParaRPr lang="en-GB" dirty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59659" y="5661248"/>
            <a:ext cx="360040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ymbol" pitchFamily="18" charset="2"/>
                <a:sym typeface="Wingdings"/>
              </a:rPr>
              <a:t></a:t>
            </a:r>
            <a:endParaRPr lang="en-GB" dirty="0">
              <a:latin typeface="Symbol" pitchFamily="18" charset="2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63715" y="5661248"/>
            <a:ext cx="576064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SSS</a:t>
            </a:r>
            <a:endParaRPr lang="en-GB" dirty="0">
              <a:latin typeface="+mj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483794" y="5661248"/>
            <a:ext cx="680203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SAS</a:t>
            </a:r>
            <a:endParaRPr lang="en-GB" dirty="0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63798" y="6094180"/>
            <a:ext cx="696220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ASA</a:t>
            </a:r>
            <a:endParaRPr lang="en-GB" dirty="0">
              <a:latin typeface="+mj-l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204033" y="6094180"/>
            <a:ext cx="690099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RHS</a:t>
            </a:r>
            <a:endParaRPr lang="en-GB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555776" y="5661248"/>
            <a:ext cx="360040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ymbol" pitchFamily="18" charset="2"/>
                <a:sym typeface="Wingdings"/>
              </a:rPr>
              <a:t></a:t>
            </a:r>
            <a:endParaRPr lang="en-GB" dirty="0">
              <a:latin typeface="Symbol" pitchFamily="18" charset="2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059832" y="5661248"/>
            <a:ext cx="576064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SSS</a:t>
            </a:r>
            <a:endParaRPr lang="en-GB" dirty="0">
              <a:latin typeface="+mj-lt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779912" y="5661248"/>
            <a:ext cx="79151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SAS</a:t>
            </a:r>
            <a:endParaRPr lang="en-GB" dirty="0">
              <a:latin typeface="+mj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555776" y="6093296"/>
            <a:ext cx="813140" cy="2889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ASA</a:t>
            </a:r>
            <a:endParaRPr lang="en-GB" dirty="0">
              <a:latin typeface="+mj-lt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512931" y="6093296"/>
            <a:ext cx="680893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RHS</a:t>
            </a:r>
            <a:endParaRPr lang="en-GB" dirty="0">
              <a:latin typeface="+mj-lt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893712" y="5661248"/>
            <a:ext cx="360040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ymbol" pitchFamily="18" charset="2"/>
                <a:sym typeface="Wingdings"/>
              </a:rPr>
              <a:t></a:t>
            </a:r>
            <a:endParaRPr lang="en-GB" dirty="0">
              <a:latin typeface="Symbol" pitchFamily="18" charset="2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397768" y="5661248"/>
            <a:ext cx="576064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SSS</a:t>
            </a:r>
            <a:endParaRPr lang="en-GB" dirty="0">
              <a:latin typeface="+mj-lt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117847" y="5661248"/>
            <a:ext cx="660267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SAS</a:t>
            </a:r>
            <a:endParaRPr lang="en-GB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893712" y="6093296"/>
            <a:ext cx="792088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ASA</a:t>
            </a:r>
            <a:endParaRPr lang="en-GB" dirty="0">
              <a:latin typeface="+mj-lt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829816" y="6093296"/>
            <a:ext cx="723384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RHS</a:t>
            </a:r>
            <a:endParaRPr lang="en-GB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138155" y="5661248"/>
            <a:ext cx="360040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ymbol" pitchFamily="18" charset="2"/>
                <a:sym typeface="Wingdings"/>
              </a:rPr>
              <a:t></a:t>
            </a:r>
            <a:endParaRPr lang="en-GB" dirty="0">
              <a:latin typeface="Symbol" pitchFamily="18" charset="2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642211" y="5661248"/>
            <a:ext cx="576064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SSS</a:t>
            </a:r>
            <a:endParaRPr lang="en-GB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8362291" y="5661248"/>
            <a:ext cx="61558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SAS</a:t>
            </a:r>
            <a:endParaRPr lang="en-GB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318175" y="6093296"/>
            <a:ext cx="694908" cy="2889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ASA</a:t>
            </a:r>
            <a:endParaRPr lang="en-GB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157099" y="6093296"/>
            <a:ext cx="631302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RHS</a:t>
            </a:r>
            <a:endParaRPr lang="en-GB" dirty="0">
              <a:latin typeface="+mj-lt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7743870" y="1119829"/>
            <a:ext cx="1234007" cy="1245546"/>
            <a:chOff x="6662947" y="1119829"/>
            <a:chExt cx="1234007" cy="1245546"/>
          </a:xfrm>
        </p:grpSpPr>
        <p:sp>
          <p:nvSpPr>
            <p:cNvPr id="103" name="TextBox 102"/>
            <p:cNvSpPr txBox="1"/>
            <p:nvPr/>
          </p:nvSpPr>
          <p:spPr>
            <a:xfrm>
              <a:off x="6662947" y="1119829"/>
              <a:ext cx="1234007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This angle is known from the other two.</a:t>
              </a:r>
              <a:endParaRPr lang="en-GB" sz="1200" dirty="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7283450" y="2168525"/>
              <a:ext cx="139700" cy="196850"/>
              <a:chOff x="7283450" y="2168525"/>
              <a:chExt cx="139700" cy="196850"/>
            </a:xfrm>
          </p:grpSpPr>
          <p:sp>
            <p:nvSpPr>
              <p:cNvPr id="106" name="Freeform 105"/>
              <p:cNvSpPr/>
              <p:nvPr/>
            </p:nvSpPr>
            <p:spPr>
              <a:xfrm>
                <a:off x="7359650" y="2238375"/>
                <a:ext cx="63500" cy="127000"/>
              </a:xfrm>
              <a:custGeom>
                <a:avLst/>
                <a:gdLst>
                  <a:gd name="connsiteX0" fmla="*/ 0 w 63500"/>
                  <a:gd name="connsiteY0" fmla="*/ 127000 h 127000"/>
                  <a:gd name="connsiteX1" fmla="*/ 15875 w 63500"/>
                  <a:gd name="connsiteY1" fmla="*/ 63500 h 127000"/>
                  <a:gd name="connsiteX2" fmla="*/ 63500 w 63500"/>
                  <a:gd name="connsiteY2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0" h="127000">
                    <a:moveTo>
                      <a:pt x="0" y="127000"/>
                    </a:moveTo>
                    <a:cubicBezTo>
                      <a:pt x="2646" y="105833"/>
                      <a:pt x="5292" y="84667"/>
                      <a:pt x="15875" y="63500"/>
                    </a:cubicBezTo>
                    <a:cubicBezTo>
                      <a:pt x="26458" y="42333"/>
                      <a:pt x="44979" y="21166"/>
                      <a:pt x="63500" y="0"/>
                    </a:cubicBezTo>
                  </a:path>
                </a:pathLst>
              </a:cu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7312025" y="2203450"/>
                <a:ext cx="82550" cy="158750"/>
              </a:xfrm>
              <a:custGeom>
                <a:avLst/>
                <a:gdLst>
                  <a:gd name="connsiteX0" fmla="*/ 0 w 82550"/>
                  <a:gd name="connsiteY0" fmla="*/ 158750 h 158750"/>
                  <a:gd name="connsiteX1" fmla="*/ 25400 w 82550"/>
                  <a:gd name="connsiteY1" fmla="*/ 82550 h 158750"/>
                  <a:gd name="connsiteX2" fmla="*/ 57150 w 82550"/>
                  <a:gd name="connsiteY2" fmla="*/ 28575 h 158750"/>
                  <a:gd name="connsiteX3" fmla="*/ 82550 w 82550"/>
                  <a:gd name="connsiteY3" fmla="*/ 0 h 15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158750">
                    <a:moveTo>
                      <a:pt x="0" y="158750"/>
                    </a:moveTo>
                    <a:cubicBezTo>
                      <a:pt x="7937" y="131498"/>
                      <a:pt x="15875" y="104246"/>
                      <a:pt x="25400" y="82550"/>
                    </a:cubicBezTo>
                    <a:cubicBezTo>
                      <a:pt x="34925" y="60854"/>
                      <a:pt x="47625" y="42333"/>
                      <a:pt x="57150" y="28575"/>
                    </a:cubicBezTo>
                    <a:cubicBezTo>
                      <a:pt x="66675" y="14817"/>
                      <a:pt x="74612" y="7408"/>
                      <a:pt x="82550" y="0"/>
                    </a:cubicBezTo>
                  </a:path>
                </a:pathLst>
              </a:cu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7283450" y="2168525"/>
                <a:ext cx="88900" cy="196850"/>
              </a:xfrm>
              <a:custGeom>
                <a:avLst/>
                <a:gdLst>
                  <a:gd name="connsiteX0" fmla="*/ 0 w 88900"/>
                  <a:gd name="connsiteY0" fmla="*/ 196850 h 196850"/>
                  <a:gd name="connsiteX1" fmla="*/ 22225 w 88900"/>
                  <a:gd name="connsiteY1" fmla="*/ 114300 h 196850"/>
                  <a:gd name="connsiteX2" fmla="*/ 53975 w 88900"/>
                  <a:gd name="connsiteY2" fmla="*/ 50800 h 196850"/>
                  <a:gd name="connsiteX3" fmla="*/ 88900 w 88900"/>
                  <a:gd name="connsiteY3" fmla="*/ 0 h 19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00" h="196850">
                    <a:moveTo>
                      <a:pt x="0" y="196850"/>
                    </a:moveTo>
                    <a:cubicBezTo>
                      <a:pt x="6614" y="167746"/>
                      <a:pt x="13229" y="138642"/>
                      <a:pt x="22225" y="114300"/>
                    </a:cubicBezTo>
                    <a:cubicBezTo>
                      <a:pt x="31221" y="89958"/>
                      <a:pt x="42863" y="69850"/>
                      <a:pt x="53975" y="50800"/>
                    </a:cubicBezTo>
                    <a:cubicBezTo>
                      <a:pt x="65087" y="31750"/>
                      <a:pt x="76993" y="15875"/>
                      <a:pt x="88900" y="0"/>
                    </a:cubicBezTo>
                  </a:path>
                </a:pathLst>
              </a:cu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05" name="Straight Arrow Connector 104"/>
            <p:cNvCxnSpPr/>
            <p:nvPr/>
          </p:nvCxnSpPr>
          <p:spPr>
            <a:xfrm flipH="1">
              <a:off x="7504277" y="1752600"/>
              <a:ext cx="203201" cy="406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9" name="Rectangle 108"/>
          <p:cNvSpPr/>
          <p:nvPr/>
        </p:nvSpPr>
        <p:spPr>
          <a:xfrm>
            <a:off x="4788816" y="1548719"/>
            <a:ext cx="1989299" cy="20162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0" name="Straight Connector 109"/>
          <p:cNvCxnSpPr/>
          <p:nvPr/>
        </p:nvCxnSpPr>
        <p:spPr>
          <a:xfrm flipV="1">
            <a:off x="5082227" y="1836751"/>
            <a:ext cx="936104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6018331" y="1836751"/>
            <a:ext cx="432048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082227" y="2340807"/>
            <a:ext cx="1368152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reeform 112"/>
          <p:cNvSpPr/>
          <p:nvPr/>
        </p:nvSpPr>
        <p:spPr>
          <a:xfrm>
            <a:off x="5306531" y="2277927"/>
            <a:ext cx="50800" cy="124460"/>
          </a:xfrm>
          <a:custGeom>
            <a:avLst/>
            <a:gdLst>
              <a:gd name="connsiteX0" fmla="*/ 50800 w 50800"/>
              <a:gd name="connsiteY0" fmla="*/ 124460 h 124460"/>
              <a:gd name="connsiteX1" fmla="*/ 15240 w 50800"/>
              <a:gd name="connsiteY1" fmla="*/ 22860 h 124460"/>
              <a:gd name="connsiteX2" fmla="*/ 0 w 50800"/>
              <a:gd name="connsiteY2" fmla="*/ 0 h 12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" h="124460">
                <a:moveTo>
                  <a:pt x="50800" y="124460"/>
                </a:moveTo>
                <a:cubicBezTo>
                  <a:pt x="37253" y="84031"/>
                  <a:pt x="23707" y="43603"/>
                  <a:pt x="15240" y="22860"/>
                </a:cubicBezTo>
                <a:cubicBezTo>
                  <a:pt x="6773" y="2117"/>
                  <a:pt x="3386" y="1058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Freeform 113"/>
          <p:cNvSpPr/>
          <p:nvPr/>
        </p:nvSpPr>
        <p:spPr>
          <a:xfrm>
            <a:off x="5865331" y="1932487"/>
            <a:ext cx="256540" cy="45297"/>
          </a:xfrm>
          <a:custGeom>
            <a:avLst/>
            <a:gdLst>
              <a:gd name="connsiteX0" fmla="*/ 0 w 256540"/>
              <a:gd name="connsiteY0" fmla="*/ 0 h 45297"/>
              <a:gd name="connsiteX1" fmla="*/ 83820 w 256540"/>
              <a:gd name="connsiteY1" fmla="*/ 38100 h 45297"/>
              <a:gd name="connsiteX2" fmla="*/ 157480 w 256540"/>
              <a:gd name="connsiteY2" fmla="*/ 43180 h 45297"/>
              <a:gd name="connsiteX3" fmla="*/ 238760 w 256540"/>
              <a:gd name="connsiteY3" fmla="*/ 30480 h 45297"/>
              <a:gd name="connsiteX4" fmla="*/ 256540 w 256540"/>
              <a:gd name="connsiteY4" fmla="*/ 17780 h 4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40" h="45297">
                <a:moveTo>
                  <a:pt x="0" y="0"/>
                </a:moveTo>
                <a:cubicBezTo>
                  <a:pt x="28786" y="15451"/>
                  <a:pt x="57573" y="30903"/>
                  <a:pt x="83820" y="38100"/>
                </a:cubicBezTo>
                <a:cubicBezTo>
                  <a:pt x="110067" y="45297"/>
                  <a:pt x="131657" y="44450"/>
                  <a:pt x="157480" y="43180"/>
                </a:cubicBezTo>
                <a:cubicBezTo>
                  <a:pt x="183303" y="41910"/>
                  <a:pt x="222250" y="34713"/>
                  <a:pt x="238760" y="30480"/>
                </a:cubicBezTo>
                <a:cubicBezTo>
                  <a:pt x="255270" y="26247"/>
                  <a:pt x="255905" y="22013"/>
                  <a:pt x="256540" y="1778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Freeform 114"/>
          <p:cNvSpPr/>
          <p:nvPr/>
        </p:nvSpPr>
        <p:spPr>
          <a:xfrm>
            <a:off x="5845011" y="1952807"/>
            <a:ext cx="297180" cy="51223"/>
          </a:xfrm>
          <a:custGeom>
            <a:avLst/>
            <a:gdLst>
              <a:gd name="connsiteX0" fmla="*/ 0 w 297180"/>
              <a:gd name="connsiteY0" fmla="*/ 0 h 51223"/>
              <a:gd name="connsiteX1" fmla="*/ 50800 w 297180"/>
              <a:gd name="connsiteY1" fmla="*/ 30480 h 51223"/>
              <a:gd name="connsiteX2" fmla="*/ 129540 w 297180"/>
              <a:gd name="connsiteY2" fmla="*/ 48260 h 51223"/>
              <a:gd name="connsiteX3" fmla="*/ 190500 w 297180"/>
              <a:gd name="connsiteY3" fmla="*/ 48260 h 51223"/>
              <a:gd name="connsiteX4" fmla="*/ 236220 w 297180"/>
              <a:gd name="connsiteY4" fmla="*/ 48260 h 51223"/>
              <a:gd name="connsiteX5" fmla="*/ 297180 w 297180"/>
              <a:gd name="connsiteY5" fmla="*/ 33020 h 5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80" h="51223">
                <a:moveTo>
                  <a:pt x="0" y="0"/>
                </a:moveTo>
                <a:cubicBezTo>
                  <a:pt x="14605" y="11218"/>
                  <a:pt x="29210" y="22437"/>
                  <a:pt x="50800" y="30480"/>
                </a:cubicBezTo>
                <a:cubicBezTo>
                  <a:pt x="72390" y="38523"/>
                  <a:pt x="106257" y="45297"/>
                  <a:pt x="129540" y="48260"/>
                </a:cubicBezTo>
                <a:cubicBezTo>
                  <a:pt x="152823" y="51223"/>
                  <a:pt x="190500" y="48260"/>
                  <a:pt x="190500" y="48260"/>
                </a:cubicBezTo>
                <a:cubicBezTo>
                  <a:pt x="208280" y="48260"/>
                  <a:pt x="218440" y="50800"/>
                  <a:pt x="236220" y="48260"/>
                </a:cubicBezTo>
                <a:cubicBezTo>
                  <a:pt x="254000" y="45720"/>
                  <a:pt x="275590" y="39370"/>
                  <a:pt x="297180" y="330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6" name="Straight Connector 115"/>
          <p:cNvCxnSpPr/>
          <p:nvPr/>
        </p:nvCxnSpPr>
        <p:spPr>
          <a:xfrm flipH="1" flipV="1">
            <a:off x="5543550" y="2063751"/>
            <a:ext cx="69850" cy="1015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4866203" y="2700847"/>
            <a:ext cx="360040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ymbol" pitchFamily="18" charset="2"/>
                <a:sym typeface="Wingdings"/>
              </a:rPr>
              <a:t></a:t>
            </a:r>
            <a:endParaRPr lang="en-GB" dirty="0">
              <a:latin typeface="Symbol" pitchFamily="18" charset="2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370259" y="2700847"/>
            <a:ext cx="576064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SSS</a:t>
            </a:r>
            <a:endParaRPr lang="en-GB" dirty="0">
              <a:latin typeface="+mj-lt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054335" y="2700847"/>
            <a:ext cx="612068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SAS</a:t>
            </a:r>
            <a:endParaRPr lang="en-GB" dirty="0">
              <a:latin typeface="+mj-lt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4893712" y="3140968"/>
            <a:ext cx="728575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ASA</a:t>
            </a:r>
            <a:endParaRPr lang="en-GB" dirty="0">
              <a:latin typeface="+mj-lt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5766303" y="3132894"/>
            <a:ext cx="684076" cy="2961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  <a:sym typeface="Wingdings"/>
              </a:rPr>
              <a:t>RHS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9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9F5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9F5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9F5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9F5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9F5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9F5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Example Proof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5040560" cy="34514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085184"/>
            <a:ext cx="4032448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 smtClean="0"/>
              <a:t>Bro Tip</a:t>
            </a:r>
            <a:r>
              <a:rPr lang="en-GB" sz="1600" dirty="0" smtClean="0"/>
              <a:t>:  Always start with 4 bullet points: three for the three letters in your proof, and one for your conclusion.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767677"/>
            <a:ext cx="3384376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STEP 1: </a:t>
            </a:r>
            <a:r>
              <a:rPr lang="en-GB" dirty="0" smtClean="0"/>
              <a:t>Choose your appropriate proof (SSS, SAS, etc.)</a:t>
            </a:r>
          </a:p>
          <a:p>
            <a:r>
              <a:rPr lang="en-GB" b="1" dirty="0" smtClean="0"/>
              <a:t>STEP 2: </a:t>
            </a:r>
            <a:r>
              <a:rPr lang="en-GB" dirty="0" smtClean="0"/>
              <a:t>Justify each of three things.</a:t>
            </a:r>
          </a:p>
          <a:p>
            <a:r>
              <a:rPr lang="en-GB" b="1" dirty="0" smtClean="0"/>
              <a:t>STEP 3: </a:t>
            </a:r>
            <a:r>
              <a:rPr lang="en-GB" dirty="0" smtClean="0"/>
              <a:t>Conclusion, stating the proof you used.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02913" y="3528051"/>
                <a:ext cx="331236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𝐴𝐷</m:t>
                    </m:r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𝐶𝐷</m:t>
                    </m:r>
                  </m:oMath>
                </a14:m>
                <a:r>
                  <a:rPr lang="en-GB" sz="2400" dirty="0" smtClean="0"/>
                  <a:t> as given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𝐴𝐵</m:t>
                    </m:r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𝐵𝐶</m:t>
                    </m:r>
                  </m:oMath>
                </a14:m>
                <a:r>
                  <a:rPr lang="en-GB" sz="2400" dirty="0" smtClean="0"/>
                  <a:t> as given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𝐵𝐷</m:t>
                    </m:r>
                  </m:oMath>
                </a14:m>
                <a:r>
                  <a:rPr lang="en-GB" sz="2400" dirty="0" smtClean="0"/>
                  <a:t> </a:t>
                </a:r>
                <a:r>
                  <a:rPr lang="en-GB" sz="2400" b="1" u="sng" dirty="0" smtClean="0"/>
                  <a:t>is common</a:t>
                </a:r>
                <a:r>
                  <a:rPr lang="en-GB" sz="2400" dirty="0" smtClean="0"/>
                  <a:t>.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∴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/>
                      </a:rPr>
                      <m:t>Δ</m:t>
                    </m:r>
                    <m:r>
                      <a:rPr lang="en-GB" sz="2400" b="0" i="1" smtClean="0">
                        <a:latin typeface="Cambria Math"/>
                      </a:rPr>
                      <m:t>𝐴𝐷𝐵</m:t>
                    </m:r>
                  </m:oMath>
                </a14:m>
                <a:r>
                  <a:rPr lang="en-GB" sz="2400" dirty="0" smtClean="0"/>
                  <a:t> is congruent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/>
                      </a:rPr>
                      <m:t>Δ</m:t>
                    </m:r>
                    <m:r>
                      <a:rPr lang="en-GB" sz="2400" b="0" i="1" smtClean="0">
                        <a:latin typeface="Cambria Math"/>
                      </a:rPr>
                      <m:t>𝐶𝐷𝐵</m:t>
                    </m:r>
                  </m:oMath>
                </a14:m>
                <a:r>
                  <a:rPr lang="en-GB" sz="2400" dirty="0" smtClean="0"/>
                  <a:t> </a:t>
                </a:r>
                <a:r>
                  <a:rPr lang="en-GB" sz="2400" b="1" u="sng" dirty="0" smtClean="0"/>
                  <a:t>by </a:t>
                </a:r>
                <a:r>
                  <a:rPr lang="en-GB" sz="2400" b="1" i="0" u="sng" dirty="0" smtClean="0">
                    <a:latin typeface="+mj-lt"/>
                  </a:rPr>
                  <a:t>SSS</a:t>
                </a:r>
                <a:r>
                  <a:rPr lang="en-GB" sz="2400" dirty="0" smtClean="0"/>
                  <a:t>.</a:t>
                </a:r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913" y="3528051"/>
                <a:ext cx="3312368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2578" t="-2516" r="-3867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615542" y="3528051"/>
            <a:ext cx="2988332" cy="18490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2913" y="3068960"/>
            <a:ext cx="181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Solution: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17883" y="764703"/>
            <a:ext cx="1728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Non Calculator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7208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0" y="2746996"/>
            <a:ext cx="5489501" cy="375882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41" y="457199"/>
            <a:ext cx="3532683" cy="272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congruence in the real worl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41" y="3358826"/>
            <a:ext cx="3532683" cy="25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2897161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 QUESTION</a:t>
            </a:r>
          </a:p>
          <a:p>
            <a:r>
              <a:rPr lang="en-US" dirty="0" smtClean="0"/>
              <a:t>F.A.I.L</a:t>
            </a:r>
            <a:endParaRPr lang="en-US" dirty="0"/>
          </a:p>
        </p:txBody>
      </p:sp>
      <p:pic>
        <p:nvPicPr>
          <p:cNvPr id="2054" name="Picture 6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2" y="457199"/>
            <a:ext cx="4257568" cy="210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0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Check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Parallelogram 4"/>
          <p:cNvSpPr/>
          <p:nvPr/>
        </p:nvSpPr>
        <p:spPr>
          <a:xfrm>
            <a:off x="674051" y="1196752"/>
            <a:ext cx="4320480" cy="2016224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1187624" y="1196752"/>
            <a:ext cx="3312368" cy="20162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3184" y="90872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184" y="908720"/>
                <a:ext cx="36004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99992" y="314096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140968"/>
                <a:ext cx="36004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6835" y="315068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35" y="3150686"/>
                <a:ext cx="36004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7584" y="90872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36004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36096" y="1700808"/>
                <a:ext cx="3024336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 smtClean="0"/>
                  <a:t> is a parallelogram. Prove that triangles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𝐴𝐶𝐷</m:t>
                    </m:r>
                  </m:oMath>
                </a14:m>
                <a:r>
                  <a:rPr lang="en-GB" dirty="0" smtClean="0"/>
                  <a:t> are congruent.</a:t>
                </a:r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700808"/>
                <a:ext cx="3024336" cy="923330"/>
              </a:xfrm>
              <a:prstGeom prst="rect">
                <a:avLst/>
              </a:prstGeom>
              <a:blipFill rotWithShape="1">
                <a:blip r:embed="rId6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536" y="3717032"/>
                <a:ext cx="2376264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𝑆𝑆𝑆</m:t>
                    </m:r>
                  </m:oMath>
                </a14:m>
                <a:r>
                  <a:rPr lang="en-GB" dirty="0" smtClean="0"/>
                  <a:t>:</a:t>
                </a:r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717032"/>
                <a:ext cx="237626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772" t="-461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536" y="4221088"/>
                <a:ext cx="2376264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/>
                      </a:rPr>
                      <m:t>𝐴𝐶</m:t>
                    </m:r>
                  </m:oMath>
                </a14:m>
                <a:r>
                  <a:rPr lang="en-GB" sz="1500" dirty="0" smtClean="0"/>
                  <a:t> is common.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/>
                      </a:rPr>
                      <m:t>𝐴𝐷</m:t>
                    </m:r>
                    <m:r>
                      <a:rPr lang="en-GB" sz="1500" b="0" i="1" smtClean="0">
                        <a:latin typeface="Cambria Math"/>
                      </a:rPr>
                      <m:t>=</m:t>
                    </m:r>
                    <m:r>
                      <a:rPr lang="en-GB" sz="1500" b="0" i="1" smtClean="0">
                        <a:latin typeface="Cambria Math"/>
                      </a:rPr>
                      <m:t>𝐵𝐶</m:t>
                    </m:r>
                  </m:oMath>
                </a14:m>
                <a:r>
                  <a:rPr lang="en-GB" sz="1500" dirty="0" smtClean="0"/>
                  <a:t> as opposite sides of </a:t>
                </a:r>
                <a:r>
                  <a:rPr lang="en-GB" sz="1500" dirty="0"/>
                  <a:t>parallelogram</a:t>
                </a:r>
                <a:r>
                  <a:rPr lang="en-GB" sz="1500" dirty="0" smtClean="0"/>
                  <a:t> are equal in length.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/>
                      </a:rPr>
                      <m:t>𝐴𝐵</m:t>
                    </m:r>
                    <m:r>
                      <a:rPr lang="en-GB" sz="1500" b="0" i="1" smtClean="0">
                        <a:latin typeface="Cambria Math"/>
                      </a:rPr>
                      <m:t>=</m:t>
                    </m:r>
                    <m:r>
                      <a:rPr lang="en-GB" sz="1500" b="0" i="1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1500" dirty="0" smtClean="0"/>
                  <a:t> for same reason.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/>
                      </a:rPr>
                      <m:t>∴</m:t>
                    </m:r>
                  </m:oMath>
                </a14:m>
                <a:r>
                  <a:rPr lang="en-GB" sz="1500" dirty="0" smtClean="0"/>
                  <a:t> Triangles </a:t>
                </a:r>
                <a14:m>
                  <m:oMath xmlns:m="http://schemas.openxmlformats.org/officeDocument/2006/math">
                    <m:r>
                      <a:rPr lang="en-GB" sz="15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1500" dirty="0"/>
                  <a:t> and </a:t>
                </a:r>
                <a14:m>
                  <m:oMath xmlns:m="http://schemas.openxmlformats.org/officeDocument/2006/math">
                    <m:r>
                      <a:rPr lang="en-GB" sz="1500" i="1">
                        <a:latin typeface="Cambria Math"/>
                      </a:rPr>
                      <m:t>𝐴𝐶𝐷</m:t>
                    </m:r>
                  </m:oMath>
                </a14:m>
                <a:r>
                  <a:rPr lang="en-GB" sz="1500" dirty="0"/>
                  <a:t> are </a:t>
                </a:r>
                <a:r>
                  <a:rPr lang="en-GB" sz="1500" dirty="0" smtClean="0"/>
                  <a:t>congruent by SSS.</a:t>
                </a:r>
                <a:endParaRPr lang="en-GB" sz="15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21088"/>
                <a:ext cx="2376264" cy="2169825"/>
              </a:xfrm>
              <a:prstGeom prst="rect">
                <a:avLst/>
              </a:prstGeom>
              <a:blipFill rotWithShape="1">
                <a:blip r:embed="rId8"/>
                <a:stretch>
                  <a:fillRect l="-769" t="-562" r="-256" b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98562" y="3717032"/>
                <a:ext cx="2653557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𝑆𝐴𝑆</m:t>
                    </m:r>
                  </m:oMath>
                </a14:m>
                <a:r>
                  <a:rPr lang="en-GB" dirty="0" smtClean="0"/>
                  <a:t>:</a:t>
                </a:r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562" y="3717032"/>
                <a:ext cx="2653557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591" t="-461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93270" y="4104907"/>
                <a:ext cx="2586842" cy="2631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/>
                      </a:rPr>
                      <m:t>𝐴𝐷</m:t>
                    </m:r>
                    <m:r>
                      <a:rPr lang="en-GB" sz="1500" b="0" i="1" smtClean="0">
                        <a:latin typeface="Cambria Math"/>
                      </a:rPr>
                      <m:t>=</m:t>
                    </m:r>
                    <m:r>
                      <a:rPr lang="en-GB" sz="1500" b="0" i="1" smtClean="0">
                        <a:latin typeface="Cambria Math"/>
                      </a:rPr>
                      <m:t>𝐵𝐶</m:t>
                    </m:r>
                  </m:oMath>
                </a14:m>
                <a:r>
                  <a:rPr lang="en-GB" sz="1500" dirty="0" smtClean="0"/>
                  <a:t> as opposite sides of </a:t>
                </a:r>
                <a:r>
                  <a:rPr lang="en-GB" sz="1500" dirty="0"/>
                  <a:t>parallelogram</a:t>
                </a:r>
                <a:r>
                  <a:rPr lang="en-GB" sz="1500" dirty="0" smtClean="0"/>
                  <a:t> are equal in length.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/>
                      </a:rPr>
                      <m:t>∠</m:t>
                    </m:r>
                    <m:r>
                      <a:rPr lang="en-GB" sz="1500" b="0" i="1" smtClean="0">
                        <a:latin typeface="Cambria Math"/>
                      </a:rPr>
                      <m:t>𝐴𝐷𝐶</m:t>
                    </m:r>
                    <m:r>
                      <a:rPr lang="en-GB" sz="1500" b="0" i="1" smtClean="0">
                        <a:latin typeface="Cambria Math"/>
                      </a:rPr>
                      <m:t>=∠</m:t>
                    </m:r>
                    <m:r>
                      <a:rPr lang="en-GB" sz="1500" b="0" i="1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1500" dirty="0" smtClean="0"/>
                  <a:t> as opposite angles of parallelogram are equal.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/>
                      </a:rPr>
                      <m:t>𝐴𝐵</m:t>
                    </m:r>
                    <m:r>
                      <a:rPr lang="en-GB" sz="1500" b="0" i="1" smtClean="0">
                        <a:latin typeface="Cambria Math"/>
                      </a:rPr>
                      <m:t>=</m:t>
                    </m:r>
                    <m:r>
                      <a:rPr lang="en-GB" sz="1500" b="0" i="1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1500" dirty="0" smtClean="0"/>
                  <a:t> </a:t>
                </a:r>
                <a:r>
                  <a:rPr lang="en-GB" sz="1500" dirty="0"/>
                  <a:t>as opposite sides of parallelogram are equal in length.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/>
                      </a:rPr>
                      <m:t>∴</m:t>
                    </m:r>
                  </m:oMath>
                </a14:m>
                <a:r>
                  <a:rPr lang="en-GB" sz="1500" dirty="0" smtClean="0"/>
                  <a:t> Triangles </a:t>
                </a:r>
                <a14:m>
                  <m:oMath xmlns:m="http://schemas.openxmlformats.org/officeDocument/2006/math">
                    <m:r>
                      <a:rPr lang="en-GB" sz="15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1500" dirty="0"/>
                  <a:t> and </a:t>
                </a:r>
                <a14:m>
                  <m:oMath xmlns:m="http://schemas.openxmlformats.org/officeDocument/2006/math">
                    <m:r>
                      <a:rPr lang="en-GB" sz="1500" i="1">
                        <a:latin typeface="Cambria Math"/>
                      </a:rPr>
                      <m:t>𝐴𝐶𝐷</m:t>
                    </m:r>
                  </m:oMath>
                </a14:m>
                <a:r>
                  <a:rPr lang="en-GB" sz="1500" dirty="0"/>
                  <a:t> are </a:t>
                </a:r>
                <a:r>
                  <a:rPr lang="en-GB" sz="1500" dirty="0" smtClean="0"/>
                  <a:t>congruent by SAS.</a:t>
                </a:r>
                <a:endParaRPr lang="en-GB" sz="15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270" y="4104907"/>
                <a:ext cx="2586842" cy="2631490"/>
              </a:xfrm>
              <a:prstGeom prst="rect">
                <a:avLst/>
              </a:prstGeom>
              <a:blipFill rotWithShape="1">
                <a:blip r:embed="rId10"/>
                <a:stretch>
                  <a:fillRect l="-472" t="-463" b="-10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68144" y="3702582"/>
                <a:ext cx="2653557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𝐴𝑆𝐴</m:t>
                    </m:r>
                  </m:oMath>
                </a14:m>
                <a:r>
                  <a:rPr lang="en-GB" dirty="0" smtClean="0"/>
                  <a:t>:</a:t>
                </a:r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702582"/>
                <a:ext cx="2653557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591" t="-454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36207" y="4104907"/>
                <a:ext cx="2586842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/>
                      </a:rPr>
                      <m:t>∠</m:t>
                    </m:r>
                    <m:r>
                      <a:rPr lang="en-GB" sz="1500" b="0" i="1" smtClean="0">
                        <a:latin typeface="Cambria Math"/>
                      </a:rPr>
                      <m:t>𝐴𝐷𝐶</m:t>
                    </m:r>
                    <m:r>
                      <a:rPr lang="en-GB" sz="1500" b="0" i="1" smtClean="0">
                        <a:latin typeface="Cambria Math"/>
                      </a:rPr>
                      <m:t>=∠</m:t>
                    </m:r>
                    <m:r>
                      <a:rPr lang="en-GB" sz="1500" b="0" i="1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1500" dirty="0" smtClean="0"/>
                  <a:t> as opposite angles of parallelogram are equal.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/>
                      </a:rPr>
                      <m:t>𝐴𝐵</m:t>
                    </m:r>
                    <m:r>
                      <a:rPr lang="en-GB" sz="1500" b="0" i="1" smtClean="0">
                        <a:latin typeface="Cambria Math"/>
                      </a:rPr>
                      <m:t>=</m:t>
                    </m:r>
                    <m:r>
                      <a:rPr lang="en-GB" sz="1500" b="0" i="1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1500" dirty="0" smtClean="0"/>
                  <a:t> </a:t>
                </a:r>
                <a:r>
                  <a:rPr lang="en-GB" sz="1500" dirty="0"/>
                  <a:t>as opposite sides of parallelogram are equal in length</a:t>
                </a:r>
                <a:r>
                  <a:rPr lang="en-GB" sz="1500" dirty="0" smtClean="0"/>
                  <a:t>.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GB" sz="1500" i="1">
                        <a:latin typeface="Cambria Math"/>
                      </a:rPr>
                      <m:t>∠</m:t>
                    </m:r>
                    <m:r>
                      <a:rPr lang="en-GB" sz="1500" b="0" i="1" smtClean="0">
                        <a:latin typeface="Cambria Math"/>
                      </a:rPr>
                      <m:t>𝐷𝐴𝐶</m:t>
                    </m:r>
                    <m:r>
                      <a:rPr lang="en-GB" sz="1500" i="1">
                        <a:latin typeface="Cambria Math"/>
                      </a:rPr>
                      <m:t>=∠</m:t>
                    </m:r>
                    <m:r>
                      <a:rPr lang="en-GB" sz="1500" i="1">
                        <a:latin typeface="Cambria Math"/>
                      </a:rPr>
                      <m:t>𝐴𝐶𝐵</m:t>
                    </m:r>
                  </m:oMath>
                </a14:m>
                <a:r>
                  <a:rPr lang="en-GB" sz="1500" dirty="0"/>
                  <a:t> </a:t>
                </a:r>
                <a:r>
                  <a:rPr lang="en-GB" sz="1500" dirty="0" smtClean="0"/>
                  <a:t>as alternate angles are equal. </a:t>
                </a:r>
                <a:endParaRPr lang="en-GB" sz="1500" b="0" i="1" dirty="0" smtClean="0">
                  <a:latin typeface="Cambria Math"/>
                </a:endParaRP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/>
                      </a:rPr>
                      <m:t>∴</m:t>
                    </m:r>
                  </m:oMath>
                </a14:m>
                <a:r>
                  <a:rPr lang="en-GB" sz="1500" dirty="0" smtClean="0"/>
                  <a:t> Triangles </a:t>
                </a:r>
                <a14:m>
                  <m:oMath xmlns:m="http://schemas.openxmlformats.org/officeDocument/2006/math">
                    <m:r>
                      <a:rPr lang="en-GB" sz="15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1500" dirty="0"/>
                  <a:t> and </a:t>
                </a:r>
                <a14:m>
                  <m:oMath xmlns:m="http://schemas.openxmlformats.org/officeDocument/2006/math">
                    <m:r>
                      <a:rPr lang="en-GB" sz="1500" i="1">
                        <a:latin typeface="Cambria Math"/>
                      </a:rPr>
                      <m:t>𝐴𝐶𝐷</m:t>
                    </m:r>
                  </m:oMath>
                </a14:m>
                <a:r>
                  <a:rPr lang="en-GB" sz="1500" dirty="0"/>
                  <a:t> are </a:t>
                </a:r>
                <a:r>
                  <a:rPr lang="en-GB" sz="1500" dirty="0" smtClean="0"/>
                  <a:t>congruent by ASA.</a:t>
                </a:r>
                <a:endParaRPr lang="en-GB" sz="15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207" y="4104907"/>
                <a:ext cx="2586842" cy="2400657"/>
              </a:xfrm>
              <a:prstGeom prst="rect">
                <a:avLst/>
              </a:prstGeom>
              <a:blipFill rotWithShape="1">
                <a:blip r:embed="rId12"/>
                <a:stretch>
                  <a:fillRect l="-708" t="-508" b="-20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128613" y="1093386"/>
            <a:ext cx="107341" cy="192746"/>
            <a:chOff x="3128613" y="1093386"/>
            <a:chExt cx="107341" cy="19274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131840" y="1093386"/>
              <a:ext cx="100887" cy="1073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131840" y="1182018"/>
              <a:ext cx="100887" cy="1073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496153" y="3112686"/>
            <a:ext cx="107341" cy="192746"/>
            <a:chOff x="3128613" y="1093386"/>
            <a:chExt cx="107341" cy="19274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131840" y="1093386"/>
              <a:ext cx="100887" cy="1073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3131840" y="1182018"/>
              <a:ext cx="100887" cy="1073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16734073">
            <a:off x="4688582" y="2100562"/>
            <a:ext cx="107341" cy="192746"/>
            <a:chOff x="3128613" y="1093386"/>
            <a:chExt cx="107341" cy="19274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131840" y="1093386"/>
              <a:ext cx="100887" cy="1073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3131840" y="1182018"/>
              <a:ext cx="100887" cy="1073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rot="16734073">
            <a:off x="4702844" y="2039732"/>
            <a:ext cx="107341" cy="192746"/>
            <a:chOff x="3128613" y="1093386"/>
            <a:chExt cx="107341" cy="19274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131840" y="1093386"/>
              <a:ext cx="100887" cy="1073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3131840" y="1182018"/>
              <a:ext cx="100887" cy="1073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rot="16734073">
            <a:off x="846832" y="2214863"/>
            <a:ext cx="107341" cy="192746"/>
            <a:chOff x="3128613" y="1093386"/>
            <a:chExt cx="107341" cy="192746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131840" y="1093386"/>
              <a:ext cx="100887" cy="1073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3131840" y="1182018"/>
              <a:ext cx="100887" cy="1073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rot="16734073">
            <a:off x="861094" y="2154033"/>
            <a:ext cx="107341" cy="192746"/>
            <a:chOff x="3128613" y="1093386"/>
            <a:chExt cx="107341" cy="192746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131840" y="1093386"/>
              <a:ext cx="100887" cy="1073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3131840" y="1182018"/>
              <a:ext cx="100887" cy="1073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395536" y="4104907"/>
            <a:ext cx="2376264" cy="2631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998562" y="4104907"/>
            <a:ext cx="2653557" cy="2631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861620" y="4070092"/>
            <a:ext cx="2653557" cy="2631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41100" y="2689283"/>
            <a:ext cx="2664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(If you finish quickly, try proving another way)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8891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99127"/>
            <a:ext cx="5328592" cy="380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766" y="3140968"/>
            <a:ext cx="5423233" cy="332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20767" y="3115022"/>
            <a:ext cx="5422090" cy="33520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1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Exercises</a:t>
              </a:r>
              <a:endParaRPr lang="en-GB" sz="32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5724128" y="11663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bg1"/>
                </a:solidFill>
              </a:rPr>
              <a:t>(if multiple parts, only do (a) for now)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1016732"/>
            <a:ext cx="504056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Q1</a:t>
            </a:r>
            <a:endParaRPr lang="en-GB" dirty="0"/>
          </a:p>
        </p:txBody>
      </p:sp>
      <p:sp>
        <p:nvSpPr>
          <p:cNvPr id="3" name="Down Arrow 2"/>
          <p:cNvSpPr/>
          <p:nvPr/>
        </p:nvSpPr>
        <p:spPr>
          <a:xfrm rot="10800000">
            <a:off x="7092280" y="470807"/>
            <a:ext cx="936104" cy="97210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 smtClean="0"/>
              <a:t>NOTE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283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9126"/>
            <a:ext cx="7367688" cy="607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76056" y="3933056"/>
                <a:ext cx="3240360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AB = AC (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1400" dirty="0" smtClean="0"/>
                  <a:t> is equilateral triangle)</a:t>
                </a:r>
              </a:p>
              <a:p>
                <a:r>
                  <a:rPr lang="en-GB" sz="1400" dirty="0" smtClean="0"/>
                  <a:t>AD is common.</a:t>
                </a:r>
              </a:p>
              <a:p>
                <a:r>
                  <a:rPr lang="en-GB" sz="1400" dirty="0" smtClean="0"/>
                  <a:t>ADC = ADB = 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°</m:t>
                    </m:r>
                  </m:oMath>
                </a14:m>
                <a:r>
                  <a:rPr lang="en-GB" sz="1400" dirty="0" smtClean="0"/>
                  <a:t>.</a:t>
                </a:r>
              </a:p>
              <a:p>
                <a:r>
                  <a:rPr lang="en-GB" sz="1400" dirty="0" smtClean="0"/>
                  <a:t>Therefore triangles congruent by RHS.</a:t>
                </a:r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933056"/>
                <a:ext cx="324036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87" b="-3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95936" y="5090864"/>
                <a:ext cx="3240360" cy="10428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Since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𝐴𝐷𝐶</m:t>
                    </m:r>
                  </m:oMath>
                </a14:m>
                <a:r>
                  <a:rPr lang="en-GB" sz="14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𝐴𝐷𝐵</m:t>
                    </m:r>
                  </m:oMath>
                </a14:m>
                <a:r>
                  <a:rPr lang="en-GB" sz="1400" dirty="0" smtClean="0"/>
                  <a:t> are congruent triangles,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𝐵𝐷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r>
                      <a:rPr lang="en-GB" sz="1400" b="0" i="1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1400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𝐵𝐶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r>
                      <a:rPr lang="en-GB" sz="1400" b="0" i="1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sz="1400" dirty="0" smtClean="0"/>
                  <a:t> 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1400" dirty="0" smtClean="0"/>
                  <a:t> is equilateral.</a:t>
                </a:r>
              </a:p>
              <a:p>
                <a:r>
                  <a:rPr lang="en-GB" sz="1400" dirty="0" smtClean="0"/>
                  <a:t>Therefore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𝐵𝐷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400" b="0" i="1" smtClean="0">
                        <a:latin typeface="Cambria Math"/>
                      </a:rPr>
                      <m:t>𝐵𝐶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400" b="0" i="1" smtClean="0">
                        <a:latin typeface="Cambria Math"/>
                      </a:rPr>
                      <m:t>𝐴𝐵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90864"/>
                <a:ext cx="3240360" cy="1042850"/>
              </a:xfrm>
              <a:prstGeom prst="rect">
                <a:avLst/>
              </a:prstGeom>
              <a:blipFill rotWithShape="1">
                <a:blip r:embed="rId4"/>
                <a:stretch>
                  <a:fillRect l="-1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995936" y="5090864"/>
            <a:ext cx="3240360" cy="10428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536" y="836712"/>
            <a:ext cx="504056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Q2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076056" y="3933055"/>
            <a:ext cx="3240360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849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Congruent Triangles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" y="606370"/>
            <a:ext cx="5003830" cy="280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12" y="2780928"/>
            <a:ext cx="5046643" cy="380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96213" y="2775942"/>
            <a:ext cx="5046642" cy="39654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1021993"/>
            <a:ext cx="504056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2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8125"/>
            <a:ext cx="67056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6787" y="764704"/>
            <a:ext cx="499219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Q4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Exercises</a:t>
              </a:r>
              <a:endParaRPr lang="en-GB" sz="32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483768" y="4725144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/>
              <a:t>BC = CE </a:t>
            </a:r>
            <a:r>
              <a:rPr lang="en-GB" sz="1400" b="1" dirty="0"/>
              <a:t>equal  sides</a:t>
            </a:r>
          </a:p>
          <a:p>
            <a:r>
              <a:rPr lang="en-GB" sz="1400" b="1" i="1" dirty="0"/>
              <a:t>CF = CD </a:t>
            </a:r>
            <a:r>
              <a:rPr lang="en-GB" sz="1400" b="1" dirty="0"/>
              <a:t>equal sides</a:t>
            </a:r>
          </a:p>
          <a:p>
            <a:r>
              <a:rPr lang="en-GB" sz="1400" b="1" i="1" dirty="0"/>
              <a:t>BCF = DCE </a:t>
            </a:r>
            <a:r>
              <a:rPr lang="en-GB" sz="1400" b="1" dirty="0"/>
              <a:t>= 150</a:t>
            </a:r>
            <a:r>
              <a:rPr lang="en-GB" sz="1400" b="1" baseline="30000" dirty="0"/>
              <a:t>o</a:t>
            </a:r>
            <a:endParaRPr lang="en-GB" sz="1400" b="1" dirty="0"/>
          </a:p>
          <a:p>
            <a:r>
              <a:rPr lang="en-GB" sz="1400" b="1" i="1" dirty="0"/>
              <a:t>BFC</a:t>
            </a:r>
            <a:r>
              <a:rPr lang="en-GB" sz="1400" b="1" dirty="0"/>
              <a:t> is congruent to </a:t>
            </a:r>
            <a:r>
              <a:rPr lang="en-GB" sz="1400" b="1" i="1" dirty="0"/>
              <a:t>ECD </a:t>
            </a:r>
            <a:r>
              <a:rPr lang="en-GB" sz="1400" b="1" dirty="0"/>
              <a:t> </a:t>
            </a:r>
            <a:r>
              <a:rPr lang="en-GB" sz="1400" b="1" dirty="0" smtClean="0"/>
              <a:t>by SAS</a:t>
            </a:r>
            <a:r>
              <a:rPr lang="en-GB" sz="1400" b="1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5057" y="616530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So</a:t>
            </a:r>
            <a:r>
              <a:rPr lang="en-GB" sz="1400" b="1" i="1" dirty="0"/>
              <a:t> BF=ED (</a:t>
            </a:r>
            <a:r>
              <a:rPr lang="en-GB" sz="1400" b="1" dirty="0"/>
              <a:t>congruent triangles)</a:t>
            </a:r>
          </a:p>
          <a:p>
            <a:r>
              <a:rPr lang="en-GB" sz="1400" b="1" i="1" dirty="0"/>
              <a:t>BF = EG </a:t>
            </a:r>
            <a:r>
              <a:rPr lang="en-GB" sz="1400" b="1" dirty="0"/>
              <a:t>( </a:t>
            </a:r>
            <a:r>
              <a:rPr lang="en-GB" sz="1400" b="1" dirty="0" err="1"/>
              <a:t>opp</a:t>
            </a:r>
            <a:r>
              <a:rPr lang="en-GB" sz="1400" b="1" dirty="0"/>
              <a:t> sides of parallelogram)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1176" y="6270566"/>
            <a:ext cx="463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(2)</a:t>
            </a:r>
            <a:endParaRPr lang="en-GB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2501280" y="4748392"/>
            <a:ext cx="4021630" cy="930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05057" y="6093296"/>
            <a:ext cx="3271199" cy="6426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563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Check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908720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are the four types of congruent triangle proofs?</a:t>
            </a:r>
          </a:p>
          <a:p>
            <a:r>
              <a:rPr lang="en-GB" sz="2400" b="1" dirty="0" smtClean="0"/>
              <a:t>SSS, SAS, ASA (equivalent to AAS) and RHS.</a:t>
            </a:r>
          </a:p>
          <a:p>
            <a:endParaRPr lang="en-GB" sz="2400" dirty="0"/>
          </a:p>
          <a:p>
            <a:r>
              <a:rPr lang="en-GB" sz="2400" dirty="0" smtClean="0"/>
              <a:t>What should be the structure of our proof?</a:t>
            </a:r>
          </a:p>
          <a:p>
            <a:r>
              <a:rPr lang="en-GB" sz="2400" b="1" dirty="0" smtClean="0"/>
              <a:t>Justification of each of the three letters, followed by conclusion in which we state which proof type we used.</a:t>
            </a:r>
          </a:p>
          <a:p>
            <a:endParaRPr lang="en-GB" sz="2400" dirty="0"/>
          </a:p>
          <a:p>
            <a:r>
              <a:rPr lang="en-GB" sz="2400" dirty="0" smtClean="0"/>
              <a:t>What kinds of justifications can be used for sides and angles?</a:t>
            </a:r>
          </a:p>
          <a:p>
            <a:r>
              <a:rPr lang="en-GB" sz="2400" b="1" dirty="0" smtClean="0"/>
              <a:t>Circle Theorems, ‘common’ sides, alternate/corresponding angles, properties of parallelograms,  sides/angles of regular polygon are equal.</a:t>
            </a:r>
            <a:endParaRPr lang="en-GB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49798" y="1340768"/>
            <a:ext cx="7982642" cy="465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49798" y="2491213"/>
            <a:ext cx="7982642" cy="9844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524777" y="3839568"/>
            <a:ext cx="7982642" cy="8086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765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Using completed proof to justify other sides/angles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24" y="836712"/>
            <a:ext cx="5003830" cy="280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08104" y="1052736"/>
                <a:ext cx="331236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In this proof, there was no easy way to justify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𝐶𝐷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dirty="0" smtClean="0"/>
                  <a:t>However, once we’ve completed a congruent triangle proof, this provides a justification for other sides and angles being the same.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052736"/>
                <a:ext cx="3312368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1657" t="-17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08104" y="2993418"/>
                <a:ext cx="3168352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We might write as justification:</a:t>
                </a:r>
              </a:p>
              <a:p>
                <a:r>
                  <a:rPr lang="en-GB" dirty="0" smtClean="0"/>
                  <a:t>“As triangles ABD and DCA are congruent,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𝐶𝐷</m:t>
                    </m:r>
                  </m:oMath>
                </a14:m>
                <a:r>
                  <a:rPr lang="en-GB" dirty="0" smtClean="0"/>
                  <a:t>.”</a:t>
                </a:r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993418"/>
                <a:ext cx="3168352" cy="923330"/>
              </a:xfrm>
              <a:prstGeom prst="rect">
                <a:avLst/>
              </a:prstGeom>
              <a:blipFill rotWithShape="1">
                <a:blip r:embed="rId4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7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9126"/>
            <a:ext cx="7367688" cy="607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76056" y="3933056"/>
                <a:ext cx="3240360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AB = AC (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1400" dirty="0" smtClean="0"/>
                  <a:t> is equilateral triangle)</a:t>
                </a:r>
              </a:p>
              <a:p>
                <a:r>
                  <a:rPr lang="en-GB" sz="1400" dirty="0" smtClean="0"/>
                  <a:t>AD is common.</a:t>
                </a:r>
              </a:p>
              <a:p>
                <a:r>
                  <a:rPr lang="en-GB" sz="1400" dirty="0" smtClean="0"/>
                  <a:t>ADC = ADB = 90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°</m:t>
                    </m:r>
                  </m:oMath>
                </a14:m>
                <a:r>
                  <a:rPr lang="en-GB" sz="1400" dirty="0" smtClean="0"/>
                  <a:t>.</a:t>
                </a:r>
              </a:p>
              <a:p>
                <a:r>
                  <a:rPr lang="en-GB" sz="1400" dirty="0" smtClean="0"/>
                  <a:t>Therefore triangles congruent by RHS.</a:t>
                </a:r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933056"/>
                <a:ext cx="324036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87" b="-3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95936" y="5090864"/>
                <a:ext cx="3240360" cy="10428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Since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𝐴𝐷𝐶</m:t>
                    </m:r>
                  </m:oMath>
                </a14:m>
                <a:r>
                  <a:rPr lang="en-GB" sz="14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𝐴𝐷𝐵</m:t>
                    </m:r>
                  </m:oMath>
                </a14:m>
                <a:r>
                  <a:rPr lang="en-GB" sz="1400" dirty="0" smtClean="0"/>
                  <a:t> are congruent triangles,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𝐵𝐷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r>
                      <a:rPr lang="en-GB" sz="1400" b="0" i="1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1400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𝐵𝐶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r>
                      <a:rPr lang="en-GB" sz="1400" b="0" i="1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sz="1400" dirty="0" smtClean="0"/>
                  <a:t> 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1400" dirty="0" smtClean="0"/>
                  <a:t> is equilateral.</a:t>
                </a:r>
              </a:p>
              <a:p>
                <a:r>
                  <a:rPr lang="en-GB" sz="1400" dirty="0" smtClean="0"/>
                  <a:t>Therefore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𝐵𝐷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400" b="0" i="1" smtClean="0">
                        <a:latin typeface="Cambria Math"/>
                      </a:rPr>
                      <m:t>𝐵𝐶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400" b="0" i="1" smtClean="0">
                        <a:latin typeface="Cambria Math"/>
                      </a:rPr>
                      <m:t>𝐴𝐵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90864"/>
                <a:ext cx="3240360" cy="1042850"/>
              </a:xfrm>
              <a:prstGeom prst="rect">
                <a:avLst/>
              </a:prstGeom>
              <a:blipFill rotWithShape="1">
                <a:blip r:embed="rId4"/>
                <a:stretch>
                  <a:fillRect l="-1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995936" y="5090864"/>
            <a:ext cx="3240360" cy="10428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536" y="836712"/>
            <a:ext cx="504056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6116" y="1016732"/>
                <a:ext cx="3060340" cy="14773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We earlier showed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𝐴𝐷𝐶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𝐴𝐷𝐵</m:t>
                    </m:r>
                  </m:oMath>
                </a14:m>
                <a:r>
                  <a:rPr lang="en-GB" dirty="0" smtClean="0"/>
                  <a:t> are congruent, but couldn’t at that point 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𝐵𝐷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dirty="0" smtClean="0"/>
                  <a:t> because we couldn’t justify it.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16" y="1016732"/>
                <a:ext cx="3060340" cy="1477328"/>
              </a:xfrm>
              <a:prstGeom prst="rect">
                <a:avLst/>
              </a:prstGeom>
              <a:blipFill rotWithShape="1">
                <a:blip r:embed="rId5"/>
                <a:stretch>
                  <a:fillRect b="-37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00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8125"/>
            <a:ext cx="67056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6787" y="764704"/>
            <a:ext cx="499219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Q4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Exercises</a:t>
              </a:r>
              <a:endParaRPr lang="en-GB" sz="32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483768" y="4725144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/>
              <a:t>BC = CE </a:t>
            </a:r>
            <a:r>
              <a:rPr lang="en-GB" sz="1400" b="1" dirty="0"/>
              <a:t>equal  sides</a:t>
            </a:r>
          </a:p>
          <a:p>
            <a:r>
              <a:rPr lang="en-GB" sz="1400" b="1" i="1" dirty="0"/>
              <a:t>CF = CD </a:t>
            </a:r>
            <a:r>
              <a:rPr lang="en-GB" sz="1400" b="1" dirty="0"/>
              <a:t>equal sides</a:t>
            </a:r>
          </a:p>
          <a:p>
            <a:r>
              <a:rPr lang="en-GB" sz="1400" b="1" i="1" dirty="0"/>
              <a:t>BCF = DCE </a:t>
            </a:r>
            <a:r>
              <a:rPr lang="en-GB" sz="1400" b="1" dirty="0"/>
              <a:t>= 150</a:t>
            </a:r>
            <a:r>
              <a:rPr lang="en-GB" sz="1400" b="1" baseline="30000" dirty="0"/>
              <a:t>o</a:t>
            </a:r>
            <a:endParaRPr lang="en-GB" sz="1400" b="1" dirty="0"/>
          </a:p>
          <a:p>
            <a:r>
              <a:rPr lang="en-GB" sz="1400" b="1" i="1" dirty="0"/>
              <a:t>BFC</a:t>
            </a:r>
            <a:r>
              <a:rPr lang="en-GB" sz="1400" b="1" dirty="0"/>
              <a:t> is congruent to </a:t>
            </a:r>
            <a:r>
              <a:rPr lang="en-GB" sz="1400" b="1" i="1" dirty="0"/>
              <a:t>ECD </a:t>
            </a:r>
            <a:r>
              <a:rPr lang="en-GB" sz="1400" b="1" dirty="0"/>
              <a:t> </a:t>
            </a:r>
            <a:r>
              <a:rPr lang="en-GB" sz="1400" b="1" dirty="0" smtClean="0"/>
              <a:t>by SAS</a:t>
            </a:r>
            <a:r>
              <a:rPr lang="en-GB" sz="1400" b="1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5057" y="616530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So</a:t>
            </a:r>
            <a:r>
              <a:rPr lang="en-GB" sz="1400" b="1" i="1" dirty="0"/>
              <a:t> BF=ED (</a:t>
            </a:r>
            <a:r>
              <a:rPr lang="en-GB" sz="1400" b="1" dirty="0"/>
              <a:t>congruent triangles)</a:t>
            </a:r>
          </a:p>
          <a:p>
            <a:r>
              <a:rPr lang="en-GB" sz="1400" b="1" i="1" dirty="0"/>
              <a:t>BF = EG </a:t>
            </a:r>
            <a:r>
              <a:rPr lang="en-GB" sz="1400" b="1" dirty="0"/>
              <a:t>( </a:t>
            </a:r>
            <a:r>
              <a:rPr lang="en-GB" sz="1400" b="1" dirty="0" err="1"/>
              <a:t>opp</a:t>
            </a:r>
            <a:r>
              <a:rPr lang="en-GB" sz="1400" b="1" dirty="0"/>
              <a:t> sides of parallelogram)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1176" y="6270566"/>
            <a:ext cx="463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(2)</a:t>
            </a:r>
            <a:endParaRPr lang="en-GB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3605057" y="6093296"/>
            <a:ext cx="3271199" cy="6426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362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1386840" cy="45262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76056" y="692696"/>
            <a:ext cx="3888432" cy="38164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3528" y="692696"/>
            <a:ext cx="4392488" cy="38164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8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What is congruence?</a:t>
              </a:r>
              <a:endParaRPr lang="en-GB" sz="32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" name="Right Triangle 9"/>
          <p:cNvSpPr/>
          <p:nvPr/>
        </p:nvSpPr>
        <p:spPr>
          <a:xfrm>
            <a:off x="755576" y="1916832"/>
            <a:ext cx="1368152" cy="21602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/>
          <p:cNvSpPr/>
          <p:nvPr/>
        </p:nvSpPr>
        <p:spPr>
          <a:xfrm>
            <a:off x="2411760" y="908720"/>
            <a:ext cx="1872208" cy="316835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Triangle 11"/>
          <p:cNvSpPr/>
          <p:nvPr/>
        </p:nvSpPr>
        <p:spPr>
          <a:xfrm>
            <a:off x="5436096" y="1412776"/>
            <a:ext cx="1368152" cy="21602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Triangle 12"/>
          <p:cNvSpPr/>
          <p:nvPr/>
        </p:nvSpPr>
        <p:spPr>
          <a:xfrm rot="5400000">
            <a:off x="6768244" y="872716"/>
            <a:ext cx="1368152" cy="21602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Triangle 13"/>
          <p:cNvSpPr/>
          <p:nvPr/>
        </p:nvSpPr>
        <p:spPr>
          <a:xfrm rot="10800000">
            <a:off x="1331640" y="1484784"/>
            <a:ext cx="576064" cy="115212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23528" y="4725144"/>
            <a:ext cx="439248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These triangles are </a:t>
            </a:r>
            <a:r>
              <a:rPr lang="en-GB" sz="2400" b="1" dirty="0" smtClean="0"/>
              <a:t>similar</a:t>
            </a:r>
            <a:r>
              <a:rPr lang="en-GB" sz="2400" dirty="0" smtClean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76056" y="4725144"/>
            <a:ext cx="396044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These triangles are </a:t>
            </a:r>
            <a:r>
              <a:rPr lang="en-GB" sz="2400" b="1" dirty="0" smtClean="0"/>
              <a:t>congruent</a:t>
            </a:r>
            <a:r>
              <a:rPr lang="en-GB" sz="2400" dirty="0" smtClean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528" y="530120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They are the same </a:t>
            </a:r>
            <a:r>
              <a:rPr lang="en-GB" b="1" dirty="0" smtClean="0"/>
              <a:t>shape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004048" y="530120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They are the same </a:t>
            </a:r>
            <a:r>
              <a:rPr lang="en-GB" b="1" dirty="0" smtClean="0"/>
              <a:t>shape and size</a:t>
            </a:r>
            <a:r>
              <a:rPr lang="en-GB" dirty="0" smtClean="0"/>
              <a:t>.</a:t>
            </a:r>
          </a:p>
          <a:p>
            <a:r>
              <a:rPr lang="en-GB" dirty="0" smtClean="0"/>
              <a:t>(Only rotation and flips allowed)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2771800" y="4797152"/>
            <a:ext cx="187220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79360" y="4797152"/>
            <a:ext cx="138512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3917" y="5947539"/>
            <a:ext cx="8275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Congruent shapes </a:t>
            </a:r>
            <a:r>
              <a:rPr lang="en-US" dirty="0" smtClean="0">
                <a:latin typeface="Comic Sans MS" pitchFamily="66" charset="0"/>
              </a:rPr>
              <a:t>have all sides and angles equal.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Similar shapes </a:t>
            </a:r>
            <a:r>
              <a:rPr lang="en-US" dirty="0" smtClean="0">
                <a:latin typeface="Comic Sans MS" pitchFamily="66" charset="0"/>
              </a:rPr>
              <a:t>have all angles equal but one is an enlargement of the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0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9896" y="6443226"/>
            <a:ext cx="1905000" cy="457200"/>
          </a:xfrm>
        </p:spPr>
        <p:txBody>
          <a:bodyPr/>
          <a:lstStyle/>
          <a:p>
            <a:fld id="{37AD7F6B-EA81-4CCF-A989-BD1A4AFEB22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68321" y="2093476"/>
            <a:ext cx="2105025" cy="1092200"/>
          </a:xfrm>
          <a:prstGeom prst="triangle">
            <a:avLst>
              <a:gd name="adj" fmla="val 62968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9584" y="404376"/>
            <a:ext cx="322262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Here are two triangles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565546" y="983814"/>
            <a:ext cx="4164013" cy="2212975"/>
          </a:xfrm>
          <a:prstGeom prst="triangle">
            <a:avLst>
              <a:gd name="adj" fmla="val 62963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1160484" y="425014"/>
            <a:ext cx="5568950" cy="2244725"/>
            <a:chOff x="689" y="145"/>
            <a:chExt cx="3508" cy="1414"/>
          </a:xfrm>
        </p:grpSpPr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 rot="11235364">
              <a:off x="689" y="851"/>
              <a:ext cx="674" cy="708"/>
            </a:xfrm>
            <a:custGeom>
              <a:avLst/>
              <a:gdLst>
                <a:gd name="G0" fmla="+- 5420 0 0"/>
                <a:gd name="G1" fmla="+- -8722422 0 0"/>
                <a:gd name="G2" fmla="+- 0 0 -8722422"/>
                <a:gd name="T0" fmla="*/ 0 256 1"/>
                <a:gd name="T1" fmla="*/ 180 256 1"/>
                <a:gd name="G3" fmla="+- -8722422 T0 T1"/>
                <a:gd name="T2" fmla="*/ 0 256 1"/>
                <a:gd name="T3" fmla="*/ 90 256 1"/>
                <a:gd name="G4" fmla="+- -8722422 T2 T3"/>
                <a:gd name="G5" fmla="*/ G4 2 1"/>
                <a:gd name="T4" fmla="*/ 90 256 1"/>
                <a:gd name="T5" fmla="*/ 0 256 1"/>
                <a:gd name="G6" fmla="+- -8722422 T4 T5"/>
                <a:gd name="G7" fmla="*/ G6 2 1"/>
                <a:gd name="G8" fmla="abs -872242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20"/>
                <a:gd name="G18" fmla="*/ 5420 1 2"/>
                <a:gd name="G19" fmla="+- G18 5400 0"/>
                <a:gd name="G20" fmla="cos G19 -8722422"/>
                <a:gd name="G21" fmla="sin G19 -8722422"/>
                <a:gd name="G22" fmla="+- G20 10800 0"/>
                <a:gd name="G23" fmla="+- G21 10800 0"/>
                <a:gd name="G24" fmla="+- 10800 0 G20"/>
                <a:gd name="G25" fmla="+- 5420 10800 0"/>
                <a:gd name="G26" fmla="?: G9 G17 G25"/>
                <a:gd name="G27" fmla="?: G9 0 21600"/>
                <a:gd name="G28" fmla="cos 10800 -8722422"/>
                <a:gd name="G29" fmla="sin 10800 -8722422"/>
                <a:gd name="G30" fmla="sin 5420 -8722422"/>
                <a:gd name="G31" fmla="+- G28 10800 0"/>
                <a:gd name="G32" fmla="+- G29 10800 0"/>
                <a:gd name="G33" fmla="+- G30 10800 0"/>
                <a:gd name="G34" fmla="?: G4 0 G31"/>
                <a:gd name="G35" fmla="?: -8722422 G34 0"/>
                <a:gd name="G36" fmla="?: G6 G35 G31"/>
                <a:gd name="G37" fmla="+- 21600 0 G36"/>
                <a:gd name="G38" fmla="?: G4 0 G33"/>
                <a:gd name="G39" fmla="?: -872242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259 w 21600"/>
                <a:gd name="T15" fmla="*/ 4877 h 21600"/>
                <a:gd name="T16" fmla="*/ 10800 w 21600"/>
                <a:gd name="T17" fmla="*/ 5380 h 21600"/>
                <a:gd name="T18" fmla="*/ 16341 w 21600"/>
                <a:gd name="T19" fmla="*/ 487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097" y="6842"/>
                  </a:moveTo>
                  <a:cubicBezTo>
                    <a:pt x="8101" y="5902"/>
                    <a:pt x="9424" y="5379"/>
                    <a:pt x="10800" y="5380"/>
                  </a:cubicBezTo>
                  <a:cubicBezTo>
                    <a:pt x="12175" y="5380"/>
                    <a:pt x="13498" y="5902"/>
                    <a:pt x="14502" y="6842"/>
                  </a:cubicBezTo>
                  <a:lnTo>
                    <a:pt x="18178" y="2913"/>
                  </a:lnTo>
                  <a:cubicBezTo>
                    <a:pt x="16177" y="1041"/>
                    <a:pt x="13540" y="-1"/>
                    <a:pt x="10799" y="0"/>
                  </a:cubicBezTo>
                  <a:cubicBezTo>
                    <a:pt x="8059" y="0"/>
                    <a:pt x="5422" y="1041"/>
                    <a:pt x="3421" y="2913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 rot="11235364">
              <a:off x="3523" y="145"/>
              <a:ext cx="674" cy="708"/>
            </a:xfrm>
            <a:custGeom>
              <a:avLst/>
              <a:gdLst>
                <a:gd name="G0" fmla="+- 5420 0 0"/>
                <a:gd name="G1" fmla="+- -8722422 0 0"/>
                <a:gd name="G2" fmla="+- 0 0 -8722422"/>
                <a:gd name="T0" fmla="*/ 0 256 1"/>
                <a:gd name="T1" fmla="*/ 180 256 1"/>
                <a:gd name="G3" fmla="+- -8722422 T0 T1"/>
                <a:gd name="T2" fmla="*/ 0 256 1"/>
                <a:gd name="T3" fmla="*/ 90 256 1"/>
                <a:gd name="G4" fmla="+- -8722422 T2 T3"/>
                <a:gd name="G5" fmla="*/ G4 2 1"/>
                <a:gd name="T4" fmla="*/ 90 256 1"/>
                <a:gd name="T5" fmla="*/ 0 256 1"/>
                <a:gd name="G6" fmla="+- -8722422 T4 T5"/>
                <a:gd name="G7" fmla="*/ G6 2 1"/>
                <a:gd name="G8" fmla="abs -872242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20"/>
                <a:gd name="G18" fmla="*/ 5420 1 2"/>
                <a:gd name="G19" fmla="+- G18 5400 0"/>
                <a:gd name="G20" fmla="cos G19 -8722422"/>
                <a:gd name="G21" fmla="sin G19 -8722422"/>
                <a:gd name="G22" fmla="+- G20 10800 0"/>
                <a:gd name="G23" fmla="+- G21 10800 0"/>
                <a:gd name="G24" fmla="+- 10800 0 G20"/>
                <a:gd name="G25" fmla="+- 5420 10800 0"/>
                <a:gd name="G26" fmla="?: G9 G17 G25"/>
                <a:gd name="G27" fmla="?: G9 0 21600"/>
                <a:gd name="G28" fmla="cos 10800 -8722422"/>
                <a:gd name="G29" fmla="sin 10800 -8722422"/>
                <a:gd name="G30" fmla="sin 5420 -8722422"/>
                <a:gd name="G31" fmla="+- G28 10800 0"/>
                <a:gd name="G32" fmla="+- G29 10800 0"/>
                <a:gd name="G33" fmla="+- G30 10800 0"/>
                <a:gd name="G34" fmla="?: G4 0 G31"/>
                <a:gd name="G35" fmla="?: -8722422 G34 0"/>
                <a:gd name="G36" fmla="?: G6 G35 G31"/>
                <a:gd name="G37" fmla="+- 21600 0 G36"/>
                <a:gd name="G38" fmla="?: G4 0 G33"/>
                <a:gd name="G39" fmla="?: -872242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259 w 21600"/>
                <a:gd name="T15" fmla="*/ 4877 h 21600"/>
                <a:gd name="T16" fmla="*/ 10800 w 21600"/>
                <a:gd name="T17" fmla="*/ 5380 h 21600"/>
                <a:gd name="T18" fmla="*/ 16341 w 21600"/>
                <a:gd name="T19" fmla="*/ 487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097" y="6842"/>
                  </a:moveTo>
                  <a:cubicBezTo>
                    <a:pt x="8101" y="5902"/>
                    <a:pt x="9424" y="5379"/>
                    <a:pt x="10800" y="5380"/>
                  </a:cubicBezTo>
                  <a:cubicBezTo>
                    <a:pt x="12175" y="5380"/>
                    <a:pt x="13498" y="5902"/>
                    <a:pt x="14502" y="6842"/>
                  </a:cubicBezTo>
                  <a:lnTo>
                    <a:pt x="18178" y="2913"/>
                  </a:lnTo>
                  <a:cubicBezTo>
                    <a:pt x="16177" y="1041"/>
                    <a:pt x="13540" y="-1"/>
                    <a:pt x="10799" y="0"/>
                  </a:cubicBezTo>
                  <a:cubicBezTo>
                    <a:pt x="8059" y="0"/>
                    <a:pt x="5422" y="1041"/>
                    <a:pt x="3421" y="2913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-217467" y="2634814"/>
            <a:ext cx="4379913" cy="1116012"/>
            <a:chOff x="-179" y="1537"/>
            <a:chExt cx="2759" cy="703"/>
          </a:xfrm>
        </p:grpSpPr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 rot="4225514">
              <a:off x="-158" y="1516"/>
              <a:ext cx="683" cy="725"/>
            </a:xfrm>
            <a:custGeom>
              <a:avLst/>
              <a:gdLst>
                <a:gd name="G0" fmla="+- 6356 0 0"/>
                <a:gd name="G1" fmla="+- -7229153 0 0"/>
                <a:gd name="G2" fmla="+- 0 0 -7229153"/>
                <a:gd name="T0" fmla="*/ 0 256 1"/>
                <a:gd name="T1" fmla="*/ 180 256 1"/>
                <a:gd name="G3" fmla="+- -7229153 T0 T1"/>
                <a:gd name="T2" fmla="*/ 0 256 1"/>
                <a:gd name="T3" fmla="*/ 90 256 1"/>
                <a:gd name="G4" fmla="+- -7229153 T2 T3"/>
                <a:gd name="G5" fmla="*/ G4 2 1"/>
                <a:gd name="T4" fmla="*/ 90 256 1"/>
                <a:gd name="T5" fmla="*/ 0 256 1"/>
                <a:gd name="G6" fmla="+- -7229153 T4 T5"/>
                <a:gd name="G7" fmla="*/ G6 2 1"/>
                <a:gd name="G8" fmla="abs -72291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356"/>
                <a:gd name="G18" fmla="*/ 6356 1 2"/>
                <a:gd name="G19" fmla="+- G18 5400 0"/>
                <a:gd name="G20" fmla="cos G19 -7229153"/>
                <a:gd name="G21" fmla="sin G19 -7229153"/>
                <a:gd name="G22" fmla="+- G20 10800 0"/>
                <a:gd name="G23" fmla="+- G21 10800 0"/>
                <a:gd name="G24" fmla="+- 10800 0 G20"/>
                <a:gd name="G25" fmla="+- 6356 10800 0"/>
                <a:gd name="G26" fmla="?: G9 G17 G25"/>
                <a:gd name="G27" fmla="?: G9 0 21600"/>
                <a:gd name="G28" fmla="cos 10800 -7229153"/>
                <a:gd name="G29" fmla="sin 10800 -7229153"/>
                <a:gd name="G30" fmla="sin 6356 -7229153"/>
                <a:gd name="G31" fmla="+- G28 10800 0"/>
                <a:gd name="G32" fmla="+- G29 10800 0"/>
                <a:gd name="G33" fmla="+- G30 10800 0"/>
                <a:gd name="G34" fmla="?: G4 0 G31"/>
                <a:gd name="G35" fmla="?: -7229153 G34 0"/>
                <a:gd name="G36" fmla="?: G6 G35 G31"/>
                <a:gd name="G37" fmla="+- 21600 0 G36"/>
                <a:gd name="G38" fmla="?: G4 0 G33"/>
                <a:gd name="G39" fmla="?: -72291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7822 w 21600"/>
                <a:gd name="T15" fmla="*/ 2755 h 21600"/>
                <a:gd name="T16" fmla="*/ 10800 w 21600"/>
                <a:gd name="T17" fmla="*/ 4444 h 21600"/>
                <a:gd name="T18" fmla="*/ 13778 w 21600"/>
                <a:gd name="T19" fmla="*/ 275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594" y="4839"/>
                  </a:moveTo>
                  <a:cubicBezTo>
                    <a:pt x="9300" y="4577"/>
                    <a:pt x="10047" y="4443"/>
                    <a:pt x="10800" y="4444"/>
                  </a:cubicBezTo>
                  <a:cubicBezTo>
                    <a:pt x="11552" y="4444"/>
                    <a:pt x="12299" y="4577"/>
                    <a:pt x="13005" y="4839"/>
                  </a:cubicBezTo>
                  <a:lnTo>
                    <a:pt x="14548" y="671"/>
                  </a:lnTo>
                  <a:cubicBezTo>
                    <a:pt x="13348" y="227"/>
                    <a:pt x="12079" y="-1"/>
                    <a:pt x="10799" y="0"/>
                  </a:cubicBezTo>
                  <a:cubicBezTo>
                    <a:pt x="9520" y="0"/>
                    <a:pt x="8251" y="227"/>
                    <a:pt x="7051" y="67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 rot="4082745">
              <a:off x="1876" y="1536"/>
              <a:ext cx="683" cy="725"/>
            </a:xfrm>
            <a:custGeom>
              <a:avLst/>
              <a:gdLst>
                <a:gd name="G0" fmla="+- 5770 0 0"/>
                <a:gd name="G1" fmla="+- -7365688 0 0"/>
                <a:gd name="G2" fmla="+- 0 0 -7365688"/>
                <a:gd name="T0" fmla="*/ 0 256 1"/>
                <a:gd name="T1" fmla="*/ 180 256 1"/>
                <a:gd name="G3" fmla="+- -7365688 T0 T1"/>
                <a:gd name="T2" fmla="*/ 0 256 1"/>
                <a:gd name="T3" fmla="*/ 90 256 1"/>
                <a:gd name="G4" fmla="+- -7365688 T2 T3"/>
                <a:gd name="G5" fmla="*/ G4 2 1"/>
                <a:gd name="T4" fmla="*/ 90 256 1"/>
                <a:gd name="T5" fmla="*/ 0 256 1"/>
                <a:gd name="G6" fmla="+- -7365688 T4 T5"/>
                <a:gd name="G7" fmla="*/ G6 2 1"/>
                <a:gd name="G8" fmla="abs -736568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770"/>
                <a:gd name="G18" fmla="*/ 5770 1 2"/>
                <a:gd name="G19" fmla="+- G18 5400 0"/>
                <a:gd name="G20" fmla="cos G19 -7365688"/>
                <a:gd name="G21" fmla="sin G19 -7365688"/>
                <a:gd name="G22" fmla="+- G20 10800 0"/>
                <a:gd name="G23" fmla="+- G21 10800 0"/>
                <a:gd name="G24" fmla="+- 10800 0 G20"/>
                <a:gd name="G25" fmla="+- 5770 10800 0"/>
                <a:gd name="G26" fmla="?: G9 G17 G25"/>
                <a:gd name="G27" fmla="?: G9 0 21600"/>
                <a:gd name="G28" fmla="cos 10800 -7365688"/>
                <a:gd name="G29" fmla="sin 10800 -7365688"/>
                <a:gd name="G30" fmla="sin 5770 -7365688"/>
                <a:gd name="G31" fmla="+- G28 10800 0"/>
                <a:gd name="G32" fmla="+- G29 10800 0"/>
                <a:gd name="G33" fmla="+- G30 10800 0"/>
                <a:gd name="G34" fmla="?: G4 0 G31"/>
                <a:gd name="G35" fmla="?: -7365688 G34 0"/>
                <a:gd name="G36" fmla="?: G6 G35 G31"/>
                <a:gd name="G37" fmla="+- 21600 0 G36"/>
                <a:gd name="G38" fmla="?: G4 0 G33"/>
                <a:gd name="G39" fmla="?: -736568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7643 w 21600"/>
                <a:gd name="T15" fmla="*/ 3139 h 21600"/>
                <a:gd name="T16" fmla="*/ 10800 w 21600"/>
                <a:gd name="T17" fmla="*/ 5030 h 21600"/>
                <a:gd name="T18" fmla="*/ 13957 w 21600"/>
                <a:gd name="T19" fmla="*/ 3139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602" y="5465"/>
                  </a:moveTo>
                  <a:cubicBezTo>
                    <a:pt x="9299" y="5177"/>
                    <a:pt x="10045" y="5029"/>
                    <a:pt x="10800" y="5030"/>
                  </a:cubicBezTo>
                  <a:cubicBezTo>
                    <a:pt x="11554" y="5030"/>
                    <a:pt x="12300" y="5177"/>
                    <a:pt x="12997" y="5465"/>
                  </a:cubicBezTo>
                  <a:lnTo>
                    <a:pt x="14914" y="814"/>
                  </a:lnTo>
                  <a:cubicBezTo>
                    <a:pt x="13609" y="276"/>
                    <a:pt x="12211" y="-1"/>
                    <a:pt x="10799" y="0"/>
                  </a:cubicBezTo>
                  <a:cubicBezTo>
                    <a:pt x="9388" y="0"/>
                    <a:pt x="7990" y="276"/>
                    <a:pt x="6685" y="81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1914546" y="2633226"/>
            <a:ext cx="6367463" cy="1100138"/>
            <a:chOff x="1164" y="1536"/>
            <a:chExt cx="4011" cy="693"/>
          </a:xfrm>
        </p:grpSpPr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 rot="-3822885">
              <a:off x="1172" y="1530"/>
              <a:ext cx="691" cy="708"/>
            </a:xfrm>
            <a:custGeom>
              <a:avLst/>
              <a:gdLst>
                <a:gd name="G0" fmla="+- 5642 0 0"/>
                <a:gd name="G1" fmla="+- -7657661 0 0"/>
                <a:gd name="G2" fmla="+- 0 0 -7657661"/>
                <a:gd name="T0" fmla="*/ 0 256 1"/>
                <a:gd name="T1" fmla="*/ 180 256 1"/>
                <a:gd name="G3" fmla="+- -7657661 T0 T1"/>
                <a:gd name="T2" fmla="*/ 0 256 1"/>
                <a:gd name="T3" fmla="*/ 90 256 1"/>
                <a:gd name="G4" fmla="+- -7657661 T2 T3"/>
                <a:gd name="G5" fmla="*/ G4 2 1"/>
                <a:gd name="T4" fmla="*/ 90 256 1"/>
                <a:gd name="T5" fmla="*/ 0 256 1"/>
                <a:gd name="G6" fmla="+- -7657661 T4 T5"/>
                <a:gd name="G7" fmla="*/ G6 2 1"/>
                <a:gd name="G8" fmla="abs -765766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42"/>
                <a:gd name="G18" fmla="*/ 5642 1 2"/>
                <a:gd name="G19" fmla="+- G18 5400 0"/>
                <a:gd name="G20" fmla="cos G19 -7657661"/>
                <a:gd name="G21" fmla="sin G19 -7657661"/>
                <a:gd name="G22" fmla="+- G20 10800 0"/>
                <a:gd name="G23" fmla="+- G21 10800 0"/>
                <a:gd name="G24" fmla="+- 10800 0 G20"/>
                <a:gd name="G25" fmla="+- 5642 10800 0"/>
                <a:gd name="G26" fmla="?: G9 G17 G25"/>
                <a:gd name="G27" fmla="?: G9 0 21600"/>
                <a:gd name="G28" fmla="cos 10800 -7657661"/>
                <a:gd name="G29" fmla="sin 10800 -7657661"/>
                <a:gd name="G30" fmla="sin 5642 -7657661"/>
                <a:gd name="G31" fmla="+- G28 10800 0"/>
                <a:gd name="G32" fmla="+- G29 10800 0"/>
                <a:gd name="G33" fmla="+- G30 10800 0"/>
                <a:gd name="G34" fmla="?: G4 0 G31"/>
                <a:gd name="G35" fmla="?: -7657661 G34 0"/>
                <a:gd name="G36" fmla="?: G6 G35 G31"/>
                <a:gd name="G37" fmla="+- 21600 0 G36"/>
                <a:gd name="G38" fmla="?: G4 0 G33"/>
                <a:gd name="G39" fmla="?: -765766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7087 w 21600"/>
                <a:gd name="T15" fmla="*/ 3465 h 21600"/>
                <a:gd name="T16" fmla="*/ 10800 w 21600"/>
                <a:gd name="T17" fmla="*/ 5158 h 21600"/>
                <a:gd name="T18" fmla="*/ 14513 w 21600"/>
                <a:gd name="T19" fmla="*/ 346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252" y="5766"/>
                  </a:moveTo>
                  <a:cubicBezTo>
                    <a:pt x="9041" y="5366"/>
                    <a:pt x="9914" y="5157"/>
                    <a:pt x="10800" y="5158"/>
                  </a:cubicBezTo>
                  <a:cubicBezTo>
                    <a:pt x="11685" y="5158"/>
                    <a:pt x="12558" y="5366"/>
                    <a:pt x="13347" y="5766"/>
                  </a:cubicBezTo>
                  <a:lnTo>
                    <a:pt x="15677" y="1164"/>
                  </a:lnTo>
                  <a:cubicBezTo>
                    <a:pt x="14165" y="398"/>
                    <a:pt x="12494" y="-1"/>
                    <a:pt x="10799" y="0"/>
                  </a:cubicBezTo>
                  <a:cubicBezTo>
                    <a:pt x="9105" y="0"/>
                    <a:pt x="7434" y="398"/>
                    <a:pt x="5922" y="1164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16"/>
            <p:cNvSpPr>
              <a:spLocks noChangeArrowheads="1"/>
            </p:cNvSpPr>
            <p:nvPr/>
          </p:nvSpPr>
          <p:spPr bwMode="auto">
            <a:xfrm rot="-3822885">
              <a:off x="4475" y="1528"/>
              <a:ext cx="691" cy="708"/>
            </a:xfrm>
            <a:custGeom>
              <a:avLst/>
              <a:gdLst>
                <a:gd name="G0" fmla="+- 5642 0 0"/>
                <a:gd name="G1" fmla="+- -7657661 0 0"/>
                <a:gd name="G2" fmla="+- 0 0 -7657661"/>
                <a:gd name="T0" fmla="*/ 0 256 1"/>
                <a:gd name="T1" fmla="*/ 180 256 1"/>
                <a:gd name="G3" fmla="+- -7657661 T0 T1"/>
                <a:gd name="T2" fmla="*/ 0 256 1"/>
                <a:gd name="T3" fmla="*/ 90 256 1"/>
                <a:gd name="G4" fmla="+- -7657661 T2 T3"/>
                <a:gd name="G5" fmla="*/ G4 2 1"/>
                <a:gd name="T4" fmla="*/ 90 256 1"/>
                <a:gd name="T5" fmla="*/ 0 256 1"/>
                <a:gd name="G6" fmla="+- -7657661 T4 T5"/>
                <a:gd name="G7" fmla="*/ G6 2 1"/>
                <a:gd name="G8" fmla="abs -765766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42"/>
                <a:gd name="G18" fmla="*/ 5642 1 2"/>
                <a:gd name="G19" fmla="+- G18 5400 0"/>
                <a:gd name="G20" fmla="cos G19 -7657661"/>
                <a:gd name="G21" fmla="sin G19 -7657661"/>
                <a:gd name="G22" fmla="+- G20 10800 0"/>
                <a:gd name="G23" fmla="+- G21 10800 0"/>
                <a:gd name="G24" fmla="+- 10800 0 G20"/>
                <a:gd name="G25" fmla="+- 5642 10800 0"/>
                <a:gd name="G26" fmla="?: G9 G17 G25"/>
                <a:gd name="G27" fmla="?: G9 0 21600"/>
                <a:gd name="G28" fmla="cos 10800 -7657661"/>
                <a:gd name="G29" fmla="sin 10800 -7657661"/>
                <a:gd name="G30" fmla="sin 5642 -7657661"/>
                <a:gd name="G31" fmla="+- G28 10800 0"/>
                <a:gd name="G32" fmla="+- G29 10800 0"/>
                <a:gd name="G33" fmla="+- G30 10800 0"/>
                <a:gd name="G34" fmla="?: G4 0 G31"/>
                <a:gd name="G35" fmla="?: -7657661 G34 0"/>
                <a:gd name="G36" fmla="?: G6 G35 G31"/>
                <a:gd name="G37" fmla="+- 21600 0 G36"/>
                <a:gd name="G38" fmla="?: G4 0 G33"/>
                <a:gd name="G39" fmla="?: -765766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7087 w 21600"/>
                <a:gd name="T15" fmla="*/ 3465 h 21600"/>
                <a:gd name="T16" fmla="*/ 10800 w 21600"/>
                <a:gd name="T17" fmla="*/ 5158 h 21600"/>
                <a:gd name="T18" fmla="*/ 14513 w 21600"/>
                <a:gd name="T19" fmla="*/ 346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252" y="5766"/>
                  </a:moveTo>
                  <a:cubicBezTo>
                    <a:pt x="9041" y="5366"/>
                    <a:pt x="9914" y="5157"/>
                    <a:pt x="10800" y="5158"/>
                  </a:cubicBezTo>
                  <a:cubicBezTo>
                    <a:pt x="11685" y="5158"/>
                    <a:pt x="12558" y="5366"/>
                    <a:pt x="13347" y="5766"/>
                  </a:cubicBezTo>
                  <a:lnTo>
                    <a:pt x="15677" y="1164"/>
                  </a:lnTo>
                  <a:cubicBezTo>
                    <a:pt x="14165" y="398"/>
                    <a:pt x="12494" y="-1"/>
                    <a:pt x="10799" y="0"/>
                  </a:cubicBezTo>
                  <a:cubicBezTo>
                    <a:pt x="9105" y="0"/>
                    <a:pt x="7434" y="398"/>
                    <a:pt x="5922" y="1164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741384" y="3428564"/>
            <a:ext cx="5332412" cy="596900"/>
            <a:chOff x="568" y="1970"/>
            <a:chExt cx="3359" cy="303"/>
          </a:xfrm>
        </p:grpSpPr>
        <p:sp>
          <p:nvSpPr>
            <p:cNvPr id="16" name="AutoShape 39"/>
            <p:cNvSpPr>
              <a:spLocks noChangeArrowheads="1"/>
            </p:cNvSpPr>
            <p:nvPr/>
          </p:nvSpPr>
          <p:spPr bwMode="auto">
            <a:xfrm>
              <a:off x="3139" y="1970"/>
              <a:ext cx="788" cy="303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altLang="en-US"/>
                <a:t>9.4 cm</a:t>
              </a:r>
              <a:endParaRPr lang="en-US" altLang="en-US"/>
            </a:p>
          </p:txBody>
        </p:sp>
        <p:sp>
          <p:nvSpPr>
            <p:cNvPr id="17" name="AutoShape 42"/>
            <p:cNvSpPr>
              <a:spLocks noChangeArrowheads="1"/>
            </p:cNvSpPr>
            <p:nvPr/>
          </p:nvSpPr>
          <p:spPr bwMode="auto">
            <a:xfrm>
              <a:off x="568" y="1970"/>
              <a:ext cx="704" cy="303"/>
            </a:xfrm>
            <a:prstGeom prst="roundRect">
              <a:avLst>
                <a:gd name="adj" fmla="val 16667"/>
              </a:avLst>
            </a:pr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altLang="en-US">
                  <a:solidFill>
                    <a:schemeClr val="bg1"/>
                  </a:solidFill>
                </a:rPr>
                <a:t>4.7 cm</a:t>
              </a:r>
              <a:endParaRPr lang="en-US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47"/>
          <p:cNvGrpSpPr>
            <a:grpSpLocks/>
          </p:cNvGrpSpPr>
          <p:nvPr/>
        </p:nvGrpSpPr>
        <p:grpSpPr bwMode="auto">
          <a:xfrm>
            <a:off x="946171" y="2234764"/>
            <a:ext cx="5149850" cy="1198562"/>
            <a:chOff x="766" y="1332"/>
            <a:chExt cx="3244" cy="630"/>
          </a:xfrm>
        </p:grpSpPr>
        <p:sp>
          <p:nvSpPr>
            <p:cNvPr id="19" name="AutoShape 41"/>
            <p:cNvSpPr>
              <a:spLocks noChangeArrowheads="1"/>
            </p:cNvSpPr>
            <p:nvPr/>
          </p:nvSpPr>
          <p:spPr bwMode="auto">
            <a:xfrm>
              <a:off x="766" y="1629"/>
              <a:ext cx="3244" cy="333"/>
            </a:xfrm>
            <a:prstGeom prst="curvedDownArrow">
              <a:avLst>
                <a:gd name="adj1" fmla="val 125605"/>
                <a:gd name="adj2" fmla="val 320440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43"/>
            <p:cNvSpPr>
              <a:spLocks noChangeArrowheads="1"/>
            </p:cNvSpPr>
            <p:nvPr/>
          </p:nvSpPr>
          <p:spPr bwMode="auto">
            <a:xfrm>
              <a:off x="2032" y="1332"/>
              <a:ext cx="568" cy="28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>
                  <a:solidFill>
                    <a:schemeClr val="bg1"/>
                  </a:solidFill>
                  <a:cs typeface="Times New Roman" pitchFamily="18" charset="0"/>
                </a:rPr>
                <a:t>× </a:t>
              </a:r>
              <a:r>
                <a:rPr lang="en-US" altLang="en-US" sz="3200">
                  <a:solidFill>
                    <a:schemeClr val="bg1"/>
                  </a:solidFill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1" name="AutoShape 48"/>
          <p:cNvSpPr>
            <a:spLocks noChangeArrowheads="1"/>
          </p:cNvSpPr>
          <p:nvPr/>
        </p:nvSpPr>
        <p:spPr bwMode="auto">
          <a:xfrm>
            <a:off x="3884634" y="1780739"/>
            <a:ext cx="806450" cy="481012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 i="1"/>
              <a:t>x</a:t>
            </a:r>
            <a:endParaRPr lang="en-US" altLang="en-US" i="1"/>
          </a:p>
        </p:txBody>
      </p:sp>
      <p:sp>
        <p:nvSpPr>
          <p:cNvPr id="22" name="AutoShape 49"/>
          <p:cNvSpPr>
            <a:spLocks noChangeArrowheads="1"/>
          </p:cNvSpPr>
          <p:nvPr/>
        </p:nvSpPr>
        <p:spPr bwMode="auto">
          <a:xfrm>
            <a:off x="271484" y="1804551"/>
            <a:ext cx="1117600" cy="481013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>
                <a:solidFill>
                  <a:schemeClr val="bg1"/>
                </a:solidFill>
              </a:rPr>
              <a:t>5.3 cm</a:t>
            </a:r>
            <a:endParaRPr lang="en-US" altLang="en-US">
              <a:solidFill>
                <a:schemeClr val="bg1"/>
              </a:solidFill>
            </a:endParaRPr>
          </a:p>
        </p:txBody>
      </p:sp>
      <p:grpSp>
        <p:nvGrpSpPr>
          <p:cNvPr id="23" name="Group 50"/>
          <p:cNvGrpSpPr>
            <a:grpSpLocks/>
          </p:cNvGrpSpPr>
          <p:nvPr/>
        </p:nvGrpSpPr>
        <p:grpSpPr bwMode="auto">
          <a:xfrm>
            <a:off x="585809" y="791726"/>
            <a:ext cx="4427537" cy="1000125"/>
            <a:chOff x="766" y="1332"/>
            <a:chExt cx="3244" cy="630"/>
          </a:xfrm>
        </p:grpSpPr>
        <p:sp>
          <p:nvSpPr>
            <p:cNvPr id="24" name="AutoShape 51"/>
            <p:cNvSpPr>
              <a:spLocks noChangeArrowheads="1"/>
            </p:cNvSpPr>
            <p:nvPr/>
          </p:nvSpPr>
          <p:spPr bwMode="auto">
            <a:xfrm>
              <a:off x="766" y="1629"/>
              <a:ext cx="3244" cy="333"/>
            </a:xfrm>
            <a:prstGeom prst="curvedDownArrow">
              <a:avLst>
                <a:gd name="adj1" fmla="val 125605"/>
                <a:gd name="adj2" fmla="val 320440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52"/>
            <p:cNvSpPr>
              <a:spLocks noChangeArrowheads="1"/>
            </p:cNvSpPr>
            <p:nvPr/>
          </p:nvSpPr>
          <p:spPr bwMode="auto">
            <a:xfrm>
              <a:off x="2032" y="1332"/>
              <a:ext cx="568" cy="28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>
                  <a:solidFill>
                    <a:schemeClr val="bg1"/>
                  </a:solidFill>
                  <a:cs typeface="Times New Roman" pitchFamily="18" charset="0"/>
                </a:rPr>
                <a:t>× </a:t>
              </a:r>
              <a:r>
                <a:rPr lang="en-US" altLang="en-US" sz="3200">
                  <a:solidFill>
                    <a:schemeClr val="bg1"/>
                  </a:solidFill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26" name="AutoShape 53"/>
          <p:cNvSpPr>
            <a:spLocks noChangeArrowheads="1"/>
          </p:cNvSpPr>
          <p:nvPr/>
        </p:nvSpPr>
        <p:spPr bwMode="auto">
          <a:xfrm>
            <a:off x="7299346" y="2093476"/>
            <a:ext cx="1250950" cy="481013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/>
              <a:t>7.8 cm</a:t>
            </a:r>
            <a:endParaRPr lang="en-US" altLang="en-US"/>
          </a:p>
        </p:txBody>
      </p:sp>
      <p:sp>
        <p:nvSpPr>
          <p:cNvPr id="27" name="AutoShape 54"/>
          <p:cNvSpPr>
            <a:spLocks noChangeArrowheads="1"/>
          </p:cNvSpPr>
          <p:nvPr/>
        </p:nvSpPr>
        <p:spPr bwMode="auto">
          <a:xfrm>
            <a:off x="2122509" y="2093476"/>
            <a:ext cx="731837" cy="481013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>
                <a:solidFill>
                  <a:schemeClr val="bg1"/>
                </a:solidFill>
              </a:rPr>
              <a:t>y</a:t>
            </a:r>
            <a:endParaRPr lang="en-US" altLang="en-US">
              <a:solidFill>
                <a:schemeClr val="bg1"/>
              </a:solidFill>
            </a:endParaRPr>
          </a:p>
        </p:txBody>
      </p:sp>
      <p:grpSp>
        <p:nvGrpSpPr>
          <p:cNvPr id="28" name="Group 76"/>
          <p:cNvGrpSpPr>
            <a:grpSpLocks/>
          </p:cNvGrpSpPr>
          <p:nvPr/>
        </p:nvGrpSpPr>
        <p:grpSpPr bwMode="auto">
          <a:xfrm>
            <a:off x="2171721" y="1106051"/>
            <a:ext cx="6580188" cy="1000125"/>
            <a:chOff x="1326" y="574"/>
            <a:chExt cx="4145" cy="630"/>
          </a:xfrm>
        </p:grpSpPr>
        <p:sp>
          <p:nvSpPr>
            <p:cNvPr id="29" name="AutoShape 56"/>
            <p:cNvSpPr>
              <a:spLocks noChangeArrowheads="1"/>
            </p:cNvSpPr>
            <p:nvPr/>
          </p:nvSpPr>
          <p:spPr bwMode="auto">
            <a:xfrm>
              <a:off x="1326" y="871"/>
              <a:ext cx="4145" cy="333"/>
            </a:xfrm>
            <a:prstGeom prst="curvedDownArrow">
              <a:avLst>
                <a:gd name="adj1" fmla="val 121593"/>
                <a:gd name="adj2" fmla="val 288596"/>
                <a:gd name="adj3" fmla="val 3123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AutoShape 57"/>
            <p:cNvSpPr>
              <a:spLocks noChangeArrowheads="1"/>
            </p:cNvSpPr>
            <p:nvPr/>
          </p:nvSpPr>
          <p:spPr bwMode="auto">
            <a:xfrm>
              <a:off x="2944" y="574"/>
              <a:ext cx="725" cy="28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>
                  <a:solidFill>
                    <a:schemeClr val="bg1"/>
                  </a:solidFill>
                  <a:cs typeface="Times New Roman" pitchFamily="18" charset="0"/>
                </a:rPr>
                <a:t>× </a:t>
              </a:r>
              <a:r>
                <a:rPr lang="en-US" altLang="en-US" sz="3200">
                  <a:solidFill>
                    <a:schemeClr val="bg1"/>
                  </a:solidFill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31" name="AutoShape 62"/>
          <p:cNvSpPr>
            <a:spLocks noChangeArrowheads="1"/>
          </p:cNvSpPr>
          <p:nvPr/>
        </p:nvSpPr>
        <p:spPr bwMode="auto">
          <a:xfrm>
            <a:off x="477859" y="4322326"/>
            <a:ext cx="4043362" cy="5778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/>
              <a:t>They are similar …</a:t>
            </a:r>
            <a:endParaRPr lang="en-US" altLang="en-US"/>
          </a:p>
        </p:txBody>
      </p:sp>
      <p:sp>
        <p:nvSpPr>
          <p:cNvPr id="32" name="AutoShape 63"/>
          <p:cNvSpPr>
            <a:spLocks noChangeArrowheads="1"/>
          </p:cNvSpPr>
          <p:nvPr/>
        </p:nvSpPr>
        <p:spPr bwMode="auto">
          <a:xfrm>
            <a:off x="439759" y="5597089"/>
            <a:ext cx="4078287" cy="9271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/>
              <a:t>… there is an enlargement</a:t>
            </a:r>
          </a:p>
          <a:p>
            <a:r>
              <a:rPr lang="en-GB" altLang="en-US"/>
              <a:t>between the triangles.</a:t>
            </a:r>
            <a:endParaRPr lang="en-US" altLang="en-US"/>
          </a:p>
        </p:txBody>
      </p:sp>
      <p:sp>
        <p:nvSpPr>
          <p:cNvPr id="33" name="AutoShape 64"/>
          <p:cNvSpPr>
            <a:spLocks noChangeArrowheads="1"/>
          </p:cNvSpPr>
          <p:nvPr/>
        </p:nvSpPr>
        <p:spPr bwMode="auto">
          <a:xfrm>
            <a:off x="465159" y="4949389"/>
            <a:ext cx="4054475" cy="5905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/>
              <a:t>…they have the same angles…</a:t>
            </a:r>
            <a:endParaRPr lang="en-US" altLang="en-US"/>
          </a:p>
        </p:txBody>
      </p:sp>
      <p:sp>
        <p:nvSpPr>
          <p:cNvPr id="34" name="AutoShape 65"/>
          <p:cNvSpPr>
            <a:spLocks noChangeArrowheads="1"/>
          </p:cNvSpPr>
          <p:nvPr/>
        </p:nvSpPr>
        <p:spPr bwMode="auto">
          <a:xfrm>
            <a:off x="4940321" y="4223901"/>
            <a:ext cx="4043363" cy="757238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GB" altLang="en-US"/>
              <a:t>Scale factor = 		</a:t>
            </a:r>
            <a:r>
              <a:rPr lang="en-GB" altLang="en-US" sz="3600">
                <a:solidFill>
                  <a:srgbClr val="FF0000"/>
                </a:solidFill>
              </a:rPr>
              <a:t>?</a:t>
            </a: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6886596" y="4276289"/>
            <a:ext cx="2008188" cy="641350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/>
              <a:t>9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4 </a:t>
            </a:r>
            <a:r>
              <a:rPr lang="en-GB" altLang="en-US">
                <a:cs typeface="Times New Roman" pitchFamily="18" charset="0"/>
              </a:rPr>
              <a:t>÷ 4·7 = </a:t>
            </a:r>
            <a:r>
              <a:rPr lang="en-GB" altLang="en-US" sz="3600">
                <a:solidFill>
                  <a:srgbClr val="FF0000"/>
                </a:solidFill>
                <a:cs typeface="Times New Roman" pitchFamily="18" charset="0"/>
              </a:rPr>
              <a:t>? 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8356621" y="4250889"/>
            <a:ext cx="465138" cy="701675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4000"/>
              <a:t>2</a:t>
            </a:r>
          </a:p>
        </p:txBody>
      </p:sp>
      <p:sp>
        <p:nvSpPr>
          <p:cNvPr id="37" name="AutoShape 66"/>
          <p:cNvSpPr>
            <a:spLocks noChangeArrowheads="1"/>
          </p:cNvSpPr>
          <p:nvPr/>
        </p:nvSpPr>
        <p:spPr bwMode="auto">
          <a:xfrm>
            <a:off x="4964134" y="5125601"/>
            <a:ext cx="3248025" cy="722313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GB" altLang="en-US" i="1"/>
              <a:t>x</a:t>
            </a:r>
            <a:r>
              <a:rPr lang="en-GB" altLang="en-US"/>
              <a:t> = 	</a:t>
            </a:r>
            <a:r>
              <a:rPr lang="en-GB" altLang="en-US" sz="3600">
                <a:solidFill>
                  <a:srgbClr val="FF0000"/>
                </a:solidFill>
              </a:rPr>
              <a:t>?</a:t>
            </a: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38" name="Text Box 67"/>
          <p:cNvSpPr txBox="1">
            <a:spLocks noChangeArrowheads="1"/>
          </p:cNvSpPr>
          <p:nvPr/>
        </p:nvSpPr>
        <p:spPr bwMode="auto">
          <a:xfrm>
            <a:off x="5622946" y="5166876"/>
            <a:ext cx="2008188" cy="641350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/>
              <a:t>5·3 </a:t>
            </a:r>
            <a:r>
              <a:rPr lang="en-US" altLang="en-US">
                <a:cs typeface="Times New Roman" pitchFamily="18" charset="0"/>
              </a:rPr>
              <a:t>× 2</a:t>
            </a:r>
            <a:r>
              <a:rPr lang="en-GB" altLang="en-US">
                <a:cs typeface="Times New Roman" pitchFamily="18" charset="0"/>
              </a:rPr>
              <a:t> =   </a:t>
            </a:r>
            <a:r>
              <a:rPr lang="en-GB" altLang="en-US" sz="3600">
                <a:solidFill>
                  <a:srgbClr val="FF0000"/>
                </a:solidFill>
                <a:cs typeface="Times New Roman" pitchFamily="18" charset="0"/>
              </a:rPr>
              <a:t>? </a:t>
            </a:r>
          </a:p>
        </p:txBody>
      </p:sp>
      <p:sp>
        <p:nvSpPr>
          <p:cNvPr id="39" name="Text Box 68"/>
          <p:cNvSpPr txBox="1">
            <a:spLocks noChangeArrowheads="1"/>
          </p:cNvSpPr>
          <p:nvPr/>
        </p:nvSpPr>
        <p:spPr bwMode="auto">
          <a:xfrm>
            <a:off x="6831034" y="5214501"/>
            <a:ext cx="1341437" cy="519113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800"/>
              <a:t>10</a:t>
            </a:r>
            <a:r>
              <a:rPr lang="en-GB" altLang="en-US"/>
              <a:t>·</a:t>
            </a:r>
            <a:r>
              <a:rPr lang="en-GB" altLang="en-US" sz="2800"/>
              <a:t>6 cm</a:t>
            </a:r>
          </a:p>
        </p:txBody>
      </p:sp>
      <p:sp>
        <p:nvSpPr>
          <p:cNvPr id="40" name="AutoShape 69"/>
          <p:cNvSpPr>
            <a:spLocks noChangeArrowheads="1"/>
          </p:cNvSpPr>
          <p:nvPr/>
        </p:nvSpPr>
        <p:spPr bwMode="auto">
          <a:xfrm>
            <a:off x="4976834" y="5990789"/>
            <a:ext cx="3225800" cy="733425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GB" altLang="en-US"/>
              <a:t>y = 	</a:t>
            </a:r>
            <a:r>
              <a:rPr lang="en-GB" altLang="en-US" sz="3600">
                <a:solidFill>
                  <a:srgbClr val="FF0000"/>
                </a:solidFill>
              </a:rPr>
              <a:t>?</a:t>
            </a: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41" name="Text Box 70"/>
          <p:cNvSpPr txBox="1">
            <a:spLocks noChangeArrowheads="1"/>
          </p:cNvSpPr>
          <p:nvPr/>
        </p:nvSpPr>
        <p:spPr bwMode="auto">
          <a:xfrm>
            <a:off x="5622946" y="6043176"/>
            <a:ext cx="2117725" cy="641350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/>
              <a:t>7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8 </a:t>
            </a:r>
            <a:r>
              <a:rPr lang="en-GB" altLang="en-US">
                <a:cs typeface="Times New Roman" pitchFamily="18" charset="0"/>
              </a:rPr>
              <a:t>÷ 2 =   </a:t>
            </a:r>
            <a:r>
              <a:rPr lang="en-GB" altLang="en-US" sz="3600">
                <a:solidFill>
                  <a:srgbClr val="FF0000"/>
                </a:solidFill>
                <a:cs typeface="Times New Roman" pitchFamily="18" charset="0"/>
              </a:rPr>
              <a:t>? </a:t>
            </a:r>
          </a:p>
        </p:txBody>
      </p:sp>
      <p:sp>
        <p:nvSpPr>
          <p:cNvPr id="42" name="Text Box 71"/>
          <p:cNvSpPr txBox="1">
            <a:spLocks noChangeArrowheads="1"/>
          </p:cNvSpPr>
          <p:nvPr/>
        </p:nvSpPr>
        <p:spPr bwMode="auto">
          <a:xfrm>
            <a:off x="6938984" y="6113026"/>
            <a:ext cx="1235075" cy="519113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800"/>
              <a:t>3</a:t>
            </a:r>
            <a:r>
              <a:rPr lang="en-GB" altLang="en-US"/>
              <a:t>·</a:t>
            </a:r>
            <a:r>
              <a:rPr lang="en-GB" altLang="en-US" sz="2800"/>
              <a:t>9 cm</a:t>
            </a:r>
          </a:p>
        </p:txBody>
      </p:sp>
      <p:sp>
        <p:nvSpPr>
          <p:cNvPr id="43" name="Text Box 75"/>
          <p:cNvSpPr txBox="1">
            <a:spLocks noChangeArrowheads="1"/>
          </p:cNvSpPr>
          <p:nvPr/>
        </p:nvSpPr>
        <p:spPr bwMode="auto">
          <a:xfrm>
            <a:off x="3411559" y="2301439"/>
            <a:ext cx="320675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32"/>
          <p:cNvSpPr txBox="1"/>
          <p:nvPr/>
        </p:nvSpPr>
        <p:spPr>
          <a:xfrm>
            <a:off x="3780395" y="104812"/>
            <a:ext cx="5049467" cy="59912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/>
              <a:t>Modelled Example 1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5658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7055" y="7266998"/>
            <a:ext cx="1905000" cy="457200"/>
          </a:xfrm>
        </p:spPr>
        <p:txBody>
          <a:bodyPr/>
          <a:lstStyle/>
          <a:p>
            <a:fld id="{7EDA3EE4-9366-4CE9-92BA-1E0DB8B1262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" name="AutoShape 21"/>
          <p:cNvSpPr>
            <a:spLocks noChangeArrowheads="1"/>
          </p:cNvSpPr>
          <p:nvPr/>
        </p:nvSpPr>
        <p:spPr bwMode="auto">
          <a:xfrm rot="4379634">
            <a:off x="3750037" y="3553042"/>
            <a:ext cx="1268412" cy="1409700"/>
          </a:xfrm>
          <a:custGeom>
            <a:avLst/>
            <a:gdLst>
              <a:gd name="G0" fmla="+- 7701 0 0"/>
              <a:gd name="G1" fmla="+- -7166989 0 0"/>
              <a:gd name="G2" fmla="+- 0 0 -7166989"/>
              <a:gd name="T0" fmla="*/ 0 256 1"/>
              <a:gd name="T1" fmla="*/ 180 256 1"/>
              <a:gd name="G3" fmla="+- -7166989 T0 T1"/>
              <a:gd name="T2" fmla="*/ 0 256 1"/>
              <a:gd name="T3" fmla="*/ 90 256 1"/>
              <a:gd name="G4" fmla="+- -7166989 T2 T3"/>
              <a:gd name="G5" fmla="*/ G4 2 1"/>
              <a:gd name="T4" fmla="*/ 90 256 1"/>
              <a:gd name="T5" fmla="*/ 0 256 1"/>
              <a:gd name="G6" fmla="+- -7166989 T4 T5"/>
              <a:gd name="G7" fmla="*/ G6 2 1"/>
              <a:gd name="G8" fmla="abs -71669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701"/>
              <a:gd name="G18" fmla="*/ 7701 1 2"/>
              <a:gd name="G19" fmla="+- G18 5400 0"/>
              <a:gd name="G20" fmla="cos G19 -7166989"/>
              <a:gd name="G21" fmla="sin G19 -7166989"/>
              <a:gd name="G22" fmla="+- G20 10800 0"/>
              <a:gd name="G23" fmla="+- G21 10800 0"/>
              <a:gd name="G24" fmla="+- 10800 0 G20"/>
              <a:gd name="G25" fmla="+- 7701 10800 0"/>
              <a:gd name="G26" fmla="?: G9 G17 G25"/>
              <a:gd name="G27" fmla="?: G9 0 21600"/>
              <a:gd name="G28" fmla="cos 10800 -7166989"/>
              <a:gd name="G29" fmla="sin 10800 -7166989"/>
              <a:gd name="G30" fmla="sin 7701 -7166989"/>
              <a:gd name="G31" fmla="+- G28 10800 0"/>
              <a:gd name="G32" fmla="+- G29 10800 0"/>
              <a:gd name="G33" fmla="+- G30 10800 0"/>
              <a:gd name="G34" fmla="?: G4 0 G31"/>
              <a:gd name="G35" fmla="?: -7166989 G34 0"/>
              <a:gd name="G36" fmla="?: G6 G35 G31"/>
              <a:gd name="G37" fmla="+- 21600 0 G36"/>
              <a:gd name="G38" fmla="?: G4 0 G33"/>
              <a:gd name="G39" fmla="?: -71669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7733 w 21600"/>
              <a:gd name="T15" fmla="*/ 2072 h 21600"/>
              <a:gd name="T16" fmla="*/ 10800 w 21600"/>
              <a:gd name="T17" fmla="*/ 3099 h 21600"/>
              <a:gd name="T18" fmla="*/ 13867 w 21600"/>
              <a:gd name="T19" fmla="*/ 207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8247" y="3534"/>
                </a:moveTo>
                <a:cubicBezTo>
                  <a:pt x="9067" y="3246"/>
                  <a:pt x="9930" y="3098"/>
                  <a:pt x="10800" y="3099"/>
                </a:cubicBezTo>
                <a:cubicBezTo>
                  <a:pt x="11669" y="3099"/>
                  <a:pt x="12532" y="3246"/>
                  <a:pt x="13352" y="3534"/>
                </a:cubicBezTo>
                <a:lnTo>
                  <a:pt x="14380" y="610"/>
                </a:lnTo>
                <a:cubicBezTo>
                  <a:pt x="13229" y="206"/>
                  <a:pt x="12019" y="-1"/>
                  <a:pt x="10799" y="0"/>
                </a:cubicBezTo>
                <a:cubicBezTo>
                  <a:pt x="9580" y="0"/>
                  <a:pt x="8370" y="206"/>
                  <a:pt x="7219" y="61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766455" y="1620261"/>
            <a:ext cx="1841500" cy="1084262"/>
          </a:xfrm>
          <a:prstGeom prst="triangle">
            <a:avLst>
              <a:gd name="adj" fmla="val 75116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6143" y="1358323"/>
            <a:ext cx="1620837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Exercise 1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3793" y="1998086"/>
            <a:ext cx="62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(1)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350905" y="1275773"/>
            <a:ext cx="2325688" cy="1371600"/>
          </a:xfrm>
          <a:prstGeom prst="triangle">
            <a:avLst>
              <a:gd name="adj" fmla="val 75116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4379634">
            <a:off x="1133836" y="1970305"/>
            <a:ext cx="1268413" cy="1409700"/>
          </a:xfrm>
          <a:custGeom>
            <a:avLst/>
            <a:gdLst>
              <a:gd name="G0" fmla="+- 7701 0 0"/>
              <a:gd name="G1" fmla="+- -7166989 0 0"/>
              <a:gd name="G2" fmla="+- 0 0 -7166989"/>
              <a:gd name="T0" fmla="*/ 0 256 1"/>
              <a:gd name="T1" fmla="*/ 180 256 1"/>
              <a:gd name="G3" fmla="+- -7166989 T0 T1"/>
              <a:gd name="T2" fmla="*/ 0 256 1"/>
              <a:gd name="T3" fmla="*/ 90 256 1"/>
              <a:gd name="G4" fmla="+- -7166989 T2 T3"/>
              <a:gd name="G5" fmla="*/ G4 2 1"/>
              <a:gd name="T4" fmla="*/ 90 256 1"/>
              <a:gd name="T5" fmla="*/ 0 256 1"/>
              <a:gd name="G6" fmla="+- -7166989 T4 T5"/>
              <a:gd name="G7" fmla="*/ G6 2 1"/>
              <a:gd name="G8" fmla="abs -71669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701"/>
              <a:gd name="G18" fmla="*/ 7701 1 2"/>
              <a:gd name="G19" fmla="+- G18 5400 0"/>
              <a:gd name="G20" fmla="cos G19 -7166989"/>
              <a:gd name="G21" fmla="sin G19 -7166989"/>
              <a:gd name="G22" fmla="+- G20 10800 0"/>
              <a:gd name="G23" fmla="+- G21 10800 0"/>
              <a:gd name="G24" fmla="+- 10800 0 G20"/>
              <a:gd name="G25" fmla="+- 7701 10800 0"/>
              <a:gd name="G26" fmla="?: G9 G17 G25"/>
              <a:gd name="G27" fmla="?: G9 0 21600"/>
              <a:gd name="G28" fmla="cos 10800 -7166989"/>
              <a:gd name="G29" fmla="sin 10800 -7166989"/>
              <a:gd name="G30" fmla="sin 7701 -7166989"/>
              <a:gd name="G31" fmla="+- G28 10800 0"/>
              <a:gd name="G32" fmla="+- G29 10800 0"/>
              <a:gd name="G33" fmla="+- G30 10800 0"/>
              <a:gd name="G34" fmla="?: G4 0 G31"/>
              <a:gd name="G35" fmla="?: -7166989 G34 0"/>
              <a:gd name="G36" fmla="?: G6 G35 G31"/>
              <a:gd name="G37" fmla="+- 21600 0 G36"/>
              <a:gd name="G38" fmla="?: G4 0 G33"/>
              <a:gd name="G39" fmla="?: -71669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7733 w 21600"/>
              <a:gd name="T15" fmla="*/ 2072 h 21600"/>
              <a:gd name="T16" fmla="*/ 10800 w 21600"/>
              <a:gd name="T17" fmla="*/ 3099 h 21600"/>
              <a:gd name="T18" fmla="*/ 13867 w 21600"/>
              <a:gd name="T19" fmla="*/ 207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8247" y="3534"/>
                </a:moveTo>
                <a:cubicBezTo>
                  <a:pt x="9067" y="3246"/>
                  <a:pt x="9930" y="3098"/>
                  <a:pt x="10800" y="3099"/>
                </a:cubicBezTo>
                <a:cubicBezTo>
                  <a:pt x="11669" y="3099"/>
                  <a:pt x="12532" y="3246"/>
                  <a:pt x="13352" y="3534"/>
                </a:cubicBezTo>
                <a:lnTo>
                  <a:pt x="14380" y="610"/>
                </a:lnTo>
                <a:cubicBezTo>
                  <a:pt x="13229" y="206"/>
                  <a:pt x="12019" y="-1"/>
                  <a:pt x="10799" y="0"/>
                </a:cubicBezTo>
                <a:cubicBezTo>
                  <a:pt x="9580" y="0"/>
                  <a:pt x="8370" y="206"/>
                  <a:pt x="7219" y="61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4379634">
            <a:off x="3715111" y="1925855"/>
            <a:ext cx="1268413" cy="1409700"/>
          </a:xfrm>
          <a:custGeom>
            <a:avLst/>
            <a:gdLst>
              <a:gd name="G0" fmla="+- 7701 0 0"/>
              <a:gd name="G1" fmla="+- -7166989 0 0"/>
              <a:gd name="G2" fmla="+- 0 0 -7166989"/>
              <a:gd name="T0" fmla="*/ 0 256 1"/>
              <a:gd name="T1" fmla="*/ 180 256 1"/>
              <a:gd name="G3" fmla="+- -7166989 T0 T1"/>
              <a:gd name="T2" fmla="*/ 0 256 1"/>
              <a:gd name="T3" fmla="*/ 90 256 1"/>
              <a:gd name="G4" fmla="+- -7166989 T2 T3"/>
              <a:gd name="G5" fmla="*/ G4 2 1"/>
              <a:gd name="T4" fmla="*/ 90 256 1"/>
              <a:gd name="T5" fmla="*/ 0 256 1"/>
              <a:gd name="G6" fmla="+- -7166989 T4 T5"/>
              <a:gd name="G7" fmla="*/ G6 2 1"/>
              <a:gd name="G8" fmla="abs -71669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701"/>
              <a:gd name="G18" fmla="*/ 7701 1 2"/>
              <a:gd name="G19" fmla="+- G18 5400 0"/>
              <a:gd name="G20" fmla="cos G19 -7166989"/>
              <a:gd name="G21" fmla="sin G19 -7166989"/>
              <a:gd name="G22" fmla="+- G20 10800 0"/>
              <a:gd name="G23" fmla="+- G21 10800 0"/>
              <a:gd name="G24" fmla="+- 10800 0 G20"/>
              <a:gd name="G25" fmla="+- 7701 10800 0"/>
              <a:gd name="G26" fmla="?: G9 G17 G25"/>
              <a:gd name="G27" fmla="?: G9 0 21600"/>
              <a:gd name="G28" fmla="cos 10800 -7166989"/>
              <a:gd name="G29" fmla="sin 10800 -7166989"/>
              <a:gd name="G30" fmla="sin 7701 -7166989"/>
              <a:gd name="G31" fmla="+- G28 10800 0"/>
              <a:gd name="G32" fmla="+- G29 10800 0"/>
              <a:gd name="G33" fmla="+- G30 10800 0"/>
              <a:gd name="G34" fmla="?: G4 0 G31"/>
              <a:gd name="G35" fmla="?: -7166989 G34 0"/>
              <a:gd name="G36" fmla="?: G6 G35 G31"/>
              <a:gd name="G37" fmla="+- 21600 0 G36"/>
              <a:gd name="G38" fmla="?: G4 0 G33"/>
              <a:gd name="G39" fmla="?: -71669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7733 w 21600"/>
              <a:gd name="T15" fmla="*/ 2072 h 21600"/>
              <a:gd name="T16" fmla="*/ 10800 w 21600"/>
              <a:gd name="T17" fmla="*/ 3099 h 21600"/>
              <a:gd name="T18" fmla="*/ 13867 w 21600"/>
              <a:gd name="T19" fmla="*/ 207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8247" y="3534"/>
                </a:moveTo>
                <a:cubicBezTo>
                  <a:pt x="9067" y="3246"/>
                  <a:pt x="9930" y="3098"/>
                  <a:pt x="10800" y="3099"/>
                </a:cubicBezTo>
                <a:cubicBezTo>
                  <a:pt x="11669" y="3099"/>
                  <a:pt x="12532" y="3246"/>
                  <a:pt x="13352" y="3534"/>
                </a:cubicBezTo>
                <a:lnTo>
                  <a:pt x="14380" y="610"/>
                </a:lnTo>
                <a:cubicBezTo>
                  <a:pt x="13229" y="206"/>
                  <a:pt x="12019" y="-1"/>
                  <a:pt x="10799" y="0"/>
                </a:cubicBezTo>
                <a:cubicBezTo>
                  <a:pt x="9580" y="0"/>
                  <a:pt x="8370" y="206"/>
                  <a:pt x="7219" y="61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17999756">
            <a:off x="3230130" y="2134611"/>
            <a:ext cx="782638" cy="1071562"/>
          </a:xfrm>
          <a:custGeom>
            <a:avLst/>
            <a:gdLst>
              <a:gd name="G0" fmla="+- 8236 0 0"/>
              <a:gd name="G1" fmla="+- -8516511 0 0"/>
              <a:gd name="G2" fmla="+- 0 0 -8516511"/>
              <a:gd name="T0" fmla="*/ 0 256 1"/>
              <a:gd name="T1" fmla="*/ 180 256 1"/>
              <a:gd name="G3" fmla="+- -8516511 T0 T1"/>
              <a:gd name="T2" fmla="*/ 0 256 1"/>
              <a:gd name="T3" fmla="*/ 90 256 1"/>
              <a:gd name="G4" fmla="+- -8516511 T2 T3"/>
              <a:gd name="G5" fmla="*/ G4 2 1"/>
              <a:gd name="T4" fmla="*/ 90 256 1"/>
              <a:gd name="T5" fmla="*/ 0 256 1"/>
              <a:gd name="G6" fmla="+- -8516511 T4 T5"/>
              <a:gd name="G7" fmla="*/ G6 2 1"/>
              <a:gd name="G8" fmla="abs -851651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236"/>
              <a:gd name="G18" fmla="*/ 8236 1 2"/>
              <a:gd name="G19" fmla="+- G18 5400 0"/>
              <a:gd name="G20" fmla="cos G19 -8516511"/>
              <a:gd name="G21" fmla="sin G19 -8516511"/>
              <a:gd name="G22" fmla="+- G20 10800 0"/>
              <a:gd name="G23" fmla="+- G21 10800 0"/>
              <a:gd name="G24" fmla="+- 10800 0 G20"/>
              <a:gd name="G25" fmla="+- 8236 10800 0"/>
              <a:gd name="G26" fmla="?: G9 G17 G25"/>
              <a:gd name="G27" fmla="?: G9 0 21600"/>
              <a:gd name="G28" fmla="cos 10800 -8516511"/>
              <a:gd name="G29" fmla="sin 10800 -8516511"/>
              <a:gd name="G30" fmla="sin 8236 -8516511"/>
              <a:gd name="G31" fmla="+- G28 10800 0"/>
              <a:gd name="G32" fmla="+- G29 10800 0"/>
              <a:gd name="G33" fmla="+- G30 10800 0"/>
              <a:gd name="G34" fmla="?: G4 0 G31"/>
              <a:gd name="G35" fmla="?: -8516511 G34 0"/>
              <a:gd name="G36" fmla="?: G6 G35 G31"/>
              <a:gd name="G37" fmla="+- 21600 0 G36"/>
              <a:gd name="G38" fmla="?: G4 0 G33"/>
              <a:gd name="G39" fmla="?: -851651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688 w 21600"/>
              <a:gd name="T15" fmla="*/ 3503 h 21600"/>
              <a:gd name="T16" fmla="*/ 10800 w 21600"/>
              <a:gd name="T17" fmla="*/ 2564 h 21600"/>
              <a:gd name="T18" fmla="*/ 16912 w 21600"/>
              <a:gd name="T19" fmla="*/ 350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511" y="4486"/>
                </a:moveTo>
                <a:cubicBezTo>
                  <a:pt x="6993" y="3244"/>
                  <a:pt x="8866" y="2563"/>
                  <a:pt x="10800" y="2564"/>
                </a:cubicBezTo>
                <a:cubicBezTo>
                  <a:pt x="12733" y="2564"/>
                  <a:pt x="14606" y="3244"/>
                  <a:pt x="16088" y="4486"/>
                </a:cubicBezTo>
                <a:lnTo>
                  <a:pt x="17735" y="2520"/>
                </a:lnTo>
                <a:cubicBezTo>
                  <a:pt x="15791" y="892"/>
                  <a:pt x="13335" y="-1"/>
                  <a:pt x="10799" y="0"/>
                </a:cubicBezTo>
                <a:cubicBezTo>
                  <a:pt x="8264" y="0"/>
                  <a:pt x="5808" y="892"/>
                  <a:pt x="3864" y="252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17999756">
            <a:off x="6295593" y="2079048"/>
            <a:ext cx="782637" cy="1071563"/>
          </a:xfrm>
          <a:custGeom>
            <a:avLst/>
            <a:gdLst>
              <a:gd name="G0" fmla="+- 8236 0 0"/>
              <a:gd name="G1" fmla="+- -8516511 0 0"/>
              <a:gd name="G2" fmla="+- 0 0 -8516511"/>
              <a:gd name="T0" fmla="*/ 0 256 1"/>
              <a:gd name="T1" fmla="*/ 180 256 1"/>
              <a:gd name="G3" fmla="+- -8516511 T0 T1"/>
              <a:gd name="T2" fmla="*/ 0 256 1"/>
              <a:gd name="T3" fmla="*/ 90 256 1"/>
              <a:gd name="G4" fmla="+- -8516511 T2 T3"/>
              <a:gd name="G5" fmla="*/ G4 2 1"/>
              <a:gd name="T4" fmla="*/ 90 256 1"/>
              <a:gd name="T5" fmla="*/ 0 256 1"/>
              <a:gd name="G6" fmla="+- -8516511 T4 T5"/>
              <a:gd name="G7" fmla="*/ G6 2 1"/>
              <a:gd name="G8" fmla="abs -851651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236"/>
              <a:gd name="G18" fmla="*/ 8236 1 2"/>
              <a:gd name="G19" fmla="+- G18 5400 0"/>
              <a:gd name="G20" fmla="cos G19 -8516511"/>
              <a:gd name="G21" fmla="sin G19 -8516511"/>
              <a:gd name="G22" fmla="+- G20 10800 0"/>
              <a:gd name="G23" fmla="+- G21 10800 0"/>
              <a:gd name="G24" fmla="+- 10800 0 G20"/>
              <a:gd name="G25" fmla="+- 8236 10800 0"/>
              <a:gd name="G26" fmla="?: G9 G17 G25"/>
              <a:gd name="G27" fmla="?: G9 0 21600"/>
              <a:gd name="G28" fmla="cos 10800 -8516511"/>
              <a:gd name="G29" fmla="sin 10800 -8516511"/>
              <a:gd name="G30" fmla="sin 8236 -8516511"/>
              <a:gd name="G31" fmla="+- G28 10800 0"/>
              <a:gd name="G32" fmla="+- G29 10800 0"/>
              <a:gd name="G33" fmla="+- G30 10800 0"/>
              <a:gd name="G34" fmla="?: G4 0 G31"/>
              <a:gd name="G35" fmla="?: -8516511 G34 0"/>
              <a:gd name="G36" fmla="?: G6 G35 G31"/>
              <a:gd name="G37" fmla="+- 21600 0 G36"/>
              <a:gd name="G38" fmla="?: G4 0 G33"/>
              <a:gd name="G39" fmla="?: -851651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688 w 21600"/>
              <a:gd name="T15" fmla="*/ 3503 h 21600"/>
              <a:gd name="T16" fmla="*/ 10800 w 21600"/>
              <a:gd name="T17" fmla="*/ 2564 h 21600"/>
              <a:gd name="T18" fmla="*/ 16912 w 21600"/>
              <a:gd name="T19" fmla="*/ 350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511" y="4486"/>
                </a:moveTo>
                <a:cubicBezTo>
                  <a:pt x="6993" y="3244"/>
                  <a:pt x="8866" y="2563"/>
                  <a:pt x="10800" y="2564"/>
                </a:cubicBezTo>
                <a:cubicBezTo>
                  <a:pt x="12733" y="2564"/>
                  <a:pt x="14606" y="3244"/>
                  <a:pt x="16088" y="4486"/>
                </a:cubicBezTo>
                <a:lnTo>
                  <a:pt x="17735" y="2520"/>
                </a:lnTo>
                <a:cubicBezTo>
                  <a:pt x="15791" y="892"/>
                  <a:pt x="13335" y="-1"/>
                  <a:pt x="10799" y="0"/>
                </a:cubicBezTo>
                <a:cubicBezTo>
                  <a:pt x="8264" y="0"/>
                  <a:pt x="5808" y="892"/>
                  <a:pt x="3864" y="252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417166" y="1752086"/>
            <a:ext cx="863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/>
              <a:t>3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5 m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349568" y="1632961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4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2 m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298268" y="2690236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4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3 m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120843" y="2650548"/>
            <a:ext cx="79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i="1"/>
              <a:t>x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142693" y="1683761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y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336618" y="1488498"/>
            <a:ext cx="125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6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48 m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709305" y="3222048"/>
            <a:ext cx="1841500" cy="1084263"/>
          </a:xfrm>
          <a:prstGeom prst="triangle">
            <a:avLst>
              <a:gd name="adj" fmla="val 75116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804430" y="3222048"/>
            <a:ext cx="62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(2)</a:t>
            </a: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4398530" y="2917248"/>
            <a:ext cx="2325688" cy="1371600"/>
          </a:xfrm>
          <a:prstGeom prst="triangle">
            <a:avLst>
              <a:gd name="adj" fmla="val 75116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rot="4379634">
            <a:off x="1076686" y="3573680"/>
            <a:ext cx="1268413" cy="1409700"/>
          </a:xfrm>
          <a:custGeom>
            <a:avLst/>
            <a:gdLst>
              <a:gd name="G0" fmla="+- 7701 0 0"/>
              <a:gd name="G1" fmla="+- -7166989 0 0"/>
              <a:gd name="G2" fmla="+- 0 0 -7166989"/>
              <a:gd name="T0" fmla="*/ 0 256 1"/>
              <a:gd name="T1" fmla="*/ 180 256 1"/>
              <a:gd name="G3" fmla="+- -7166989 T0 T1"/>
              <a:gd name="T2" fmla="*/ 0 256 1"/>
              <a:gd name="T3" fmla="*/ 90 256 1"/>
              <a:gd name="G4" fmla="+- -7166989 T2 T3"/>
              <a:gd name="G5" fmla="*/ G4 2 1"/>
              <a:gd name="T4" fmla="*/ 90 256 1"/>
              <a:gd name="T5" fmla="*/ 0 256 1"/>
              <a:gd name="G6" fmla="+- -7166989 T4 T5"/>
              <a:gd name="G7" fmla="*/ G6 2 1"/>
              <a:gd name="G8" fmla="abs -71669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701"/>
              <a:gd name="G18" fmla="*/ 7701 1 2"/>
              <a:gd name="G19" fmla="+- G18 5400 0"/>
              <a:gd name="G20" fmla="cos G19 -7166989"/>
              <a:gd name="G21" fmla="sin G19 -7166989"/>
              <a:gd name="G22" fmla="+- G20 10800 0"/>
              <a:gd name="G23" fmla="+- G21 10800 0"/>
              <a:gd name="G24" fmla="+- 10800 0 G20"/>
              <a:gd name="G25" fmla="+- 7701 10800 0"/>
              <a:gd name="G26" fmla="?: G9 G17 G25"/>
              <a:gd name="G27" fmla="?: G9 0 21600"/>
              <a:gd name="G28" fmla="cos 10800 -7166989"/>
              <a:gd name="G29" fmla="sin 10800 -7166989"/>
              <a:gd name="G30" fmla="sin 7701 -7166989"/>
              <a:gd name="G31" fmla="+- G28 10800 0"/>
              <a:gd name="G32" fmla="+- G29 10800 0"/>
              <a:gd name="G33" fmla="+- G30 10800 0"/>
              <a:gd name="G34" fmla="?: G4 0 G31"/>
              <a:gd name="G35" fmla="?: -7166989 G34 0"/>
              <a:gd name="G36" fmla="?: G6 G35 G31"/>
              <a:gd name="G37" fmla="+- 21600 0 G36"/>
              <a:gd name="G38" fmla="?: G4 0 G33"/>
              <a:gd name="G39" fmla="?: -71669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7733 w 21600"/>
              <a:gd name="T15" fmla="*/ 2072 h 21600"/>
              <a:gd name="T16" fmla="*/ 10800 w 21600"/>
              <a:gd name="T17" fmla="*/ 3099 h 21600"/>
              <a:gd name="T18" fmla="*/ 13867 w 21600"/>
              <a:gd name="T19" fmla="*/ 207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8247" y="3534"/>
                </a:moveTo>
                <a:cubicBezTo>
                  <a:pt x="9067" y="3246"/>
                  <a:pt x="9930" y="3098"/>
                  <a:pt x="10800" y="3099"/>
                </a:cubicBezTo>
                <a:cubicBezTo>
                  <a:pt x="11669" y="3099"/>
                  <a:pt x="12532" y="3246"/>
                  <a:pt x="13352" y="3534"/>
                </a:cubicBezTo>
                <a:lnTo>
                  <a:pt x="14380" y="610"/>
                </a:lnTo>
                <a:cubicBezTo>
                  <a:pt x="13229" y="206"/>
                  <a:pt x="12019" y="-1"/>
                  <a:pt x="10799" y="0"/>
                </a:cubicBezTo>
                <a:cubicBezTo>
                  <a:pt x="9580" y="0"/>
                  <a:pt x="8370" y="206"/>
                  <a:pt x="7219" y="61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 rot="11392178">
            <a:off x="2690380" y="2626736"/>
            <a:ext cx="782638" cy="1071562"/>
          </a:xfrm>
          <a:custGeom>
            <a:avLst/>
            <a:gdLst>
              <a:gd name="G0" fmla="+- 8236 0 0"/>
              <a:gd name="G1" fmla="+- -8516511 0 0"/>
              <a:gd name="G2" fmla="+- 0 0 -8516511"/>
              <a:gd name="T0" fmla="*/ 0 256 1"/>
              <a:gd name="T1" fmla="*/ 180 256 1"/>
              <a:gd name="G3" fmla="+- -8516511 T0 T1"/>
              <a:gd name="T2" fmla="*/ 0 256 1"/>
              <a:gd name="T3" fmla="*/ 90 256 1"/>
              <a:gd name="G4" fmla="+- -8516511 T2 T3"/>
              <a:gd name="G5" fmla="*/ G4 2 1"/>
              <a:gd name="T4" fmla="*/ 90 256 1"/>
              <a:gd name="T5" fmla="*/ 0 256 1"/>
              <a:gd name="G6" fmla="+- -8516511 T4 T5"/>
              <a:gd name="G7" fmla="*/ G6 2 1"/>
              <a:gd name="G8" fmla="abs -851651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236"/>
              <a:gd name="G18" fmla="*/ 8236 1 2"/>
              <a:gd name="G19" fmla="+- G18 5400 0"/>
              <a:gd name="G20" fmla="cos G19 -8516511"/>
              <a:gd name="G21" fmla="sin G19 -8516511"/>
              <a:gd name="G22" fmla="+- G20 10800 0"/>
              <a:gd name="G23" fmla="+- G21 10800 0"/>
              <a:gd name="G24" fmla="+- 10800 0 G20"/>
              <a:gd name="G25" fmla="+- 8236 10800 0"/>
              <a:gd name="G26" fmla="?: G9 G17 G25"/>
              <a:gd name="G27" fmla="?: G9 0 21600"/>
              <a:gd name="G28" fmla="cos 10800 -8516511"/>
              <a:gd name="G29" fmla="sin 10800 -8516511"/>
              <a:gd name="G30" fmla="sin 8236 -8516511"/>
              <a:gd name="G31" fmla="+- G28 10800 0"/>
              <a:gd name="G32" fmla="+- G29 10800 0"/>
              <a:gd name="G33" fmla="+- G30 10800 0"/>
              <a:gd name="G34" fmla="?: G4 0 G31"/>
              <a:gd name="G35" fmla="?: -8516511 G34 0"/>
              <a:gd name="G36" fmla="?: G6 G35 G31"/>
              <a:gd name="G37" fmla="+- 21600 0 G36"/>
              <a:gd name="G38" fmla="?: G4 0 G33"/>
              <a:gd name="G39" fmla="?: -851651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688 w 21600"/>
              <a:gd name="T15" fmla="*/ 3503 h 21600"/>
              <a:gd name="T16" fmla="*/ 10800 w 21600"/>
              <a:gd name="T17" fmla="*/ 2564 h 21600"/>
              <a:gd name="T18" fmla="*/ 16912 w 21600"/>
              <a:gd name="T19" fmla="*/ 350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511" y="4486"/>
                </a:moveTo>
                <a:cubicBezTo>
                  <a:pt x="6993" y="3244"/>
                  <a:pt x="8866" y="2563"/>
                  <a:pt x="10800" y="2564"/>
                </a:cubicBezTo>
                <a:cubicBezTo>
                  <a:pt x="12733" y="2564"/>
                  <a:pt x="14606" y="3244"/>
                  <a:pt x="16088" y="4486"/>
                </a:cubicBezTo>
                <a:lnTo>
                  <a:pt x="17735" y="2520"/>
                </a:lnTo>
                <a:cubicBezTo>
                  <a:pt x="15791" y="892"/>
                  <a:pt x="13335" y="-1"/>
                  <a:pt x="10799" y="0"/>
                </a:cubicBezTo>
                <a:cubicBezTo>
                  <a:pt x="8264" y="0"/>
                  <a:pt x="5808" y="892"/>
                  <a:pt x="3864" y="2520"/>
                </a:cubicBez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 rot="11392178">
            <a:off x="5716155" y="2334636"/>
            <a:ext cx="782638" cy="1071562"/>
          </a:xfrm>
          <a:custGeom>
            <a:avLst/>
            <a:gdLst>
              <a:gd name="G0" fmla="+- 8236 0 0"/>
              <a:gd name="G1" fmla="+- -8516511 0 0"/>
              <a:gd name="G2" fmla="+- 0 0 -8516511"/>
              <a:gd name="T0" fmla="*/ 0 256 1"/>
              <a:gd name="T1" fmla="*/ 180 256 1"/>
              <a:gd name="G3" fmla="+- -8516511 T0 T1"/>
              <a:gd name="T2" fmla="*/ 0 256 1"/>
              <a:gd name="T3" fmla="*/ 90 256 1"/>
              <a:gd name="G4" fmla="+- -8516511 T2 T3"/>
              <a:gd name="G5" fmla="*/ G4 2 1"/>
              <a:gd name="T4" fmla="*/ 90 256 1"/>
              <a:gd name="T5" fmla="*/ 0 256 1"/>
              <a:gd name="G6" fmla="+- -8516511 T4 T5"/>
              <a:gd name="G7" fmla="*/ G6 2 1"/>
              <a:gd name="G8" fmla="abs -851651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236"/>
              <a:gd name="G18" fmla="*/ 8236 1 2"/>
              <a:gd name="G19" fmla="+- G18 5400 0"/>
              <a:gd name="G20" fmla="cos G19 -8516511"/>
              <a:gd name="G21" fmla="sin G19 -8516511"/>
              <a:gd name="G22" fmla="+- G20 10800 0"/>
              <a:gd name="G23" fmla="+- G21 10800 0"/>
              <a:gd name="G24" fmla="+- 10800 0 G20"/>
              <a:gd name="G25" fmla="+- 8236 10800 0"/>
              <a:gd name="G26" fmla="?: G9 G17 G25"/>
              <a:gd name="G27" fmla="?: G9 0 21600"/>
              <a:gd name="G28" fmla="cos 10800 -8516511"/>
              <a:gd name="G29" fmla="sin 10800 -8516511"/>
              <a:gd name="G30" fmla="sin 8236 -8516511"/>
              <a:gd name="G31" fmla="+- G28 10800 0"/>
              <a:gd name="G32" fmla="+- G29 10800 0"/>
              <a:gd name="G33" fmla="+- G30 10800 0"/>
              <a:gd name="G34" fmla="?: G4 0 G31"/>
              <a:gd name="G35" fmla="?: -8516511 G34 0"/>
              <a:gd name="G36" fmla="?: G6 G35 G31"/>
              <a:gd name="G37" fmla="+- 21600 0 G36"/>
              <a:gd name="G38" fmla="?: G4 0 G33"/>
              <a:gd name="G39" fmla="?: -851651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688 w 21600"/>
              <a:gd name="T15" fmla="*/ 3503 h 21600"/>
              <a:gd name="T16" fmla="*/ 10800 w 21600"/>
              <a:gd name="T17" fmla="*/ 2564 h 21600"/>
              <a:gd name="T18" fmla="*/ 16912 w 21600"/>
              <a:gd name="T19" fmla="*/ 350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511" y="4486"/>
                </a:moveTo>
                <a:cubicBezTo>
                  <a:pt x="6993" y="3244"/>
                  <a:pt x="8866" y="2563"/>
                  <a:pt x="10800" y="2564"/>
                </a:cubicBezTo>
                <a:cubicBezTo>
                  <a:pt x="12733" y="2564"/>
                  <a:pt x="14606" y="3244"/>
                  <a:pt x="16088" y="4486"/>
                </a:cubicBezTo>
                <a:lnTo>
                  <a:pt x="17735" y="2520"/>
                </a:lnTo>
                <a:cubicBezTo>
                  <a:pt x="15791" y="892"/>
                  <a:pt x="13335" y="-1"/>
                  <a:pt x="10799" y="0"/>
                </a:cubicBezTo>
                <a:cubicBezTo>
                  <a:pt x="8264" y="0"/>
                  <a:pt x="5808" y="892"/>
                  <a:pt x="3864" y="2520"/>
                </a:cubicBez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425268" y="4344411"/>
            <a:ext cx="79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i="1"/>
              <a:t>x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581343" y="333952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y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577543" y="3287136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4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5 m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228668" y="3209348"/>
            <a:ext cx="125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10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8 m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3209493" y="3444298"/>
            <a:ext cx="1109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3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5 m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5063693" y="4304723"/>
            <a:ext cx="125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9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84 m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836180" y="4741286"/>
            <a:ext cx="60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(3)</a:t>
            </a:r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1731530" y="5019098"/>
            <a:ext cx="1841500" cy="1084263"/>
          </a:xfrm>
          <a:prstGeom prst="triangle">
            <a:avLst>
              <a:gd name="adj" fmla="val 75116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32"/>
          <p:cNvSpPr>
            <a:spLocks noChangeArrowheads="1"/>
          </p:cNvSpPr>
          <p:nvPr/>
        </p:nvSpPr>
        <p:spPr bwMode="auto">
          <a:xfrm>
            <a:off x="4460443" y="4755573"/>
            <a:ext cx="2325687" cy="1371600"/>
          </a:xfrm>
          <a:prstGeom prst="triangle">
            <a:avLst>
              <a:gd name="adj" fmla="val 75116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33"/>
          <p:cNvSpPr>
            <a:spLocks noChangeArrowheads="1"/>
          </p:cNvSpPr>
          <p:nvPr/>
        </p:nvSpPr>
        <p:spPr bwMode="auto">
          <a:xfrm rot="11392178">
            <a:off x="2698318" y="4423786"/>
            <a:ext cx="782637" cy="1071562"/>
          </a:xfrm>
          <a:custGeom>
            <a:avLst/>
            <a:gdLst>
              <a:gd name="G0" fmla="+- 8236 0 0"/>
              <a:gd name="G1" fmla="+- -8516511 0 0"/>
              <a:gd name="G2" fmla="+- 0 0 -8516511"/>
              <a:gd name="T0" fmla="*/ 0 256 1"/>
              <a:gd name="T1" fmla="*/ 180 256 1"/>
              <a:gd name="G3" fmla="+- -8516511 T0 T1"/>
              <a:gd name="T2" fmla="*/ 0 256 1"/>
              <a:gd name="T3" fmla="*/ 90 256 1"/>
              <a:gd name="G4" fmla="+- -8516511 T2 T3"/>
              <a:gd name="G5" fmla="*/ G4 2 1"/>
              <a:gd name="T4" fmla="*/ 90 256 1"/>
              <a:gd name="T5" fmla="*/ 0 256 1"/>
              <a:gd name="G6" fmla="+- -8516511 T4 T5"/>
              <a:gd name="G7" fmla="*/ G6 2 1"/>
              <a:gd name="G8" fmla="abs -851651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236"/>
              <a:gd name="G18" fmla="*/ 8236 1 2"/>
              <a:gd name="G19" fmla="+- G18 5400 0"/>
              <a:gd name="G20" fmla="cos G19 -8516511"/>
              <a:gd name="G21" fmla="sin G19 -8516511"/>
              <a:gd name="G22" fmla="+- G20 10800 0"/>
              <a:gd name="G23" fmla="+- G21 10800 0"/>
              <a:gd name="G24" fmla="+- 10800 0 G20"/>
              <a:gd name="G25" fmla="+- 8236 10800 0"/>
              <a:gd name="G26" fmla="?: G9 G17 G25"/>
              <a:gd name="G27" fmla="?: G9 0 21600"/>
              <a:gd name="G28" fmla="cos 10800 -8516511"/>
              <a:gd name="G29" fmla="sin 10800 -8516511"/>
              <a:gd name="G30" fmla="sin 8236 -8516511"/>
              <a:gd name="G31" fmla="+- G28 10800 0"/>
              <a:gd name="G32" fmla="+- G29 10800 0"/>
              <a:gd name="G33" fmla="+- G30 10800 0"/>
              <a:gd name="G34" fmla="?: G4 0 G31"/>
              <a:gd name="G35" fmla="?: -8516511 G34 0"/>
              <a:gd name="G36" fmla="?: G6 G35 G31"/>
              <a:gd name="G37" fmla="+- 21600 0 G36"/>
              <a:gd name="G38" fmla="?: G4 0 G33"/>
              <a:gd name="G39" fmla="?: -851651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688 w 21600"/>
              <a:gd name="T15" fmla="*/ 3503 h 21600"/>
              <a:gd name="T16" fmla="*/ 10800 w 21600"/>
              <a:gd name="T17" fmla="*/ 2564 h 21600"/>
              <a:gd name="T18" fmla="*/ 16912 w 21600"/>
              <a:gd name="T19" fmla="*/ 350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511" y="4486"/>
                </a:moveTo>
                <a:cubicBezTo>
                  <a:pt x="6993" y="3244"/>
                  <a:pt x="8866" y="2563"/>
                  <a:pt x="10800" y="2564"/>
                </a:cubicBezTo>
                <a:cubicBezTo>
                  <a:pt x="12733" y="2564"/>
                  <a:pt x="14606" y="3244"/>
                  <a:pt x="16088" y="4486"/>
                </a:cubicBezTo>
                <a:lnTo>
                  <a:pt x="17735" y="2520"/>
                </a:lnTo>
                <a:cubicBezTo>
                  <a:pt x="15791" y="892"/>
                  <a:pt x="13335" y="-1"/>
                  <a:pt x="10799" y="0"/>
                </a:cubicBezTo>
                <a:cubicBezTo>
                  <a:pt x="8264" y="0"/>
                  <a:pt x="5808" y="892"/>
                  <a:pt x="3864" y="2520"/>
                </a:cubicBez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34"/>
          <p:cNvSpPr>
            <a:spLocks noChangeArrowheads="1"/>
          </p:cNvSpPr>
          <p:nvPr/>
        </p:nvSpPr>
        <p:spPr bwMode="auto">
          <a:xfrm rot="11392178">
            <a:off x="5790768" y="4171373"/>
            <a:ext cx="782637" cy="1071563"/>
          </a:xfrm>
          <a:custGeom>
            <a:avLst/>
            <a:gdLst>
              <a:gd name="G0" fmla="+- 8236 0 0"/>
              <a:gd name="G1" fmla="+- -8516511 0 0"/>
              <a:gd name="G2" fmla="+- 0 0 -8516511"/>
              <a:gd name="T0" fmla="*/ 0 256 1"/>
              <a:gd name="T1" fmla="*/ 180 256 1"/>
              <a:gd name="G3" fmla="+- -8516511 T0 T1"/>
              <a:gd name="T2" fmla="*/ 0 256 1"/>
              <a:gd name="T3" fmla="*/ 90 256 1"/>
              <a:gd name="G4" fmla="+- -8516511 T2 T3"/>
              <a:gd name="G5" fmla="*/ G4 2 1"/>
              <a:gd name="T4" fmla="*/ 90 256 1"/>
              <a:gd name="T5" fmla="*/ 0 256 1"/>
              <a:gd name="G6" fmla="+- -8516511 T4 T5"/>
              <a:gd name="G7" fmla="*/ G6 2 1"/>
              <a:gd name="G8" fmla="abs -851651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236"/>
              <a:gd name="G18" fmla="*/ 8236 1 2"/>
              <a:gd name="G19" fmla="+- G18 5400 0"/>
              <a:gd name="G20" fmla="cos G19 -8516511"/>
              <a:gd name="G21" fmla="sin G19 -8516511"/>
              <a:gd name="G22" fmla="+- G20 10800 0"/>
              <a:gd name="G23" fmla="+- G21 10800 0"/>
              <a:gd name="G24" fmla="+- 10800 0 G20"/>
              <a:gd name="G25" fmla="+- 8236 10800 0"/>
              <a:gd name="G26" fmla="?: G9 G17 G25"/>
              <a:gd name="G27" fmla="?: G9 0 21600"/>
              <a:gd name="G28" fmla="cos 10800 -8516511"/>
              <a:gd name="G29" fmla="sin 10800 -8516511"/>
              <a:gd name="G30" fmla="sin 8236 -8516511"/>
              <a:gd name="G31" fmla="+- G28 10800 0"/>
              <a:gd name="G32" fmla="+- G29 10800 0"/>
              <a:gd name="G33" fmla="+- G30 10800 0"/>
              <a:gd name="G34" fmla="?: G4 0 G31"/>
              <a:gd name="G35" fmla="?: -8516511 G34 0"/>
              <a:gd name="G36" fmla="?: G6 G35 G31"/>
              <a:gd name="G37" fmla="+- 21600 0 G36"/>
              <a:gd name="G38" fmla="?: G4 0 G33"/>
              <a:gd name="G39" fmla="?: -851651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688 w 21600"/>
              <a:gd name="T15" fmla="*/ 3503 h 21600"/>
              <a:gd name="T16" fmla="*/ 10800 w 21600"/>
              <a:gd name="T17" fmla="*/ 2564 h 21600"/>
              <a:gd name="T18" fmla="*/ 16912 w 21600"/>
              <a:gd name="T19" fmla="*/ 350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511" y="4486"/>
                </a:moveTo>
                <a:cubicBezTo>
                  <a:pt x="6993" y="3244"/>
                  <a:pt x="8866" y="2563"/>
                  <a:pt x="10800" y="2564"/>
                </a:cubicBezTo>
                <a:cubicBezTo>
                  <a:pt x="12733" y="2564"/>
                  <a:pt x="14606" y="3244"/>
                  <a:pt x="16088" y="4486"/>
                </a:cubicBezTo>
                <a:lnTo>
                  <a:pt x="17735" y="2520"/>
                </a:lnTo>
                <a:cubicBezTo>
                  <a:pt x="15791" y="892"/>
                  <a:pt x="13335" y="-1"/>
                  <a:pt x="10799" y="0"/>
                </a:cubicBezTo>
                <a:cubicBezTo>
                  <a:pt x="8264" y="0"/>
                  <a:pt x="5808" y="892"/>
                  <a:pt x="3864" y="2520"/>
                </a:cubicBez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35"/>
          <p:cNvSpPr>
            <a:spLocks noChangeArrowheads="1"/>
          </p:cNvSpPr>
          <p:nvPr/>
        </p:nvSpPr>
        <p:spPr bwMode="auto">
          <a:xfrm rot="17999756">
            <a:off x="3212668" y="5539798"/>
            <a:ext cx="782637" cy="1071563"/>
          </a:xfrm>
          <a:custGeom>
            <a:avLst/>
            <a:gdLst>
              <a:gd name="G0" fmla="+- 8236 0 0"/>
              <a:gd name="G1" fmla="+- -8516511 0 0"/>
              <a:gd name="G2" fmla="+- 0 0 -8516511"/>
              <a:gd name="T0" fmla="*/ 0 256 1"/>
              <a:gd name="T1" fmla="*/ 180 256 1"/>
              <a:gd name="G3" fmla="+- -8516511 T0 T1"/>
              <a:gd name="T2" fmla="*/ 0 256 1"/>
              <a:gd name="T3" fmla="*/ 90 256 1"/>
              <a:gd name="G4" fmla="+- -8516511 T2 T3"/>
              <a:gd name="G5" fmla="*/ G4 2 1"/>
              <a:gd name="T4" fmla="*/ 90 256 1"/>
              <a:gd name="T5" fmla="*/ 0 256 1"/>
              <a:gd name="G6" fmla="+- -8516511 T4 T5"/>
              <a:gd name="G7" fmla="*/ G6 2 1"/>
              <a:gd name="G8" fmla="abs -851651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236"/>
              <a:gd name="G18" fmla="*/ 8236 1 2"/>
              <a:gd name="G19" fmla="+- G18 5400 0"/>
              <a:gd name="G20" fmla="cos G19 -8516511"/>
              <a:gd name="G21" fmla="sin G19 -8516511"/>
              <a:gd name="G22" fmla="+- G20 10800 0"/>
              <a:gd name="G23" fmla="+- G21 10800 0"/>
              <a:gd name="G24" fmla="+- 10800 0 G20"/>
              <a:gd name="G25" fmla="+- 8236 10800 0"/>
              <a:gd name="G26" fmla="?: G9 G17 G25"/>
              <a:gd name="G27" fmla="?: G9 0 21600"/>
              <a:gd name="G28" fmla="cos 10800 -8516511"/>
              <a:gd name="G29" fmla="sin 10800 -8516511"/>
              <a:gd name="G30" fmla="sin 8236 -8516511"/>
              <a:gd name="G31" fmla="+- G28 10800 0"/>
              <a:gd name="G32" fmla="+- G29 10800 0"/>
              <a:gd name="G33" fmla="+- G30 10800 0"/>
              <a:gd name="G34" fmla="?: G4 0 G31"/>
              <a:gd name="G35" fmla="?: -8516511 G34 0"/>
              <a:gd name="G36" fmla="?: G6 G35 G31"/>
              <a:gd name="G37" fmla="+- 21600 0 G36"/>
              <a:gd name="G38" fmla="?: G4 0 G33"/>
              <a:gd name="G39" fmla="?: -851651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688 w 21600"/>
              <a:gd name="T15" fmla="*/ 3503 h 21600"/>
              <a:gd name="T16" fmla="*/ 10800 w 21600"/>
              <a:gd name="T17" fmla="*/ 2564 h 21600"/>
              <a:gd name="T18" fmla="*/ 16912 w 21600"/>
              <a:gd name="T19" fmla="*/ 350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511" y="4486"/>
                </a:moveTo>
                <a:cubicBezTo>
                  <a:pt x="6993" y="3244"/>
                  <a:pt x="8866" y="2563"/>
                  <a:pt x="10800" y="2564"/>
                </a:cubicBezTo>
                <a:cubicBezTo>
                  <a:pt x="12733" y="2564"/>
                  <a:pt x="14606" y="3244"/>
                  <a:pt x="16088" y="4486"/>
                </a:cubicBezTo>
                <a:lnTo>
                  <a:pt x="17735" y="2520"/>
                </a:lnTo>
                <a:cubicBezTo>
                  <a:pt x="15791" y="892"/>
                  <a:pt x="13335" y="-1"/>
                  <a:pt x="10799" y="0"/>
                </a:cubicBezTo>
                <a:cubicBezTo>
                  <a:pt x="8264" y="0"/>
                  <a:pt x="5808" y="892"/>
                  <a:pt x="3864" y="252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36"/>
          <p:cNvSpPr>
            <a:spLocks noChangeArrowheads="1"/>
          </p:cNvSpPr>
          <p:nvPr/>
        </p:nvSpPr>
        <p:spPr bwMode="auto">
          <a:xfrm rot="17999756">
            <a:off x="6397193" y="5560435"/>
            <a:ext cx="782638" cy="1071563"/>
          </a:xfrm>
          <a:custGeom>
            <a:avLst/>
            <a:gdLst>
              <a:gd name="G0" fmla="+- 8236 0 0"/>
              <a:gd name="G1" fmla="+- -8516511 0 0"/>
              <a:gd name="G2" fmla="+- 0 0 -8516511"/>
              <a:gd name="T0" fmla="*/ 0 256 1"/>
              <a:gd name="T1" fmla="*/ 180 256 1"/>
              <a:gd name="G3" fmla="+- -8516511 T0 T1"/>
              <a:gd name="T2" fmla="*/ 0 256 1"/>
              <a:gd name="T3" fmla="*/ 90 256 1"/>
              <a:gd name="G4" fmla="+- -8516511 T2 T3"/>
              <a:gd name="G5" fmla="*/ G4 2 1"/>
              <a:gd name="T4" fmla="*/ 90 256 1"/>
              <a:gd name="T5" fmla="*/ 0 256 1"/>
              <a:gd name="G6" fmla="+- -8516511 T4 T5"/>
              <a:gd name="G7" fmla="*/ G6 2 1"/>
              <a:gd name="G8" fmla="abs -851651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236"/>
              <a:gd name="G18" fmla="*/ 8236 1 2"/>
              <a:gd name="G19" fmla="+- G18 5400 0"/>
              <a:gd name="G20" fmla="cos G19 -8516511"/>
              <a:gd name="G21" fmla="sin G19 -8516511"/>
              <a:gd name="G22" fmla="+- G20 10800 0"/>
              <a:gd name="G23" fmla="+- G21 10800 0"/>
              <a:gd name="G24" fmla="+- 10800 0 G20"/>
              <a:gd name="G25" fmla="+- 8236 10800 0"/>
              <a:gd name="G26" fmla="?: G9 G17 G25"/>
              <a:gd name="G27" fmla="?: G9 0 21600"/>
              <a:gd name="G28" fmla="cos 10800 -8516511"/>
              <a:gd name="G29" fmla="sin 10800 -8516511"/>
              <a:gd name="G30" fmla="sin 8236 -8516511"/>
              <a:gd name="G31" fmla="+- G28 10800 0"/>
              <a:gd name="G32" fmla="+- G29 10800 0"/>
              <a:gd name="G33" fmla="+- G30 10800 0"/>
              <a:gd name="G34" fmla="?: G4 0 G31"/>
              <a:gd name="G35" fmla="?: -8516511 G34 0"/>
              <a:gd name="G36" fmla="?: G6 G35 G31"/>
              <a:gd name="G37" fmla="+- 21600 0 G36"/>
              <a:gd name="G38" fmla="?: G4 0 G33"/>
              <a:gd name="G39" fmla="?: -851651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688 w 21600"/>
              <a:gd name="T15" fmla="*/ 3503 h 21600"/>
              <a:gd name="T16" fmla="*/ 10800 w 21600"/>
              <a:gd name="T17" fmla="*/ 2564 h 21600"/>
              <a:gd name="T18" fmla="*/ 16912 w 21600"/>
              <a:gd name="T19" fmla="*/ 350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511" y="4486"/>
                </a:moveTo>
                <a:cubicBezTo>
                  <a:pt x="6993" y="3244"/>
                  <a:pt x="8866" y="2563"/>
                  <a:pt x="10800" y="2564"/>
                </a:cubicBezTo>
                <a:cubicBezTo>
                  <a:pt x="12733" y="2564"/>
                  <a:pt x="14606" y="3244"/>
                  <a:pt x="16088" y="4486"/>
                </a:cubicBezTo>
                <a:lnTo>
                  <a:pt x="17735" y="2520"/>
                </a:lnTo>
                <a:cubicBezTo>
                  <a:pt x="15791" y="892"/>
                  <a:pt x="13335" y="-1"/>
                  <a:pt x="10799" y="0"/>
                </a:cubicBezTo>
                <a:cubicBezTo>
                  <a:pt x="8264" y="0"/>
                  <a:pt x="5808" y="892"/>
                  <a:pt x="3864" y="252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3323793" y="5308023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2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4 cm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4381068" y="5007986"/>
            <a:ext cx="125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8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4 cm</a:t>
            </a: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5124018" y="6128761"/>
            <a:ext cx="125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7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7 cm</a:t>
            </a: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6576580" y="504767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y</a:t>
            </a: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2382405" y="6131936"/>
            <a:ext cx="1109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4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4 cm</a:t>
            </a: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1976005" y="5060373"/>
            <a:ext cx="79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i="1"/>
              <a:t>x</a:t>
            </a: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6979805" y="2129848"/>
            <a:ext cx="1984375" cy="1562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Find the scale factor, the value of </a:t>
            </a:r>
            <a:r>
              <a:rPr lang="en-GB" altLang="en-US" i="1"/>
              <a:t>x</a:t>
            </a:r>
            <a:r>
              <a:rPr lang="en-GB" altLang="en-US"/>
              <a:t> and the value of y</a:t>
            </a:r>
          </a:p>
        </p:txBody>
      </p:sp>
      <p:sp>
        <p:nvSpPr>
          <p:cNvPr id="45" name="TextBox 32"/>
          <p:cNvSpPr txBox="1"/>
          <p:nvPr/>
        </p:nvSpPr>
        <p:spPr>
          <a:xfrm>
            <a:off x="3780395" y="104812"/>
            <a:ext cx="5049467" cy="59912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/>
              <a:t>Learning Phase 1</a:t>
            </a:r>
            <a:endParaRPr lang="en-GB" sz="3200" dirty="0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2" y="3274239"/>
            <a:ext cx="136516" cy="28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2" y="4768438"/>
            <a:ext cx="134575" cy="30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2" y="2054320"/>
            <a:ext cx="136516" cy="28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1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5215" y="7483475"/>
            <a:ext cx="1905000" cy="457200"/>
          </a:xfrm>
        </p:spPr>
        <p:txBody>
          <a:bodyPr/>
          <a:lstStyle/>
          <a:p>
            <a:fld id="{393D1BF5-EA05-4B17-8F9D-2C445689DE5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13365" y="1784350"/>
            <a:ext cx="18415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/>
              <a:t>Answers 1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78453" y="2487613"/>
            <a:ext cx="7064375" cy="1562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Both"/>
            </a:pPr>
            <a:r>
              <a:rPr lang="en-GB" altLang="en-US" dirty="0"/>
              <a:t> </a:t>
            </a:r>
            <a:r>
              <a:rPr lang="en-GB" altLang="en-US" dirty="0" smtClean="0"/>
              <a:t>	Scale </a:t>
            </a:r>
            <a:r>
              <a:rPr lang="en-GB" altLang="en-US" dirty="0"/>
              <a:t>factor = 	1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2	</a:t>
            </a:r>
            <a:r>
              <a:rPr lang="en-GB" altLang="en-US" i="1" dirty="0"/>
              <a:t>x</a:t>
            </a:r>
            <a:r>
              <a:rPr lang="en-GB" altLang="en-US" dirty="0"/>
              <a:t> = 5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16 m	y = 5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4 m</a:t>
            </a:r>
          </a:p>
          <a:p>
            <a:pPr eaLnBrk="1" hangingPunct="1">
              <a:spcBef>
                <a:spcPct val="50000"/>
              </a:spcBef>
              <a:buFontTx/>
              <a:buAutoNum type="arabicParenBoth"/>
            </a:pPr>
            <a:r>
              <a:rPr lang="en-GB" altLang="en-US" dirty="0"/>
              <a:t> 	Scale factor =	2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4	</a:t>
            </a:r>
            <a:r>
              <a:rPr lang="en-GB" altLang="en-US" i="1" dirty="0"/>
              <a:t>x</a:t>
            </a:r>
            <a:r>
              <a:rPr lang="en-GB" altLang="en-US" dirty="0"/>
              <a:t> = 4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1 m	y = 8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4 m</a:t>
            </a:r>
          </a:p>
          <a:p>
            <a:pPr eaLnBrk="1" hangingPunct="1">
              <a:spcBef>
                <a:spcPct val="50000"/>
              </a:spcBef>
              <a:buFontTx/>
              <a:buAutoNum type="arabicParenBoth"/>
            </a:pPr>
            <a:r>
              <a:rPr lang="en-GB" altLang="en-US" dirty="0"/>
              <a:t> 	Scale factor = 	1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75	</a:t>
            </a:r>
            <a:r>
              <a:rPr lang="en-GB" altLang="en-US" i="1" dirty="0"/>
              <a:t>x</a:t>
            </a:r>
            <a:r>
              <a:rPr lang="en-GB" altLang="en-US" dirty="0"/>
              <a:t> = 4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8 cm	y = 4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2 cm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364970"/>
            <a:ext cx="2191603" cy="1657806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Developing students will be able to </a:t>
            </a:r>
            <a:r>
              <a:rPr lang="en-US" sz="1600" dirty="0" err="1"/>
              <a:t>recognise</a:t>
            </a:r>
            <a:r>
              <a:rPr lang="en-US" sz="1600" dirty="0"/>
              <a:t> similarity as one shape being an enlargement of the </a:t>
            </a:r>
            <a:r>
              <a:rPr lang="en-US" sz="1600" dirty="0" smtClean="0"/>
              <a:t>other.       </a:t>
            </a:r>
            <a:r>
              <a:rPr lang="en-US" sz="1600" b="1" dirty="0" smtClean="0">
                <a:solidFill>
                  <a:srgbClr val="FF0000"/>
                </a:solidFill>
              </a:rPr>
              <a:t>GRADE 5 -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836EAFBA-FE26-4EDF-94F7-A596E8CD10C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614363" y="1254125"/>
            <a:ext cx="2390775" cy="1214438"/>
          </a:xfrm>
          <a:prstGeom prst="triangle">
            <a:avLst>
              <a:gd name="adj" fmla="val 74102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 rot="12872966">
            <a:off x="3557588" y="1746250"/>
            <a:ext cx="3895725" cy="2068513"/>
          </a:xfrm>
          <a:prstGeom prst="triangle">
            <a:avLst>
              <a:gd name="adj" fmla="val 76097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17276199">
            <a:off x="7151688" y="2484437"/>
            <a:ext cx="966788" cy="1071563"/>
          </a:xfrm>
          <a:custGeom>
            <a:avLst/>
            <a:gdLst>
              <a:gd name="G0" fmla="+- 5368 0 0"/>
              <a:gd name="G1" fmla="+- -7281424 0 0"/>
              <a:gd name="G2" fmla="+- 0 0 -7281424"/>
              <a:gd name="T0" fmla="*/ 0 256 1"/>
              <a:gd name="T1" fmla="*/ 180 256 1"/>
              <a:gd name="G3" fmla="+- -7281424 T0 T1"/>
              <a:gd name="T2" fmla="*/ 0 256 1"/>
              <a:gd name="T3" fmla="*/ 90 256 1"/>
              <a:gd name="G4" fmla="+- -7281424 T2 T3"/>
              <a:gd name="G5" fmla="*/ G4 2 1"/>
              <a:gd name="T4" fmla="*/ 90 256 1"/>
              <a:gd name="T5" fmla="*/ 0 256 1"/>
              <a:gd name="G6" fmla="+- -7281424 T4 T5"/>
              <a:gd name="G7" fmla="*/ G6 2 1"/>
              <a:gd name="G8" fmla="abs -728142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368"/>
              <a:gd name="G18" fmla="*/ 5368 1 2"/>
              <a:gd name="G19" fmla="+- G18 5400 0"/>
              <a:gd name="G20" fmla="cos G19 -7281424"/>
              <a:gd name="G21" fmla="sin G19 -7281424"/>
              <a:gd name="G22" fmla="+- G20 10800 0"/>
              <a:gd name="G23" fmla="+- G21 10800 0"/>
              <a:gd name="G24" fmla="+- 10800 0 G20"/>
              <a:gd name="G25" fmla="+- 5368 10800 0"/>
              <a:gd name="G26" fmla="?: G9 G17 G25"/>
              <a:gd name="G27" fmla="?: G9 0 21600"/>
              <a:gd name="G28" fmla="cos 10800 -7281424"/>
              <a:gd name="G29" fmla="sin 10800 -7281424"/>
              <a:gd name="G30" fmla="sin 5368 -7281424"/>
              <a:gd name="G31" fmla="+- G28 10800 0"/>
              <a:gd name="G32" fmla="+- G29 10800 0"/>
              <a:gd name="G33" fmla="+- G30 10800 0"/>
              <a:gd name="G34" fmla="?: G4 0 G31"/>
              <a:gd name="G35" fmla="?: -7281424 G34 0"/>
              <a:gd name="G36" fmla="?: G6 G35 G31"/>
              <a:gd name="G37" fmla="+- 21600 0 G36"/>
              <a:gd name="G38" fmla="?: G4 0 G33"/>
              <a:gd name="G39" fmla="?: -728142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7889 w 21600"/>
              <a:gd name="T15" fmla="*/ 3258 h 21600"/>
              <a:gd name="T16" fmla="*/ 10800 w 21600"/>
              <a:gd name="T17" fmla="*/ 5432 h 21600"/>
              <a:gd name="T18" fmla="*/ 13711 w 21600"/>
              <a:gd name="T19" fmla="*/ 325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8867" y="5792"/>
                </a:moveTo>
                <a:cubicBezTo>
                  <a:pt x="9483" y="5554"/>
                  <a:pt x="10139" y="5431"/>
                  <a:pt x="10800" y="5432"/>
                </a:cubicBezTo>
                <a:cubicBezTo>
                  <a:pt x="11460" y="5432"/>
                  <a:pt x="12116" y="5554"/>
                  <a:pt x="12732" y="5792"/>
                </a:cubicBezTo>
                <a:lnTo>
                  <a:pt x="14688" y="724"/>
                </a:lnTo>
                <a:cubicBezTo>
                  <a:pt x="13448" y="245"/>
                  <a:pt x="12129" y="-1"/>
                  <a:pt x="10799" y="0"/>
                </a:cubicBezTo>
                <a:cubicBezTo>
                  <a:pt x="9470" y="0"/>
                  <a:pt x="8151" y="245"/>
                  <a:pt x="6911" y="724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18226055">
            <a:off x="2507457" y="2026443"/>
            <a:ext cx="939800" cy="874713"/>
          </a:xfrm>
          <a:custGeom>
            <a:avLst/>
            <a:gdLst>
              <a:gd name="G0" fmla="+- 5238 0 0"/>
              <a:gd name="G1" fmla="+- -7931538 0 0"/>
              <a:gd name="G2" fmla="+- 0 0 -7931538"/>
              <a:gd name="T0" fmla="*/ 0 256 1"/>
              <a:gd name="T1" fmla="*/ 180 256 1"/>
              <a:gd name="G3" fmla="+- -7931538 T0 T1"/>
              <a:gd name="T2" fmla="*/ 0 256 1"/>
              <a:gd name="T3" fmla="*/ 90 256 1"/>
              <a:gd name="G4" fmla="+- -7931538 T2 T3"/>
              <a:gd name="G5" fmla="*/ G4 2 1"/>
              <a:gd name="T4" fmla="*/ 90 256 1"/>
              <a:gd name="T5" fmla="*/ 0 256 1"/>
              <a:gd name="G6" fmla="+- -7931538 T4 T5"/>
              <a:gd name="G7" fmla="*/ G6 2 1"/>
              <a:gd name="G8" fmla="abs -793153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238"/>
              <a:gd name="G18" fmla="*/ 5238 1 2"/>
              <a:gd name="G19" fmla="+- G18 5400 0"/>
              <a:gd name="G20" fmla="cos G19 -7931538"/>
              <a:gd name="G21" fmla="sin G19 -7931538"/>
              <a:gd name="G22" fmla="+- G20 10800 0"/>
              <a:gd name="G23" fmla="+- G21 10800 0"/>
              <a:gd name="G24" fmla="+- 10800 0 G20"/>
              <a:gd name="G25" fmla="+- 5238 10800 0"/>
              <a:gd name="G26" fmla="?: G9 G17 G25"/>
              <a:gd name="G27" fmla="?: G9 0 21600"/>
              <a:gd name="G28" fmla="cos 10800 -7931538"/>
              <a:gd name="G29" fmla="sin 10800 -7931538"/>
              <a:gd name="G30" fmla="sin 5238 -7931538"/>
              <a:gd name="G31" fmla="+- G28 10800 0"/>
              <a:gd name="G32" fmla="+- G29 10800 0"/>
              <a:gd name="G33" fmla="+- G30 10800 0"/>
              <a:gd name="G34" fmla="?: G4 0 G31"/>
              <a:gd name="G35" fmla="?: -7931538 G34 0"/>
              <a:gd name="G36" fmla="?: G6 G35 G31"/>
              <a:gd name="G37" fmla="+- 21600 0 G36"/>
              <a:gd name="G38" fmla="?: G4 0 G33"/>
              <a:gd name="G39" fmla="?: -793153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666 w 21600"/>
              <a:gd name="T15" fmla="*/ 3928 h 21600"/>
              <a:gd name="T16" fmla="*/ 10800 w 21600"/>
              <a:gd name="T17" fmla="*/ 5562 h 21600"/>
              <a:gd name="T18" fmla="*/ 14934 w 21600"/>
              <a:gd name="T19" fmla="*/ 392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8100" y="6311"/>
                </a:moveTo>
                <a:cubicBezTo>
                  <a:pt x="8915" y="5821"/>
                  <a:pt x="9848" y="5561"/>
                  <a:pt x="10800" y="5562"/>
                </a:cubicBezTo>
                <a:cubicBezTo>
                  <a:pt x="11751" y="5562"/>
                  <a:pt x="12684" y="5821"/>
                  <a:pt x="13499" y="6311"/>
                </a:cubicBezTo>
                <a:lnTo>
                  <a:pt x="16366" y="1545"/>
                </a:lnTo>
                <a:cubicBezTo>
                  <a:pt x="14685" y="534"/>
                  <a:pt x="12761" y="-1"/>
                  <a:pt x="10799" y="0"/>
                </a:cubicBezTo>
                <a:cubicBezTo>
                  <a:pt x="8838" y="0"/>
                  <a:pt x="6914" y="534"/>
                  <a:pt x="5233" y="154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9255644">
            <a:off x="3998913" y="398463"/>
            <a:ext cx="939800" cy="874712"/>
          </a:xfrm>
          <a:custGeom>
            <a:avLst/>
            <a:gdLst>
              <a:gd name="G0" fmla="+- 5238 0 0"/>
              <a:gd name="G1" fmla="+- -7931538 0 0"/>
              <a:gd name="G2" fmla="+- 0 0 -7931538"/>
              <a:gd name="T0" fmla="*/ 0 256 1"/>
              <a:gd name="T1" fmla="*/ 180 256 1"/>
              <a:gd name="G3" fmla="+- -7931538 T0 T1"/>
              <a:gd name="T2" fmla="*/ 0 256 1"/>
              <a:gd name="T3" fmla="*/ 90 256 1"/>
              <a:gd name="G4" fmla="+- -7931538 T2 T3"/>
              <a:gd name="G5" fmla="*/ G4 2 1"/>
              <a:gd name="T4" fmla="*/ 90 256 1"/>
              <a:gd name="T5" fmla="*/ 0 256 1"/>
              <a:gd name="G6" fmla="+- -7931538 T4 T5"/>
              <a:gd name="G7" fmla="*/ G6 2 1"/>
              <a:gd name="G8" fmla="abs -793153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238"/>
              <a:gd name="G18" fmla="*/ 5238 1 2"/>
              <a:gd name="G19" fmla="+- G18 5400 0"/>
              <a:gd name="G20" fmla="cos G19 -7931538"/>
              <a:gd name="G21" fmla="sin G19 -7931538"/>
              <a:gd name="G22" fmla="+- G20 10800 0"/>
              <a:gd name="G23" fmla="+- G21 10800 0"/>
              <a:gd name="G24" fmla="+- 10800 0 G20"/>
              <a:gd name="G25" fmla="+- 5238 10800 0"/>
              <a:gd name="G26" fmla="?: G9 G17 G25"/>
              <a:gd name="G27" fmla="?: G9 0 21600"/>
              <a:gd name="G28" fmla="cos 10800 -7931538"/>
              <a:gd name="G29" fmla="sin 10800 -7931538"/>
              <a:gd name="G30" fmla="sin 5238 -7931538"/>
              <a:gd name="G31" fmla="+- G28 10800 0"/>
              <a:gd name="G32" fmla="+- G29 10800 0"/>
              <a:gd name="G33" fmla="+- G30 10800 0"/>
              <a:gd name="G34" fmla="?: G4 0 G31"/>
              <a:gd name="G35" fmla="?: -7931538 G34 0"/>
              <a:gd name="G36" fmla="?: G6 G35 G31"/>
              <a:gd name="G37" fmla="+- 21600 0 G36"/>
              <a:gd name="G38" fmla="?: G4 0 G33"/>
              <a:gd name="G39" fmla="?: -793153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666 w 21600"/>
              <a:gd name="T15" fmla="*/ 3928 h 21600"/>
              <a:gd name="T16" fmla="*/ 10800 w 21600"/>
              <a:gd name="T17" fmla="*/ 5562 h 21600"/>
              <a:gd name="T18" fmla="*/ 14934 w 21600"/>
              <a:gd name="T19" fmla="*/ 392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8100" y="6311"/>
                </a:moveTo>
                <a:cubicBezTo>
                  <a:pt x="8915" y="5821"/>
                  <a:pt x="9848" y="5561"/>
                  <a:pt x="10800" y="5562"/>
                </a:cubicBezTo>
                <a:cubicBezTo>
                  <a:pt x="11751" y="5562"/>
                  <a:pt x="12684" y="5821"/>
                  <a:pt x="13499" y="6311"/>
                </a:cubicBezTo>
                <a:lnTo>
                  <a:pt x="16366" y="1545"/>
                </a:lnTo>
                <a:cubicBezTo>
                  <a:pt x="14685" y="534"/>
                  <a:pt x="12761" y="-1"/>
                  <a:pt x="10799" y="0"/>
                </a:cubicBezTo>
                <a:cubicBezTo>
                  <a:pt x="8838" y="0"/>
                  <a:pt x="6914" y="534"/>
                  <a:pt x="5233" y="154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4265858">
            <a:off x="223838" y="1919287"/>
            <a:ext cx="966788" cy="1071563"/>
          </a:xfrm>
          <a:custGeom>
            <a:avLst/>
            <a:gdLst>
              <a:gd name="G0" fmla="+- 5368 0 0"/>
              <a:gd name="G1" fmla="+- -7281424 0 0"/>
              <a:gd name="G2" fmla="+- 0 0 -7281424"/>
              <a:gd name="T0" fmla="*/ 0 256 1"/>
              <a:gd name="T1" fmla="*/ 180 256 1"/>
              <a:gd name="G3" fmla="+- -7281424 T0 T1"/>
              <a:gd name="T2" fmla="*/ 0 256 1"/>
              <a:gd name="T3" fmla="*/ 90 256 1"/>
              <a:gd name="G4" fmla="+- -7281424 T2 T3"/>
              <a:gd name="G5" fmla="*/ G4 2 1"/>
              <a:gd name="T4" fmla="*/ 90 256 1"/>
              <a:gd name="T5" fmla="*/ 0 256 1"/>
              <a:gd name="G6" fmla="+- -7281424 T4 T5"/>
              <a:gd name="G7" fmla="*/ G6 2 1"/>
              <a:gd name="G8" fmla="abs -728142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368"/>
              <a:gd name="G18" fmla="*/ 5368 1 2"/>
              <a:gd name="G19" fmla="+- G18 5400 0"/>
              <a:gd name="G20" fmla="cos G19 -7281424"/>
              <a:gd name="G21" fmla="sin G19 -7281424"/>
              <a:gd name="G22" fmla="+- G20 10800 0"/>
              <a:gd name="G23" fmla="+- G21 10800 0"/>
              <a:gd name="G24" fmla="+- 10800 0 G20"/>
              <a:gd name="G25" fmla="+- 5368 10800 0"/>
              <a:gd name="G26" fmla="?: G9 G17 G25"/>
              <a:gd name="G27" fmla="?: G9 0 21600"/>
              <a:gd name="G28" fmla="cos 10800 -7281424"/>
              <a:gd name="G29" fmla="sin 10800 -7281424"/>
              <a:gd name="G30" fmla="sin 5368 -7281424"/>
              <a:gd name="G31" fmla="+- G28 10800 0"/>
              <a:gd name="G32" fmla="+- G29 10800 0"/>
              <a:gd name="G33" fmla="+- G30 10800 0"/>
              <a:gd name="G34" fmla="?: G4 0 G31"/>
              <a:gd name="G35" fmla="?: -7281424 G34 0"/>
              <a:gd name="G36" fmla="?: G6 G35 G31"/>
              <a:gd name="G37" fmla="+- 21600 0 G36"/>
              <a:gd name="G38" fmla="?: G4 0 G33"/>
              <a:gd name="G39" fmla="?: -728142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7889 w 21600"/>
              <a:gd name="T15" fmla="*/ 3258 h 21600"/>
              <a:gd name="T16" fmla="*/ 10800 w 21600"/>
              <a:gd name="T17" fmla="*/ 5432 h 21600"/>
              <a:gd name="T18" fmla="*/ 13711 w 21600"/>
              <a:gd name="T19" fmla="*/ 325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8867" y="5792"/>
                </a:moveTo>
                <a:cubicBezTo>
                  <a:pt x="9483" y="5554"/>
                  <a:pt x="10139" y="5431"/>
                  <a:pt x="10800" y="5432"/>
                </a:cubicBezTo>
                <a:cubicBezTo>
                  <a:pt x="11460" y="5432"/>
                  <a:pt x="12116" y="5554"/>
                  <a:pt x="12732" y="5792"/>
                </a:cubicBezTo>
                <a:lnTo>
                  <a:pt x="14688" y="724"/>
                </a:lnTo>
                <a:cubicBezTo>
                  <a:pt x="13448" y="245"/>
                  <a:pt x="12129" y="-1"/>
                  <a:pt x="10799" y="0"/>
                </a:cubicBezTo>
                <a:cubicBezTo>
                  <a:pt x="9470" y="0"/>
                  <a:pt x="8151" y="245"/>
                  <a:pt x="6911" y="724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58825" y="1304925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3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2 cm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035675" y="1543050"/>
            <a:ext cx="141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5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25 cm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489075" y="2495550"/>
            <a:ext cx="103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4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2 cm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265738" y="255905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i="1"/>
              <a:t>x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252788" y="1412875"/>
            <a:ext cx="125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3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5 cm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640013" y="1487488"/>
            <a:ext cx="547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y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8000" y="3175000"/>
            <a:ext cx="18034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Find </a:t>
            </a:r>
            <a:r>
              <a:rPr lang="en-GB" altLang="en-US" i="1"/>
              <a:t>x</a:t>
            </a:r>
            <a:r>
              <a:rPr lang="en-GB" altLang="en-US"/>
              <a:t> and y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717800" y="3175000"/>
            <a:ext cx="2128838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Scale factor = 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975225" y="3175000"/>
            <a:ext cx="185737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5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25 </a:t>
            </a:r>
            <a:r>
              <a:rPr lang="en-GB" altLang="en-US">
                <a:cs typeface="Times New Roman" pitchFamily="18" charset="0"/>
              </a:rPr>
              <a:t>÷ 4·2 =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937375" y="3173413"/>
            <a:ext cx="84772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1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25</a:t>
            </a: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1514475" y="3894138"/>
            <a:ext cx="785813" cy="769937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/>
              <a:t>T</a:t>
            </a:r>
            <a:r>
              <a:rPr lang="en-GB" altLang="en-US">
                <a:cs typeface="Times New Roman" pitchFamily="18" charset="0"/>
              </a:rPr>
              <a:t>¹</a:t>
            </a:r>
            <a:endParaRPr lang="en-GB" alt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2298700" y="4297363"/>
            <a:ext cx="639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2978150" y="3944938"/>
            <a:ext cx="847725" cy="6921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>
                <a:cs typeface="Times New Roman" pitchFamily="18" charset="0"/>
              </a:rPr>
              <a:t>× 1·25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3821113" y="4267200"/>
            <a:ext cx="639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4462463" y="3886200"/>
            <a:ext cx="785812" cy="769938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/>
              <a:t>T</a:t>
            </a:r>
            <a:r>
              <a:rPr lang="en-GB" altLang="en-US">
                <a:cs typeface="Times New Roman" pitchFamily="18" charset="0"/>
              </a:rPr>
              <a:t>²</a:t>
            </a:r>
            <a:endParaRPr lang="en-GB" altLang="en-US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509588" y="496888"/>
            <a:ext cx="1776412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Example 2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823913" y="4846638"/>
            <a:ext cx="719137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i="1"/>
              <a:t>x</a:t>
            </a:r>
            <a:r>
              <a:rPr lang="en-GB" altLang="en-US"/>
              <a:t> =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657350" y="4846638"/>
            <a:ext cx="188277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3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2 </a:t>
            </a:r>
            <a:r>
              <a:rPr lang="en-GB" altLang="en-US">
                <a:cs typeface="Times New Roman" pitchFamily="18" charset="0"/>
              </a:rPr>
              <a:t>× 1·25 =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3656013" y="4846638"/>
            <a:ext cx="113665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4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0 cm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49313" y="5486400"/>
            <a:ext cx="703262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y =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1666875" y="5495925"/>
            <a:ext cx="188277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3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5 </a:t>
            </a:r>
            <a:r>
              <a:rPr lang="en-GB" altLang="en-US">
                <a:cs typeface="Times New Roman" pitchFamily="18" charset="0"/>
              </a:rPr>
              <a:t>÷ 1·25 =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692525" y="5508625"/>
            <a:ext cx="113665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2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8 cm</a:t>
            </a:r>
          </a:p>
        </p:txBody>
      </p:sp>
      <p:sp>
        <p:nvSpPr>
          <p:cNvPr id="31" name="TextBox 32"/>
          <p:cNvSpPr txBox="1"/>
          <p:nvPr/>
        </p:nvSpPr>
        <p:spPr>
          <a:xfrm>
            <a:off x="3780395" y="104812"/>
            <a:ext cx="5049467" cy="59912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/>
              <a:t>Modelled Example 2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017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  <p:bldP spid="17" grpId="0" animBg="1" autoUpdateAnimBg="0"/>
      <p:bldP spid="18" grpId="0" animBg="1" autoUpdateAnimBg="0"/>
      <p:bldP spid="19" grpId="0" animBg="1" autoUpdateAnimBg="0"/>
      <p:bldP spid="20" grpId="0" animBg="1"/>
      <p:bldP spid="21" grpId="0" animBg="1" autoUpdateAnimBg="0"/>
      <p:bldP spid="22" grpId="0" animBg="1"/>
      <p:bldP spid="23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32"/>
          <p:cNvSpPr txBox="1"/>
          <p:nvPr/>
        </p:nvSpPr>
        <p:spPr>
          <a:xfrm>
            <a:off x="3948959" y="89791"/>
            <a:ext cx="4783032" cy="58477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/>
              <a:t>Learning Phase 2</a:t>
            </a:r>
            <a:endParaRPr lang="en-GB" sz="3200" dirty="0"/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095BB3-9BE9-4F51-BB79-EC6A0C8B610C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 rot="17220366" flipV="1">
            <a:off x="3791743" y="2155032"/>
            <a:ext cx="1268413" cy="1409700"/>
          </a:xfrm>
          <a:custGeom>
            <a:avLst/>
            <a:gdLst>
              <a:gd name="T0" fmla="*/ 634207 w 21600"/>
              <a:gd name="T1" fmla="*/ 0 h 21600"/>
              <a:gd name="T2" fmla="*/ 454104 w 21600"/>
              <a:gd name="T3" fmla="*/ 135227 h 21600"/>
              <a:gd name="T4" fmla="*/ 634207 w 21600"/>
              <a:gd name="T5" fmla="*/ 202253 h 21600"/>
              <a:gd name="T6" fmla="*/ 814309 w 21600"/>
              <a:gd name="T7" fmla="*/ 13522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90 w 21600"/>
              <a:gd name="T13" fmla="*/ 0 h 21600"/>
              <a:gd name="T14" fmla="*/ 16110 w 21600"/>
              <a:gd name="T15" fmla="*/ 40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247" y="3534"/>
                </a:moveTo>
                <a:cubicBezTo>
                  <a:pt x="9067" y="3246"/>
                  <a:pt x="9930" y="3098"/>
                  <a:pt x="10800" y="3099"/>
                </a:cubicBezTo>
                <a:cubicBezTo>
                  <a:pt x="11669" y="3099"/>
                  <a:pt x="12532" y="3246"/>
                  <a:pt x="13352" y="3534"/>
                </a:cubicBezTo>
                <a:lnTo>
                  <a:pt x="14380" y="610"/>
                </a:lnTo>
                <a:cubicBezTo>
                  <a:pt x="13229" y="206"/>
                  <a:pt x="12019" y="-1"/>
                  <a:pt x="10799" y="0"/>
                </a:cubicBezTo>
                <a:cubicBezTo>
                  <a:pt x="9580" y="0"/>
                  <a:pt x="8370" y="206"/>
                  <a:pt x="7219" y="61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1438275" y="1136650"/>
            <a:ext cx="1841500" cy="1084263"/>
          </a:xfrm>
          <a:prstGeom prst="triangle">
            <a:avLst>
              <a:gd name="adj" fmla="val 75116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522288" y="419100"/>
            <a:ext cx="167322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Exercise 2</a:t>
            </a: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769938" y="979488"/>
            <a:ext cx="62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(1)</a:t>
            </a:r>
          </a:p>
        </p:txBody>
      </p:sp>
      <p:sp>
        <p:nvSpPr>
          <p:cNvPr id="50" name="AutoShape 6"/>
          <p:cNvSpPr>
            <a:spLocks noChangeArrowheads="1"/>
          </p:cNvSpPr>
          <p:nvPr/>
        </p:nvSpPr>
        <p:spPr bwMode="auto">
          <a:xfrm rot="13103425">
            <a:off x="4125913" y="1247775"/>
            <a:ext cx="2324100" cy="1373188"/>
          </a:xfrm>
          <a:prstGeom prst="triangle">
            <a:avLst>
              <a:gd name="adj" fmla="val 75116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" name="AutoShape 7"/>
          <p:cNvSpPr>
            <a:spLocks noChangeArrowheads="1"/>
          </p:cNvSpPr>
          <p:nvPr/>
        </p:nvSpPr>
        <p:spPr bwMode="auto">
          <a:xfrm rot="4379634">
            <a:off x="754856" y="1500982"/>
            <a:ext cx="1268413" cy="1409700"/>
          </a:xfrm>
          <a:custGeom>
            <a:avLst/>
            <a:gdLst>
              <a:gd name="T0" fmla="*/ 634207 w 21600"/>
              <a:gd name="T1" fmla="*/ 0 h 21600"/>
              <a:gd name="T2" fmla="*/ 454104 w 21600"/>
              <a:gd name="T3" fmla="*/ 135227 h 21600"/>
              <a:gd name="T4" fmla="*/ 634207 w 21600"/>
              <a:gd name="T5" fmla="*/ 202253 h 21600"/>
              <a:gd name="T6" fmla="*/ 814309 w 21600"/>
              <a:gd name="T7" fmla="*/ 13522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90 w 21600"/>
              <a:gd name="T13" fmla="*/ 0 h 21600"/>
              <a:gd name="T14" fmla="*/ 16110 w 21600"/>
              <a:gd name="T15" fmla="*/ 40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247" y="3534"/>
                </a:moveTo>
                <a:cubicBezTo>
                  <a:pt x="9067" y="3246"/>
                  <a:pt x="9930" y="3098"/>
                  <a:pt x="10800" y="3099"/>
                </a:cubicBezTo>
                <a:cubicBezTo>
                  <a:pt x="11669" y="3099"/>
                  <a:pt x="12532" y="3246"/>
                  <a:pt x="13352" y="3534"/>
                </a:cubicBezTo>
                <a:lnTo>
                  <a:pt x="14380" y="610"/>
                </a:lnTo>
                <a:cubicBezTo>
                  <a:pt x="13229" y="206"/>
                  <a:pt x="12019" y="-1"/>
                  <a:pt x="10799" y="0"/>
                </a:cubicBezTo>
                <a:cubicBezTo>
                  <a:pt x="9580" y="0"/>
                  <a:pt x="8370" y="206"/>
                  <a:pt x="7219" y="61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2" name="AutoShape 8"/>
          <p:cNvSpPr>
            <a:spLocks noChangeArrowheads="1"/>
          </p:cNvSpPr>
          <p:nvPr/>
        </p:nvSpPr>
        <p:spPr bwMode="auto">
          <a:xfrm rot="17182772">
            <a:off x="6015832" y="1385094"/>
            <a:ext cx="1268412" cy="1409700"/>
          </a:xfrm>
          <a:custGeom>
            <a:avLst/>
            <a:gdLst>
              <a:gd name="T0" fmla="*/ 634206 w 21600"/>
              <a:gd name="T1" fmla="*/ 0 h 21600"/>
              <a:gd name="T2" fmla="*/ 454103 w 21600"/>
              <a:gd name="T3" fmla="*/ 135227 h 21600"/>
              <a:gd name="T4" fmla="*/ 634206 w 21600"/>
              <a:gd name="T5" fmla="*/ 202253 h 21600"/>
              <a:gd name="T6" fmla="*/ 814309 w 21600"/>
              <a:gd name="T7" fmla="*/ 13522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90 w 21600"/>
              <a:gd name="T13" fmla="*/ 0 h 21600"/>
              <a:gd name="T14" fmla="*/ 16110 w 21600"/>
              <a:gd name="T15" fmla="*/ 40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247" y="3534"/>
                </a:moveTo>
                <a:cubicBezTo>
                  <a:pt x="9067" y="3246"/>
                  <a:pt x="9930" y="3098"/>
                  <a:pt x="10800" y="3099"/>
                </a:cubicBezTo>
                <a:cubicBezTo>
                  <a:pt x="11669" y="3099"/>
                  <a:pt x="12532" y="3246"/>
                  <a:pt x="13352" y="3534"/>
                </a:cubicBezTo>
                <a:lnTo>
                  <a:pt x="14380" y="610"/>
                </a:lnTo>
                <a:cubicBezTo>
                  <a:pt x="13229" y="206"/>
                  <a:pt x="12019" y="-1"/>
                  <a:pt x="10799" y="0"/>
                </a:cubicBezTo>
                <a:cubicBezTo>
                  <a:pt x="9580" y="0"/>
                  <a:pt x="8370" y="206"/>
                  <a:pt x="7219" y="61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3" name="AutoShape 9"/>
          <p:cNvSpPr>
            <a:spLocks noChangeArrowheads="1"/>
          </p:cNvSpPr>
          <p:nvPr/>
        </p:nvSpPr>
        <p:spPr bwMode="auto">
          <a:xfrm rot="17999756">
            <a:off x="2903538" y="1652587"/>
            <a:ext cx="782638" cy="1071563"/>
          </a:xfrm>
          <a:custGeom>
            <a:avLst/>
            <a:gdLst>
              <a:gd name="T0" fmla="*/ 391319 w 21600"/>
              <a:gd name="T1" fmla="*/ 0 h 21600"/>
              <a:gd name="T2" fmla="*/ 169861 w 21600"/>
              <a:gd name="T3" fmla="*/ 173782 h 21600"/>
              <a:gd name="T4" fmla="*/ 391319 w 21600"/>
              <a:gd name="T5" fmla="*/ 127198 h 21600"/>
              <a:gd name="T6" fmla="*/ 612777 w 21600"/>
              <a:gd name="T7" fmla="*/ 1737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296 w 21600"/>
              <a:gd name="T13" fmla="*/ 0 h 21600"/>
              <a:gd name="T14" fmla="*/ 19304 w 21600"/>
              <a:gd name="T15" fmla="*/ 572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511" y="4486"/>
                </a:moveTo>
                <a:cubicBezTo>
                  <a:pt x="6993" y="3244"/>
                  <a:pt x="8866" y="2563"/>
                  <a:pt x="10800" y="2564"/>
                </a:cubicBezTo>
                <a:cubicBezTo>
                  <a:pt x="12733" y="2564"/>
                  <a:pt x="14606" y="3244"/>
                  <a:pt x="16088" y="4486"/>
                </a:cubicBezTo>
                <a:lnTo>
                  <a:pt x="17735" y="2520"/>
                </a:lnTo>
                <a:cubicBezTo>
                  <a:pt x="15791" y="892"/>
                  <a:pt x="13335" y="-1"/>
                  <a:pt x="10799" y="0"/>
                </a:cubicBezTo>
                <a:cubicBezTo>
                  <a:pt x="8264" y="0"/>
                  <a:pt x="5808" y="892"/>
                  <a:pt x="3864" y="252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4" name="AutoShape 10"/>
          <p:cNvSpPr>
            <a:spLocks noChangeArrowheads="1"/>
          </p:cNvSpPr>
          <p:nvPr/>
        </p:nvSpPr>
        <p:spPr bwMode="auto">
          <a:xfrm rot="3376758">
            <a:off x="3956050" y="1584326"/>
            <a:ext cx="782637" cy="1071562"/>
          </a:xfrm>
          <a:custGeom>
            <a:avLst/>
            <a:gdLst>
              <a:gd name="T0" fmla="*/ 391319 w 21600"/>
              <a:gd name="T1" fmla="*/ 0 h 21600"/>
              <a:gd name="T2" fmla="*/ 169861 w 21600"/>
              <a:gd name="T3" fmla="*/ 173782 h 21600"/>
              <a:gd name="T4" fmla="*/ 391319 w 21600"/>
              <a:gd name="T5" fmla="*/ 127198 h 21600"/>
              <a:gd name="T6" fmla="*/ 612776 w 21600"/>
              <a:gd name="T7" fmla="*/ 1737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296 w 21600"/>
              <a:gd name="T13" fmla="*/ 0 h 21600"/>
              <a:gd name="T14" fmla="*/ 19304 w 21600"/>
              <a:gd name="T15" fmla="*/ 572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511" y="4486"/>
                </a:moveTo>
                <a:cubicBezTo>
                  <a:pt x="6993" y="3244"/>
                  <a:pt x="8866" y="2563"/>
                  <a:pt x="10800" y="2564"/>
                </a:cubicBezTo>
                <a:cubicBezTo>
                  <a:pt x="12733" y="2564"/>
                  <a:pt x="14606" y="3244"/>
                  <a:pt x="16088" y="4486"/>
                </a:cubicBezTo>
                <a:lnTo>
                  <a:pt x="17735" y="2520"/>
                </a:lnTo>
                <a:cubicBezTo>
                  <a:pt x="15791" y="892"/>
                  <a:pt x="13335" y="-1"/>
                  <a:pt x="10799" y="0"/>
                </a:cubicBezTo>
                <a:cubicBezTo>
                  <a:pt x="8264" y="0"/>
                  <a:pt x="5808" y="892"/>
                  <a:pt x="3864" y="252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1195388" y="1285875"/>
            <a:ext cx="1109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3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5 m</a:t>
            </a:r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5461000" y="82232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4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2 m</a:t>
            </a: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1970088" y="216852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4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3 m</a:t>
            </a:r>
          </a:p>
        </p:txBody>
      </p:sp>
      <p:sp>
        <p:nvSpPr>
          <p:cNvPr id="58" name="Text Box 14"/>
          <p:cNvSpPr txBox="1">
            <a:spLocks noChangeArrowheads="1"/>
          </p:cNvSpPr>
          <p:nvPr/>
        </p:nvSpPr>
        <p:spPr bwMode="auto">
          <a:xfrm>
            <a:off x="5013325" y="2036763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i="1"/>
              <a:t>x</a:t>
            </a: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3178175" y="12985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y</a:t>
            </a:r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3436938" y="914400"/>
            <a:ext cx="125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6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48 m</a:t>
            </a:r>
          </a:p>
        </p:txBody>
      </p:sp>
      <p:sp>
        <p:nvSpPr>
          <p:cNvPr id="61" name="AutoShape 17"/>
          <p:cNvSpPr>
            <a:spLocks noChangeArrowheads="1"/>
          </p:cNvSpPr>
          <p:nvPr/>
        </p:nvSpPr>
        <p:spPr bwMode="auto">
          <a:xfrm>
            <a:off x="1630363" y="2987675"/>
            <a:ext cx="1841500" cy="1084263"/>
          </a:xfrm>
          <a:prstGeom prst="triangle">
            <a:avLst>
              <a:gd name="adj" fmla="val 75116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790575" y="2725738"/>
            <a:ext cx="62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(2)</a:t>
            </a:r>
          </a:p>
        </p:txBody>
      </p:sp>
      <p:sp>
        <p:nvSpPr>
          <p:cNvPr id="63" name="AutoShape 19"/>
          <p:cNvSpPr>
            <a:spLocks noChangeArrowheads="1"/>
          </p:cNvSpPr>
          <p:nvPr/>
        </p:nvSpPr>
        <p:spPr bwMode="auto">
          <a:xfrm flipV="1">
            <a:off x="4437063" y="2843213"/>
            <a:ext cx="2325687" cy="1371600"/>
          </a:xfrm>
          <a:prstGeom prst="triangle">
            <a:avLst>
              <a:gd name="adj" fmla="val 75116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4" name="AutoShape 20"/>
          <p:cNvSpPr>
            <a:spLocks noChangeArrowheads="1"/>
          </p:cNvSpPr>
          <p:nvPr/>
        </p:nvSpPr>
        <p:spPr bwMode="auto">
          <a:xfrm rot="4379634">
            <a:off x="997744" y="3353594"/>
            <a:ext cx="1268412" cy="1409700"/>
          </a:xfrm>
          <a:custGeom>
            <a:avLst/>
            <a:gdLst>
              <a:gd name="T0" fmla="*/ 634206 w 21600"/>
              <a:gd name="T1" fmla="*/ 0 h 21600"/>
              <a:gd name="T2" fmla="*/ 454103 w 21600"/>
              <a:gd name="T3" fmla="*/ 135227 h 21600"/>
              <a:gd name="T4" fmla="*/ 634206 w 21600"/>
              <a:gd name="T5" fmla="*/ 202253 h 21600"/>
              <a:gd name="T6" fmla="*/ 814309 w 21600"/>
              <a:gd name="T7" fmla="*/ 13522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90 w 21600"/>
              <a:gd name="T13" fmla="*/ 0 h 21600"/>
              <a:gd name="T14" fmla="*/ 16110 w 21600"/>
              <a:gd name="T15" fmla="*/ 40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247" y="3534"/>
                </a:moveTo>
                <a:cubicBezTo>
                  <a:pt x="9067" y="3246"/>
                  <a:pt x="9930" y="3098"/>
                  <a:pt x="10800" y="3099"/>
                </a:cubicBezTo>
                <a:cubicBezTo>
                  <a:pt x="11669" y="3099"/>
                  <a:pt x="12532" y="3246"/>
                  <a:pt x="13352" y="3534"/>
                </a:cubicBezTo>
                <a:lnTo>
                  <a:pt x="14380" y="610"/>
                </a:lnTo>
                <a:cubicBezTo>
                  <a:pt x="13229" y="206"/>
                  <a:pt x="12019" y="-1"/>
                  <a:pt x="10799" y="0"/>
                </a:cubicBezTo>
                <a:cubicBezTo>
                  <a:pt x="9580" y="0"/>
                  <a:pt x="8370" y="206"/>
                  <a:pt x="7219" y="61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5" name="AutoShape 21"/>
          <p:cNvSpPr>
            <a:spLocks noChangeArrowheads="1"/>
          </p:cNvSpPr>
          <p:nvPr/>
        </p:nvSpPr>
        <p:spPr bwMode="auto">
          <a:xfrm rot="11392178">
            <a:off x="2597150" y="2392363"/>
            <a:ext cx="782638" cy="1071562"/>
          </a:xfrm>
          <a:custGeom>
            <a:avLst/>
            <a:gdLst>
              <a:gd name="T0" fmla="*/ 391319 w 21600"/>
              <a:gd name="T1" fmla="*/ 0 h 21600"/>
              <a:gd name="T2" fmla="*/ 169861 w 21600"/>
              <a:gd name="T3" fmla="*/ 173782 h 21600"/>
              <a:gd name="T4" fmla="*/ 391319 w 21600"/>
              <a:gd name="T5" fmla="*/ 127198 h 21600"/>
              <a:gd name="T6" fmla="*/ 612777 w 21600"/>
              <a:gd name="T7" fmla="*/ 1737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296 w 21600"/>
              <a:gd name="T13" fmla="*/ 0 h 21600"/>
              <a:gd name="T14" fmla="*/ 19304 w 21600"/>
              <a:gd name="T15" fmla="*/ 572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511" y="4486"/>
                </a:moveTo>
                <a:cubicBezTo>
                  <a:pt x="6993" y="3244"/>
                  <a:pt x="8866" y="2563"/>
                  <a:pt x="10800" y="2564"/>
                </a:cubicBezTo>
                <a:cubicBezTo>
                  <a:pt x="12733" y="2564"/>
                  <a:pt x="14606" y="3244"/>
                  <a:pt x="16088" y="4486"/>
                </a:cubicBezTo>
                <a:lnTo>
                  <a:pt x="17735" y="2520"/>
                </a:lnTo>
                <a:cubicBezTo>
                  <a:pt x="15791" y="892"/>
                  <a:pt x="13335" y="-1"/>
                  <a:pt x="10799" y="0"/>
                </a:cubicBezTo>
                <a:cubicBezTo>
                  <a:pt x="8264" y="0"/>
                  <a:pt x="5808" y="892"/>
                  <a:pt x="3864" y="2520"/>
                </a:cubicBez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6" name="AutoShape 22"/>
          <p:cNvSpPr>
            <a:spLocks noChangeArrowheads="1"/>
          </p:cNvSpPr>
          <p:nvPr/>
        </p:nvSpPr>
        <p:spPr bwMode="auto">
          <a:xfrm rot="10207822" flipV="1">
            <a:off x="5753100" y="3744913"/>
            <a:ext cx="782638" cy="1071562"/>
          </a:xfrm>
          <a:custGeom>
            <a:avLst/>
            <a:gdLst>
              <a:gd name="T0" fmla="*/ 391319 w 21600"/>
              <a:gd name="T1" fmla="*/ 0 h 21600"/>
              <a:gd name="T2" fmla="*/ 169861 w 21600"/>
              <a:gd name="T3" fmla="*/ 173782 h 21600"/>
              <a:gd name="T4" fmla="*/ 391319 w 21600"/>
              <a:gd name="T5" fmla="*/ 127198 h 21600"/>
              <a:gd name="T6" fmla="*/ 612777 w 21600"/>
              <a:gd name="T7" fmla="*/ 1737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296 w 21600"/>
              <a:gd name="T13" fmla="*/ 0 h 21600"/>
              <a:gd name="T14" fmla="*/ 19304 w 21600"/>
              <a:gd name="T15" fmla="*/ 572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511" y="4486"/>
                </a:moveTo>
                <a:cubicBezTo>
                  <a:pt x="6993" y="3244"/>
                  <a:pt x="8866" y="2563"/>
                  <a:pt x="10800" y="2564"/>
                </a:cubicBezTo>
                <a:cubicBezTo>
                  <a:pt x="12733" y="2564"/>
                  <a:pt x="14606" y="3244"/>
                  <a:pt x="16088" y="4486"/>
                </a:cubicBezTo>
                <a:lnTo>
                  <a:pt x="17735" y="2520"/>
                </a:lnTo>
                <a:cubicBezTo>
                  <a:pt x="15791" y="892"/>
                  <a:pt x="13335" y="-1"/>
                  <a:pt x="10799" y="0"/>
                </a:cubicBezTo>
                <a:cubicBezTo>
                  <a:pt x="8264" y="0"/>
                  <a:pt x="5808" y="892"/>
                  <a:pt x="3864" y="2520"/>
                </a:cubicBez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7" name="Text Box 23"/>
          <p:cNvSpPr txBox="1">
            <a:spLocks noChangeArrowheads="1"/>
          </p:cNvSpPr>
          <p:nvPr/>
        </p:nvSpPr>
        <p:spPr bwMode="auto">
          <a:xfrm>
            <a:off x="2241550" y="3978275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i="1"/>
              <a:t>x</a:t>
            </a:r>
          </a:p>
        </p:txBody>
      </p:sp>
      <p:sp>
        <p:nvSpPr>
          <p:cNvPr id="68" name="Text Box 24"/>
          <p:cNvSpPr txBox="1">
            <a:spLocks noChangeArrowheads="1"/>
          </p:cNvSpPr>
          <p:nvPr/>
        </p:nvSpPr>
        <p:spPr bwMode="auto">
          <a:xfrm flipH="1">
            <a:off x="6462713" y="329088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y</a:t>
            </a:r>
          </a:p>
        </p:txBody>
      </p:sp>
      <p:sp>
        <p:nvSpPr>
          <p:cNvPr id="69" name="Text Box 25"/>
          <p:cNvSpPr txBox="1">
            <a:spLocks noChangeArrowheads="1"/>
          </p:cNvSpPr>
          <p:nvPr/>
        </p:nvSpPr>
        <p:spPr bwMode="auto">
          <a:xfrm>
            <a:off x="1628775" y="28829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4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5 m</a:t>
            </a:r>
          </a:p>
        </p:txBody>
      </p:sp>
      <p:sp>
        <p:nvSpPr>
          <p:cNvPr id="70" name="Text Box 26"/>
          <p:cNvSpPr txBox="1">
            <a:spLocks noChangeArrowheads="1"/>
          </p:cNvSpPr>
          <p:nvPr/>
        </p:nvSpPr>
        <p:spPr bwMode="auto">
          <a:xfrm>
            <a:off x="4460875" y="3565525"/>
            <a:ext cx="125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10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8 m</a:t>
            </a:r>
          </a:p>
        </p:txBody>
      </p:sp>
      <p:sp>
        <p:nvSpPr>
          <p:cNvPr id="71" name="Text Box 27"/>
          <p:cNvSpPr txBox="1">
            <a:spLocks noChangeArrowheads="1"/>
          </p:cNvSpPr>
          <p:nvPr/>
        </p:nvSpPr>
        <p:spPr bwMode="auto">
          <a:xfrm>
            <a:off x="3142386" y="3108325"/>
            <a:ext cx="1109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3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5 m</a:t>
            </a:r>
          </a:p>
        </p:txBody>
      </p:sp>
      <p:sp>
        <p:nvSpPr>
          <p:cNvPr id="72" name="Text Box 28"/>
          <p:cNvSpPr txBox="1">
            <a:spLocks noChangeArrowheads="1"/>
          </p:cNvSpPr>
          <p:nvPr/>
        </p:nvSpPr>
        <p:spPr bwMode="auto">
          <a:xfrm>
            <a:off x="5232400" y="2425700"/>
            <a:ext cx="125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9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84 m</a:t>
            </a:r>
          </a:p>
        </p:txBody>
      </p:sp>
      <p:sp>
        <p:nvSpPr>
          <p:cNvPr id="73" name="Text Box 29"/>
          <p:cNvSpPr txBox="1">
            <a:spLocks noChangeArrowheads="1"/>
          </p:cNvSpPr>
          <p:nvPr/>
        </p:nvSpPr>
        <p:spPr bwMode="auto">
          <a:xfrm>
            <a:off x="860425" y="4440238"/>
            <a:ext cx="60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(3)</a:t>
            </a:r>
          </a:p>
        </p:txBody>
      </p:sp>
      <p:sp>
        <p:nvSpPr>
          <p:cNvPr id="74" name="AutoShape 30"/>
          <p:cNvSpPr>
            <a:spLocks noChangeArrowheads="1"/>
          </p:cNvSpPr>
          <p:nvPr/>
        </p:nvSpPr>
        <p:spPr bwMode="auto">
          <a:xfrm>
            <a:off x="1743075" y="4510088"/>
            <a:ext cx="1841500" cy="1084262"/>
          </a:xfrm>
          <a:prstGeom prst="triangle">
            <a:avLst>
              <a:gd name="adj" fmla="val 75116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5" name="AutoShape 31"/>
          <p:cNvSpPr>
            <a:spLocks noChangeArrowheads="1"/>
          </p:cNvSpPr>
          <p:nvPr/>
        </p:nvSpPr>
        <p:spPr bwMode="auto">
          <a:xfrm rot="16200000">
            <a:off x="5520531" y="4817269"/>
            <a:ext cx="2325688" cy="1371600"/>
          </a:xfrm>
          <a:prstGeom prst="triangle">
            <a:avLst>
              <a:gd name="adj" fmla="val 75116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6" name="AutoShape 32"/>
          <p:cNvSpPr>
            <a:spLocks noChangeArrowheads="1"/>
          </p:cNvSpPr>
          <p:nvPr/>
        </p:nvSpPr>
        <p:spPr bwMode="auto">
          <a:xfrm rot="11392178">
            <a:off x="2711450" y="3913188"/>
            <a:ext cx="782638" cy="1071562"/>
          </a:xfrm>
          <a:custGeom>
            <a:avLst/>
            <a:gdLst>
              <a:gd name="T0" fmla="*/ 391319 w 21600"/>
              <a:gd name="T1" fmla="*/ 0 h 21600"/>
              <a:gd name="T2" fmla="*/ 169861 w 21600"/>
              <a:gd name="T3" fmla="*/ 173782 h 21600"/>
              <a:gd name="T4" fmla="*/ 391319 w 21600"/>
              <a:gd name="T5" fmla="*/ 127198 h 21600"/>
              <a:gd name="T6" fmla="*/ 612777 w 21600"/>
              <a:gd name="T7" fmla="*/ 1737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296 w 21600"/>
              <a:gd name="T13" fmla="*/ 0 h 21600"/>
              <a:gd name="T14" fmla="*/ 19304 w 21600"/>
              <a:gd name="T15" fmla="*/ 572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511" y="4486"/>
                </a:moveTo>
                <a:cubicBezTo>
                  <a:pt x="6993" y="3244"/>
                  <a:pt x="8866" y="2563"/>
                  <a:pt x="10800" y="2564"/>
                </a:cubicBezTo>
                <a:cubicBezTo>
                  <a:pt x="12733" y="2564"/>
                  <a:pt x="14606" y="3244"/>
                  <a:pt x="16088" y="4486"/>
                </a:cubicBezTo>
                <a:lnTo>
                  <a:pt x="17735" y="2520"/>
                </a:lnTo>
                <a:cubicBezTo>
                  <a:pt x="15791" y="892"/>
                  <a:pt x="13335" y="-1"/>
                  <a:pt x="10799" y="0"/>
                </a:cubicBezTo>
                <a:cubicBezTo>
                  <a:pt x="8264" y="0"/>
                  <a:pt x="5808" y="892"/>
                  <a:pt x="3864" y="2520"/>
                </a:cubicBez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7" name="AutoShape 33"/>
          <p:cNvSpPr>
            <a:spLocks noChangeArrowheads="1"/>
          </p:cNvSpPr>
          <p:nvPr/>
        </p:nvSpPr>
        <p:spPr bwMode="auto">
          <a:xfrm rot="5992178">
            <a:off x="5553075" y="4405313"/>
            <a:ext cx="782638" cy="1071562"/>
          </a:xfrm>
          <a:custGeom>
            <a:avLst/>
            <a:gdLst>
              <a:gd name="T0" fmla="*/ 391319 w 21600"/>
              <a:gd name="T1" fmla="*/ 0 h 21600"/>
              <a:gd name="T2" fmla="*/ 169861 w 21600"/>
              <a:gd name="T3" fmla="*/ 173782 h 21600"/>
              <a:gd name="T4" fmla="*/ 391319 w 21600"/>
              <a:gd name="T5" fmla="*/ 127198 h 21600"/>
              <a:gd name="T6" fmla="*/ 612777 w 21600"/>
              <a:gd name="T7" fmla="*/ 1737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296 w 21600"/>
              <a:gd name="T13" fmla="*/ 0 h 21600"/>
              <a:gd name="T14" fmla="*/ 19304 w 21600"/>
              <a:gd name="T15" fmla="*/ 572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511" y="4486"/>
                </a:moveTo>
                <a:cubicBezTo>
                  <a:pt x="6993" y="3244"/>
                  <a:pt x="8866" y="2563"/>
                  <a:pt x="10800" y="2564"/>
                </a:cubicBezTo>
                <a:cubicBezTo>
                  <a:pt x="12733" y="2564"/>
                  <a:pt x="14606" y="3244"/>
                  <a:pt x="16088" y="4486"/>
                </a:cubicBezTo>
                <a:lnTo>
                  <a:pt x="17735" y="2520"/>
                </a:lnTo>
                <a:cubicBezTo>
                  <a:pt x="15791" y="892"/>
                  <a:pt x="13335" y="-1"/>
                  <a:pt x="10799" y="0"/>
                </a:cubicBezTo>
                <a:cubicBezTo>
                  <a:pt x="8264" y="0"/>
                  <a:pt x="5808" y="892"/>
                  <a:pt x="3864" y="2520"/>
                </a:cubicBez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8" name="AutoShape 34"/>
          <p:cNvSpPr>
            <a:spLocks noChangeArrowheads="1"/>
          </p:cNvSpPr>
          <p:nvPr/>
        </p:nvSpPr>
        <p:spPr bwMode="auto">
          <a:xfrm rot="17999756">
            <a:off x="3222625" y="5029201"/>
            <a:ext cx="782637" cy="1071562"/>
          </a:xfrm>
          <a:custGeom>
            <a:avLst/>
            <a:gdLst>
              <a:gd name="T0" fmla="*/ 391319 w 21600"/>
              <a:gd name="T1" fmla="*/ 0 h 21600"/>
              <a:gd name="T2" fmla="*/ 169861 w 21600"/>
              <a:gd name="T3" fmla="*/ 173782 h 21600"/>
              <a:gd name="T4" fmla="*/ 391319 w 21600"/>
              <a:gd name="T5" fmla="*/ 127198 h 21600"/>
              <a:gd name="T6" fmla="*/ 612776 w 21600"/>
              <a:gd name="T7" fmla="*/ 1737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296 w 21600"/>
              <a:gd name="T13" fmla="*/ 0 h 21600"/>
              <a:gd name="T14" fmla="*/ 19304 w 21600"/>
              <a:gd name="T15" fmla="*/ 572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511" y="4486"/>
                </a:moveTo>
                <a:cubicBezTo>
                  <a:pt x="6993" y="3244"/>
                  <a:pt x="8866" y="2563"/>
                  <a:pt x="10800" y="2564"/>
                </a:cubicBezTo>
                <a:cubicBezTo>
                  <a:pt x="12733" y="2564"/>
                  <a:pt x="14606" y="3244"/>
                  <a:pt x="16088" y="4486"/>
                </a:cubicBezTo>
                <a:lnTo>
                  <a:pt x="17735" y="2520"/>
                </a:lnTo>
                <a:cubicBezTo>
                  <a:pt x="15791" y="892"/>
                  <a:pt x="13335" y="-1"/>
                  <a:pt x="10799" y="0"/>
                </a:cubicBezTo>
                <a:cubicBezTo>
                  <a:pt x="8264" y="0"/>
                  <a:pt x="5808" y="892"/>
                  <a:pt x="3864" y="252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9" name="AutoShape 35"/>
          <p:cNvSpPr>
            <a:spLocks noChangeArrowheads="1"/>
          </p:cNvSpPr>
          <p:nvPr/>
        </p:nvSpPr>
        <p:spPr bwMode="auto">
          <a:xfrm rot="12599756">
            <a:off x="6980238" y="3784600"/>
            <a:ext cx="782637" cy="1071563"/>
          </a:xfrm>
          <a:custGeom>
            <a:avLst/>
            <a:gdLst>
              <a:gd name="T0" fmla="*/ 391319 w 21600"/>
              <a:gd name="T1" fmla="*/ 0 h 21600"/>
              <a:gd name="T2" fmla="*/ 169861 w 21600"/>
              <a:gd name="T3" fmla="*/ 173782 h 21600"/>
              <a:gd name="T4" fmla="*/ 391319 w 21600"/>
              <a:gd name="T5" fmla="*/ 127198 h 21600"/>
              <a:gd name="T6" fmla="*/ 612776 w 21600"/>
              <a:gd name="T7" fmla="*/ 1737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296 w 21600"/>
              <a:gd name="T13" fmla="*/ 0 h 21600"/>
              <a:gd name="T14" fmla="*/ 19304 w 21600"/>
              <a:gd name="T15" fmla="*/ 572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511" y="4486"/>
                </a:moveTo>
                <a:cubicBezTo>
                  <a:pt x="6993" y="3244"/>
                  <a:pt x="8866" y="2563"/>
                  <a:pt x="10800" y="2564"/>
                </a:cubicBezTo>
                <a:cubicBezTo>
                  <a:pt x="12733" y="2564"/>
                  <a:pt x="14606" y="3244"/>
                  <a:pt x="16088" y="4486"/>
                </a:cubicBezTo>
                <a:lnTo>
                  <a:pt x="17735" y="2520"/>
                </a:lnTo>
                <a:cubicBezTo>
                  <a:pt x="15791" y="892"/>
                  <a:pt x="13335" y="-1"/>
                  <a:pt x="10799" y="0"/>
                </a:cubicBezTo>
                <a:cubicBezTo>
                  <a:pt x="8264" y="0"/>
                  <a:pt x="5808" y="892"/>
                  <a:pt x="3864" y="252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0" name="Text Box 36"/>
          <p:cNvSpPr txBox="1">
            <a:spLocks noChangeArrowheads="1"/>
          </p:cNvSpPr>
          <p:nvPr/>
        </p:nvSpPr>
        <p:spPr bwMode="auto">
          <a:xfrm>
            <a:off x="3271838" y="4681538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2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4 cm</a:t>
            </a:r>
          </a:p>
        </p:txBody>
      </p:sp>
      <p:sp>
        <p:nvSpPr>
          <p:cNvPr id="81" name="Text Box 37"/>
          <p:cNvSpPr txBox="1">
            <a:spLocks noChangeArrowheads="1"/>
          </p:cNvSpPr>
          <p:nvPr/>
        </p:nvSpPr>
        <p:spPr bwMode="auto">
          <a:xfrm>
            <a:off x="5597525" y="5602288"/>
            <a:ext cx="125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8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4 cm</a:t>
            </a:r>
          </a:p>
        </p:txBody>
      </p:sp>
      <p:sp>
        <p:nvSpPr>
          <p:cNvPr id="82" name="Text Box 38"/>
          <p:cNvSpPr txBox="1">
            <a:spLocks noChangeArrowheads="1"/>
          </p:cNvSpPr>
          <p:nvPr/>
        </p:nvSpPr>
        <p:spPr bwMode="auto">
          <a:xfrm>
            <a:off x="7329488" y="5037138"/>
            <a:ext cx="125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7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7 cm</a:t>
            </a:r>
          </a:p>
        </p:txBody>
      </p:sp>
      <p:sp>
        <p:nvSpPr>
          <p:cNvPr id="83" name="Text Box 39"/>
          <p:cNvSpPr txBox="1">
            <a:spLocks noChangeArrowheads="1"/>
          </p:cNvSpPr>
          <p:nvPr/>
        </p:nvSpPr>
        <p:spPr bwMode="auto">
          <a:xfrm>
            <a:off x="6354763" y="41529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y</a:t>
            </a:r>
          </a:p>
        </p:txBody>
      </p:sp>
      <p:sp>
        <p:nvSpPr>
          <p:cNvPr id="84" name="Text Box 40"/>
          <p:cNvSpPr txBox="1">
            <a:spLocks noChangeArrowheads="1"/>
          </p:cNvSpPr>
          <p:nvPr/>
        </p:nvSpPr>
        <p:spPr bwMode="auto">
          <a:xfrm>
            <a:off x="2368550" y="5530850"/>
            <a:ext cx="1109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4</a:t>
            </a:r>
            <a:r>
              <a:rPr lang="en-GB" altLang="en-US">
                <a:cs typeface="Times New Roman" pitchFamily="18" charset="0"/>
              </a:rPr>
              <a:t>·</a:t>
            </a:r>
            <a:r>
              <a:rPr lang="en-GB" altLang="en-US"/>
              <a:t>4 cm</a:t>
            </a:r>
          </a:p>
        </p:txBody>
      </p:sp>
      <p:sp>
        <p:nvSpPr>
          <p:cNvPr id="85" name="Text Box 41"/>
          <p:cNvSpPr txBox="1">
            <a:spLocks noChangeArrowheads="1"/>
          </p:cNvSpPr>
          <p:nvPr/>
        </p:nvSpPr>
        <p:spPr bwMode="auto">
          <a:xfrm>
            <a:off x="1949450" y="4498975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i="1"/>
              <a:t>x</a:t>
            </a:r>
          </a:p>
        </p:txBody>
      </p:sp>
      <p:sp>
        <p:nvSpPr>
          <p:cNvPr id="86" name="Text Box 42"/>
          <p:cNvSpPr txBox="1">
            <a:spLocks noChangeArrowheads="1"/>
          </p:cNvSpPr>
          <p:nvPr/>
        </p:nvSpPr>
        <p:spPr bwMode="auto">
          <a:xfrm>
            <a:off x="6788288" y="993136"/>
            <a:ext cx="1984375" cy="1562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Find the scale factor, the value of </a:t>
            </a:r>
            <a:r>
              <a:rPr lang="en-GB" altLang="en-US" i="1" dirty="0"/>
              <a:t>x</a:t>
            </a:r>
            <a:r>
              <a:rPr lang="en-GB" altLang="en-US" dirty="0"/>
              <a:t> and the value of y</a:t>
            </a:r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1" y="2843213"/>
            <a:ext cx="136516" cy="28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0" y="4654096"/>
            <a:ext cx="134575" cy="30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3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984D45E3-4DB2-4DA9-9A2F-6F7E583E841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06438" y="2362200"/>
            <a:ext cx="172402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Answers 2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06438" y="3124200"/>
            <a:ext cx="7064375" cy="1562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Both"/>
            </a:pPr>
            <a:r>
              <a:rPr lang="en-GB" altLang="en-US" dirty="0"/>
              <a:t> 	Scale factor = 	1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2	</a:t>
            </a:r>
            <a:r>
              <a:rPr lang="en-GB" altLang="en-US" i="1" dirty="0"/>
              <a:t>x</a:t>
            </a:r>
            <a:r>
              <a:rPr lang="en-GB" altLang="en-US" dirty="0"/>
              <a:t> = 5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16 m	y = 5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4 m</a:t>
            </a:r>
          </a:p>
          <a:p>
            <a:pPr eaLnBrk="1" hangingPunct="1">
              <a:spcBef>
                <a:spcPct val="50000"/>
              </a:spcBef>
              <a:buFontTx/>
              <a:buAutoNum type="arabicParenBoth"/>
            </a:pPr>
            <a:r>
              <a:rPr lang="en-GB" altLang="en-US" dirty="0"/>
              <a:t> 	Scale factor =	2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4	</a:t>
            </a:r>
            <a:r>
              <a:rPr lang="en-GB" altLang="en-US" i="1" dirty="0"/>
              <a:t>x</a:t>
            </a:r>
            <a:r>
              <a:rPr lang="en-GB" altLang="en-US" dirty="0"/>
              <a:t> = 4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1 m	y = 8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4 m</a:t>
            </a:r>
          </a:p>
          <a:p>
            <a:pPr eaLnBrk="1" hangingPunct="1">
              <a:spcBef>
                <a:spcPct val="50000"/>
              </a:spcBef>
              <a:buFontTx/>
              <a:buAutoNum type="arabicParenBoth"/>
            </a:pPr>
            <a:r>
              <a:rPr lang="en-GB" altLang="en-US" dirty="0"/>
              <a:t> 	Scale factor = 	1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75	</a:t>
            </a:r>
            <a:r>
              <a:rPr lang="en-GB" altLang="en-US" i="1" dirty="0"/>
              <a:t>x</a:t>
            </a:r>
            <a:r>
              <a:rPr lang="en-GB" altLang="en-US" dirty="0"/>
              <a:t> = 4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8 cm	y = 4</a:t>
            </a:r>
            <a:r>
              <a:rPr lang="en-GB" altLang="en-US" dirty="0">
                <a:cs typeface="Times New Roman" pitchFamily="18" charset="0"/>
              </a:rPr>
              <a:t>·</a:t>
            </a:r>
            <a:r>
              <a:rPr lang="en-GB" altLang="en-US" dirty="0"/>
              <a:t>2 cm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364970"/>
            <a:ext cx="2191603" cy="1657806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Developing students will be able to </a:t>
            </a:r>
            <a:r>
              <a:rPr lang="en-US" sz="1600" dirty="0" err="1"/>
              <a:t>recognise</a:t>
            </a:r>
            <a:r>
              <a:rPr lang="en-US" sz="1600" dirty="0"/>
              <a:t> similarity as one shape being an enlargement of the </a:t>
            </a:r>
            <a:r>
              <a:rPr lang="en-US" sz="1600" dirty="0" smtClean="0"/>
              <a:t>other.       </a:t>
            </a:r>
            <a:r>
              <a:rPr lang="en-US" sz="1600" b="1" dirty="0" smtClean="0">
                <a:solidFill>
                  <a:srgbClr val="FF0000"/>
                </a:solidFill>
              </a:rPr>
              <a:t>GRADE 5 =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1454</TotalTime>
  <Words>1750</Words>
  <Application>Microsoft Office PowerPoint</Application>
  <PresentationFormat>On-screen Show (4:3)</PresentationFormat>
  <Paragraphs>411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Microsoft YaHei</vt:lpstr>
      <vt:lpstr>Arial</vt:lpstr>
      <vt:lpstr>Cambria Math</vt:lpstr>
      <vt:lpstr>Century Gothic</vt:lpstr>
      <vt:lpstr>Comic Sans MS</vt:lpstr>
      <vt:lpstr>Courier New</vt:lpstr>
      <vt:lpstr>Palatino Linotype</vt:lpstr>
      <vt:lpstr>Symbol</vt:lpstr>
      <vt:lpstr>Times New Roman</vt:lpstr>
      <vt:lpstr>Wingdings</vt:lpstr>
      <vt:lpstr>Executive</vt:lpstr>
      <vt:lpstr>Congruence and Similarity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Byron Walker</cp:lastModifiedBy>
  <cp:revision>22</cp:revision>
  <dcterms:created xsi:type="dcterms:W3CDTF">2017-01-15T21:56:16Z</dcterms:created>
  <dcterms:modified xsi:type="dcterms:W3CDTF">2020-09-11T07:31:26Z</dcterms:modified>
</cp:coreProperties>
</file>