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1" r:id="rId2"/>
    <p:sldId id="341" r:id="rId3"/>
    <p:sldId id="366" r:id="rId4"/>
    <p:sldId id="380" r:id="rId5"/>
    <p:sldId id="367" r:id="rId6"/>
    <p:sldId id="368" r:id="rId7"/>
    <p:sldId id="369" r:id="rId8"/>
    <p:sldId id="370" r:id="rId9"/>
    <p:sldId id="381" r:id="rId10"/>
    <p:sldId id="371" r:id="rId11"/>
    <p:sldId id="373" r:id="rId12"/>
    <p:sldId id="372" r:id="rId13"/>
    <p:sldId id="374" r:id="rId14"/>
    <p:sldId id="375" r:id="rId15"/>
    <p:sldId id="344" r:id="rId16"/>
    <p:sldId id="376" r:id="rId17"/>
    <p:sldId id="355" r:id="rId18"/>
    <p:sldId id="38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D1"/>
    <a:srgbClr val="FFB19F"/>
    <a:srgbClr val="DF85FF"/>
    <a:srgbClr val="FFD757"/>
    <a:srgbClr val="FFE285"/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962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72412-5682-4DB6-8DA1-DE5533042BF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E6FC7-794D-4F8B-828E-2519C7073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4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3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3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6407494" y="1438703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438703"/>
            <a:ext cx="1384209" cy="76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 userDrawn="1"/>
        </p:nvSpPr>
        <p:spPr>
          <a:xfrm>
            <a:off x="685800" y="5483321"/>
            <a:ext cx="81915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L/O:  </a:t>
            </a:r>
            <a:endParaRPr lang="en-GB" b="1" i="1" u="sng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CEA1C39-1759-43DE-A95B-5B56FF64091A}"/>
              </a:ext>
            </a:extLst>
          </p:cNvPr>
          <p:cNvSpPr txBox="1"/>
          <p:nvPr userDrawn="1"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67288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21969" y="1310185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83702" y="1310185"/>
            <a:ext cx="9020533" cy="23170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CEA1C39-1759-43DE-A95B-5B56FF64091A}"/>
              </a:ext>
            </a:extLst>
          </p:cNvPr>
          <p:cNvSpPr txBox="1"/>
          <p:nvPr userDrawn="1"/>
        </p:nvSpPr>
        <p:spPr>
          <a:xfrm>
            <a:off x="0" y="81426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9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79515" y="3707360"/>
            <a:ext cx="4847328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-106011" y="3707360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xmlns="" id="{51317530-D4FE-4926-B250-B1C651F2291E}"/>
              </a:ext>
            </a:extLst>
          </p:cNvPr>
          <p:cNvSpPr/>
          <p:nvPr userDrawn="1"/>
        </p:nvSpPr>
        <p:spPr>
          <a:xfrm>
            <a:off x="5076967" y="3707360"/>
            <a:ext cx="3983331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A29F731-C301-4089-AF92-E4609A9B43B9}"/>
              </a:ext>
            </a:extLst>
          </p:cNvPr>
          <p:cNvSpPr/>
          <p:nvPr userDrawn="1"/>
        </p:nvSpPr>
        <p:spPr>
          <a:xfrm>
            <a:off x="5184284" y="3707360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365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2" y="1318118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83702" y="1318118"/>
            <a:ext cx="9020533" cy="17526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CEA1C39-1759-43DE-A95B-5B56FF64091A}"/>
              </a:ext>
            </a:extLst>
          </p:cNvPr>
          <p:cNvSpPr txBox="1"/>
          <p:nvPr userDrawn="1"/>
        </p:nvSpPr>
        <p:spPr>
          <a:xfrm>
            <a:off x="-39764" y="833475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1962809" y="3209499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A29F731-C301-4089-AF92-E4609A9B43B9}"/>
              </a:ext>
            </a:extLst>
          </p:cNvPr>
          <p:cNvSpPr/>
          <p:nvPr userDrawn="1"/>
        </p:nvSpPr>
        <p:spPr>
          <a:xfrm>
            <a:off x="2851425" y="4995081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61734" y="3209499"/>
            <a:ext cx="9020533" cy="163545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72717" y="4995081"/>
            <a:ext cx="8998565" cy="17293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0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7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848" y="1"/>
            <a:ext cx="1815152" cy="64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"/>
            <a:ext cx="3166281" cy="64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3166281" y="0"/>
            <a:ext cx="4162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92872" y="46303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29597C4-11E3-438A-B0B0-0DF14A56E54C}" type="datetime1">
              <a:rPr lang="en-GB" smtClean="0"/>
              <a:pPr/>
              <a:t>15/09/2020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8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0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7.wmf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18.wmf"/><Relationship Id="rId10" Type="http://schemas.openxmlformats.org/officeDocument/2006/relationships/image" Target="../media/image16.wmf"/><Relationship Id="rId19" Type="http://schemas.openxmlformats.org/officeDocument/2006/relationships/image" Target="../media/image20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32722" y="1239297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207869"/>
            <a:ext cx="1384209" cy="99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04850" y="5483321"/>
            <a:ext cx="81915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Rearrange</a:t>
            </a:r>
            <a:r>
              <a:rPr lang="en-GB" sz="2800" dirty="0"/>
              <a:t>, </a:t>
            </a:r>
            <a:r>
              <a:rPr lang="en-GB" sz="2800" dirty="0" smtClean="0"/>
              <a:t>Change the Subject</a:t>
            </a:r>
            <a:r>
              <a:rPr lang="en-GB" sz="2800" dirty="0"/>
              <a:t>, </a:t>
            </a:r>
            <a:r>
              <a:rPr lang="en-GB" sz="2800" dirty="0" smtClean="0"/>
              <a:t>Inverse Operations</a:t>
            </a:r>
            <a:r>
              <a:rPr lang="en-GB" sz="2800" dirty="0"/>
              <a:t>, </a:t>
            </a:r>
            <a:r>
              <a:rPr lang="en-GB" sz="2800" dirty="0" smtClean="0"/>
              <a:t>Brackets</a:t>
            </a:r>
            <a:r>
              <a:rPr lang="en-GB" sz="2800" dirty="0"/>
              <a:t>, </a:t>
            </a:r>
            <a:r>
              <a:rPr lang="en-GB" sz="2800" dirty="0" smtClean="0"/>
              <a:t>Fractions, Factorise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L/Q: Can </a:t>
            </a:r>
            <a:r>
              <a:rPr lang="en-GB" b="1" i="1" u="sng" dirty="0" smtClean="0"/>
              <a:t> I change the subject of the formulae?</a:t>
            </a:r>
            <a:r>
              <a:rPr lang="en-GB" dirty="0" smtClean="0"/>
              <a:t>                                            </a:t>
            </a:r>
            <a:r>
              <a:rPr lang="en-GB" b="1" i="1" u="sng" dirty="0" smtClean="0">
                <a:solidFill>
                  <a:srgbClr val="7030A0"/>
                </a:solidFill>
              </a:rPr>
              <a:t>C.S - Resilience </a:t>
            </a:r>
            <a:endParaRPr lang="en-GB" u="sng" dirty="0">
              <a:solidFill>
                <a:srgbClr val="7030A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679" y="1703903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269631" y="2442919"/>
            <a:ext cx="24266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Find the LCM of 48 and 60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357755"/>
              </p:ext>
            </p:extLst>
          </p:nvPr>
        </p:nvGraphicFramePr>
        <p:xfrm>
          <a:off x="3341077" y="3245461"/>
          <a:ext cx="2485291" cy="1885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4" imgW="0" imgH="0" progId="Photoshop.Image.6">
                  <p:embed/>
                </p:oleObj>
              </mc:Choice>
              <mc:Fallback>
                <p:oleObj r:id="rId4" imgW="0" imgH="0" progId="Photoshop.Image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077" y="3245461"/>
                        <a:ext cx="2485291" cy="1885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3374017" y="2442918"/>
            <a:ext cx="24266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Identify the value of </a:t>
            </a:r>
            <a:r>
              <a:rPr lang="en-US" altLang="en-US" dirty="0" err="1" smtClean="0">
                <a:solidFill>
                  <a:srgbClr val="000000"/>
                </a:solidFill>
              </a:rPr>
              <a:t>i</a:t>
            </a:r>
            <a:r>
              <a:rPr lang="en-US" altLang="en-US" dirty="0" smtClean="0">
                <a:solidFill>
                  <a:srgbClr val="000000"/>
                </a:solidFill>
              </a:rPr>
              <a:t> with reasons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730" y="3245461"/>
            <a:ext cx="1837705" cy="6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6469673" y="2442919"/>
            <a:ext cx="242667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Calculate and simplify 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39162" y="991135"/>
            <a:ext cx="85328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</a:p>
          <a:p>
            <a:r>
              <a:rPr lang="en-GB" sz="2800" dirty="0" smtClean="0">
                <a:latin typeface="Comic Sans MS" pitchFamily="66" charset="0"/>
              </a:rPr>
              <a:t>Show </a:t>
            </a:r>
            <a:r>
              <a:rPr lang="en-GB" sz="2800" dirty="0">
                <a:latin typeface="Comic Sans MS" panose="030F0702030302020204" pitchFamily="66" charset="0"/>
              </a:rPr>
              <a:t>how roots are used within this problem and identify where </a:t>
            </a:r>
            <a:r>
              <a:rPr lang="en-GB" sz="2800" dirty="0" smtClean="0">
                <a:latin typeface="Comic Sans MS" panose="030F0702030302020204" pitchFamily="66" charset="0"/>
              </a:rPr>
              <a:t>misconceptions and errors </a:t>
            </a:r>
            <a:r>
              <a:rPr lang="en-GB" sz="2800" dirty="0">
                <a:latin typeface="Comic Sans MS" panose="030F0702030302020204" pitchFamily="66" charset="0"/>
              </a:rPr>
              <a:t>could be </a:t>
            </a:r>
            <a:r>
              <a:rPr lang="en-GB" sz="2800" dirty="0" smtClean="0">
                <a:latin typeface="Comic Sans MS" panose="030F0702030302020204" pitchFamily="66" charset="0"/>
              </a:rPr>
              <a:t>made.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/>
              <a:t>Rearrange each equation to make </a:t>
            </a:r>
            <a:r>
              <a:rPr lang="en-GB" sz="2800" b="1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2800" dirty="0" smtClean="0"/>
              <a:t> the </a:t>
            </a:r>
            <a:r>
              <a:rPr lang="en-GB" sz="2800" dirty="0"/>
              <a:t>subject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/>
              <a:t>                                                      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Answers</a:t>
            </a:r>
            <a:endParaRPr lang="en-GB" sz="2800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26" y="4060742"/>
            <a:ext cx="3235699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38" y="5259703"/>
            <a:ext cx="5569818" cy="99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225" y="1545157"/>
            <a:ext cx="3486150" cy="6771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/>
          </a:p>
        </p:txBody>
      </p:sp>
      <p:graphicFrame>
        <p:nvGraphicFramePr>
          <p:cNvPr id="11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284957"/>
              </p:ext>
            </p:extLst>
          </p:nvPr>
        </p:nvGraphicFramePr>
        <p:xfrm>
          <a:off x="596900" y="3370025"/>
          <a:ext cx="17033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672840" imgH="203040" progId="Equation.3">
                  <p:embed/>
                </p:oleObj>
              </mc:Choice>
              <mc:Fallback>
                <p:oleObj name="Equation" r:id="rId3" imgW="672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3370025"/>
                        <a:ext cx="170338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530225" y="1550752"/>
            <a:ext cx="3775075" cy="1722439"/>
            <a:chOff x="3143" y="650"/>
            <a:chExt cx="2378" cy="1085"/>
          </a:xfrm>
        </p:grpSpPr>
        <p:graphicFrame>
          <p:nvGraphicFramePr>
            <p:cNvPr id="13" name="Object 32"/>
            <p:cNvGraphicFramePr>
              <a:graphicFrameLocks noChangeAspect="1"/>
            </p:cNvGraphicFramePr>
            <p:nvPr/>
          </p:nvGraphicFramePr>
          <p:xfrm>
            <a:off x="3179" y="1087"/>
            <a:ext cx="1032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5" imgW="647640" imgH="406080" progId="Equation.3">
                    <p:embed/>
                  </p:oleObj>
                </mc:Choice>
                <mc:Fallback>
                  <p:oleObj name="Equation" r:id="rId5" imgW="64764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9" y="1087"/>
                          <a:ext cx="1032" cy="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3143" y="650"/>
              <a:ext cx="2378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b="1" dirty="0" smtClean="0"/>
                <a:t>GCSE Problem </a:t>
              </a:r>
              <a:r>
                <a:rPr lang="en-GB" b="1" dirty="0" smtClean="0"/>
                <a:t>Question </a:t>
              </a:r>
              <a:r>
                <a:rPr lang="en-GB" dirty="0" smtClean="0"/>
                <a:t>Make </a:t>
              </a:r>
              <a:r>
                <a:rPr lang="en-GB" sz="2000" b="1" i="1" dirty="0" smtClean="0"/>
                <a:t>r</a:t>
              </a:r>
              <a:r>
                <a:rPr lang="en-GB" dirty="0" smtClean="0"/>
                <a:t> the subject of the formula:</a:t>
              </a:r>
              <a:endParaRPr lang="en-US" dirty="0" smtClean="0"/>
            </a:p>
          </p:txBody>
        </p:sp>
      </p:grp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390775" y="2595325"/>
            <a:ext cx="157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multiply  by 3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2446337" y="3435113"/>
            <a:ext cx="157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mtClean="0">
                <a:solidFill>
                  <a:schemeClr val="accent2">
                    <a:lumMod val="75000"/>
                  </a:schemeClr>
                </a:solidFill>
              </a:rPr>
              <a:t>divide  by 4</a:t>
            </a:r>
            <a:r>
              <a:rPr lang="en-GB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</a:t>
            </a:r>
          </a:p>
        </p:txBody>
      </p:sp>
      <p:graphicFrame>
        <p:nvGraphicFramePr>
          <p:cNvPr id="1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752700"/>
              </p:ext>
            </p:extLst>
          </p:nvPr>
        </p:nvGraphicFramePr>
        <p:xfrm>
          <a:off x="641350" y="4155838"/>
          <a:ext cx="13811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545760" imgH="406080" progId="Equation.3">
                  <p:embed/>
                </p:oleObj>
              </mc:Choice>
              <mc:Fallback>
                <p:oleObj name="Equation" r:id="rId7" imgW="545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4155838"/>
                        <a:ext cx="1381125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2371725" y="4463813"/>
            <a:ext cx="1933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mtClean="0">
                <a:solidFill>
                  <a:schemeClr val="accent2">
                    <a:lumMod val="75000"/>
                  </a:schemeClr>
                </a:solidFill>
              </a:rPr>
              <a:t>Take cube root</a:t>
            </a:r>
            <a:endParaRPr lang="en-GB" smtClean="0">
              <a:solidFill>
                <a:schemeClr val="accent2">
                  <a:lumMod val="75000"/>
                </a:schemeClr>
              </a:solidFill>
              <a:sym typeface="Symbol" pitchFamily="18" charset="2"/>
            </a:endParaRPr>
          </a:p>
        </p:txBody>
      </p:sp>
      <p:graphicFrame>
        <p:nvGraphicFramePr>
          <p:cNvPr id="19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220102"/>
              </p:ext>
            </p:extLst>
          </p:nvPr>
        </p:nvGraphicFramePr>
        <p:xfrm>
          <a:off x="950912" y="5179775"/>
          <a:ext cx="157321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622080" imgH="444240" progId="Equation.3">
                  <p:embed/>
                </p:oleObj>
              </mc:Choice>
              <mc:Fallback>
                <p:oleObj name="Equation" r:id="rId9" imgW="622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2" y="5179775"/>
                        <a:ext cx="157321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275262" y="1331918"/>
            <a:ext cx="3106738" cy="4939814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b="1" i="1" u="sng" dirty="0" smtClean="0"/>
              <a:t>NOTE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This style of question is really significant because this is a formula for The Volume of a Sphere.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dirty="0"/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Some GCSE questions may provide you with the volume and want you to find the radius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dirty="0"/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Having CONFIDENCE with rearranging allows you change the subject, so that you will only then need to substitute into your formulae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16" grpId="0"/>
      <p:bldP spid="18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50823" y="1560412"/>
            <a:ext cx="85899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Sometimes the variable that we are making the subject of a formula appears twice. For example,</a:t>
            </a:r>
            <a:endParaRPr lang="en-GB" sz="2400" dirty="0" smtClean="0"/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3144838" y="2542330"/>
            <a:ext cx="2553904" cy="461665"/>
          </a:xfrm>
          <a:prstGeom prst="rect">
            <a:avLst/>
          </a:prstGeom>
          <a:ln>
            <a:solidFill>
              <a:srgbClr val="FF0000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 dirty="0" smtClean="0"/>
              <a:t>S</a:t>
            </a:r>
            <a:r>
              <a:rPr lang="en-GB" sz="2400" dirty="0" smtClean="0"/>
              <a:t> = 2</a:t>
            </a:r>
            <a:r>
              <a:rPr lang="en-GB" sz="2400" i="1" dirty="0" smtClean="0">
                <a:latin typeface="Times New Roman" pitchFamily="18" charset="0"/>
              </a:rPr>
              <a:t>lw</a:t>
            </a:r>
            <a:r>
              <a:rPr lang="en-GB" sz="2400" dirty="0" smtClean="0"/>
              <a:t> + 2</a:t>
            </a:r>
            <a:r>
              <a:rPr lang="en-GB" sz="2400" i="1" dirty="0" smtClean="0">
                <a:latin typeface="Times New Roman" pitchFamily="18" charset="0"/>
              </a:rPr>
              <a:t>lh</a:t>
            </a:r>
            <a:r>
              <a:rPr lang="en-GB" sz="2400" dirty="0" smtClean="0"/>
              <a:t> + 2</a:t>
            </a:r>
            <a:r>
              <a:rPr lang="en-GB" sz="2400" i="1" dirty="0" smtClean="0">
                <a:latin typeface="Times New Roman" pitchFamily="18" charset="0"/>
              </a:rPr>
              <a:t>hw</a:t>
            </a:r>
          </a:p>
        </p:txBody>
      </p:sp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250825" y="3233315"/>
            <a:ext cx="85899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where </a:t>
            </a:r>
            <a:r>
              <a:rPr lang="en-US" sz="2400" i="1" dirty="0" smtClean="0"/>
              <a:t>S</a:t>
            </a:r>
            <a:r>
              <a:rPr lang="en-US" sz="2400" dirty="0" smtClean="0"/>
              <a:t> is the surface area of a cuboid, </a:t>
            </a:r>
            <a:r>
              <a:rPr lang="en-US" sz="2400" i="1" dirty="0" smtClean="0">
                <a:latin typeface="Times New Roman" pitchFamily="18" charset="0"/>
              </a:rPr>
              <a:t>l</a:t>
            </a:r>
            <a:r>
              <a:rPr lang="en-US" sz="2400" dirty="0" smtClean="0"/>
              <a:t> is its length, </a:t>
            </a:r>
            <a:r>
              <a:rPr lang="en-US" sz="2400" i="1" dirty="0" smtClean="0">
                <a:latin typeface="Times New Roman" pitchFamily="18" charset="0"/>
              </a:rPr>
              <a:t>w</a:t>
            </a:r>
            <a:r>
              <a:rPr lang="en-US" sz="2400" dirty="0" smtClean="0"/>
              <a:t> is its width and </a:t>
            </a:r>
            <a:r>
              <a:rPr lang="en-US" sz="2400" i="1" dirty="0" smtClean="0">
                <a:latin typeface="Times New Roman" pitchFamily="18" charset="0"/>
              </a:rPr>
              <a:t>h</a:t>
            </a:r>
            <a:r>
              <a:rPr lang="en-US" sz="2400" dirty="0" smtClean="0"/>
              <a:t> is its height.</a:t>
            </a:r>
            <a:endParaRPr lang="en-GB" sz="2400" dirty="0" smtClean="0"/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2168525" y="4276303"/>
            <a:ext cx="4554067" cy="46166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/>
              <a:t>Make </a:t>
            </a:r>
            <a:r>
              <a:rPr lang="en-GB" sz="2400" i="1" dirty="0" smtClean="0">
                <a:latin typeface="Times New Roman" pitchFamily="18" charset="0"/>
              </a:rPr>
              <a:t>w</a:t>
            </a:r>
            <a:r>
              <a:rPr lang="en-GB" sz="2400" dirty="0" smtClean="0"/>
              <a:t> the subject of the formula.</a:t>
            </a: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250825" y="4982740"/>
            <a:ext cx="85899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To do this we must collect all terms containing </a:t>
            </a:r>
            <a:r>
              <a:rPr lang="en-GB" sz="2400" i="1" smtClean="0">
                <a:latin typeface="Times New Roman" pitchFamily="18" charset="0"/>
              </a:rPr>
              <a:t>w</a:t>
            </a:r>
            <a:r>
              <a:rPr lang="en-GB" sz="2400" smtClean="0"/>
              <a:t> on the same side of the equals sign.</a:t>
            </a: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250825" y="5924128"/>
            <a:ext cx="8589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/>
              <a:t>We can then isolate </a:t>
            </a:r>
            <a:r>
              <a:rPr lang="en-GB" sz="2400" i="1" dirty="0" smtClean="0">
                <a:latin typeface="Times New Roman" pitchFamily="18" charset="0"/>
              </a:rPr>
              <a:t>w</a:t>
            </a:r>
            <a:r>
              <a:rPr lang="en-GB" sz="2400" dirty="0" smtClean="0"/>
              <a:t> by 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factorising</a:t>
            </a:r>
            <a:r>
              <a:rPr lang="en-GB" sz="2400" dirty="0" smtClean="0"/>
              <a:t>.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68525" y="894084"/>
            <a:ext cx="4953000" cy="66632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3600" dirty="0" smtClean="0"/>
              <a:t>COMPLEX </a:t>
            </a:r>
            <a:r>
              <a:rPr lang="en-GB" sz="3600" dirty="0" smtClean="0"/>
              <a:t>REARRANGING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144838" y="1416645"/>
            <a:ext cx="25539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 smtClean="0"/>
              <a:t>S</a:t>
            </a:r>
            <a:r>
              <a:rPr lang="en-GB" sz="2400" smtClean="0"/>
              <a:t> = 2</a:t>
            </a:r>
            <a:r>
              <a:rPr lang="en-GB" sz="2400" i="1" smtClean="0">
                <a:latin typeface="Times New Roman" pitchFamily="18" charset="0"/>
              </a:rPr>
              <a:t>lw</a:t>
            </a:r>
            <a:r>
              <a:rPr lang="en-GB" sz="2400" smtClean="0"/>
              <a:t> + 2</a:t>
            </a:r>
            <a:r>
              <a:rPr lang="en-GB" sz="2400" i="1" smtClean="0">
                <a:latin typeface="Times New Roman" pitchFamily="18" charset="0"/>
              </a:rPr>
              <a:t>lh</a:t>
            </a:r>
            <a:r>
              <a:rPr lang="en-GB" sz="2400" smtClean="0"/>
              <a:t> + 2</a:t>
            </a:r>
            <a:r>
              <a:rPr lang="en-GB" sz="2400" i="1" smtClean="0">
                <a:latin typeface="Times New Roman" pitchFamily="18" charset="0"/>
              </a:rPr>
              <a:t>hw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0825" y="2121495"/>
            <a:ext cx="85899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/>
              <a:t>Let’s start by swapping the left-hand side and the right-hand side so that the terms with </a:t>
            </a:r>
            <a:r>
              <a:rPr lang="en-US" sz="2400" i="1" smtClean="0">
                <a:latin typeface="Times New Roman" pitchFamily="18" charset="0"/>
              </a:rPr>
              <a:t>w</a:t>
            </a:r>
            <a:r>
              <a:rPr lang="en-US" sz="2400" smtClean="0"/>
              <a:t>’s are on the left.</a:t>
            </a:r>
            <a:endParaRPr lang="en-GB" sz="2400" smtClean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03575" y="3142258"/>
            <a:ext cx="270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2</a:t>
            </a:r>
            <a:r>
              <a:rPr lang="en-GB" sz="2400" i="1" smtClean="0">
                <a:latin typeface="Times New Roman" pitchFamily="18" charset="0"/>
              </a:rPr>
              <a:t>lw</a:t>
            </a:r>
            <a:r>
              <a:rPr lang="en-GB" sz="2400" smtClean="0"/>
              <a:t> + 2</a:t>
            </a:r>
            <a:r>
              <a:rPr lang="en-GB" sz="2400" i="1" smtClean="0">
                <a:latin typeface="Times New Roman" pitchFamily="18" charset="0"/>
              </a:rPr>
              <a:t>lh</a:t>
            </a:r>
            <a:r>
              <a:rPr lang="en-GB" sz="2400" smtClean="0"/>
              <a:t> + 2</a:t>
            </a:r>
            <a:r>
              <a:rPr lang="en-GB" sz="2400" i="1" smtClean="0">
                <a:latin typeface="Times New Roman" pitchFamily="18" charset="0"/>
              </a:rPr>
              <a:t>hw  </a:t>
            </a:r>
            <a:r>
              <a:rPr lang="en-GB" sz="2400" smtClean="0"/>
              <a:t>=  </a:t>
            </a:r>
            <a:r>
              <a:rPr lang="en-GB" sz="2400" i="1" smtClean="0"/>
              <a:t>S</a:t>
            </a: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50825" y="3861399"/>
            <a:ext cx="6442075" cy="461963"/>
            <a:chOff x="158" y="2250"/>
            <a:chExt cx="4058" cy="291"/>
          </a:xfrm>
        </p:grpSpPr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58" y="2288"/>
              <a:ext cx="20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accent2">
                      <a:lumMod val="75000"/>
                    </a:schemeClr>
                  </a:solidFill>
                </a:rPr>
                <a:t>subtract 2</a:t>
              </a:r>
              <a:r>
                <a:rPr lang="en-GB" sz="2000" i="1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</a:rPr>
                <a:t>lh</a:t>
              </a:r>
              <a:r>
                <a:rPr lang="en-GB" sz="2000" dirty="0" smtClean="0">
                  <a:solidFill>
                    <a:schemeClr val="accent2">
                      <a:lumMod val="75000"/>
                    </a:schemeClr>
                  </a:solidFill>
                </a:rPr>
                <a:t> from both sides:</a:t>
              </a:r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2510" y="2250"/>
              <a:ext cx="170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smtClean="0"/>
                <a:t>2</a:t>
              </a:r>
              <a:r>
                <a:rPr lang="en-GB" sz="2400" i="1" smtClean="0">
                  <a:latin typeface="Times New Roman" pitchFamily="18" charset="0"/>
                </a:rPr>
                <a:t>lw</a:t>
              </a:r>
              <a:r>
                <a:rPr lang="en-GB" sz="2400" smtClean="0"/>
                <a:t> + 2</a:t>
              </a:r>
              <a:r>
                <a:rPr lang="en-GB" sz="2400" i="1" smtClean="0">
                  <a:latin typeface="Times New Roman" pitchFamily="18" charset="0"/>
                </a:rPr>
                <a:t>hw  </a:t>
              </a:r>
              <a:r>
                <a:rPr lang="en-GB" sz="2400" smtClean="0"/>
                <a:t>=  </a:t>
              </a:r>
              <a:r>
                <a:rPr lang="en-GB" sz="2400" i="1" smtClean="0"/>
                <a:t>S – </a:t>
              </a:r>
              <a:r>
                <a:rPr lang="en-GB" sz="2400" smtClean="0"/>
                <a:t>2</a:t>
              </a:r>
              <a:r>
                <a:rPr lang="en-GB" sz="2400" i="1" smtClean="0">
                  <a:latin typeface="Times New Roman" pitchFamily="18" charset="0"/>
                </a:rPr>
                <a:t>lh</a:t>
              </a: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250825" y="4582125"/>
            <a:ext cx="6430963" cy="461963"/>
            <a:chOff x="158" y="2704"/>
            <a:chExt cx="4051" cy="291"/>
          </a:xfrm>
        </p:grpSpPr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158" y="2741"/>
              <a:ext cx="7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accent2">
                      <a:lumMod val="75000"/>
                    </a:schemeClr>
                  </a:solidFill>
                </a:rPr>
                <a:t>factorise:</a:t>
              </a:r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2510" y="2704"/>
              <a:ext cx="16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 smtClean="0">
                  <a:latin typeface="Times New Roman" pitchFamily="18" charset="0"/>
                </a:rPr>
                <a:t>w</a:t>
              </a:r>
              <a:r>
                <a:rPr lang="en-GB" sz="2400" smtClean="0"/>
                <a:t>(2</a:t>
              </a:r>
              <a:r>
                <a:rPr lang="en-GB" sz="2400" i="1" smtClean="0">
                  <a:latin typeface="Times New Roman" pitchFamily="18" charset="0"/>
                </a:rPr>
                <a:t>l </a:t>
              </a:r>
              <a:r>
                <a:rPr lang="en-GB" sz="2400" smtClean="0"/>
                <a:t>+ 2</a:t>
              </a:r>
              <a:r>
                <a:rPr lang="en-GB" sz="2400" i="1" smtClean="0">
                  <a:latin typeface="Times New Roman" pitchFamily="18" charset="0"/>
                </a:rPr>
                <a:t>h</a:t>
              </a:r>
              <a:r>
                <a:rPr lang="en-GB" sz="2400" smtClean="0"/>
                <a:t>)</a:t>
              </a:r>
              <a:r>
                <a:rPr lang="en-GB" sz="2400" i="1" smtClean="0">
                  <a:latin typeface="Times New Roman" pitchFamily="18" charset="0"/>
                </a:rPr>
                <a:t>  </a:t>
              </a:r>
              <a:r>
                <a:rPr lang="en-GB" sz="2400" smtClean="0"/>
                <a:t>=  </a:t>
              </a:r>
              <a:r>
                <a:rPr lang="en-GB" sz="2400" i="1" smtClean="0"/>
                <a:t>S – </a:t>
              </a:r>
              <a:r>
                <a:rPr lang="en-GB" sz="2400" smtClean="0"/>
                <a:t>2</a:t>
              </a:r>
              <a:r>
                <a:rPr lang="en-GB" sz="2400" i="1" smtClean="0">
                  <a:latin typeface="Times New Roman" pitchFamily="18" charset="0"/>
                </a:rPr>
                <a:t>lh</a:t>
              </a:r>
            </a:p>
          </p:txBody>
        </p:sp>
      </p:grp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50825" y="5577483"/>
            <a:ext cx="19514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divide by 2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 + 2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h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</p:txBody>
      </p:sp>
      <p:grpSp>
        <p:nvGrpSpPr>
          <p:cNvPr id="13" name="Group 28"/>
          <p:cNvGrpSpPr>
            <a:grpSpLocks/>
          </p:cNvGrpSpPr>
          <p:nvPr/>
        </p:nvGrpSpPr>
        <p:grpSpPr bwMode="auto">
          <a:xfrm>
            <a:off x="4876800" y="5242520"/>
            <a:ext cx="2438400" cy="1066800"/>
            <a:chOff x="3072" y="3120"/>
            <a:chExt cx="1536" cy="672"/>
          </a:xfrm>
        </p:grpSpPr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3072" y="3120"/>
              <a:ext cx="1536" cy="67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/>
            </a:p>
          </p:txBody>
        </p:sp>
        <p:grpSp>
          <p:nvGrpSpPr>
            <p:cNvPr id="15" name="Group 26"/>
            <p:cNvGrpSpPr>
              <a:grpSpLocks/>
            </p:cNvGrpSpPr>
            <p:nvPr/>
          </p:nvGrpSpPr>
          <p:grpSpPr bwMode="auto">
            <a:xfrm>
              <a:off x="3247" y="3175"/>
              <a:ext cx="1185" cy="564"/>
              <a:chOff x="2653" y="3339"/>
              <a:chExt cx="1185" cy="564"/>
            </a:xfrm>
          </p:grpSpPr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2653" y="3475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2400" i="1" smtClean="0">
                    <a:latin typeface="Times New Roman" pitchFamily="18" charset="0"/>
                  </a:rPr>
                  <a:t>w  </a:t>
                </a:r>
                <a:r>
                  <a:rPr lang="en-GB" sz="2400" smtClean="0"/>
                  <a:t>=</a:t>
                </a:r>
                <a:endParaRPr lang="en-GB" sz="2400" i="1" smtClean="0">
                  <a:latin typeface="Times New Roman" pitchFamily="18" charset="0"/>
                </a:endParaRPr>
              </a:p>
            </p:txBody>
          </p:sp>
          <p:grpSp>
            <p:nvGrpSpPr>
              <p:cNvPr id="17" name="Group 25"/>
              <p:cNvGrpSpPr>
                <a:grpSpLocks/>
              </p:cNvGrpSpPr>
              <p:nvPr/>
            </p:nvGrpSpPr>
            <p:grpSpPr bwMode="auto">
              <a:xfrm>
                <a:off x="3112" y="3339"/>
                <a:ext cx="726" cy="564"/>
                <a:chOff x="3112" y="3339"/>
                <a:chExt cx="726" cy="564"/>
              </a:xfrm>
            </p:grpSpPr>
            <p:sp>
              <p:nvSpPr>
                <p:cNvPr id="18" name="Rectangle 21"/>
                <p:cNvSpPr>
                  <a:spLocks noChangeArrowheads="1"/>
                </p:cNvSpPr>
                <p:nvPr/>
              </p:nvSpPr>
              <p:spPr bwMode="auto">
                <a:xfrm>
                  <a:off x="3119" y="3339"/>
                  <a:ext cx="636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sz="2400" i="1" dirty="0" smtClean="0"/>
                    <a:t>S – </a:t>
                  </a:r>
                  <a:r>
                    <a:rPr lang="en-GB" sz="2400" dirty="0" smtClean="0"/>
                    <a:t>2</a:t>
                  </a:r>
                  <a:r>
                    <a:rPr lang="en-GB" sz="2400" i="1" dirty="0" smtClean="0">
                      <a:latin typeface="Times New Roman" pitchFamily="18" charset="0"/>
                    </a:rPr>
                    <a:t>lh</a:t>
                  </a:r>
                </a:p>
              </p:txBody>
            </p:sp>
            <p:sp>
              <p:nvSpPr>
                <p:cNvPr id="19" name="Line 22"/>
                <p:cNvSpPr>
                  <a:spLocks noChangeShapeType="1"/>
                </p:cNvSpPr>
                <p:nvPr/>
              </p:nvSpPr>
              <p:spPr bwMode="auto">
                <a:xfrm>
                  <a:off x="3112" y="3620"/>
                  <a:ext cx="72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 smtClean="0"/>
                </a:p>
              </p:txBody>
            </p:sp>
            <p:sp>
              <p:nvSpPr>
                <p:cNvPr id="20" name="Rectangle 24"/>
                <p:cNvSpPr>
                  <a:spLocks noChangeArrowheads="1"/>
                </p:cNvSpPr>
                <p:nvPr/>
              </p:nvSpPr>
              <p:spPr bwMode="auto">
                <a:xfrm>
                  <a:off x="3130" y="3612"/>
                  <a:ext cx="652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sz="2400" smtClean="0"/>
                    <a:t>2</a:t>
                  </a:r>
                  <a:r>
                    <a:rPr lang="en-GB" sz="2400" i="1" smtClean="0">
                      <a:latin typeface="Times New Roman" pitchFamily="18" charset="0"/>
                    </a:rPr>
                    <a:t>l </a:t>
                  </a:r>
                  <a:r>
                    <a:rPr lang="en-GB" sz="2400" smtClean="0"/>
                    <a:t>+ 2</a:t>
                  </a:r>
                  <a:r>
                    <a:rPr lang="en-GB" sz="2400" i="1" smtClean="0">
                      <a:latin typeface="Times New Roman" pitchFamily="18" charset="0"/>
                    </a:rPr>
                    <a:t>h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4274" y="509885"/>
            <a:ext cx="2228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8357" y="971550"/>
            <a:ext cx="733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F.A.I.L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76249" y="1360621"/>
            <a:ext cx="324802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b="1" dirty="0" smtClean="0"/>
              <a:t>Question: </a:t>
            </a:r>
            <a:r>
              <a:rPr lang="en-GB" dirty="0" smtClean="0"/>
              <a:t>Make </a:t>
            </a:r>
            <a:r>
              <a:rPr lang="en-GB" sz="2000" b="1" i="1" dirty="0" smtClean="0"/>
              <a:t>x</a:t>
            </a:r>
            <a:r>
              <a:rPr lang="en-GB" dirty="0" smtClean="0"/>
              <a:t> the subject of the formula: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199947"/>
              </p:ext>
            </p:extLst>
          </p:nvPr>
        </p:nvGraphicFramePr>
        <p:xfrm>
          <a:off x="476249" y="2197373"/>
          <a:ext cx="28067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3" imgW="1143000" imgH="215900" progId="Equation.3">
                  <p:embed/>
                </p:oleObj>
              </mc:Choice>
              <mc:Fallback>
                <p:oleObj name="Equation" r:id="rId3" imgW="1143000" imgH="215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49" y="2197373"/>
                        <a:ext cx="28067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20103"/>
              </p:ext>
            </p:extLst>
          </p:nvPr>
        </p:nvGraphicFramePr>
        <p:xfrm>
          <a:off x="446087" y="2876823"/>
          <a:ext cx="28067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1143000" imgH="215900" progId="Equation.3">
                  <p:embed/>
                </p:oleObj>
              </mc:Choice>
              <mc:Fallback>
                <p:oleObj name="Equation" r:id="rId5" imgW="1143000" imgH="2159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" y="2876823"/>
                        <a:ext cx="28067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100670"/>
              </p:ext>
            </p:extLst>
          </p:nvPr>
        </p:nvGraphicFramePr>
        <p:xfrm>
          <a:off x="322262" y="3527698"/>
          <a:ext cx="29321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7" imgW="1193800" imgH="215900" progId="Equation.3">
                  <p:embed/>
                </p:oleObj>
              </mc:Choice>
              <mc:Fallback>
                <p:oleObj name="Equation" r:id="rId7" imgW="1193800" imgH="2159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" y="3527698"/>
                        <a:ext cx="29321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133315"/>
              </p:ext>
            </p:extLst>
          </p:nvPr>
        </p:nvGraphicFramePr>
        <p:xfrm>
          <a:off x="1431924" y="4034110"/>
          <a:ext cx="187166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9" imgW="761669" imgH="406224" progId="Equation.3">
                  <p:embed/>
                </p:oleObj>
              </mc:Choice>
              <mc:Fallback>
                <p:oleObj name="Equation" r:id="rId9" imgW="761669" imgH="406224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4" y="4034110"/>
                        <a:ext cx="1871663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6267449" y="971550"/>
            <a:ext cx="754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.A.I.L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4981576" y="1201183"/>
            <a:ext cx="3327400" cy="1835151"/>
            <a:chOff x="3138" y="571"/>
            <a:chExt cx="2096" cy="1156"/>
          </a:xfrm>
        </p:grpSpPr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138" y="571"/>
              <a:ext cx="2096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b="1" dirty="0" smtClean="0"/>
                <a:t>Question: </a:t>
              </a:r>
              <a:r>
                <a:rPr lang="en-GB" dirty="0" smtClean="0"/>
                <a:t>Make </a:t>
              </a:r>
              <a:r>
                <a:rPr lang="en-GB" sz="2000" b="1" i="1" dirty="0" smtClean="0"/>
                <a:t>p</a:t>
              </a:r>
              <a:r>
                <a:rPr lang="en-GB" dirty="0" smtClean="0"/>
                <a:t> the subject of the formula:</a:t>
              </a:r>
              <a:endParaRPr lang="en-US" dirty="0" smtClean="0"/>
            </a:p>
          </p:txBody>
        </p:sp>
        <p:graphicFrame>
          <p:nvGraphicFramePr>
            <p:cNvPr id="13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1472334"/>
                </p:ext>
              </p:extLst>
            </p:nvPr>
          </p:nvGraphicFramePr>
          <p:xfrm>
            <a:off x="3355" y="1098"/>
            <a:ext cx="1474" cy="6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4" name="Equation" r:id="rId11" imgW="952200" imgH="406080" progId="Equation.3">
                    <p:embed/>
                  </p:oleObj>
                </mc:Choice>
                <mc:Fallback>
                  <p:oleObj name="Equation" r:id="rId11" imgW="95220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5" y="1098"/>
                          <a:ext cx="1474" cy="6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170714"/>
              </p:ext>
            </p:extLst>
          </p:nvPr>
        </p:nvGraphicFramePr>
        <p:xfrm>
          <a:off x="5032375" y="3226073"/>
          <a:ext cx="28082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3" imgW="1143000" imgH="215640" progId="Equation.3">
                  <p:embed/>
                </p:oleObj>
              </mc:Choice>
              <mc:Fallback>
                <p:oleObj name="Equation" r:id="rId13" imgW="11430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5" y="3226073"/>
                        <a:ext cx="28082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320789"/>
              </p:ext>
            </p:extLst>
          </p:nvPr>
        </p:nvGraphicFramePr>
        <p:xfrm>
          <a:off x="5226050" y="3934098"/>
          <a:ext cx="26511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15" imgW="1079280" imgH="215640" progId="Equation.3">
                  <p:embed/>
                </p:oleObj>
              </mc:Choice>
              <mc:Fallback>
                <p:oleObj name="Equation" r:id="rId15" imgW="1079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6050" y="3934098"/>
                        <a:ext cx="265112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567625"/>
              </p:ext>
            </p:extLst>
          </p:nvPr>
        </p:nvGraphicFramePr>
        <p:xfrm>
          <a:off x="5354638" y="4588148"/>
          <a:ext cx="26193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17" imgW="1066680" imgH="215640" progId="Equation.3">
                  <p:embed/>
                </p:oleObj>
              </mc:Choice>
              <mc:Fallback>
                <p:oleObj name="Equation" r:id="rId17" imgW="1066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4588148"/>
                        <a:ext cx="26193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334358"/>
              </p:ext>
            </p:extLst>
          </p:nvPr>
        </p:nvGraphicFramePr>
        <p:xfrm>
          <a:off x="5130800" y="5196160"/>
          <a:ext cx="28686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19" imgW="1168200" imgH="215640" progId="Equation.3">
                  <p:embed/>
                </p:oleObj>
              </mc:Choice>
              <mc:Fallback>
                <p:oleObj name="Equation" r:id="rId19" imgW="1168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5196160"/>
                        <a:ext cx="286861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097093"/>
              </p:ext>
            </p:extLst>
          </p:nvPr>
        </p:nvGraphicFramePr>
        <p:xfrm>
          <a:off x="6180138" y="5672410"/>
          <a:ext cx="18700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21" imgW="761760" imgH="406080" progId="Equation.3">
                  <p:embed/>
                </p:oleObj>
              </mc:Choice>
              <mc:Fallback>
                <p:oleObj name="Equation" r:id="rId21" imgW="761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138" y="5672410"/>
                        <a:ext cx="187007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47049" y="1069675"/>
            <a:ext cx="33204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u="sng" dirty="0" smtClean="0"/>
              <a:t>AFL Exam </a:t>
            </a:r>
            <a:r>
              <a:rPr lang="en-GB" sz="2800" b="1" i="1" u="sng" dirty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41220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25" y="818444"/>
            <a:ext cx="4248150" cy="55068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724150" y="818444"/>
            <a:ext cx="1295400" cy="38170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141" y="2139350"/>
            <a:ext cx="7886700" cy="2164333"/>
          </a:xfrm>
        </p:spPr>
        <p:txBody>
          <a:bodyPr/>
          <a:lstStyle/>
          <a:p>
            <a:pPr algn="ctr"/>
            <a:r>
              <a:rPr lang="en-GB" dirty="0" smtClean="0"/>
              <a:t>Please complete GSB worksheet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6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32722" y="1239297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207869"/>
            <a:ext cx="1384209" cy="99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04850" y="5483321"/>
            <a:ext cx="81915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Rearrange</a:t>
            </a:r>
            <a:r>
              <a:rPr lang="en-GB" sz="2800" dirty="0"/>
              <a:t>, </a:t>
            </a:r>
            <a:r>
              <a:rPr lang="en-GB" sz="2800" dirty="0" smtClean="0"/>
              <a:t>Change the Subject</a:t>
            </a:r>
            <a:r>
              <a:rPr lang="en-GB" sz="2800" dirty="0"/>
              <a:t>, </a:t>
            </a:r>
            <a:r>
              <a:rPr lang="en-GB" sz="2800" dirty="0" smtClean="0"/>
              <a:t>Inverse Operations</a:t>
            </a:r>
            <a:r>
              <a:rPr lang="en-GB" sz="2800" dirty="0"/>
              <a:t>, </a:t>
            </a:r>
            <a:r>
              <a:rPr lang="en-GB" sz="2800" dirty="0" smtClean="0"/>
              <a:t>Brackets</a:t>
            </a:r>
            <a:r>
              <a:rPr lang="en-GB" sz="2800" dirty="0"/>
              <a:t>, </a:t>
            </a:r>
            <a:r>
              <a:rPr lang="en-GB" sz="2800" dirty="0" smtClean="0"/>
              <a:t>Fractions, Factorise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L/Q: Can </a:t>
            </a:r>
            <a:r>
              <a:rPr lang="en-GB" b="1" i="1" u="sng" dirty="0" smtClean="0"/>
              <a:t>I </a:t>
            </a:r>
            <a:r>
              <a:rPr lang="en-GB" b="1" i="1" u="sng" smtClean="0"/>
              <a:t>rearrange complex </a:t>
            </a:r>
            <a:r>
              <a:rPr lang="en-GB" b="1" i="1" u="sng" smtClean="0"/>
              <a:t>formulae?</a:t>
            </a:r>
            <a:r>
              <a:rPr lang="en-GB" smtClean="0"/>
              <a:t>                                                       </a:t>
            </a:r>
            <a:r>
              <a:rPr lang="en-GB" b="1" i="1" u="sng" dirty="0" smtClean="0">
                <a:solidFill>
                  <a:srgbClr val="7030A0"/>
                </a:solidFill>
              </a:rPr>
              <a:t>C.S - Confidence</a:t>
            </a:r>
            <a:endParaRPr lang="en-GB" u="sng" dirty="0">
              <a:solidFill>
                <a:srgbClr val="7030A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679" y="1703903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269631" y="2442919"/>
            <a:ext cx="24266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Find the HCF of 90 and 108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14106"/>
              </p:ext>
            </p:extLst>
          </p:nvPr>
        </p:nvGraphicFramePr>
        <p:xfrm>
          <a:off x="3341077" y="3245461"/>
          <a:ext cx="2485291" cy="1885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4" imgW="0" imgH="0" progId="Photoshop.Image.6">
                  <p:embed/>
                </p:oleObj>
              </mc:Choice>
              <mc:Fallback>
                <p:oleObj r:id="rId4" imgW="0" imgH="0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077" y="3245461"/>
                        <a:ext cx="2485291" cy="1885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3374017" y="2442918"/>
            <a:ext cx="24266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Identify the value of </a:t>
            </a:r>
            <a:r>
              <a:rPr lang="en-US" altLang="en-US" dirty="0" err="1" smtClean="0">
                <a:solidFill>
                  <a:srgbClr val="000000"/>
                </a:solidFill>
              </a:rPr>
              <a:t>i</a:t>
            </a:r>
            <a:r>
              <a:rPr lang="en-US" altLang="en-US" dirty="0" smtClean="0">
                <a:solidFill>
                  <a:srgbClr val="000000"/>
                </a:solidFill>
              </a:rPr>
              <a:t> with reasons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730" y="3245461"/>
            <a:ext cx="1837705" cy="6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6469673" y="2442919"/>
            <a:ext cx="242667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Calculate and simplify 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Box 220"/>
          <p:cNvSpPr txBox="1"/>
          <p:nvPr/>
        </p:nvSpPr>
        <p:spPr>
          <a:xfrm>
            <a:off x="428596" y="871066"/>
            <a:ext cx="850112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u="sng" dirty="0" smtClean="0">
                <a:latin typeface="Comic Sans MS" pitchFamily="66" charset="0"/>
              </a:rPr>
              <a:t>Modelled Example</a:t>
            </a:r>
          </a:p>
          <a:p>
            <a:r>
              <a:rPr lang="en-GB" sz="2800" dirty="0" smtClean="0">
                <a:latin typeface="Comic Sans MS" pitchFamily="66" charset="0"/>
              </a:rPr>
              <a:t>Rearrange </a:t>
            </a:r>
            <a:r>
              <a:rPr lang="en-GB" sz="2800" dirty="0" smtClean="0">
                <a:latin typeface="Comic Sans MS" pitchFamily="66" charset="0"/>
              </a:rPr>
              <a:t>the formula to make </a:t>
            </a:r>
            <a:r>
              <a:rPr lang="en-GB" sz="2800" b="1" dirty="0" smtClean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n-GB" sz="2800" dirty="0" smtClean="0">
                <a:latin typeface="Comic Sans MS" pitchFamily="66" charset="0"/>
              </a:rPr>
              <a:t> the </a:t>
            </a:r>
            <a:r>
              <a:rPr lang="en-GB" sz="2800" dirty="0" smtClean="0">
                <a:latin typeface="Comic Sans MS" pitchFamily="66" charset="0"/>
              </a:rPr>
              <a:t>subject</a:t>
            </a:r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b = 5a + 21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b – 21 = 5a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u="sng" dirty="0" smtClean="0">
                <a:latin typeface="Comic Sans MS" pitchFamily="66" charset="0"/>
              </a:rPr>
              <a:t>b – 21 </a:t>
            </a:r>
            <a:r>
              <a:rPr lang="en-GB" sz="3600" dirty="0" smtClean="0">
                <a:latin typeface="Comic Sans MS" pitchFamily="66" charset="0"/>
              </a:rPr>
              <a:t>= a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57554" y="2348110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-21		-21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500430" y="33482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÷5 		÷5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071934" y="451440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5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71472" y="1908186"/>
            <a:ext cx="21431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This means we want to rearrange the formula so it says </a:t>
            </a:r>
          </a:p>
          <a:p>
            <a:pPr algn="ctr"/>
            <a:r>
              <a:rPr lang="en-GB" sz="2800" dirty="0" smtClean="0"/>
              <a:t>a =</a:t>
            </a:r>
            <a:endParaRPr lang="en-GB" sz="2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714348" y="5300222"/>
            <a:ext cx="678661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Our answer should say ... a = </a:t>
            </a:r>
            <a:r>
              <a:rPr lang="en-GB" sz="3200" u="sng" dirty="0" smtClean="0">
                <a:latin typeface="Comic Sans MS" pitchFamily="66" charset="0"/>
              </a:rPr>
              <a:t>b – 21</a:t>
            </a:r>
          </a:p>
          <a:p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572264" y="580028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5</a:t>
            </a:r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0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0"/>
      <p:bldP spid="223" grpId="0"/>
      <p:bldP spid="224" grpId="0"/>
      <p:bldP spid="225" grpId="0" animBg="1"/>
      <p:bldP spid="226" grpId="0" animBg="1"/>
      <p:bldP spid="2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14450" y="1100120"/>
            <a:ext cx="6934200" cy="52816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Comic Sans MS" pitchFamily="66" charset="0"/>
              </a:rPr>
              <a:t>Rearrange each formula to make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latin typeface="Comic Sans MS" pitchFamily="66" charset="0"/>
              </a:rPr>
              <a:t> the subject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u = 11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+ 3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w = 8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+ p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q = 3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+ 4t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7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+ m + t = l  </a:t>
            </a:r>
          </a:p>
          <a:p>
            <a:endParaRPr lang="en-GB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a = 3(s + 4)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4 = g(s – 7)</a:t>
            </a:r>
          </a:p>
          <a:p>
            <a:endParaRPr lang="en-GB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22 + 5s = 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r = q – 3s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GB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80" y="1828442"/>
            <a:ext cx="353798" cy="65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1663" y="3988001"/>
            <a:ext cx="319832" cy="6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03" y="5293723"/>
            <a:ext cx="297792" cy="66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/>
        </p:nvSpPr>
        <p:spPr>
          <a:xfrm>
            <a:off x="-3900" y="567655"/>
            <a:ext cx="91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4" y="1577645"/>
            <a:ext cx="2085976" cy="478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676900" y="2155625"/>
            <a:ext cx="20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25" y="818444"/>
            <a:ext cx="4248150" cy="55068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724150" y="818444"/>
            <a:ext cx="1295400" cy="38170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6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62798"/>
            <a:ext cx="850112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Modelled Example</a:t>
            </a:r>
            <a:endParaRPr lang="en-GB" sz="2800" u="sng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Rearrange the formula to make </a:t>
            </a:r>
            <a:r>
              <a:rPr lang="en-GB" sz="2800" b="1" dirty="0" smtClean="0">
                <a:solidFill>
                  <a:srgbClr val="00B050"/>
                </a:solidFill>
                <a:latin typeface="Comic Sans MS" pitchFamily="66" charset="0"/>
              </a:rPr>
              <a:t>v</a:t>
            </a:r>
            <a:r>
              <a:rPr lang="en-GB" sz="2800" dirty="0" smtClean="0">
                <a:latin typeface="Comic Sans MS" pitchFamily="66" charset="0"/>
              </a:rPr>
              <a:t> the subject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e </a:t>
            </a:r>
            <a:r>
              <a:rPr lang="en-GB" sz="2800" dirty="0" smtClean="0">
                <a:latin typeface="Comic Sans MS" pitchFamily="66" charset="0"/>
              </a:rPr>
              <a:t>= </a:t>
            </a:r>
            <a:r>
              <a:rPr lang="en-GB" sz="2800" u="sng" dirty="0" smtClean="0">
                <a:latin typeface="Comic Sans MS" pitchFamily="66" charset="0"/>
              </a:rPr>
              <a:t>3v + t</a:t>
            </a:r>
          </a:p>
          <a:p>
            <a:pPr algn="ctr"/>
            <a:endParaRPr lang="en-GB" sz="2800" u="sng" dirty="0" smtClean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 smtClean="0">
                <a:latin typeface="Comic Sans MS" pitchFamily="66" charset="0"/>
              </a:rPr>
              <a:t>5e = 3v + t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smtClean="0">
                <a:latin typeface="Comic Sans MS" pitchFamily="66" charset="0"/>
              </a:rPr>
              <a:t>5e – t = 3v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u="sng" dirty="0" smtClean="0">
                <a:latin typeface="Comic Sans MS" pitchFamily="66" charset="0"/>
              </a:rPr>
              <a:t>5e – t </a:t>
            </a:r>
            <a:r>
              <a:rPr lang="en-GB" sz="2800" dirty="0" smtClean="0">
                <a:latin typeface="Comic Sans MS" pitchFamily="66" charset="0"/>
              </a:rPr>
              <a:t>= </a:t>
            </a:r>
            <a:r>
              <a:rPr lang="en-GB" sz="2800" dirty="0" smtClean="0">
                <a:latin typeface="Comic Sans MS" pitchFamily="66" charset="0"/>
              </a:rPr>
              <a:t>v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1901" y="3333420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- t	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    - 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1901" y="2368190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x</a:t>
            </a:r>
            <a:r>
              <a:rPr lang="en-GB" sz="2800" dirty="0" smtClean="0">
                <a:solidFill>
                  <a:srgbClr val="FF0000"/>
                </a:solidFill>
              </a:rPr>
              <a:t>5 	    </a:t>
            </a:r>
            <a:r>
              <a:rPr lang="en-GB" sz="2800" dirty="0" err="1" smtClean="0">
                <a:solidFill>
                  <a:srgbClr val="FF0000"/>
                </a:solidFill>
              </a:rPr>
              <a:t>x5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084949"/>
            <a:ext cx="21431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This means we want to rearrange the formula so it says </a:t>
            </a:r>
          </a:p>
          <a:p>
            <a:pPr algn="ctr"/>
            <a:r>
              <a:rPr lang="en-GB" sz="2800" dirty="0"/>
              <a:t>v</a:t>
            </a:r>
            <a:r>
              <a:rPr lang="en-GB" sz="2800" dirty="0" smtClean="0"/>
              <a:t> =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35885" y="5594890"/>
            <a:ext cx="71438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Our answer should say ... v = </a:t>
            </a:r>
            <a:r>
              <a:rPr lang="en-GB" sz="2400" u="sng" dirty="0" smtClean="0">
                <a:latin typeface="Comic Sans MS" pitchFamily="66" charset="0"/>
              </a:rPr>
              <a:t>5e – t</a:t>
            </a:r>
          </a:p>
          <a:p>
            <a:endParaRPr lang="en-GB" sz="2400" u="sng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3172" y="601038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2045025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5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9091" y="506111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21901" y="4143380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÷3	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        ÷3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1369234"/>
            <a:ext cx="850112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Thinking Question</a:t>
            </a:r>
            <a:endParaRPr lang="en-GB" sz="2800" u="sng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Rearrange </a:t>
            </a:r>
            <a:r>
              <a:rPr lang="en-GB" sz="2800" dirty="0" smtClean="0">
                <a:latin typeface="Comic Sans MS" pitchFamily="66" charset="0"/>
              </a:rPr>
              <a:t>the formula to make 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GB" sz="2800" dirty="0" smtClean="0">
                <a:latin typeface="Comic Sans MS" pitchFamily="66" charset="0"/>
              </a:rPr>
              <a:t> the subject</a:t>
            </a:r>
          </a:p>
          <a:p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m = </a:t>
            </a:r>
            <a:r>
              <a:rPr lang="en-GB" sz="3600" u="sng" dirty="0">
                <a:latin typeface="Comic Sans MS" pitchFamily="66" charset="0"/>
              </a:rPr>
              <a:t>p</a:t>
            </a:r>
            <a:r>
              <a:rPr lang="en-GB" sz="3600" dirty="0" smtClean="0">
                <a:latin typeface="Comic Sans MS" pitchFamily="66" charset="0"/>
              </a:rPr>
              <a:t> + n</a:t>
            </a:r>
            <a:endParaRPr lang="en-GB" sz="3600" u="sng" dirty="0" smtClean="0">
              <a:latin typeface="Comic Sans MS" pitchFamily="66" charset="0"/>
            </a:endParaRPr>
          </a:p>
          <a:p>
            <a:pPr algn="ctr"/>
            <a:endParaRPr lang="en-GB" sz="3600" dirty="0" smtClean="0">
              <a:latin typeface="Comic Sans MS" pitchFamily="66" charset="0"/>
            </a:endParaRPr>
          </a:p>
          <a:p>
            <a:endParaRPr lang="en-GB" sz="3600" dirty="0">
              <a:latin typeface="Comic Sans MS" pitchFamily="66" charset="0"/>
            </a:endParaRPr>
          </a:p>
          <a:p>
            <a:r>
              <a:rPr lang="en-GB" sz="3600" dirty="0" smtClean="0">
                <a:latin typeface="Comic Sans MS" pitchFamily="66" charset="0"/>
              </a:rPr>
              <a:t>How </a:t>
            </a:r>
            <a:r>
              <a:rPr lang="en-GB" sz="3600" dirty="0" smtClean="0">
                <a:latin typeface="Comic Sans MS" pitchFamily="66" charset="0"/>
              </a:rPr>
              <a:t>does this question vary from the previous and why is this significant?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6" y="3259233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2</a:t>
            </a:r>
          </a:p>
        </p:txBody>
      </p:sp>
      <p:pic>
        <p:nvPicPr>
          <p:cNvPr id="6" name="Picture 2" descr="thinkingcapwhoa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70" y="2454201"/>
            <a:ext cx="1945480" cy="161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l="33595" t="53457" r="60132" b="32271"/>
          <a:stretch/>
        </p:blipFill>
        <p:spPr bwMode="auto">
          <a:xfrm>
            <a:off x="682547" y="5062046"/>
            <a:ext cx="1747031" cy="142840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 rotWithShape="1">
          <a:blip r:embed="rId2" cstate="print"/>
          <a:srcRect l="9651" t="58875" r="84537" b="32271"/>
          <a:stretch/>
        </p:blipFill>
        <p:spPr bwMode="auto">
          <a:xfrm>
            <a:off x="678514" y="1377684"/>
            <a:ext cx="1702980" cy="144595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30" y="1653659"/>
            <a:ext cx="353798" cy="65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9830" y="3544670"/>
            <a:ext cx="319832" cy="6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67" y="5293722"/>
            <a:ext cx="297792" cy="66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29662" y="298638"/>
            <a:ext cx="85328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800" dirty="0">
                <a:latin typeface="Comic Sans MS" pitchFamily="66" charset="0"/>
              </a:rPr>
              <a:t>Rearrange the formula to make </a:t>
            </a:r>
            <a:r>
              <a:rPr lang="en-GB" sz="2800" b="1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the subject</a:t>
            </a:r>
          </a:p>
          <a:p>
            <a:endParaRPr lang="en-GB" sz="28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 rotWithShape="1">
          <a:blip r:embed="rId2" cstate="print"/>
          <a:srcRect l="21736" t="54972" r="73734" b="32271"/>
          <a:stretch/>
        </p:blipFill>
        <p:spPr bwMode="auto">
          <a:xfrm>
            <a:off x="654859" y="3271687"/>
            <a:ext cx="1726635" cy="1428409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33648" y="1653659"/>
            <a:ext cx="620080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A</a:t>
            </a:r>
            <a:r>
              <a:rPr lang="en-GB" sz="3200" dirty="0" smtClean="0">
                <a:latin typeface="Comic Sans MS" pitchFamily="66" charset="0"/>
              </a:rPr>
              <a:t>nswer </a:t>
            </a:r>
            <a:r>
              <a:rPr lang="en-GB" sz="3200" dirty="0" smtClean="0">
                <a:latin typeface="Comic Sans MS" pitchFamily="66" charset="0"/>
              </a:rPr>
              <a:t>should say </a:t>
            </a:r>
            <a:r>
              <a:rPr lang="en-GB" sz="3200" dirty="0" smtClean="0">
                <a:latin typeface="Comic Sans MS" pitchFamily="66" charset="0"/>
              </a:rPr>
              <a:t> </a:t>
            </a:r>
            <a:r>
              <a:rPr lang="en-GB" sz="3200" dirty="0" smtClean="0">
                <a:latin typeface="Comic Sans MS" pitchFamily="66" charset="0"/>
              </a:rPr>
              <a:t>a = </a:t>
            </a:r>
            <a:r>
              <a:rPr lang="en-GB" sz="3200" u="sng" dirty="0" smtClean="0">
                <a:latin typeface="Comic Sans MS" pitchFamily="66" charset="0"/>
              </a:rPr>
              <a:t>b – 21</a:t>
            </a:r>
          </a:p>
          <a:p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3648" y="3447282"/>
            <a:ext cx="620080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A</a:t>
            </a:r>
            <a:r>
              <a:rPr lang="en-GB" sz="3200" dirty="0" smtClean="0">
                <a:latin typeface="Comic Sans MS" pitchFamily="66" charset="0"/>
              </a:rPr>
              <a:t>nswer </a:t>
            </a:r>
            <a:r>
              <a:rPr lang="en-GB" sz="3200" dirty="0" smtClean="0">
                <a:latin typeface="Comic Sans MS" pitchFamily="66" charset="0"/>
              </a:rPr>
              <a:t>should say </a:t>
            </a:r>
            <a:r>
              <a:rPr lang="en-GB" sz="3200" dirty="0" smtClean="0">
                <a:latin typeface="Comic Sans MS" pitchFamily="66" charset="0"/>
              </a:rPr>
              <a:t> </a:t>
            </a:r>
            <a:r>
              <a:rPr lang="en-GB" sz="3200" dirty="0" smtClean="0">
                <a:latin typeface="Comic Sans MS" pitchFamily="66" charset="0"/>
              </a:rPr>
              <a:t>a = </a:t>
            </a:r>
            <a:r>
              <a:rPr lang="en-GB" sz="3200" u="sng" dirty="0" smtClean="0">
                <a:latin typeface="Comic Sans MS" pitchFamily="66" charset="0"/>
              </a:rPr>
              <a:t>b – 21</a:t>
            </a:r>
          </a:p>
          <a:p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3648" y="5237641"/>
            <a:ext cx="620080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A</a:t>
            </a:r>
            <a:r>
              <a:rPr lang="en-GB" sz="3200" dirty="0" smtClean="0">
                <a:latin typeface="Comic Sans MS" pitchFamily="66" charset="0"/>
              </a:rPr>
              <a:t>nswer </a:t>
            </a:r>
            <a:r>
              <a:rPr lang="en-GB" sz="3200" dirty="0" smtClean="0">
                <a:latin typeface="Comic Sans MS" pitchFamily="66" charset="0"/>
              </a:rPr>
              <a:t>should say </a:t>
            </a:r>
            <a:r>
              <a:rPr lang="en-GB" sz="3200" dirty="0" smtClean="0">
                <a:latin typeface="Comic Sans MS" pitchFamily="66" charset="0"/>
              </a:rPr>
              <a:t> </a:t>
            </a:r>
            <a:r>
              <a:rPr lang="en-GB" sz="3200" dirty="0" smtClean="0">
                <a:latin typeface="Comic Sans MS" pitchFamily="66" charset="0"/>
              </a:rPr>
              <a:t>a = </a:t>
            </a:r>
            <a:r>
              <a:rPr lang="en-GB" sz="3200" u="sng" dirty="0" smtClean="0">
                <a:latin typeface="Comic Sans MS" pitchFamily="66" charset="0"/>
              </a:rPr>
              <a:t>b – 21</a:t>
            </a:r>
          </a:p>
          <a:p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48536" y="2166835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48536" y="3985891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48536" y="5669787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16475" y="1582738"/>
            <a:ext cx="3503687" cy="6715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76225" y="1609725"/>
            <a:ext cx="3503687" cy="6715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76225" y="1582738"/>
            <a:ext cx="37973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b="1" dirty="0" smtClean="0"/>
              <a:t>Example </a:t>
            </a:r>
            <a:r>
              <a:rPr lang="en-GB" b="1" dirty="0" smtClean="0"/>
              <a:t>Question                                                                  </a:t>
            </a:r>
            <a:r>
              <a:rPr lang="en-GB" dirty="0" smtClean="0"/>
              <a:t>Make </a:t>
            </a:r>
            <a:r>
              <a:rPr lang="en-GB" sz="2000" b="1" i="1" dirty="0" smtClean="0"/>
              <a:t>q</a:t>
            </a:r>
            <a:r>
              <a:rPr lang="en-GB" dirty="0" smtClean="0"/>
              <a:t> the subject of the formula:</a:t>
            </a:r>
            <a:endParaRPr lang="en-US" dirty="0" smtClean="0"/>
          </a:p>
        </p:txBody>
      </p:sp>
      <p:graphicFrame>
        <p:nvGraphicFramePr>
          <p:cNvPr id="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251610"/>
              </p:ext>
            </p:extLst>
          </p:nvPr>
        </p:nvGraphicFramePr>
        <p:xfrm>
          <a:off x="414338" y="2274888"/>
          <a:ext cx="27257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" imgW="1015920" imgH="228600" progId="Equation.3">
                  <p:embed/>
                </p:oleObj>
              </mc:Choice>
              <mc:Fallback>
                <p:oleObj name="Equation" r:id="rId3" imgW="1015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2274888"/>
                        <a:ext cx="2725737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3294063" y="2263775"/>
            <a:ext cx="1262062" cy="641350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Expand           brackets</a:t>
            </a:r>
            <a:endParaRPr lang="en-US" dirty="0" smtClean="0"/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3146425" y="3074988"/>
            <a:ext cx="2005013" cy="366712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Subtract 5</a:t>
            </a:r>
            <a:r>
              <a:rPr lang="en-GB" i="1" dirty="0" smtClean="0"/>
              <a:t>p</a:t>
            </a:r>
            <a:endParaRPr lang="en-US" i="1" dirty="0" smtClean="0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3175000" y="3770313"/>
            <a:ext cx="1539875" cy="366712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Divide by </a:t>
            </a:r>
            <a:r>
              <a:rPr lang="en-GB" i="1" dirty="0" smtClean="0"/>
              <a:t>5</a:t>
            </a:r>
            <a:endParaRPr lang="en-US" i="1" dirty="0" smtClean="0"/>
          </a:p>
        </p:txBody>
      </p:sp>
      <p:graphicFrame>
        <p:nvGraphicFramePr>
          <p:cNvPr id="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227557"/>
              </p:ext>
            </p:extLst>
          </p:nvPr>
        </p:nvGraphicFramePr>
        <p:xfrm>
          <a:off x="481013" y="2998788"/>
          <a:ext cx="25892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965160" imgH="228600" progId="Equation.3">
                  <p:embed/>
                </p:oleObj>
              </mc:Choice>
              <mc:Fallback>
                <p:oleObj name="Equation" r:id="rId5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2998788"/>
                        <a:ext cx="258921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318171"/>
              </p:ext>
            </p:extLst>
          </p:nvPr>
        </p:nvGraphicFramePr>
        <p:xfrm>
          <a:off x="493713" y="3679825"/>
          <a:ext cx="25892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7" imgW="965160" imgH="228600" progId="Equation.3">
                  <p:embed/>
                </p:oleObj>
              </mc:Choice>
              <mc:Fallback>
                <p:oleObj name="Equation" r:id="rId7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3679825"/>
                        <a:ext cx="258921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40939"/>
              </p:ext>
            </p:extLst>
          </p:nvPr>
        </p:nvGraphicFramePr>
        <p:xfrm>
          <a:off x="622300" y="4208463"/>
          <a:ext cx="2417763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9" imgW="901440" imgH="406080" progId="Equation.3">
                  <p:embed/>
                </p:oleObj>
              </mc:Choice>
              <mc:Fallback>
                <p:oleObj name="Equation" r:id="rId9" imgW="9014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4208463"/>
                        <a:ext cx="2417763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277968"/>
              </p:ext>
            </p:extLst>
          </p:nvPr>
        </p:nvGraphicFramePr>
        <p:xfrm>
          <a:off x="769938" y="5243513"/>
          <a:ext cx="2554287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11" imgW="952200" imgH="444240" progId="Equation.3">
                  <p:embed/>
                </p:oleObj>
              </mc:Choice>
              <mc:Fallback>
                <p:oleObj name="Equation" r:id="rId11" imgW="952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243513"/>
                        <a:ext cx="2554287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3246438" y="4481513"/>
            <a:ext cx="1539875" cy="366712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i="1" dirty="0" smtClean="0">
                <a:sym typeface="Symbol" pitchFamily="18" charset="2"/>
              </a:rPr>
              <a:t> both sides</a:t>
            </a:r>
          </a:p>
        </p:txBody>
      </p:sp>
      <p:grpSp>
        <p:nvGrpSpPr>
          <p:cNvPr id="15" name="Group 35"/>
          <p:cNvGrpSpPr>
            <a:grpSpLocks/>
          </p:cNvGrpSpPr>
          <p:nvPr/>
        </p:nvGrpSpPr>
        <p:grpSpPr bwMode="auto">
          <a:xfrm>
            <a:off x="4816475" y="1609725"/>
            <a:ext cx="3797300" cy="1290638"/>
            <a:chOff x="3034" y="1014"/>
            <a:chExt cx="2392" cy="813"/>
          </a:xfrm>
        </p:grpSpPr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3034" y="1014"/>
              <a:ext cx="2392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b="1" dirty="0" smtClean="0"/>
                <a:t>Example Question </a:t>
              </a:r>
              <a:r>
                <a:rPr lang="en-GB" b="1" dirty="0" smtClean="0"/>
                <a:t>(alterative</a:t>
              </a:r>
              <a:r>
                <a:rPr lang="en-GB" b="1" dirty="0" smtClean="0"/>
                <a:t>)                                                                    </a:t>
              </a:r>
              <a:r>
                <a:rPr lang="en-GB" dirty="0" smtClean="0"/>
                <a:t>Make </a:t>
              </a:r>
              <a:r>
                <a:rPr lang="en-GB" sz="2000" b="1" i="1" dirty="0" smtClean="0"/>
                <a:t>q</a:t>
              </a:r>
              <a:r>
                <a:rPr lang="en-GB" dirty="0" smtClean="0"/>
                <a:t> the subject of the formula:</a:t>
              </a:r>
              <a:endParaRPr lang="en-US" dirty="0" smtClean="0"/>
            </a:p>
          </p:txBody>
        </p:sp>
        <p:graphicFrame>
          <p:nvGraphicFramePr>
            <p:cNvPr id="17" name="Object 34"/>
            <p:cNvGraphicFramePr>
              <a:graphicFrameLocks noChangeAspect="1"/>
            </p:cNvGraphicFramePr>
            <p:nvPr/>
          </p:nvGraphicFramePr>
          <p:xfrm>
            <a:off x="3068" y="1441"/>
            <a:ext cx="1717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9" name="Equation" r:id="rId13" imgW="1015920" imgH="228600" progId="Equation.3">
                    <p:embed/>
                  </p:oleObj>
                </mc:Choice>
                <mc:Fallback>
                  <p:oleObj name="Equation" r:id="rId13" imgW="1015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8" y="1441"/>
                          <a:ext cx="1717" cy="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Text Box 36"/>
          <p:cNvSpPr txBox="1">
            <a:spLocks noChangeArrowheads="1"/>
          </p:cNvSpPr>
          <p:nvPr/>
        </p:nvSpPr>
        <p:spPr bwMode="auto">
          <a:xfrm>
            <a:off x="7531100" y="2422525"/>
            <a:ext cx="1392238" cy="366713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Divide by 5</a:t>
            </a:r>
            <a:endParaRPr lang="en-US" dirty="0" smtClean="0"/>
          </a:p>
        </p:txBody>
      </p:sp>
      <p:graphicFrame>
        <p:nvGraphicFramePr>
          <p:cNvPr id="1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382176"/>
              </p:ext>
            </p:extLst>
          </p:nvPr>
        </p:nvGraphicFramePr>
        <p:xfrm>
          <a:off x="5451475" y="2871788"/>
          <a:ext cx="227965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14" imgW="850680" imgH="406080" progId="Equation.3">
                  <p:embed/>
                </p:oleObj>
              </mc:Choice>
              <mc:Fallback>
                <p:oleObj name="Equation" r:id="rId14" imgW="8506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475" y="2871788"/>
                        <a:ext cx="2279650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38"/>
          <p:cNvSpPr txBox="1">
            <a:spLocks noChangeArrowheads="1"/>
          </p:cNvSpPr>
          <p:nvPr/>
        </p:nvSpPr>
        <p:spPr bwMode="auto">
          <a:xfrm>
            <a:off x="7751763" y="3292475"/>
            <a:ext cx="1392237" cy="396875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/>
              <a:t>Subtract </a:t>
            </a:r>
            <a:r>
              <a:rPr lang="en-GB" sz="2000" i="1" dirty="0" smtClean="0">
                <a:latin typeface="Times New Roman" pitchFamily="18" charset="0"/>
              </a:rPr>
              <a:t>p</a:t>
            </a:r>
            <a:endParaRPr lang="en-US" sz="2000" i="1" dirty="0" smtClean="0">
              <a:latin typeface="Times New Roman" pitchFamily="18" charset="0"/>
            </a:endParaRPr>
          </a:p>
        </p:txBody>
      </p:sp>
      <p:graphicFrame>
        <p:nvGraphicFramePr>
          <p:cNvPr id="2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092283"/>
              </p:ext>
            </p:extLst>
          </p:nvPr>
        </p:nvGraphicFramePr>
        <p:xfrm>
          <a:off x="5362575" y="3856038"/>
          <a:ext cx="227965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16" imgW="850680" imgH="406080" progId="Equation.3">
                  <p:embed/>
                </p:oleObj>
              </mc:Choice>
              <mc:Fallback>
                <p:oleObj name="Equation" r:id="rId16" imgW="8506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3856038"/>
                        <a:ext cx="2279650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7604125" y="4246563"/>
            <a:ext cx="1539875" cy="366712"/>
          </a:xfrm>
          <a:prstGeom prst="rect">
            <a:avLst/>
          </a:prstGeom>
          <a:solidFill>
            <a:srgbClr val="FFDAD1"/>
          </a:solidFill>
          <a:ln>
            <a:solidFill>
              <a:srgbClr val="FF0000"/>
            </a:solidFill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i="1" dirty="0" smtClean="0">
                <a:sym typeface="Symbol" pitchFamily="18" charset="2"/>
              </a:rPr>
              <a:t> both sides</a:t>
            </a:r>
          </a:p>
        </p:txBody>
      </p:sp>
      <p:graphicFrame>
        <p:nvGraphicFramePr>
          <p:cNvPr id="23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313957"/>
              </p:ext>
            </p:extLst>
          </p:nvPr>
        </p:nvGraphicFramePr>
        <p:xfrm>
          <a:off x="5365750" y="4892675"/>
          <a:ext cx="241776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18" imgW="901440" imgH="444240" progId="Equation.3">
                  <p:embed/>
                </p:oleObj>
              </mc:Choice>
              <mc:Fallback>
                <p:oleObj name="Equation" r:id="rId18" imgW="901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892675"/>
                        <a:ext cx="2417763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42"/>
          <p:cNvGrpSpPr>
            <a:grpSpLocks/>
          </p:cNvGrpSpPr>
          <p:nvPr/>
        </p:nvGrpSpPr>
        <p:grpSpPr bwMode="auto">
          <a:xfrm>
            <a:off x="3136900" y="5908675"/>
            <a:ext cx="2755900" cy="454025"/>
            <a:chOff x="2277" y="2780"/>
            <a:chExt cx="1691" cy="473"/>
          </a:xfrm>
        </p:grpSpPr>
        <p:sp>
          <p:nvSpPr>
            <p:cNvPr id="25" name="Line 43"/>
            <p:cNvSpPr>
              <a:spLocks noChangeShapeType="1"/>
            </p:cNvSpPr>
            <p:nvPr/>
          </p:nvSpPr>
          <p:spPr bwMode="auto">
            <a:xfrm flipV="1">
              <a:off x="2277" y="2780"/>
              <a:ext cx="1691" cy="39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/>
            </a:p>
          </p:txBody>
        </p:sp>
        <p:sp>
          <p:nvSpPr>
            <p:cNvPr id="26" name="Text Box 44"/>
            <p:cNvSpPr txBox="1">
              <a:spLocks noChangeArrowheads="1"/>
            </p:cNvSpPr>
            <p:nvPr/>
          </p:nvSpPr>
          <p:spPr bwMode="auto">
            <a:xfrm>
              <a:off x="2751" y="2871"/>
              <a:ext cx="804" cy="382"/>
            </a:xfrm>
            <a:prstGeom prst="rect">
              <a:avLst/>
            </a:pr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dirty="0" smtClean="0"/>
                <a:t>Equivalent</a:t>
              </a:r>
              <a:endParaRPr lang="en-US" dirty="0" smtClean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5564" y="871066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u="sng" dirty="0" smtClean="0">
                <a:latin typeface="Comic Sans MS" pitchFamily="66" charset="0"/>
              </a:rPr>
              <a:t>Modelled Example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1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4" grpId="0" animBg="1"/>
      <p:bldP spid="18" grpId="0" animBg="1"/>
      <p:bldP spid="20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Emoji Self Assessment Scales &amp; Worksheets | Teachers Pay Teacher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25" y="818444"/>
            <a:ext cx="4248150" cy="55068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724150" y="818444"/>
            <a:ext cx="1295400" cy="38170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6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19976</TotalTime>
  <Words>702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Photoshop.Image.6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Please complete GSB worksheet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Stevens</dc:creator>
  <cp:lastModifiedBy>Byron Walker</cp:lastModifiedBy>
  <cp:revision>141</cp:revision>
  <dcterms:created xsi:type="dcterms:W3CDTF">2019-09-19T11:56:00Z</dcterms:created>
  <dcterms:modified xsi:type="dcterms:W3CDTF">2020-09-15T23:23:25Z</dcterms:modified>
</cp:coreProperties>
</file>