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.bin" ContentType="application/vnd.openxmlformats-officedocument.oleObject"/>
  <Override PartName="/ppt/activeX/activeX2.xml" ContentType="application/vnd.ms-office.activeX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7" r:id="rId2"/>
    <p:sldId id="337" r:id="rId3"/>
    <p:sldId id="273" r:id="rId4"/>
    <p:sldId id="276" r:id="rId5"/>
    <p:sldId id="277" r:id="rId6"/>
    <p:sldId id="289" r:id="rId7"/>
    <p:sldId id="290" r:id="rId8"/>
    <p:sldId id="281" r:id="rId9"/>
    <p:sldId id="335" r:id="rId10"/>
    <p:sldId id="291" r:id="rId11"/>
    <p:sldId id="284" r:id="rId12"/>
    <p:sldId id="294" r:id="rId13"/>
    <p:sldId id="293" r:id="rId14"/>
    <p:sldId id="336" r:id="rId15"/>
    <p:sldId id="288" r:id="rId16"/>
    <p:sldId id="340" r:id="rId17"/>
    <p:sldId id="341" r:id="rId18"/>
    <p:sldId id="292" r:id="rId19"/>
    <p:sldId id="330" r:id="rId20"/>
    <p:sldId id="333" r:id="rId21"/>
    <p:sldId id="332" r:id="rId22"/>
    <p:sldId id="329" r:id="rId23"/>
    <p:sldId id="331" r:id="rId24"/>
    <p:sldId id="334" r:id="rId25"/>
    <p:sldId id="274" r:id="rId26"/>
    <p:sldId id="317" r:id="rId27"/>
    <p:sldId id="295" r:id="rId28"/>
    <p:sldId id="296" r:id="rId29"/>
    <p:sldId id="297" r:id="rId30"/>
    <p:sldId id="298" r:id="rId31"/>
    <p:sldId id="300" r:id="rId32"/>
    <p:sldId id="318" r:id="rId33"/>
    <p:sldId id="302" r:id="rId34"/>
    <p:sldId id="328" r:id="rId35"/>
    <p:sldId id="321" r:id="rId36"/>
    <p:sldId id="319" r:id="rId37"/>
    <p:sldId id="306" r:id="rId38"/>
    <p:sldId id="307" r:id="rId39"/>
    <p:sldId id="304" r:id="rId40"/>
    <p:sldId id="305" r:id="rId41"/>
    <p:sldId id="313" r:id="rId42"/>
    <p:sldId id="314" r:id="rId43"/>
    <p:sldId id="310" r:id="rId44"/>
    <p:sldId id="311" r:id="rId45"/>
    <p:sldId id="312" r:id="rId46"/>
    <p:sldId id="338" r:id="rId47"/>
    <p:sldId id="339" r:id="rId48"/>
    <p:sldId id="327" r:id="rId49"/>
    <p:sldId id="325" r:id="rId50"/>
    <p:sldId id="326" r:id="rId51"/>
    <p:sldId id="315" r:id="rId52"/>
    <p:sldId id="320" r:id="rId53"/>
    <p:sldId id="316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3895" autoAdjust="0"/>
  </p:normalViewPr>
  <p:slideViewPr>
    <p:cSldViewPr>
      <p:cViewPr varScale="1">
        <p:scale>
          <a:sx n="69" d="100"/>
          <a:sy n="69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34E9D-F43C-4654-919D-0732F2610B3B}" type="doc">
      <dgm:prSet loTypeId="urn:microsoft.com/office/officeart/2011/layout/CircleProcess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F91A054-EABC-4A31-BB1B-A49FA9B0C0D1}">
      <dgm:prSet phldrT="[Text]"/>
      <dgm:spPr/>
      <dgm:t>
        <a:bodyPr/>
        <a:lstStyle/>
        <a:p>
          <a:r>
            <a:rPr lang="en-GB" dirty="0" smtClean="0"/>
            <a:t>resilience</a:t>
          </a:r>
          <a:endParaRPr lang="en-GB" dirty="0"/>
        </a:p>
      </dgm:t>
    </dgm:pt>
    <dgm:pt modelId="{3506F2BF-4C67-423A-9C6C-F60C4121612B}" type="parTrans" cxnId="{EDEC3128-E1CE-4971-BD82-5AB34F3F3EEF}">
      <dgm:prSet/>
      <dgm:spPr/>
      <dgm:t>
        <a:bodyPr/>
        <a:lstStyle/>
        <a:p>
          <a:endParaRPr lang="en-GB"/>
        </a:p>
      </dgm:t>
    </dgm:pt>
    <dgm:pt modelId="{A65309C4-B533-4093-B03E-A4C776ED7831}" type="sibTrans" cxnId="{EDEC3128-E1CE-4971-BD82-5AB34F3F3EEF}">
      <dgm:prSet/>
      <dgm:spPr/>
      <dgm:t>
        <a:bodyPr/>
        <a:lstStyle/>
        <a:p>
          <a:endParaRPr lang="en-GB"/>
        </a:p>
      </dgm:t>
    </dgm:pt>
    <dgm:pt modelId="{A2E5B5C7-4A18-470F-B78B-31A212BBA174}">
      <dgm:prSet phldrT="[Text]"/>
      <dgm:spPr/>
      <dgm:t>
        <a:bodyPr/>
        <a:lstStyle/>
        <a:p>
          <a:r>
            <a:rPr lang="en-GB" dirty="0" smtClean="0"/>
            <a:t>Self-discipline</a:t>
          </a:r>
          <a:endParaRPr lang="en-GB" dirty="0"/>
        </a:p>
      </dgm:t>
    </dgm:pt>
    <dgm:pt modelId="{5F63D5DD-37A0-441A-97C2-FB82E2457635}" type="parTrans" cxnId="{F902AAAC-B29E-4050-89C9-17A48EB3D6DD}">
      <dgm:prSet/>
      <dgm:spPr/>
      <dgm:t>
        <a:bodyPr/>
        <a:lstStyle/>
        <a:p>
          <a:endParaRPr lang="en-GB"/>
        </a:p>
      </dgm:t>
    </dgm:pt>
    <dgm:pt modelId="{A748D882-7B78-4EFA-B61B-B0132739FCD8}" type="sibTrans" cxnId="{F902AAAC-B29E-4050-89C9-17A48EB3D6DD}">
      <dgm:prSet/>
      <dgm:spPr/>
      <dgm:t>
        <a:bodyPr/>
        <a:lstStyle/>
        <a:p>
          <a:endParaRPr lang="en-GB"/>
        </a:p>
      </dgm:t>
    </dgm:pt>
    <dgm:pt modelId="{884B67BA-403E-4113-A2AF-B88D388CB2E7}" type="pres">
      <dgm:prSet presAssocID="{B8D34E9D-F43C-4654-919D-0732F2610B3B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29D84560-A61C-463C-8098-A4A95E657D5A}" type="pres">
      <dgm:prSet presAssocID="{A2E5B5C7-4A18-470F-B78B-31A212BBA174}" presName="Accent2" presStyleCnt="0"/>
      <dgm:spPr/>
    </dgm:pt>
    <dgm:pt modelId="{00AF4B0A-B7ED-4C8D-A93F-CCBFD6528B18}" type="pres">
      <dgm:prSet presAssocID="{A2E5B5C7-4A18-470F-B78B-31A212BBA174}" presName="Accent" presStyleLbl="node1" presStyleIdx="0" presStyleCnt="2"/>
      <dgm:spPr/>
    </dgm:pt>
    <dgm:pt modelId="{08772251-8EE9-4269-ADE8-7908149F8886}" type="pres">
      <dgm:prSet presAssocID="{A2E5B5C7-4A18-470F-B78B-31A212BBA174}" presName="ParentBackground2" presStyleCnt="0"/>
      <dgm:spPr/>
    </dgm:pt>
    <dgm:pt modelId="{131AC134-973D-477B-B7D0-DBA5028A401A}" type="pres">
      <dgm:prSet presAssocID="{A2E5B5C7-4A18-470F-B78B-31A212BBA174}" presName="ParentBackground" presStyleLbl="fgAcc1" presStyleIdx="0" presStyleCnt="2"/>
      <dgm:spPr/>
      <dgm:t>
        <a:bodyPr/>
        <a:lstStyle/>
        <a:p>
          <a:endParaRPr lang="en-GB"/>
        </a:p>
      </dgm:t>
    </dgm:pt>
    <dgm:pt modelId="{162DC580-D98A-470E-ACF6-ADF4B2324A74}" type="pres">
      <dgm:prSet presAssocID="{A2E5B5C7-4A18-470F-B78B-31A212BBA17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82027A-1CEF-4AC2-B22A-3C0EDB3ABABA}" type="pres">
      <dgm:prSet presAssocID="{9F91A054-EABC-4A31-BB1B-A49FA9B0C0D1}" presName="Accent1" presStyleCnt="0"/>
      <dgm:spPr/>
    </dgm:pt>
    <dgm:pt modelId="{B8396EE9-AE04-45C6-A9A3-526F1696C7D5}" type="pres">
      <dgm:prSet presAssocID="{9F91A054-EABC-4A31-BB1B-A49FA9B0C0D1}" presName="Accent" presStyleLbl="node1" presStyleIdx="1" presStyleCnt="2"/>
      <dgm:spPr/>
      <dgm:t>
        <a:bodyPr/>
        <a:lstStyle/>
        <a:p>
          <a:endParaRPr lang="en-GB"/>
        </a:p>
      </dgm:t>
    </dgm:pt>
    <dgm:pt modelId="{C44E42ED-5FB9-4434-836B-0929785412EF}" type="pres">
      <dgm:prSet presAssocID="{9F91A054-EABC-4A31-BB1B-A49FA9B0C0D1}" presName="ParentBackground1" presStyleCnt="0"/>
      <dgm:spPr/>
    </dgm:pt>
    <dgm:pt modelId="{A0CFA4EF-7AEF-4106-B6FA-3E984E76E575}" type="pres">
      <dgm:prSet presAssocID="{9F91A054-EABC-4A31-BB1B-A49FA9B0C0D1}" presName="ParentBackground" presStyleLbl="fgAcc1" presStyleIdx="1" presStyleCnt="2"/>
      <dgm:spPr/>
      <dgm:t>
        <a:bodyPr/>
        <a:lstStyle/>
        <a:p>
          <a:endParaRPr lang="en-GB"/>
        </a:p>
      </dgm:t>
    </dgm:pt>
    <dgm:pt modelId="{D29A9B31-0B85-4242-8A3B-A54668B7FFAE}" type="pres">
      <dgm:prSet presAssocID="{9F91A054-EABC-4A31-BB1B-A49FA9B0C0D1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6C8E98E-4C98-4EC0-871A-DA3E284A267C}" type="presOf" srcId="{A2E5B5C7-4A18-470F-B78B-31A212BBA174}" destId="{131AC134-973D-477B-B7D0-DBA5028A401A}" srcOrd="0" destOrd="0" presId="urn:microsoft.com/office/officeart/2011/layout/CircleProcess"/>
    <dgm:cxn modelId="{CA9209FA-CA48-4894-97AA-55E3D15B3116}" type="presOf" srcId="{9F91A054-EABC-4A31-BB1B-A49FA9B0C0D1}" destId="{A0CFA4EF-7AEF-4106-B6FA-3E984E76E575}" srcOrd="0" destOrd="0" presId="urn:microsoft.com/office/officeart/2011/layout/CircleProcess"/>
    <dgm:cxn modelId="{5E916D17-55BF-42A0-8FDF-03F7F3E2BC7C}" type="presOf" srcId="{A2E5B5C7-4A18-470F-B78B-31A212BBA174}" destId="{162DC580-D98A-470E-ACF6-ADF4B2324A74}" srcOrd="1" destOrd="0" presId="urn:microsoft.com/office/officeart/2011/layout/CircleProcess"/>
    <dgm:cxn modelId="{EDEC3128-E1CE-4971-BD82-5AB34F3F3EEF}" srcId="{B8D34E9D-F43C-4654-919D-0732F2610B3B}" destId="{9F91A054-EABC-4A31-BB1B-A49FA9B0C0D1}" srcOrd="0" destOrd="0" parTransId="{3506F2BF-4C67-423A-9C6C-F60C4121612B}" sibTransId="{A65309C4-B533-4093-B03E-A4C776ED7831}"/>
    <dgm:cxn modelId="{654E5F1B-2BCD-4C96-9663-C340B6572544}" type="presOf" srcId="{B8D34E9D-F43C-4654-919D-0732F2610B3B}" destId="{884B67BA-403E-4113-A2AF-B88D388CB2E7}" srcOrd="0" destOrd="0" presId="urn:microsoft.com/office/officeart/2011/layout/CircleProcess"/>
    <dgm:cxn modelId="{3B5D9402-D82E-4D42-A8D3-D33F2D520784}" type="presOf" srcId="{9F91A054-EABC-4A31-BB1B-A49FA9B0C0D1}" destId="{D29A9B31-0B85-4242-8A3B-A54668B7FFAE}" srcOrd="1" destOrd="0" presId="urn:microsoft.com/office/officeart/2011/layout/CircleProcess"/>
    <dgm:cxn modelId="{F902AAAC-B29E-4050-89C9-17A48EB3D6DD}" srcId="{B8D34E9D-F43C-4654-919D-0732F2610B3B}" destId="{A2E5B5C7-4A18-470F-B78B-31A212BBA174}" srcOrd="1" destOrd="0" parTransId="{5F63D5DD-37A0-441A-97C2-FB82E2457635}" sibTransId="{A748D882-7B78-4EFA-B61B-B0132739FCD8}"/>
    <dgm:cxn modelId="{3BE6D0FD-C85F-4AC9-8F6F-F337B910689F}" type="presParOf" srcId="{884B67BA-403E-4113-A2AF-B88D388CB2E7}" destId="{29D84560-A61C-463C-8098-A4A95E657D5A}" srcOrd="0" destOrd="0" presId="urn:microsoft.com/office/officeart/2011/layout/CircleProcess"/>
    <dgm:cxn modelId="{F53BAEB0-9E83-4AF2-B522-82D08DEE73E2}" type="presParOf" srcId="{29D84560-A61C-463C-8098-A4A95E657D5A}" destId="{00AF4B0A-B7ED-4C8D-A93F-CCBFD6528B18}" srcOrd="0" destOrd="0" presId="urn:microsoft.com/office/officeart/2011/layout/CircleProcess"/>
    <dgm:cxn modelId="{A326063E-461D-4C03-B36F-24B74B9297C8}" type="presParOf" srcId="{884B67BA-403E-4113-A2AF-B88D388CB2E7}" destId="{08772251-8EE9-4269-ADE8-7908149F8886}" srcOrd="1" destOrd="0" presId="urn:microsoft.com/office/officeart/2011/layout/CircleProcess"/>
    <dgm:cxn modelId="{B6711E75-A1F2-4257-A4D1-4664CA04E925}" type="presParOf" srcId="{08772251-8EE9-4269-ADE8-7908149F8886}" destId="{131AC134-973D-477B-B7D0-DBA5028A401A}" srcOrd="0" destOrd="0" presId="urn:microsoft.com/office/officeart/2011/layout/CircleProcess"/>
    <dgm:cxn modelId="{3FB3C659-5AAA-4368-8BD4-027967F6F0A0}" type="presParOf" srcId="{884B67BA-403E-4113-A2AF-B88D388CB2E7}" destId="{162DC580-D98A-470E-ACF6-ADF4B2324A74}" srcOrd="2" destOrd="0" presId="urn:microsoft.com/office/officeart/2011/layout/CircleProcess"/>
    <dgm:cxn modelId="{D29A2C4C-7681-4FED-B36D-31787964FB2D}" type="presParOf" srcId="{884B67BA-403E-4113-A2AF-B88D388CB2E7}" destId="{A082027A-1CEF-4AC2-B22A-3C0EDB3ABABA}" srcOrd="3" destOrd="0" presId="urn:microsoft.com/office/officeart/2011/layout/CircleProcess"/>
    <dgm:cxn modelId="{A6233478-8E42-473F-8FD0-FE30423DC0AA}" type="presParOf" srcId="{A082027A-1CEF-4AC2-B22A-3C0EDB3ABABA}" destId="{B8396EE9-AE04-45C6-A9A3-526F1696C7D5}" srcOrd="0" destOrd="0" presId="urn:microsoft.com/office/officeart/2011/layout/CircleProcess"/>
    <dgm:cxn modelId="{7B3426E3-3587-4E10-B7A4-C7685F0894F5}" type="presParOf" srcId="{884B67BA-403E-4113-A2AF-B88D388CB2E7}" destId="{C44E42ED-5FB9-4434-836B-0929785412EF}" srcOrd="4" destOrd="0" presId="urn:microsoft.com/office/officeart/2011/layout/CircleProcess"/>
    <dgm:cxn modelId="{46010F56-C5FF-4297-946C-32CD34D92AE0}" type="presParOf" srcId="{C44E42ED-5FB9-4434-836B-0929785412EF}" destId="{A0CFA4EF-7AEF-4106-B6FA-3E984E76E575}" srcOrd="0" destOrd="0" presId="urn:microsoft.com/office/officeart/2011/layout/CircleProcess"/>
    <dgm:cxn modelId="{26B6CBFD-2CC1-4DB0-B752-38D849336983}" type="presParOf" srcId="{884B67BA-403E-4113-A2AF-B88D388CB2E7}" destId="{D29A9B31-0B85-4242-8A3B-A54668B7FFAE}" srcOrd="5" destOrd="0" presId="urn:microsoft.com/office/officeart/2011/layout/CircleProcess"/>
  </dgm:cxnLst>
  <dgm:bg>
    <a:solidFill>
      <a:srgbClr val="18C9EC"/>
    </a:solidFill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F4B0A-B7ED-4C8D-A93F-CCBFD6528B18}">
      <dsp:nvSpPr>
        <dsp:cNvPr id="0" name=""/>
        <dsp:cNvSpPr/>
      </dsp:nvSpPr>
      <dsp:spPr>
        <a:xfrm>
          <a:off x="1220763" y="272910"/>
          <a:ext cx="723076" cy="723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1AC134-973D-477B-B7D0-DBA5028A401A}">
      <dsp:nvSpPr>
        <dsp:cNvPr id="0" name=""/>
        <dsp:cNvSpPr/>
      </dsp:nvSpPr>
      <dsp:spPr>
        <a:xfrm>
          <a:off x="1244855" y="297016"/>
          <a:ext cx="674732" cy="67485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Self-discipline</a:t>
          </a:r>
          <a:endParaRPr lang="en-GB" sz="900" kern="1200" dirty="0"/>
        </a:p>
      </dsp:txBody>
      <dsp:txXfrm>
        <a:off x="1341383" y="393442"/>
        <a:ext cx="481997" cy="482001"/>
      </dsp:txXfrm>
    </dsp:sp>
    <dsp:sp modelId="{B8396EE9-AE04-45C6-A9A3-526F1696C7D5}">
      <dsp:nvSpPr>
        <dsp:cNvPr id="0" name=""/>
        <dsp:cNvSpPr/>
      </dsp:nvSpPr>
      <dsp:spPr>
        <a:xfrm rot="2700000">
          <a:off x="473663" y="272829"/>
          <a:ext cx="723100" cy="723100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CFA4EF-7AEF-4106-B6FA-3E984E76E575}">
      <dsp:nvSpPr>
        <dsp:cNvPr id="0" name=""/>
        <dsp:cNvSpPr/>
      </dsp:nvSpPr>
      <dsp:spPr>
        <a:xfrm>
          <a:off x="497847" y="297016"/>
          <a:ext cx="674732" cy="67485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resilience</a:t>
          </a:r>
          <a:endParaRPr lang="en-GB" sz="900" kern="1200" dirty="0"/>
        </a:p>
      </dsp:txBody>
      <dsp:txXfrm>
        <a:off x="594214" y="393442"/>
        <a:ext cx="481997" cy="482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C6707-BC69-4F6C-B774-0438A660EF08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54734-8358-4D5F-A0F1-1CD3497A7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9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DA5FCB-2D68-44B0-95AA-2A931AD505C3}" type="slidenum">
              <a:rPr lang="en-GB" smtClean="0">
                <a:solidFill>
                  <a:prstClr val="black"/>
                </a:solidFill>
              </a:rPr>
              <a:pPr eaLnBrk="1" hangingPunct="1"/>
              <a:t>4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4267200"/>
            <a:ext cx="5562600" cy="41148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>
                <a:cs typeface="Arial" charset="0"/>
              </a:rPr>
              <a:t>Select pupils to come to the board and drag and drop the numbers down the right hand side in such a way that they are in a circle containing a multiple of that number (24, 36 or 40). 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>
                <a:cs typeface="Arial" charset="0"/>
              </a:rPr>
              <a:t>If the number divides into two of these numbers then it must be placed in the area where the two circles overlap. 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>
                <a:cs typeface="Arial" charset="0"/>
              </a:rPr>
              <a:t>If the number is a factor of 24, 36 and 40, it must be placed in the region where all three circles overlap. 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>
                <a:cs typeface="Arial" charset="0"/>
              </a:rPr>
              <a:t>Numbers which do not divide into 24, 36 or 40 must be placed around the outside of the circle.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>
                <a:cs typeface="Arial" charset="0"/>
              </a:rPr>
              <a:t>Once the diagram is complete ask questions such as:</a:t>
            </a:r>
          </a:p>
          <a:p>
            <a:pPr eaLnBrk="1" hangingPunct="1">
              <a:spcBef>
                <a:spcPct val="0"/>
              </a:spcBef>
            </a:pPr>
            <a:r>
              <a:rPr lang="en-GB" b="1" i="1" smtClean="0">
                <a:cs typeface="Arial" charset="0"/>
              </a:rPr>
              <a:t>What are the common factors of 36 and 40?</a:t>
            </a:r>
          </a:p>
          <a:p>
            <a:pPr eaLnBrk="1" hangingPunct="1">
              <a:spcBef>
                <a:spcPct val="0"/>
              </a:spcBef>
            </a:pPr>
            <a:r>
              <a:rPr lang="en-GB" b="1" i="1" smtClean="0">
                <a:cs typeface="Arial" charset="0"/>
              </a:rPr>
              <a:t>What are the common factors of 24 and 30?</a:t>
            </a:r>
          </a:p>
          <a:p>
            <a:pPr eaLnBrk="1" hangingPunct="1">
              <a:spcBef>
                <a:spcPct val="0"/>
              </a:spcBef>
            </a:pPr>
            <a:r>
              <a:rPr lang="en-GB" b="1" i="1" smtClean="0">
                <a:cs typeface="Arial" charset="0"/>
              </a:rPr>
              <a:t>What is the highest common factor of 24 and 40?”</a:t>
            </a:r>
          </a:p>
          <a:p>
            <a:pPr eaLnBrk="1" hangingPunct="1">
              <a:spcBef>
                <a:spcPct val="0"/>
              </a:spcBef>
            </a:pPr>
            <a:r>
              <a:rPr lang="en-GB" b="1" i="1" smtClean="0">
                <a:cs typeface="Arial" charset="0"/>
              </a:rPr>
              <a:t>If we used different numbers would there always be a number in the section where the three circles overlap?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>
                <a:cs typeface="Arial" charset="0"/>
              </a:rPr>
              <a:t>Establish that 1 would always be in the central overlapping section because 1 is a factor of every whole number.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A94E59-916F-40D5-9DDE-BB68B67991CB}" type="slidenum">
              <a:rPr lang="en-GB" smtClean="0">
                <a:solidFill>
                  <a:prstClr val="black"/>
                </a:solidFill>
                <a:latin typeface="Times New Roman" pitchFamily="18" charset="0"/>
              </a:rPr>
              <a:pPr/>
              <a:t>43</a:t>
            </a:fld>
            <a:endParaRPr lang="en-GB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8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CF4152-EDCF-449D-BB0D-5A03BEC4CB28}" type="slidenum">
              <a:rPr lang="en-GB" smtClean="0">
                <a:solidFill>
                  <a:prstClr val="black"/>
                </a:solidFill>
                <a:latin typeface="Times New Roman" pitchFamily="18" charset="0"/>
              </a:rPr>
              <a:pPr/>
              <a:t>44</a:t>
            </a:fld>
            <a:endParaRPr lang="en-GB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9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A0AD5192-8F7B-4905-B98A-19DC2750991F}" type="slidenum">
              <a:rPr lang="en-GB" sz="1200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45</a:t>
            </a:fld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56F48C-323A-410F-BBDF-C83E5D174F30}" type="slidenum">
              <a:rPr lang="en-GB"/>
              <a:pPr/>
              <a:t>49</a:t>
            </a:fld>
            <a:endParaRPr lang="en-GB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b="1" i="1" dirty="0"/>
              <a:t>We can find the HCF and LCM by using a Venn diagram.</a:t>
            </a:r>
          </a:p>
          <a:p>
            <a:r>
              <a:rPr lang="en-GB" b="1" i="1" dirty="0"/>
              <a:t>We put the prime factors of 60 in the first circle. Any factors that are common to both 60 and 294 go into the overlapping section.</a:t>
            </a:r>
          </a:p>
          <a:p>
            <a:r>
              <a:rPr lang="en-GB" dirty="0"/>
              <a:t>Click to demonstrate this. Point out that we can cross out the prime factors that we have included from 294 in the overlapping section to avoid adding then twice.</a:t>
            </a:r>
          </a:p>
          <a:p>
            <a:r>
              <a:rPr lang="en-GB" b="1" i="1" dirty="0"/>
              <a:t>We put the prime factors of 294 in the second circle. </a:t>
            </a:r>
          </a:p>
          <a:p>
            <a:r>
              <a:rPr lang="en-GB" b="1" i="1" dirty="0"/>
              <a:t>The prime factors which are common to both 60 and 294 will be in the section where the two circles overlap.</a:t>
            </a:r>
          </a:p>
          <a:p>
            <a:r>
              <a:rPr lang="en-GB" b="1" i="1" dirty="0"/>
              <a:t>To find the highest common factor of 60 and 294 we need to multiply together the numbers in the overlapping section.</a:t>
            </a:r>
          </a:p>
          <a:p>
            <a:r>
              <a:rPr lang="en-GB" b="1" i="1" dirty="0"/>
              <a:t>The lowest common multiple is found by multiplying together all the prime numbers in the diagram.</a:t>
            </a:r>
            <a:r>
              <a:rPr lang="en-GB" b="1" dirty="0"/>
              <a:t> </a:t>
            </a:r>
          </a:p>
          <a:p>
            <a:endParaRPr lang="en-GB" b="1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77BEE-E5F5-448A-AD7D-AC3B308DD755}" type="slidenum">
              <a:rPr lang="en-GB"/>
              <a:pPr/>
              <a:t>50</a:t>
            </a:fld>
            <a:endParaRPr lang="en-GB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LINK TO VENN DIAGRAMS!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3FFC7B-DD90-40B2-A6B9-426A95EF302B}" type="slidenum">
              <a:rPr lang="en-GB" smtClean="0">
                <a:solidFill>
                  <a:prstClr val="black"/>
                </a:solidFill>
              </a:rPr>
              <a:pPr eaLnBrk="1" hangingPunct="1"/>
              <a:t>11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Start by asking, </a:t>
            </a:r>
          </a:p>
          <a:p>
            <a:pPr eaLnBrk="1" hangingPunct="1"/>
            <a:r>
              <a:rPr lang="en-GB" b="1" i="1" smtClean="0"/>
              <a:t>What is a multiple?</a:t>
            </a:r>
          </a:p>
          <a:p>
            <a:pPr eaLnBrk="1" hangingPunct="1"/>
            <a:r>
              <a:rPr lang="en-GB" b="1" i="1" smtClean="0"/>
              <a:t>Let’s fill in the multiples of 8 on this straight strip.</a:t>
            </a:r>
          </a:p>
          <a:p>
            <a:pPr eaLnBrk="1" hangingPunct="1"/>
            <a:r>
              <a:rPr lang="en-GB" smtClean="0"/>
              <a:t>Reveal the first number, 8, and allow pupils to call out each subsequent multiple before revealing it.</a:t>
            </a:r>
          </a:p>
          <a:p>
            <a:pPr eaLnBrk="1" hangingPunct="1"/>
            <a:r>
              <a:rPr lang="en-GB" b="1" i="1" smtClean="0"/>
              <a:t>Now let’s fill in the multiples of 6.</a:t>
            </a:r>
          </a:p>
          <a:p>
            <a:pPr eaLnBrk="1" hangingPunct="1"/>
            <a:r>
              <a:rPr lang="en-GB" smtClean="0"/>
              <a:t>Reveal the 6 and allow pupils to call out subsequent multiples as before.</a:t>
            </a:r>
          </a:p>
          <a:p>
            <a:pPr eaLnBrk="1" hangingPunct="1"/>
            <a:r>
              <a:rPr lang="en-GB" b="1" i="1" smtClean="0"/>
              <a:t>What do we call the numbers where the two strips overlap?</a:t>
            </a:r>
          </a:p>
          <a:p>
            <a:pPr eaLnBrk="1" hangingPunct="1"/>
            <a:r>
              <a:rPr lang="en-GB" b="1" i="1" smtClean="0"/>
              <a:t>They are called common multiples.</a:t>
            </a:r>
          </a:p>
          <a:p>
            <a:pPr eaLnBrk="1" hangingPunct="1"/>
            <a:r>
              <a:rPr lang="en-GB" b="1" i="1" smtClean="0"/>
              <a:t>What is the lowest common multiple of 6 and 8?</a:t>
            </a:r>
          </a:p>
          <a:p>
            <a:pPr eaLnBrk="1" hangingPunct="1"/>
            <a:r>
              <a:rPr lang="en-GB" b="1" i="1" smtClean="0"/>
              <a:t>The lowest common multiple is often called the LCM.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FE028-F5FB-4CA6-87A2-603F13EB2918}" type="slidenum">
              <a:rPr lang="en-US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385DD9-03BA-48F4-A17E-0717F94578ED}" type="slidenum">
              <a:rPr lang="en-GB" smtClean="0">
                <a:solidFill>
                  <a:prstClr val="black"/>
                </a:solidFill>
                <a:latin typeface="Times New Roman" pitchFamily="18" charset="0"/>
              </a:rPr>
              <a:pPr/>
              <a:t>37</a:t>
            </a:fld>
            <a:endParaRPr lang="en-GB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A9305-8930-4C68-8D98-00DA1F82FB9B}" type="slidenum">
              <a:rPr lang="en-GB" smtClean="0">
                <a:solidFill>
                  <a:prstClr val="black"/>
                </a:solidFill>
                <a:latin typeface="Times New Roman" pitchFamily="18" charset="0"/>
              </a:rPr>
              <a:pPr/>
              <a:t>38</a:t>
            </a:fld>
            <a:endParaRPr lang="en-GB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6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F197EA-640A-40EA-85A2-1E3B5C372326}" type="slidenum">
              <a:rPr lang="en-GB" smtClean="0">
                <a:solidFill>
                  <a:prstClr val="black"/>
                </a:solidFill>
                <a:latin typeface="Times New Roman" pitchFamily="18" charset="0"/>
              </a:rPr>
              <a:pPr/>
              <a:t>39</a:t>
            </a:fld>
            <a:endParaRPr lang="en-GB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5D23C15-C1B6-4243-97C4-440E7CE3B7F5}" type="slidenum">
              <a:rPr lang="en-GB" sz="1200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40</a:t>
            </a:fld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244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824311-6C20-445E-92E2-F4C00FA37AE9}" type="slidenum">
              <a:rPr lang="en-GB" smtClean="0">
                <a:solidFill>
                  <a:prstClr val="black"/>
                </a:solidFill>
                <a:latin typeface="Times New Roman" pitchFamily="18" charset="0"/>
              </a:rPr>
              <a:pPr/>
              <a:t>41</a:t>
            </a:fld>
            <a:endParaRPr lang="en-GB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1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9441-EB12-4264-9D63-BDB693D04533}" type="slidenum">
              <a:rPr lang="en-GB" smtClean="0">
                <a:solidFill>
                  <a:prstClr val="black"/>
                </a:solidFill>
                <a:latin typeface="Times New Roman" pitchFamily="18" charset="0"/>
              </a:rPr>
              <a:pPr/>
              <a:t>42</a:t>
            </a:fld>
            <a:endParaRPr lang="en-GB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2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3284984"/>
            <a:ext cx="9144000" cy="3573016"/>
          </a:xfrm>
        </p:spPr>
        <p:txBody>
          <a:bodyPr/>
          <a:lstStyle>
            <a:lvl1pPr marL="0" indent="0">
              <a:buNone/>
              <a:defRPr sz="2800" b="1"/>
            </a:lvl1pPr>
            <a:lvl2pPr marL="914400" indent="-457200">
              <a:buFont typeface="+mj-lt"/>
              <a:buAutoNum type="alphaLcParenR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11608" y="0"/>
            <a:ext cx="2133600" cy="126876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/>
          <a:lstStyle>
            <a:lvl1pPr>
              <a:defRPr lang="en-GB" sz="2800" b="1" smtClean="0">
                <a:solidFill>
                  <a:schemeClr val="tx1"/>
                </a:solidFill>
              </a:defRPr>
            </a:lvl1pPr>
          </a:lstStyle>
          <a:p>
            <a:pPr algn="ctr"/>
            <a:fld id="{1E16C653-2415-4707-8C54-3DF510BD3072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23728" y="0"/>
            <a:ext cx="4752528" cy="126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u="sng" dirty="0" smtClean="0">
                <a:solidFill>
                  <a:schemeClr val="tx1"/>
                </a:solidFill>
              </a:rPr>
              <a:t>HCF, LCM, product</a:t>
            </a:r>
            <a:r>
              <a:rPr lang="en-GB" sz="4400" b="1" u="sng" baseline="0" dirty="0" smtClean="0">
                <a:solidFill>
                  <a:schemeClr val="tx1"/>
                </a:solidFill>
              </a:rPr>
              <a:t> of prime factors</a:t>
            </a:r>
            <a:endParaRPr lang="en-GB" sz="4400" b="1" u="sng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76256" y="0"/>
            <a:ext cx="2267744" cy="12687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MATHSWATCH CLIP</a:t>
            </a:r>
            <a:endParaRPr lang="en-GB" sz="2000" b="1" baseline="0" dirty="0" smtClean="0">
              <a:solidFill>
                <a:schemeClr val="tx1"/>
              </a:solidFill>
            </a:endParaRP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78, 79, 80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GRADE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2, 3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9996" y="1268761"/>
            <a:ext cx="9153996" cy="2016223"/>
          </a:xfrm>
          <a:solidFill>
            <a:srgbClr val="FFFF66"/>
          </a:solidFill>
          <a:ln w="19050">
            <a:solidFill>
              <a:srgbClr val="FFC000"/>
            </a:solidFill>
          </a:ln>
        </p:spPr>
        <p:txBody>
          <a:bodyPr/>
          <a:lstStyle>
            <a:lvl1pPr marL="0" indent="0">
              <a:buNone/>
              <a:defRPr sz="3200" b="1"/>
            </a:lvl1pPr>
            <a:lvl2pPr marL="742950" indent="-285750">
              <a:buFont typeface="Wingdings" pitchFamily="2" charset="2"/>
              <a:buChar char="§"/>
              <a:defRPr sz="2400"/>
            </a:lvl2pPr>
            <a:lvl3pPr marL="1143000" indent="-228600">
              <a:buFont typeface="Courier New" pitchFamily="49" charset="0"/>
              <a:buChar char="o"/>
              <a:defRPr sz="2000"/>
            </a:lvl3pPr>
            <a:lvl4pPr marL="1600200" indent="-228600"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88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126876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/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fld id="{9DCBCF31-13BA-4468-8345-28CD58AE854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123728" y="0"/>
            <a:ext cx="4752528" cy="126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u="sng" dirty="0" smtClean="0">
                <a:solidFill>
                  <a:schemeClr val="tx1"/>
                </a:solidFill>
              </a:rPr>
              <a:t>HCF, LCM, product</a:t>
            </a:r>
            <a:r>
              <a:rPr lang="en-GB" sz="4400" b="1" u="sng" baseline="0" dirty="0" smtClean="0">
                <a:solidFill>
                  <a:schemeClr val="tx1"/>
                </a:solidFill>
              </a:rPr>
              <a:t> of prime factors</a:t>
            </a:r>
            <a:endParaRPr lang="en-GB" sz="4400" b="1" u="sng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876256" y="0"/>
            <a:ext cx="2267744" cy="12687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MATHSWATCH CLIP</a:t>
            </a:r>
            <a:endParaRPr lang="en-GB" sz="2000" b="1" baseline="0" dirty="0" smtClean="0">
              <a:solidFill>
                <a:schemeClr val="tx1"/>
              </a:solidFill>
            </a:endParaRP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78, 79, 80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GRADE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2, 3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268413"/>
            <a:ext cx="9144000" cy="2016000"/>
          </a:xfrm>
          <a:solidFill>
            <a:srgbClr val="FFFF66"/>
          </a:solidFill>
          <a:ln w="19050">
            <a:solidFill>
              <a:srgbClr val="FFC000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75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479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126876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/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fld id="{9DCBCF31-13BA-4468-8345-28CD58AE854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123728" y="0"/>
            <a:ext cx="4752528" cy="126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u="sng" dirty="0" smtClean="0">
                <a:solidFill>
                  <a:schemeClr val="tx1"/>
                </a:solidFill>
              </a:rPr>
              <a:t>HCF, LCM, product</a:t>
            </a:r>
            <a:r>
              <a:rPr lang="en-GB" sz="4400" b="1" u="sng" baseline="0" dirty="0" smtClean="0">
                <a:solidFill>
                  <a:schemeClr val="tx1"/>
                </a:solidFill>
              </a:rPr>
              <a:t> of prime factors</a:t>
            </a:r>
            <a:endParaRPr lang="en-GB" sz="4400" b="1" u="sng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876256" y="0"/>
            <a:ext cx="2267744" cy="12687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MATHSWATCH CLIP</a:t>
            </a:r>
            <a:endParaRPr lang="en-GB" sz="2000" b="1" baseline="0" dirty="0" smtClean="0">
              <a:solidFill>
                <a:schemeClr val="tx1"/>
              </a:solidFill>
            </a:endParaRP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78, 79, 80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GRADE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2, 3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268413"/>
            <a:ext cx="9144000" cy="5589587"/>
          </a:xfrm>
        </p:spPr>
        <p:txBody>
          <a:bodyPr/>
          <a:lstStyle>
            <a:lvl1pPr marL="0" indent="0">
              <a:buNone/>
              <a:defRPr sz="2800" b="1" u="sng"/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  <a:lvl3pPr marL="631825" indent="-228600">
              <a:buFont typeface="Wingdings" panose="05000000000000000000" pitchFamily="2" charset="2"/>
              <a:buChar char="Ø"/>
              <a:defRPr sz="2800"/>
            </a:lvl3pPr>
            <a:lvl4pPr marL="1076325" indent="-228600">
              <a:defRPr/>
            </a:lvl4pPr>
            <a:lvl5pPr marL="1519238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79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ision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126876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/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fld id="{9DCBCF31-13BA-4468-8345-28CD58AE854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123728" y="0"/>
            <a:ext cx="4752528" cy="126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u="sng" dirty="0" smtClean="0">
                <a:solidFill>
                  <a:schemeClr val="tx1"/>
                </a:solidFill>
              </a:rPr>
              <a:t>HCF, LCM, product</a:t>
            </a:r>
            <a:r>
              <a:rPr lang="en-GB" sz="4400" b="1" u="sng" baseline="0" dirty="0" smtClean="0">
                <a:solidFill>
                  <a:schemeClr val="tx1"/>
                </a:solidFill>
              </a:rPr>
              <a:t> of prime factors</a:t>
            </a:r>
            <a:endParaRPr lang="en-GB" sz="4400" b="1" u="sng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876256" y="0"/>
            <a:ext cx="2267744" cy="12687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MATHSWATCH CLIP</a:t>
            </a:r>
            <a:endParaRPr lang="en-GB" sz="2000" b="1" baseline="0" dirty="0" smtClean="0">
              <a:solidFill>
                <a:schemeClr val="tx1"/>
              </a:solidFill>
            </a:endParaRP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78, 79, 80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GRADE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2, 3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68760"/>
            <a:ext cx="9144000" cy="5589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0" y="1268413"/>
            <a:ext cx="9144000" cy="5589587"/>
          </a:xfrm>
        </p:spPr>
        <p:txBody>
          <a:bodyPr/>
          <a:lstStyle>
            <a:lvl1pPr marL="0" indent="0">
              <a:buNone/>
              <a:defRPr sz="2800" b="1" u="sng"/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  <a:lvl3pPr marL="631825" indent="-228600">
              <a:buFont typeface="Wingdings" panose="05000000000000000000" pitchFamily="2" charset="2"/>
              <a:buChar char="Ø"/>
              <a:defRPr sz="2800"/>
            </a:lvl3pPr>
            <a:lvl4pPr marL="1076325" indent="-228600">
              <a:defRPr/>
            </a:lvl4pPr>
            <a:lvl5pPr marL="1519238" indent="-22860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68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126876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/>
          <a:lstStyle>
            <a:lvl1pPr>
              <a:defRPr lang="en-GB" sz="2800" b="1" smtClean="0">
                <a:solidFill>
                  <a:schemeClr val="tx1"/>
                </a:solidFill>
              </a:defRPr>
            </a:lvl1pPr>
          </a:lstStyle>
          <a:p>
            <a:pPr algn="ctr"/>
            <a:fld id="{7086DDDE-8497-45B4-9CE4-C4CB8FE1FFB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23728" y="0"/>
            <a:ext cx="4752528" cy="126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u="sng" dirty="0" smtClean="0">
                <a:solidFill>
                  <a:schemeClr val="tx1"/>
                </a:solidFill>
              </a:rPr>
              <a:t>HCF, LCM, product</a:t>
            </a:r>
            <a:r>
              <a:rPr lang="en-GB" sz="4400" b="1" u="sng" baseline="0" dirty="0" smtClean="0">
                <a:solidFill>
                  <a:schemeClr val="tx1"/>
                </a:solidFill>
              </a:rPr>
              <a:t> of prime factors</a:t>
            </a:r>
            <a:endParaRPr lang="en-GB" sz="44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876256" y="0"/>
            <a:ext cx="2267744" cy="12687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MATHSWATCH CLIP</a:t>
            </a:r>
            <a:endParaRPr lang="en-GB" sz="2000" b="1" baseline="0" dirty="0" smtClean="0">
              <a:solidFill>
                <a:schemeClr val="tx1"/>
              </a:solidFill>
            </a:endParaRP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78, 79, 80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GRADE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2, 3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8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 set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126876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/>
          <a:lstStyle>
            <a:lvl1pPr>
              <a:defRPr lang="en-GB" sz="2800" b="1" smtClean="0">
                <a:solidFill>
                  <a:schemeClr val="tx1"/>
                </a:solidFill>
              </a:defRPr>
            </a:lvl1pPr>
          </a:lstStyle>
          <a:p>
            <a:pPr algn="ctr"/>
            <a:fld id="{AAEF4AC7-6E49-498C-949A-A2B585620115}" type="datetime1">
              <a:rPr lang="en-GB" smtClean="0"/>
              <a:t>07/09/2020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123728" y="0"/>
            <a:ext cx="4752528" cy="126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u="sng" dirty="0" smtClean="0">
                <a:solidFill>
                  <a:schemeClr val="tx1"/>
                </a:solidFill>
              </a:rPr>
              <a:t>HCF, LCM, product</a:t>
            </a:r>
            <a:r>
              <a:rPr lang="en-GB" sz="4400" b="1" u="sng" baseline="0" dirty="0" smtClean="0">
                <a:solidFill>
                  <a:schemeClr val="tx1"/>
                </a:solidFill>
              </a:rPr>
              <a:t> of prime factors</a:t>
            </a:r>
            <a:endParaRPr lang="en-GB" sz="4400" b="1" u="sng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876256" y="0"/>
            <a:ext cx="2267744" cy="12687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MATHSWATCH CLIP</a:t>
            </a:r>
            <a:endParaRPr lang="en-GB" sz="2000" b="1" baseline="0" dirty="0" smtClean="0">
              <a:solidFill>
                <a:schemeClr val="tx1"/>
              </a:solidFill>
            </a:endParaRP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78, 79, 80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GRADE</a:t>
            </a:r>
          </a:p>
          <a:p>
            <a:pPr algn="l"/>
            <a:r>
              <a:rPr lang="en-GB" sz="2000" b="1" baseline="0" dirty="0" smtClean="0">
                <a:solidFill>
                  <a:schemeClr val="tx1"/>
                </a:solidFill>
              </a:rPr>
              <a:t>2, 3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68760"/>
            <a:ext cx="9144000" cy="18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3200" b="1" u="sng" dirty="0" smtClean="0">
                <a:solidFill>
                  <a:schemeClr val="tx1"/>
                </a:solidFill>
              </a:rPr>
              <a:t>ALL</a:t>
            </a:r>
            <a:endParaRPr lang="en-GB" sz="3200" b="1" u="sng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168" y="3140760"/>
            <a:ext cx="9144000" cy="187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0" algn="ctr" defTabSz="914400" rtl="0" eaLnBrk="1" latinLnBrk="0" hangingPunct="1"/>
            <a:r>
              <a:rPr lang="en-GB" sz="3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</a:t>
            </a:r>
            <a:endParaRPr lang="en-GB" sz="3200" b="1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4965440"/>
            <a:ext cx="9144000" cy="187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0" algn="ctr" defTabSz="914400" rtl="0" eaLnBrk="1" latinLnBrk="0" hangingPunct="1"/>
            <a:r>
              <a:rPr lang="en-GB" sz="3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endParaRPr lang="en-GB" sz="3200" b="1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0" y="1773238"/>
            <a:ext cx="9144000" cy="136683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588" y="3644900"/>
            <a:ext cx="9142412" cy="132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1588" y="5445125"/>
            <a:ext cx="9144000" cy="139223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723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759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946CF-C556-488E-A0EE-6278E42AC50E}" type="datetime1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85326-F0CF-4A99-B6E2-8A63402E35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6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8" r:id="rId2"/>
    <p:sldLayoutId id="2147483659" r:id="rId3"/>
    <p:sldLayoutId id="2147483649" r:id="rId4"/>
    <p:sldLayoutId id="2147483655" r:id="rId5"/>
    <p:sldLayoutId id="2147483656" r:id="rId6"/>
    <p:sldLayoutId id="2147483657" r:id="rId7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Relationship Id="rId5" Type="http://schemas.openxmlformats.org/officeDocument/2006/relationships/slide" Target="slide35.xml"/><Relationship Id="rId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Exam%20Qs%20HCF,%20LCM,%20PPF/LCM%20worded%20problems.rtf" TargetMode="Externa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playground.com/manipulatives/FactorTree_Final_secure.swf" TargetMode="Externa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notesSlide" Target="../notesSlides/notesSlide1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Starter: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11608" y="0"/>
            <a:ext cx="2133600" cy="1268760"/>
          </a:xfrm>
        </p:spPr>
        <p:txBody>
          <a:bodyPr/>
          <a:lstStyle/>
          <a:p>
            <a:pPr algn="ctr"/>
            <a:fld id="{0797D5F9-7948-4363-8EE1-BCE34DE25520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L.O. To be able to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b="0" dirty="0" smtClean="0"/>
              <a:t>Find the HCF and LCM of given numbers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b="0" dirty="0" smtClean="0"/>
              <a:t>Write a number as a product of its prime factors</a:t>
            </a:r>
            <a:endParaRPr lang="en-GB" b="0" dirty="0"/>
          </a:p>
          <a:p>
            <a:r>
              <a:rPr lang="en-GB" dirty="0" smtClean="0"/>
              <a:t>Key Words</a:t>
            </a:r>
          </a:p>
          <a:p>
            <a:r>
              <a:rPr lang="en-GB" b="0" dirty="0" smtClean="0"/>
              <a:t>common, factor, multiple, highest, prime, product</a:t>
            </a:r>
            <a:endParaRPr lang="en-GB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17032"/>
            <a:ext cx="1542220" cy="142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136516" cy="28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42488"/>
            <a:ext cx="134575" cy="30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516543608"/>
              </p:ext>
            </p:extLst>
          </p:nvPr>
        </p:nvGraphicFramePr>
        <p:xfrm>
          <a:off x="6876256" y="0"/>
          <a:ext cx="2267744" cy="126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285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23850" y="2192039"/>
            <a:ext cx="849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395288" y="1399877"/>
            <a:ext cx="8353425" cy="203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2800" b="1" u="sng" dirty="0" smtClean="0">
                <a:latin typeface="+mn-lt"/>
              </a:rPr>
              <a:t>Definition</a:t>
            </a:r>
            <a:endParaRPr lang="en-GB" sz="2800" b="1" dirty="0">
              <a:latin typeface="+mn-lt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2800" dirty="0">
                <a:solidFill>
                  <a:srgbClr val="000000"/>
                </a:solidFill>
                <a:latin typeface="+mn-lt"/>
              </a:rPr>
              <a:t>The </a:t>
            </a:r>
            <a:r>
              <a:rPr lang="en-GB" sz="2800" b="1" dirty="0" smtClean="0">
                <a:latin typeface="+mn-lt"/>
              </a:rPr>
              <a:t>Lowest </a:t>
            </a:r>
            <a:r>
              <a:rPr lang="en-GB" sz="2800" b="1" dirty="0">
                <a:latin typeface="+mn-lt"/>
              </a:rPr>
              <a:t>Common </a:t>
            </a:r>
            <a:r>
              <a:rPr lang="en-GB" sz="2800" b="1" dirty="0" smtClean="0">
                <a:latin typeface="+mn-lt"/>
              </a:rPr>
              <a:t>Multiple</a:t>
            </a:r>
            <a:r>
              <a:rPr lang="en-GB" sz="2800" dirty="0" smtClean="0">
                <a:latin typeface="+mn-lt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+mn-lt"/>
              </a:rPr>
              <a:t>of two numbers is the </a:t>
            </a:r>
            <a:r>
              <a:rPr lang="en-GB" sz="2800" dirty="0" smtClean="0">
                <a:solidFill>
                  <a:srgbClr val="000000"/>
                </a:solidFill>
                <a:latin typeface="+mn-lt"/>
              </a:rPr>
              <a:t>smallest </a:t>
            </a:r>
            <a:r>
              <a:rPr lang="en-GB" sz="2800" dirty="0">
                <a:solidFill>
                  <a:srgbClr val="000000"/>
                </a:solidFill>
                <a:latin typeface="+mn-lt"/>
              </a:rPr>
              <a:t>number that is a </a:t>
            </a:r>
            <a:r>
              <a:rPr lang="en-GB" sz="2800" dirty="0" smtClean="0">
                <a:solidFill>
                  <a:srgbClr val="000000"/>
                </a:solidFill>
                <a:latin typeface="+mn-lt"/>
              </a:rPr>
              <a:t>common multiple </a:t>
            </a:r>
            <a:r>
              <a:rPr lang="en-GB" sz="2800" dirty="0">
                <a:solidFill>
                  <a:srgbClr val="000000"/>
                </a:solidFill>
                <a:latin typeface="+mn-lt"/>
              </a:rPr>
              <a:t>of </a:t>
            </a:r>
            <a:r>
              <a:rPr lang="en-GB" sz="2800" dirty="0" smtClean="0">
                <a:solidFill>
                  <a:srgbClr val="000000"/>
                </a:solidFill>
                <a:latin typeface="+mn-lt"/>
              </a:rPr>
              <a:t>both</a:t>
            </a:r>
            <a:r>
              <a:rPr lang="en-GB" sz="2800" i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sz="2800" dirty="0" smtClean="0">
                <a:solidFill>
                  <a:srgbClr val="000000"/>
                </a:solidFill>
                <a:latin typeface="+mn-lt"/>
              </a:rPr>
              <a:t>numbers. We </a:t>
            </a:r>
            <a:r>
              <a:rPr lang="en-GB" sz="2800" dirty="0">
                <a:solidFill>
                  <a:srgbClr val="000000"/>
                </a:solidFill>
                <a:latin typeface="+mn-lt"/>
              </a:rPr>
              <a:t>call it the </a:t>
            </a:r>
            <a:r>
              <a:rPr lang="en-GB" sz="2800" b="1" dirty="0" smtClean="0">
                <a:latin typeface="+mn-lt"/>
              </a:rPr>
              <a:t>LCM</a:t>
            </a:r>
            <a:r>
              <a:rPr lang="en-GB" sz="2800" dirty="0" smtClean="0">
                <a:latin typeface="+mn-lt"/>
              </a:rPr>
              <a:t>.</a:t>
            </a:r>
            <a:endParaRPr lang="en-GB" sz="2800" dirty="0">
              <a:latin typeface="+mn-lt"/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0750" y="3501008"/>
            <a:ext cx="912324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rgbClr val="000000"/>
                </a:solidFill>
                <a:latin typeface="+mn-lt"/>
              </a:rPr>
              <a:t>List the first few multiples of each number </a:t>
            </a:r>
          </a:p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rgbClr val="000000"/>
                </a:solidFill>
                <a:latin typeface="+mn-lt"/>
              </a:rPr>
              <a:t>Circle the common multiples</a:t>
            </a:r>
          </a:p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rgbClr val="000000"/>
                </a:solidFill>
                <a:latin typeface="+mn-lt"/>
              </a:rPr>
              <a:t>The lowest circled number is the LCM</a:t>
            </a:r>
            <a:endParaRPr lang="en-GB" sz="3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AC93832C-1A43-4134-8782-ADA914E0456B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56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67544" y="2133600"/>
            <a:ext cx="8839201" cy="2590801"/>
            <a:chOff x="467544" y="2133600"/>
            <a:chExt cx="8839201" cy="2590801"/>
          </a:xfrm>
        </p:grpSpPr>
        <p:sp>
          <p:nvSpPr>
            <p:cNvPr id="15402" name="AutoShape 5"/>
            <p:cNvSpPr>
              <a:spLocks noChangeArrowheads="1"/>
            </p:cNvSpPr>
            <p:nvPr/>
          </p:nvSpPr>
          <p:spPr bwMode="auto">
            <a:xfrm rot="17178558" flipH="1">
              <a:off x="7214419" y="2344738"/>
              <a:ext cx="2303463" cy="18811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92 w 21600"/>
                <a:gd name="T13" fmla="*/ 0 h 21600"/>
                <a:gd name="T14" fmla="*/ 19308 w 21600"/>
                <a:gd name="T15" fmla="*/ 818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8073" y="7549"/>
                  </a:moveTo>
                  <a:cubicBezTo>
                    <a:pt x="8837" y="6908"/>
                    <a:pt x="9802" y="6556"/>
                    <a:pt x="10800" y="6557"/>
                  </a:cubicBezTo>
                  <a:cubicBezTo>
                    <a:pt x="11797" y="6557"/>
                    <a:pt x="12762" y="6908"/>
                    <a:pt x="13526" y="7549"/>
                  </a:cubicBezTo>
                  <a:lnTo>
                    <a:pt x="17740" y="2525"/>
                  </a:lnTo>
                  <a:cubicBezTo>
                    <a:pt x="15795" y="894"/>
                    <a:pt x="13338" y="-1"/>
                    <a:pt x="10799" y="0"/>
                  </a:cubicBezTo>
                  <a:cubicBezTo>
                    <a:pt x="8261" y="0"/>
                    <a:pt x="5804" y="894"/>
                    <a:pt x="3859" y="2525"/>
                  </a:cubicBezTo>
                  <a:lnTo>
                    <a:pt x="8073" y="7549"/>
                  </a:lnTo>
                  <a:close/>
                </a:path>
              </a:pathLst>
            </a:custGeom>
            <a:solidFill>
              <a:srgbClr val="BE9ED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5403" name="AutoShape 6"/>
            <p:cNvSpPr>
              <a:spLocks noChangeArrowheads="1"/>
            </p:cNvSpPr>
            <p:nvPr/>
          </p:nvSpPr>
          <p:spPr bwMode="auto">
            <a:xfrm rot="315026">
              <a:off x="467544" y="2349500"/>
              <a:ext cx="2316163" cy="18716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8 w 21600"/>
                <a:gd name="T13" fmla="*/ 0 h 21600"/>
                <a:gd name="T14" fmla="*/ 21452 w 21600"/>
                <a:gd name="T15" fmla="*/ 1168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48" y="10196"/>
                  </a:moveTo>
                  <a:cubicBezTo>
                    <a:pt x="5756" y="7473"/>
                    <a:pt x="8059" y="5414"/>
                    <a:pt x="10800" y="5415"/>
                  </a:cubicBezTo>
                  <a:cubicBezTo>
                    <a:pt x="13540" y="5415"/>
                    <a:pt x="15843" y="7473"/>
                    <a:pt x="16151" y="10196"/>
                  </a:cubicBezTo>
                  <a:lnTo>
                    <a:pt x="21531" y="9588"/>
                  </a:lnTo>
                  <a:cubicBezTo>
                    <a:pt x="20915" y="4127"/>
                    <a:pt x="16296" y="-1"/>
                    <a:pt x="10799" y="0"/>
                  </a:cubicBezTo>
                  <a:cubicBezTo>
                    <a:pt x="5303" y="0"/>
                    <a:pt x="684" y="4127"/>
                    <a:pt x="68" y="9588"/>
                  </a:cubicBezTo>
                  <a:lnTo>
                    <a:pt x="5448" y="10196"/>
                  </a:lnTo>
                  <a:close/>
                </a:path>
              </a:pathLst>
            </a:custGeom>
            <a:solidFill>
              <a:srgbClr val="BE9ED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5404" name="AutoShape 7"/>
            <p:cNvSpPr>
              <a:spLocks noChangeArrowheads="1"/>
            </p:cNvSpPr>
            <p:nvPr/>
          </p:nvSpPr>
          <p:spPr bwMode="auto">
            <a:xfrm flipV="1">
              <a:off x="2204269" y="2852738"/>
              <a:ext cx="2316163" cy="18716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5400" y="10800"/>
                  </a:lnTo>
                  <a:close/>
                </a:path>
              </a:pathLst>
            </a:custGeom>
            <a:solidFill>
              <a:srgbClr val="BE9ED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5405" name="AutoShape 8"/>
            <p:cNvSpPr>
              <a:spLocks noChangeArrowheads="1"/>
            </p:cNvSpPr>
            <p:nvPr/>
          </p:nvSpPr>
          <p:spPr bwMode="auto">
            <a:xfrm>
              <a:off x="3940994" y="2420938"/>
              <a:ext cx="2316163" cy="18716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6 w 21600"/>
                <a:gd name="T13" fmla="*/ 0 h 21600"/>
                <a:gd name="T14" fmla="*/ 21274 w 21600"/>
                <a:gd name="T15" fmla="*/ 121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372" y="10592"/>
                  </a:moveTo>
                  <a:cubicBezTo>
                    <a:pt x="5484" y="7675"/>
                    <a:pt x="7881" y="5368"/>
                    <a:pt x="10800" y="5369"/>
                  </a:cubicBezTo>
                  <a:cubicBezTo>
                    <a:pt x="13718" y="5369"/>
                    <a:pt x="16115" y="7675"/>
                    <a:pt x="16227" y="10592"/>
                  </a:cubicBezTo>
                  <a:lnTo>
                    <a:pt x="21592" y="10386"/>
                  </a:lnTo>
                  <a:cubicBezTo>
                    <a:pt x="21369" y="4586"/>
                    <a:pt x="16603" y="-1"/>
                    <a:pt x="10799" y="0"/>
                  </a:cubicBezTo>
                  <a:cubicBezTo>
                    <a:pt x="4996" y="0"/>
                    <a:pt x="230" y="4586"/>
                    <a:pt x="7" y="10386"/>
                  </a:cubicBezTo>
                  <a:lnTo>
                    <a:pt x="5372" y="10592"/>
                  </a:lnTo>
                  <a:close/>
                </a:path>
              </a:pathLst>
            </a:custGeom>
            <a:solidFill>
              <a:srgbClr val="BE9ED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5406" name="AutoShape 9"/>
            <p:cNvSpPr>
              <a:spLocks noChangeArrowheads="1"/>
            </p:cNvSpPr>
            <p:nvPr/>
          </p:nvSpPr>
          <p:spPr bwMode="auto">
            <a:xfrm flipV="1">
              <a:off x="5679307" y="2781300"/>
              <a:ext cx="2316163" cy="18716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15 w 21600"/>
                <a:gd name="T13" fmla="*/ 0 h 21600"/>
                <a:gd name="T14" fmla="*/ 21185 w 21600"/>
                <a:gd name="T15" fmla="*/ 122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385" y="10730"/>
                  </a:moveTo>
                  <a:cubicBezTo>
                    <a:pt x="5423" y="7766"/>
                    <a:pt x="7836" y="5384"/>
                    <a:pt x="10800" y="5385"/>
                  </a:cubicBezTo>
                  <a:cubicBezTo>
                    <a:pt x="13763" y="5385"/>
                    <a:pt x="16176" y="7766"/>
                    <a:pt x="16214" y="10730"/>
                  </a:cubicBezTo>
                  <a:lnTo>
                    <a:pt x="21599" y="10660"/>
                  </a:lnTo>
                  <a:cubicBezTo>
                    <a:pt x="21522" y="4750"/>
                    <a:pt x="16710" y="-1"/>
                    <a:pt x="10799" y="0"/>
                  </a:cubicBezTo>
                  <a:cubicBezTo>
                    <a:pt x="4889" y="0"/>
                    <a:pt x="77" y="4750"/>
                    <a:pt x="0" y="10660"/>
                  </a:cubicBezTo>
                  <a:lnTo>
                    <a:pt x="5385" y="10730"/>
                  </a:lnTo>
                  <a:close/>
                </a:path>
              </a:pathLst>
            </a:custGeom>
            <a:solidFill>
              <a:srgbClr val="BE9ED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15407" name="Rectangle 10"/>
          <p:cNvSpPr>
            <a:spLocks noChangeArrowheads="1"/>
          </p:cNvSpPr>
          <p:nvPr/>
        </p:nvSpPr>
        <p:spPr bwMode="auto">
          <a:xfrm>
            <a:off x="924744" y="3284538"/>
            <a:ext cx="8001000" cy="525463"/>
          </a:xfrm>
          <a:prstGeom prst="rect">
            <a:avLst/>
          </a:prstGeom>
          <a:solidFill>
            <a:srgbClr val="EDE5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08" name="Text Box 11"/>
          <p:cNvSpPr txBox="1">
            <a:spLocks noChangeArrowheads="1"/>
          </p:cNvSpPr>
          <p:nvPr/>
        </p:nvSpPr>
        <p:spPr bwMode="auto">
          <a:xfrm>
            <a:off x="543744" y="1981200"/>
            <a:ext cx="181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000" b="1">
                <a:solidFill>
                  <a:srgbClr val="000000"/>
                </a:solidFill>
              </a:rPr>
              <a:t>Multiples of 6</a:t>
            </a:r>
          </a:p>
        </p:txBody>
      </p:sp>
      <p:sp>
        <p:nvSpPr>
          <p:cNvPr id="15409" name="Text Box 12"/>
          <p:cNvSpPr txBox="1">
            <a:spLocks noChangeArrowheads="1"/>
          </p:cNvSpPr>
          <p:nvPr/>
        </p:nvSpPr>
        <p:spPr bwMode="auto">
          <a:xfrm>
            <a:off x="543744" y="3900488"/>
            <a:ext cx="181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000" b="1">
                <a:solidFill>
                  <a:srgbClr val="000000"/>
                </a:solidFill>
              </a:rPr>
              <a:t>Multiples of 8</a:t>
            </a:r>
          </a:p>
        </p:txBody>
      </p:sp>
      <p:sp>
        <p:nvSpPr>
          <p:cNvPr id="168977" name="Text Box 17"/>
          <p:cNvSpPr txBox="1">
            <a:spLocks noChangeArrowheads="1"/>
          </p:cNvSpPr>
          <p:nvPr/>
        </p:nvSpPr>
        <p:spPr bwMode="auto">
          <a:xfrm>
            <a:off x="2249488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168978" name="Text Box 18"/>
          <p:cNvSpPr txBox="1">
            <a:spLocks noChangeArrowheads="1"/>
          </p:cNvSpPr>
          <p:nvPr/>
        </p:nvSpPr>
        <p:spPr bwMode="auto">
          <a:xfrm>
            <a:off x="3986213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48</a:t>
            </a:r>
          </a:p>
        </p:txBody>
      </p:sp>
      <p:sp>
        <p:nvSpPr>
          <p:cNvPr id="168979" name="Text Box 19"/>
          <p:cNvSpPr txBox="1">
            <a:spLocks noChangeArrowheads="1"/>
          </p:cNvSpPr>
          <p:nvPr/>
        </p:nvSpPr>
        <p:spPr bwMode="auto">
          <a:xfrm>
            <a:off x="5724525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72</a:t>
            </a: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7462838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96</a:t>
            </a:r>
          </a:p>
        </p:txBody>
      </p:sp>
      <p:sp>
        <p:nvSpPr>
          <p:cNvPr id="168981" name="Text Box 21"/>
          <p:cNvSpPr txBox="1">
            <a:spLocks noChangeArrowheads="1"/>
          </p:cNvSpPr>
          <p:nvPr/>
        </p:nvSpPr>
        <p:spPr bwMode="auto">
          <a:xfrm>
            <a:off x="1122363" y="33480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168982" name="Text Box 22"/>
          <p:cNvSpPr txBox="1">
            <a:spLocks noChangeArrowheads="1"/>
          </p:cNvSpPr>
          <p:nvPr/>
        </p:nvSpPr>
        <p:spPr bwMode="auto">
          <a:xfrm>
            <a:off x="1614488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168983" name="Text Box 23"/>
          <p:cNvSpPr txBox="1">
            <a:spLocks noChangeArrowheads="1"/>
          </p:cNvSpPr>
          <p:nvPr/>
        </p:nvSpPr>
        <p:spPr bwMode="auto">
          <a:xfrm>
            <a:off x="2827338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68984" name="Text Box 24"/>
          <p:cNvSpPr txBox="1">
            <a:spLocks noChangeArrowheads="1"/>
          </p:cNvSpPr>
          <p:nvPr/>
        </p:nvSpPr>
        <p:spPr bwMode="auto">
          <a:xfrm>
            <a:off x="3406775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40</a:t>
            </a:r>
          </a:p>
        </p:txBody>
      </p:sp>
      <p:sp>
        <p:nvSpPr>
          <p:cNvPr id="168985" name="Text Box 25"/>
          <p:cNvSpPr txBox="1">
            <a:spLocks noChangeArrowheads="1"/>
          </p:cNvSpPr>
          <p:nvPr/>
        </p:nvSpPr>
        <p:spPr bwMode="auto">
          <a:xfrm>
            <a:off x="4565650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56</a:t>
            </a:r>
          </a:p>
        </p:txBody>
      </p:sp>
      <p:sp>
        <p:nvSpPr>
          <p:cNvPr id="168986" name="Text Box 26"/>
          <p:cNvSpPr txBox="1">
            <a:spLocks noChangeArrowheads="1"/>
          </p:cNvSpPr>
          <p:nvPr/>
        </p:nvSpPr>
        <p:spPr bwMode="auto">
          <a:xfrm>
            <a:off x="5145088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64</a:t>
            </a:r>
          </a:p>
        </p:txBody>
      </p:sp>
      <p:sp>
        <p:nvSpPr>
          <p:cNvPr id="168987" name="Text Box 27"/>
          <p:cNvSpPr txBox="1">
            <a:spLocks noChangeArrowheads="1"/>
          </p:cNvSpPr>
          <p:nvPr/>
        </p:nvSpPr>
        <p:spPr bwMode="auto">
          <a:xfrm>
            <a:off x="6303963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80</a:t>
            </a:r>
          </a:p>
        </p:txBody>
      </p:sp>
      <p:sp>
        <p:nvSpPr>
          <p:cNvPr id="168988" name="Text Box 28"/>
          <p:cNvSpPr txBox="1">
            <a:spLocks noChangeArrowheads="1"/>
          </p:cNvSpPr>
          <p:nvPr/>
        </p:nvSpPr>
        <p:spPr bwMode="auto">
          <a:xfrm>
            <a:off x="6883400" y="3348038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88</a:t>
            </a:r>
          </a:p>
        </p:txBody>
      </p:sp>
      <p:sp>
        <p:nvSpPr>
          <p:cNvPr id="168989" name="Text Box 29"/>
          <p:cNvSpPr txBox="1">
            <a:spLocks noChangeArrowheads="1"/>
          </p:cNvSpPr>
          <p:nvPr/>
        </p:nvSpPr>
        <p:spPr bwMode="auto">
          <a:xfrm>
            <a:off x="8001000" y="3348038"/>
            <a:ext cx="109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104 …</a:t>
            </a:r>
          </a:p>
        </p:txBody>
      </p:sp>
      <p:sp>
        <p:nvSpPr>
          <p:cNvPr id="168990" name="Text Box 30"/>
          <p:cNvSpPr txBox="1">
            <a:spLocks noChangeArrowheads="1"/>
          </p:cNvSpPr>
          <p:nvPr/>
        </p:nvSpPr>
        <p:spPr bwMode="auto">
          <a:xfrm>
            <a:off x="762000" y="26670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68991" name="Text Box 31"/>
          <p:cNvSpPr txBox="1">
            <a:spLocks noChangeArrowheads="1"/>
          </p:cNvSpPr>
          <p:nvPr/>
        </p:nvSpPr>
        <p:spPr bwMode="auto">
          <a:xfrm>
            <a:off x="1371600" y="2438400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168992" name="Text Box 32"/>
          <p:cNvSpPr txBox="1">
            <a:spLocks noChangeArrowheads="1"/>
          </p:cNvSpPr>
          <p:nvPr/>
        </p:nvSpPr>
        <p:spPr bwMode="auto">
          <a:xfrm>
            <a:off x="2057400" y="2667000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168993" name="Text Box 33"/>
          <p:cNvSpPr txBox="1">
            <a:spLocks noChangeArrowheads="1"/>
          </p:cNvSpPr>
          <p:nvPr/>
        </p:nvSpPr>
        <p:spPr bwMode="auto">
          <a:xfrm>
            <a:off x="2247900" y="3346450"/>
            <a:ext cx="527050" cy="461963"/>
          </a:xfrm>
          <a:prstGeom prst="rect">
            <a:avLst/>
          </a:prstGeom>
          <a:solidFill>
            <a:srgbClr val="5B0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168994" name="Text Box 34"/>
          <p:cNvSpPr txBox="1">
            <a:spLocks noChangeArrowheads="1"/>
          </p:cNvSpPr>
          <p:nvPr/>
        </p:nvSpPr>
        <p:spPr bwMode="auto">
          <a:xfrm>
            <a:off x="2438400" y="4022725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168995" name="Text Box 35"/>
          <p:cNvSpPr txBox="1">
            <a:spLocks noChangeArrowheads="1"/>
          </p:cNvSpPr>
          <p:nvPr/>
        </p:nvSpPr>
        <p:spPr bwMode="auto">
          <a:xfrm>
            <a:off x="3124200" y="4267200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36</a:t>
            </a:r>
          </a:p>
        </p:txBody>
      </p:sp>
      <p:sp>
        <p:nvSpPr>
          <p:cNvPr id="168996" name="Text Box 36"/>
          <p:cNvSpPr txBox="1">
            <a:spLocks noChangeArrowheads="1"/>
          </p:cNvSpPr>
          <p:nvPr/>
        </p:nvSpPr>
        <p:spPr bwMode="auto">
          <a:xfrm>
            <a:off x="3800475" y="4022725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42</a:t>
            </a:r>
          </a:p>
        </p:txBody>
      </p:sp>
      <p:sp>
        <p:nvSpPr>
          <p:cNvPr id="168997" name="Text Box 37"/>
          <p:cNvSpPr txBox="1">
            <a:spLocks noChangeArrowheads="1"/>
          </p:cNvSpPr>
          <p:nvPr/>
        </p:nvSpPr>
        <p:spPr bwMode="auto">
          <a:xfrm>
            <a:off x="3986213" y="3346450"/>
            <a:ext cx="527050" cy="461963"/>
          </a:xfrm>
          <a:prstGeom prst="rect">
            <a:avLst/>
          </a:prstGeom>
          <a:solidFill>
            <a:srgbClr val="5B0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168998" name="Text Box 38"/>
          <p:cNvSpPr txBox="1">
            <a:spLocks noChangeArrowheads="1"/>
          </p:cNvSpPr>
          <p:nvPr/>
        </p:nvSpPr>
        <p:spPr bwMode="auto">
          <a:xfrm>
            <a:off x="4267200" y="2667000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54</a:t>
            </a:r>
          </a:p>
        </p:txBody>
      </p:sp>
      <p:sp>
        <p:nvSpPr>
          <p:cNvPr id="168999" name="Text Box 39"/>
          <p:cNvSpPr txBox="1">
            <a:spLocks noChangeArrowheads="1"/>
          </p:cNvSpPr>
          <p:nvPr/>
        </p:nvSpPr>
        <p:spPr bwMode="auto">
          <a:xfrm>
            <a:off x="4876800" y="2438400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60</a:t>
            </a:r>
          </a:p>
        </p:txBody>
      </p:sp>
      <p:sp>
        <p:nvSpPr>
          <p:cNvPr id="169000" name="Text Box 40"/>
          <p:cNvSpPr txBox="1">
            <a:spLocks noChangeArrowheads="1"/>
          </p:cNvSpPr>
          <p:nvPr/>
        </p:nvSpPr>
        <p:spPr bwMode="auto">
          <a:xfrm>
            <a:off x="5486400" y="2667000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66</a:t>
            </a:r>
          </a:p>
        </p:txBody>
      </p:sp>
      <p:sp>
        <p:nvSpPr>
          <p:cNvPr id="169001" name="Text Box 41"/>
          <p:cNvSpPr txBox="1">
            <a:spLocks noChangeArrowheads="1"/>
          </p:cNvSpPr>
          <p:nvPr/>
        </p:nvSpPr>
        <p:spPr bwMode="auto">
          <a:xfrm>
            <a:off x="5724525" y="3346450"/>
            <a:ext cx="527050" cy="461963"/>
          </a:xfrm>
          <a:prstGeom prst="rect">
            <a:avLst/>
          </a:prstGeom>
          <a:solidFill>
            <a:srgbClr val="5B0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FFFFFF"/>
                </a:solidFill>
              </a:rPr>
              <a:t>72</a:t>
            </a:r>
          </a:p>
        </p:txBody>
      </p:sp>
      <p:sp>
        <p:nvSpPr>
          <p:cNvPr id="169002" name="Text Box 42"/>
          <p:cNvSpPr txBox="1">
            <a:spLocks noChangeArrowheads="1"/>
          </p:cNvSpPr>
          <p:nvPr/>
        </p:nvSpPr>
        <p:spPr bwMode="auto">
          <a:xfrm>
            <a:off x="5943600" y="4022725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78</a:t>
            </a:r>
          </a:p>
        </p:txBody>
      </p: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6629400" y="4191000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84</a:t>
            </a:r>
          </a:p>
        </p:txBody>
      </p:sp>
      <p:sp>
        <p:nvSpPr>
          <p:cNvPr id="169004" name="Text Box 44"/>
          <p:cNvSpPr txBox="1">
            <a:spLocks noChangeArrowheads="1"/>
          </p:cNvSpPr>
          <p:nvPr/>
        </p:nvSpPr>
        <p:spPr bwMode="auto">
          <a:xfrm>
            <a:off x="7239000" y="4022725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</a:rPr>
              <a:t>90</a:t>
            </a:r>
          </a:p>
        </p:txBody>
      </p:sp>
      <p:sp>
        <p:nvSpPr>
          <p:cNvPr id="169005" name="Text Box 45"/>
          <p:cNvSpPr txBox="1">
            <a:spLocks noChangeArrowheads="1"/>
          </p:cNvSpPr>
          <p:nvPr/>
        </p:nvSpPr>
        <p:spPr bwMode="auto">
          <a:xfrm>
            <a:off x="7462838" y="3346450"/>
            <a:ext cx="527050" cy="461963"/>
          </a:xfrm>
          <a:prstGeom prst="rect">
            <a:avLst/>
          </a:prstGeom>
          <a:solidFill>
            <a:srgbClr val="5B00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 b="1">
                <a:solidFill>
                  <a:srgbClr val="FFFFFF"/>
                </a:solidFill>
              </a:rPr>
              <a:t>96</a:t>
            </a:r>
          </a:p>
        </p:txBody>
      </p:sp>
      <p:sp>
        <p:nvSpPr>
          <p:cNvPr id="169006" name="Text Box 46"/>
          <p:cNvSpPr txBox="1">
            <a:spLocks noChangeArrowheads="1"/>
          </p:cNvSpPr>
          <p:nvPr/>
        </p:nvSpPr>
        <p:spPr bwMode="auto">
          <a:xfrm>
            <a:off x="7450138" y="2682875"/>
            <a:ext cx="868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000" b="1">
                <a:solidFill>
                  <a:srgbClr val="000000"/>
                </a:solidFill>
              </a:rPr>
              <a:t>102</a:t>
            </a:r>
            <a:r>
              <a:rPr lang="en-GB" b="1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AFA38CE6-AAF8-4E74-A158-BB874A491361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619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77" grpId="0" autoUpdateAnimBg="0"/>
      <p:bldP spid="168978" grpId="0" autoUpdateAnimBg="0"/>
      <p:bldP spid="168979" grpId="0" autoUpdateAnimBg="0"/>
      <p:bldP spid="168980" grpId="0" autoUpdateAnimBg="0"/>
      <p:bldP spid="168981" grpId="0" autoUpdateAnimBg="0"/>
      <p:bldP spid="168982" grpId="0" autoUpdateAnimBg="0"/>
      <p:bldP spid="168983" grpId="0" autoUpdateAnimBg="0"/>
      <p:bldP spid="168984" grpId="0" autoUpdateAnimBg="0"/>
      <p:bldP spid="168985" grpId="0" autoUpdateAnimBg="0"/>
      <p:bldP spid="168986" grpId="0" autoUpdateAnimBg="0"/>
      <p:bldP spid="168987" grpId="0" autoUpdateAnimBg="0"/>
      <p:bldP spid="168988" grpId="0" autoUpdateAnimBg="0"/>
      <p:bldP spid="168989" grpId="0" autoUpdateAnimBg="0"/>
      <p:bldP spid="168990" grpId="0" autoUpdateAnimBg="0"/>
      <p:bldP spid="168991" grpId="0" autoUpdateAnimBg="0"/>
      <p:bldP spid="168992" grpId="0" autoUpdateAnimBg="0"/>
      <p:bldP spid="168993" grpId="0" animBg="1" autoUpdateAnimBg="0"/>
      <p:bldP spid="168994" grpId="0" autoUpdateAnimBg="0"/>
      <p:bldP spid="168995" grpId="0" autoUpdateAnimBg="0"/>
      <p:bldP spid="168996" grpId="0" autoUpdateAnimBg="0"/>
      <p:bldP spid="168997" grpId="0" animBg="1" autoUpdateAnimBg="0"/>
      <p:bldP spid="168998" grpId="0" autoUpdateAnimBg="0"/>
      <p:bldP spid="168999" grpId="0" autoUpdateAnimBg="0"/>
      <p:bldP spid="169000" grpId="0" autoUpdateAnimBg="0"/>
      <p:bldP spid="169001" grpId="0" animBg="1" autoUpdateAnimBg="0"/>
      <p:bldP spid="169002" grpId="0" autoUpdateAnimBg="0"/>
      <p:bldP spid="169003" grpId="0" autoUpdateAnimBg="0"/>
      <p:bldP spid="169004" grpId="0" autoUpdateAnimBg="0"/>
      <p:bldP spid="169005" grpId="0" animBg="1" autoUpdateAnimBg="0"/>
      <p:bldP spid="16900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0BC5F036-0D5E-4D70-8A75-9420F6D88FAE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b="1" u="sng" dirty="0" smtClean="0"/>
              <a:t>Example</a:t>
            </a:r>
          </a:p>
          <a:p>
            <a:pPr>
              <a:buFont typeface="Arial" pitchFamily="34" charset="0"/>
              <a:buNone/>
            </a:pPr>
            <a:r>
              <a:rPr lang="en-GB" dirty="0" smtClean="0"/>
              <a:t>Find the LCM of 8 and 10</a:t>
            </a:r>
          </a:p>
          <a:p>
            <a:pPr>
              <a:buFont typeface="Arial" pitchFamily="34" charset="0"/>
              <a:buNone/>
            </a:pPr>
            <a:r>
              <a:rPr lang="en-GB" u="sng" dirty="0">
                <a:solidFill>
                  <a:srgbClr val="000000"/>
                </a:solidFill>
              </a:rPr>
              <a:t>M</a:t>
            </a:r>
            <a:r>
              <a:rPr lang="en-GB" u="sng" dirty="0" smtClean="0">
                <a:solidFill>
                  <a:srgbClr val="000000"/>
                </a:solidFill>
              </a:rPr>
              <a:t>ultiples </a:t>
            </a:r>
            <a:r>
              <a:rPr lang="en-GB" u="sng" dirty="0">
                <a:solidFill>
                  <a:srgbClr val="000000"/>
                </a:solidFill>
              </a:rPr>
              <a:t>of 8</a:t>
            </a:r>
            <a:r>
              <a:rPr lang="en-GB" u="sng" dirty="0" smtClean="0">
                <a:solidFill>
                  <a:srgbClr val="000000"/>
                </a:solidFill>
              </a:rPr>
              <a:t>:</a:t>
            </a:r>
            <a:endParaRPr lang="en-GB" u="sng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u="sng" dirty="0" smtClean="0">
                <a:solidFill>
                  <a:srgbClr val="000000"/>
                </a:solidFill>
              </a:rPr>
              <a:t>Multiples </a:t>
            </a:r>
            <a:r>
              <a:rPr lang="en-GB" u="sng" dirty="0">
                <a:solidFill>
                  <a:srgbClr val="000000"/>
                </a:solidFill>
              </a:rPr>
              <a:t>of </a:t>
            </a:r>
            <a:r>
              <a:rPr lang="en-GB" u="sng" dirty="0" smtClean="0">
                <a:solidFill>
                  <a:srgbClr val="000000"/>
                </a:solidFill>
              </a:rPr>
              <a:t>10:</a:t>
            </a:r>
            <a:endParaRPr lang="en-GB" u="sng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dirty="0">
                <a:solidFill>
                  <a:srgbClr val="000000"/>
                </a:solidFill>
              </a:rPr>
              <a:t>So the </a:t>
            </a:r>
            <a:r>
              <a:rPr lang="en-GB" dirty="0" smtClean="0">
                <a:solidFill>
                  <a:srgbClr val="000000"/>
                </a:solidFill>
              </a:rPr>
              <a:t>LCM </a:t>
            </a:r>
            <a:r>
              <a:rPr lang="en-GB" dirty="0">
                <a:solidFill>
                  <a:srgbClr val="000000"/>
                </a:solidFill>
              </a:rPr>
              <a:t>of </a:t>
            </a:r>
            <a:r>
              <a:rPr lang="en-GB" dirty="0" smtClean="0">
                <a:solidFill>
                  <a:srgbClr val="000000"/>
                </a:solidFill>
              </a:rPr>
              <a:t>8 </a:t>
            </a:r>
            <a:r>
              <a:rPr lang="en-GB" dirty="0">
                <a:solidFill>
                  <a:srgbClr val="000000"/>
                </a:solidFill>
              </a:rPr>
              <a:t>and </a:t>
            </a:r>
            <a:r>
              <a:rPr lang="en-GB" dirty="0" smtClean="0">
                <a:solidFill>
                  <a:srgbClr val="000000"/>
                </a:solidFill>
              </a:rPr>
              <a:t>10 </a:t>
            </a:r>
            <a:r>
              <a:rPr lang="en-GB" dirty="0">
                <a:solidFill>
                  <a:srgbClr val="000000"/>
                </a:solidFill>
              </a:rPr>
              <a:t>is: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735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CD05E04-06F8-4F38-9AF8-5AD8D89CCC9B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b="1" u="sng" dirty="0" smtClean="0"/>
              <a:t>Example</a:t>
            </a:r>
          </a:p>
          <a:p>
            <a:pPr>
              <a:buFont typeface="Arial" pitchFamily="34" charset="0"/>
              <a:buNone/>
            </a:pPr>
            <a:r>
              <a:rPr lang="en-GB" dirty="0" smtClean="0"/>
              <a:t>Find the LCM of 20 and 25</a:t>
            </a:r>
          </a:p>
          <a:p>
            <a:pPr>
              <a:buFont typeface="Arial" pitchFamily="34" charset="0"/>
              <a:buNone/>
            </a:pPr>
            <a:r>
              <a:rPr lang="en-GB" u="sng" dirty="0" smtClean="0">
                <a:solidFill>
                  <a:srgbClr val="000000"/>
                </a:solidFill>
              </a:rPr>
              <a:t>Multiples </a:t>
            </a:r>
            <a:r>
              <a:rPr lang="en-GB" u="sng" dirty="0">
                <a:solidFill>
                  <a:srgbClr val="000000"/>
                </a:solidFill>
              </a:rPr>
              <a:t>of </a:t>
            </a:r>
            <a:r>
              <a:rPr lang="en-GB" u="sng" dirty="0" smtClean="0">
                <a:solidFill>
                  <a:srgbClr val="000000"/>
                </a:solidFill>
              </a:rPr>
              <a:t>20:</a:t>
            </a:r>
            <a:endParaRPr lang="en-GB" u="sng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u="sng" dirty="0" smtClean="0">
                <a:solidFill>
                  <a:srgbClr val="000000"/>
                </a:solidFill>
              </a:rPr>
              <a:t>Multiples </a:t>
            </a:r>
            <a:r>
              <a:rPr lang="en-GB" u="sng" dirty="0">
                <a:solidFill>
                  <a:srgbClr val="000000"/>
                </a:solidFill>
              </a:rPr>
              <a:t>of </a:t>
            </a:r>
            <a:r>
              <a:rPr lang="en-GB" u="sng" dirty="0" smtClean="0">
                <a:solidFill>
                  <a:srgbClr val="000000"/>
                </a:solidFill>
              </a:rPr>
              <a:t>25:</a:t>
            </a:r>
            <a:endParaRPr lang="en-GB" u="sng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dirty="0">
                <a:solidFill>
                  <a:srgbClr val="000000"/>
                </a:solidFill>
              </a:rPr>
              <a:t>So the </a:t>
            </a:r>
            <a:r>
              <a:rPr lang="en-GB" dirty="0" smtClean="0">
                <a:solidFill>
                  <a:srgbClr val="000000"/>
                </a:solidFill>
              </a:rPr>
              <a:t>LCM </a:t>
            </a:r>
            <a:r>
              <a:rPr lang="en-GB" dirty="0">
                <a:solidFill>
                  <a:srgbClr val="000000"/>
                </a:solidFill>
              </a:rPr>
              <a:t>of </a:t>
            </a:r>
            <a:r>
              <a:rPr lang="en-GB" dirty="0" smtClean="0">
                <a:solidFill>
                  <a:srgbClr val="000000"/>
                </a:solidFill>
              </a:rPr>
              <a:t>20 </a:t>
            </a:r>
            <a:r>
              <a:rPr lang="en-GB" dirty="0">
                <a:solidFill>
                  <a:srgbClr val="000000"/>
                </a:solidFill>
              </a:rPr>
              <a:t>and 2</a:t>
            </a:r>
            <a:r>
              <a:rPr lang="en-GB" dirty="0" smtClean="0">
                <a:solidFill>
                  <a:srgbClr val="000000"/>
                </a:solidFill>
              </a:rPr>
              <a:t>5 </a:t>
            </a:r>
            <a:r>
              <a:rPr lang="en-GB" dirty="0">
                <a:solidFill>
                  <a:srgbClr val="000000"/>
                </a:solidFill>
              </a:rPr>
              <a:t>is: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064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086DDDE-8497-45B4-9CE4-C4CB8FE1FFB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6502400" cy="4270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b="0"/>
              <a:t>Find the LCM of the sets of numbers shown.</a:t>
            </a:r>
            <a:endParaRPr lang="en-US" sz="2200" b="0"/>
          </a:p>
        </p:txBody>
      </p:sp>
      <p:sp>
        <p:nvSpPr>
          <p:cNvPr id="4" name="Text Box 69"/>
          <p:cNvSpPr txBox="1">
            <a:spLocks noChangeArrowheads="1"/>
          </p:cNvSpPr>
          <p:nvPr/>
        </p:nvSpPr>
        <p:spPr bwMode="auto">
          <a:xfrm>
            <a:off x="471488" y="2535238"/>
            <a:ext cx="25146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2 and 3</a:t>
            </a:r>
            <a:endParaRPr lang="en-US" sz="2800" b="0"/>
          </a:p>
        </p:txBody>
      </p:sp>
      <p:sp>
        <p:nvSpPr>
          <p:cNvPr id="5" name="Text Box 70"/>
          <p:cNvSpPr txBox="1">
            <a:spLocks noChangeArrowheads="1"/>
          </p:cNvSpPr>
          <p:nvPr/>
        </p:nvSpPr>
        <p:spPr bwMode="auto">
          <a:xfrm>
            <a:off x="3163888" y="2547938"/>
            <a:ext cx="27051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4 and 10</a:t>
            </a:r>
            <a:endParaRPr lang="en-US" sz="2800" b="0"/>
          </a:p>
        </p:txBody>
      </p:sp>
      <p:sp>
        <p:nvSpPr>
          <p:cNvPr id="6" name="Text Box 71"/>
          <p:cNvSpPr txBox="1">
            <a:spLocks noChangeArrowheads="1"/>
          </p:cNvSpPr>
          <p:nvPr/>
        </p:nvSpPr>
        <p:spPr bwMode="auto">
          <a:xfrm>
            <a:off x="6084888" y="2547938"/>
            <a:ext cx="27051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6 and 18</a:t>
            </a:r>
            <a:endParaRPr lang="en-US" sz="2800" b="0"/>
          </a:p>
        </p:txBody>
      </p:sp>
      <p:sp>
        <p:nvSpPr>
          <p:cNvPr id="7" name="Text Box 72"/>
          <p:cNvSpPr txBox="1">
            <a:spLocks noChangeArrowheads="1"/>
          </p:cNvSpPr>
          <p:nvPr/>
        </p:nvSpPr>
        <p:spPr bwMode="auto">
          <a:xfrm>
            <a:off x="319088" y="3894138"/>
            <a:ext cx="26924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9 and 36</a:t>
            </a:r>
            <a:endParaRPr lang="en-US" sz="2800" b="0"/>
          </a:p>
        </p:txBody>
      </p:sp>
      <p:sp>
        <p:nvSpPr>
          <p:cNvPr id="8" name="Text Box 73"/>
          <p:cNvSpPr txBox="1">
            <a:spLocks noChangeArrowheads="1"/>
          </p:cNvSpPr>
          <p:nvPr/>
        </p:nvSpPr>
        <p:spPr bwMode="auto">
          <a:xfrm>
            <a:off x="3151188" y="3906838"/>
            <a:ext cx="27051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7 and 9</a:t>
            </a:r>
            <a:endParaRPr lang="en-US" sz="2800" b="0"/>
          </a:p>
        </p:txBody>
      </p:sp>
      <p:sp>
        <p:nvSpPr>
          <p:cNvPr id="9" name="Text Box 74"/>
          <p:cNvSpPr txBox="1">
            <a:spLocks noChangeArrowheads="1"/>
          </p:cNvSpPr>
          <p:nvPr/>
        </p:nvSpPr>
        <p:spPr bwMode="auto">
          <a:xfrm>
            <a:off x="6072188" y="3906838"/>
            <a:ext cx="27051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36 and 12</a:t>
            </a:r>
            <a:endParaRPr lang="en-US" sz="2800" b="0"/>
          </a:p>
        </p:txBody>
      </p:sp>
      <p:sp>
        <p:nvSpPr>
          <p:cNvPr id="10" name="Text Box 75"/>
          <p:cNvSpPr txBox="1">
            <a:spLocks noChangeArrowheads="1"/>
          </p:cNvSpPr>
          <p:nvPr/>
        </p:nvSpPr>
        <p:spPr bwMode="auto">
          <a:xfrm>
            <a:off x="306388" y="5227638"/>
            <a:ext cx="26543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9, 54, 18</a:t>
            </a:r>
            <a:endParaRPr lang="en-US" sz="2800" b="0"/>
          </a:p>
        </p:txBody>
      </p:sp>
      <p:sp>
        <p:nvSpPr>
          <p:cNvPr id="11" name="Text Box 76"/>
          <p:cNvSpPr txBox="1">
            <a:spLocks noChangeArrowheads="1"/>
          </p:cNvSpPr>
          <p:nvPr/>
        </p:nvSpPr>
        <p:spPr bwMode="auto">
          <a:xfrm>
            <a:off x="3176588" y="5253038"/>
            <a:ext cx="26924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14, 28, 7</a:t>
            </a:r>
            <a:endParaRPr lang="en-US" sz="2800" b="0"/>
          </a:p>
        </p:txBody>
      </p:sp>
      <p:sp>
        <p:nvSpPr>
          <p:cNvPr id="12" name="Text Box 77"/>
          <p:cNvSpPr txBox="1">
            <a:spLocks noChangeArrowheads="1"/>
          </p:cNvSpPr>
          <p:nvPr/>
        </p:nvSpPr>
        <p:spPr bwMode="auto">
          <a:xfrm>
            <a:off x="6046788" y="5227638"/>
            <a:ext cx="27686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LCM 5, 6, 7</a:t>
            </a:r>
            <a:endParaRPr lang="en-US" sz="2800" b="0"/>
          </a:p>
        </p:txBody>
      </p:sp>
      <p:sp>
        <p:nvSpPr>
          <p:cNvPr id="13" name="Text Box 78"/>
          <p:cNvSpPr txBox="1">
            <a:spLocks noChangeArrowheads="1"/>
          </p:cNvSpPr>
          <p:nvPr/>
        </p:nvSpPr>
        <p:spPr bwMode="auto">
          <a:xfrm>
            <a:off x="1473200" y="31623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6</a:t>
            </a:r>
            <a:endParaRPr lang="en-US" sz="2800" b="0"/>
          </a:p>
        </p:txBody>
      </p:sp>
      <p:sp>
        <p:nvSpPr>
          <p:cNvPr id="14" name="Text Box 79"/>
          <p:cNvSpPr txBox="1">
            <a:spLocks noChangeArrowheads="1"/>
          </p:cNvSpPr>
          <p:nvPr/>
        </p:nvSpPr>
        <p:spPr bwMode="auto">
          <a:xfrm>
            <a:off x="4229100" y="31750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20</a:t>
            </a:r>
            <a:endParaRPr lang="en-US" sz="2800" b="0"/>
          </a:p>
        </p:txBody>
      </p:sp>
      <p:sp>
        <p:nvSpPr>
          <p:cNvPr id="15" name="Text Box 80"/>
          <p:cNvSpPr txBox="1">
            <a:spLocks noChangeArrowheads="1"/>
          </p:cNvSpPr>
          <p:nvPr/>
        </p:nvSpPr>
        <p:spPr bwMode="auto">
          <a:xfrm>
            <a:off x="7061200" y="31750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18</a:t>
            </a:r>
            <a:endParaRPr lang="en-US" sz="2800" b="0"/>
          </a:p>
        </p:txBody>
      </p:sp>
      <p:sp>
        <p:nvSpPr>
          <p:cNvPr id="16" name="Text Box 81"/>
          <p:cNvSpPr txBox="1">
            <a:spLocks noChangeArrowheads="1"/>
          </p:cNvSpPr>
          <p:nvPr/>
        </p:nvSpPr>
        <p:spPr bwMode="auto">
          <a:xfrm>
            <a:off x="1435100" y="45212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36</a:t>
            </a:r>
            <a:endParaRPr lang="en-US" sz="2800" b="0"/>
          </a:p>
        </p:txBody>
      </p:sp>
      <p:sp>
        <p:nvSpPr>
          <p:cNvPr id="17" name="Text Box 82"/>
          <p:cNvSpPr txBox="1">
            <a:spLocks noChangeArrowheads="1"/>
          </p:cNvSpPr>
          <p:nvPr/>
        </p:nvSpPr>
        <p:spPr bwMode="auto">
          <a:xfrm>
            <a:off x="4229100" y="45339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63</a:t>
            </a:r>
            <a:endParaRPr lang="en-US" sz="2800" b="0"/>
          </a:p>
        </p:txBody>
      </p:sp>
      <p:sp>
        <p:nvSpPr>
          <p:cNvPr id="18" name="Text Box 83"/>
          <p:cNvSpPr txBox="1">
            <a:spLocks noChangeArrowheads="1"/>
          </p:cNvSpPr>
          <p:nvPr/>
        </p:nvSpPr>
        <p:spPr bwMode="auto">
          <a:xfrm>
            <a:off x="7061200" y="45466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36</a:t>
            </a:r>
            <a:endParaRPr lang="en-US" sz="2800" b="0"/>
          </a:p>
        </p:txBody>
      </p:sp>
      <p:sp>
        <p:nvSpPr>
          <p:cNvPr id="19" name="Text Box 84"/>
          <p:cNvSpPr txBox="1">
            <a:spLocks noChangeArrowheads="1"/>
          </p:cNvSpPr>
          <p:nvPr/>
        </p:nvSpPr>
        <p:spPr bwMode="auto">
          <a:xfrm>
            <a:off x="1409700" y="58674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54</a:t>
            </a:r>
            <a:endParaRPr lang="en-US" sz="2800" b="0"/>
          </a:p>
        </p:txBody>
      </p:sp>
      <p:sp>
        <p:nvSpPr>
          <p:cNvPr id="20" name="Text Box 85"/>
          <p:cNvSpPr txBox="1">
            <a:spLocks noChangeArrowheads="1"/>
          </p:cNvSpPr>
          <p:nvPr/>
        </p:nvSpPr>
        <p:spPr bwMode="auto">
          <a:xfrm>
            <a:off x="4254500" y="59182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28</a:t>
            </a:r>
            <a:endParaRPr lang="en-US" sz="2800" b="0"/>
          </a:p>
        </p:txBody>
      </p:sp>
      <p:sp>
        <p:nvSpPr>
          <p:cNvPr id="21" name="Text Box 86"/>
          <p:cNvSpPr txBox="1">
            <a:spLocks noChangeArrowheads="1"/>
          </p:cNvSpPr>
          <p:nvPr/>
        </p:nvSpPr>
        <p:spPr bwMode="auto">
          <a:xfrm>
            <a:off x="7099300" y="5943600"/>
            <a:ext cx="8509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210</a:t>
            </a:r>
            <a:endParaRPr lang="en-US" sz="2800" b="0"/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247650" y="22479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</a:t>
            </a:r>
            <a:endParaRPr lang="en-US"/>
          </a:p>
        </p:txBody>
      </p:sp>
      <p:sp>
        <p:nvSpPr>
          <p:cNvPr id="23" name="Text Box 89"/>
          <p:cNvSpPr txBox="1">
            <a:spLocks noChangeArrowheads="1"/>
          </p:cNvSpPr>
          <p:nvPr/>
        </p:nvSpPr>
        <p:spPr bwMode="auto">
          <a:xfrm>
            <a:off x="2906713" y="22987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b</a:t>
            </a:r>
            <a:endParaRPr lang="en-US"/>
          </a:p>
        </p:txBody>
      </p:sp>
      <p:sp>
        <p:nvSpPr>
          <p:cNvPr id="24" name="Text Box 90"/>
          <p:cNvSpPr txBox="1">
            <a:spLocks noChangeArrowheads="1"/>
          </p:cNvSpPr>
          <p:nvPr/>
        </p:nvSpPr>
        <p:spPr bwMode="auto">
          <a:xfrm>
            <a:off x="5905500" y="22987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</a:t>
            </a:r>
            <a:endParaRPr lang="en-US"/>
          </a:p>
        </p:txBody>
      </p:sp>
      <p:sp>
        <p:nvSpPr>
          <p:cNvPr id="25" name="Text Box 91"/>
          <p:cNvSpPr txBox="1">
            <a:spLocks noChangeArrowheads="1"/>
          </p:cNvSpPr>
          <p:nvPr/>
        </p:nvSpPr>
        <p:spPr bwMode="auto">
          <a:xfrm>
            <a:off x="233363" y="36068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d</a:t>
            </a:r>
            <a:endParaRPr lang="en-US"/>
          </a:p>
        </p:txBody>
      </p:sp>
      <p:sp>
        <p:nvSpPr>
          <p:cNvPr id="26" name="Text Box 92"/>
          <p:cNvSpPr txBox="1">
            <a:spLocks noChangeArrowheads="1"/>
          </p:cNvSpPr>
          <p:nvPr/>
        </p:nvSpPr>
        <p:spPr bwMode="auto">
          <a:xfrm>
            <a:off x="2952750" y="36449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e</a:t>
            </a:r>
            <a:endParaRPr lang="en-US"/>
          </a:p>
        </p:txBody>
      </p:sp>
      <p:sp>
        <p:nvSpPr>
          <p:cNvPr id="27" name="Text Box 93"/>
          <p:cNvSpPr txBox="1">
            <a:spLocks noChangeArrowheads="1"/>
          </p:cNvSpPr>
          <p:nvPr/>
        </p:nvSpPr>
        <p:spPr bwMode="auto">
          <a:xfrm>
            <a:off x="5903913" y="36195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f</a:t>
            </a:r>
            <a:endParaRPr lang="en-US"/>
          </a:p>
        </p:txBody>
      </p:sp>
      <p:sp>
        <p:nvSpPr>
          <p:cNvPr id="28" name="Text Box 94"/>
          <p:cNvSpPr txBox="1">
            <a:spLocks noChangeArrowheads="1"/>
          </p:cNvSpPr>
          <p:nvPr/>
        </p:nvSpPr>
        <p:spPr bwMode="auto">
          <a:xfrm>
            <a:off x="241300" y="49784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g</a:t>
            </a:r>
            <a:endParaRPr lang="en-US"/>
          </a:p>
        </p:txBody>
      </p:sp>
      <p:sp>
        <p:nvSpPr>
          <p:cNvPr id="29" name="Text Box 95"/>
          <p:cNvSpPr txBox="1">
            <a:spLocks noChangeArrowheads="1"/>
          </p:cNvSpPr>
          <p:nvPr/>
        </p:nvSpPr>
        <p:spPr bwMode="auto">
          <a:xfrm>
            <a:off x="2963863" y="50165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h</a:t>
            </a:r>
            <a:endParaRPr lang="en-US"/>
          </a:p>
        </p:txBody>
      </p:sp>
      <p:sp>
        <p:nvSpPr>
          <p:cNvPr id="30" name="Text Box 96"/>
          <p:cNvSpPr txBox="1">
            <a:spLocks noChangeArrowheads="1"/>
          </p:cNvSpPr>
          <p:nvPr/>
        </p:nvSpPr>
        <p:spPr bwMode="auto">
          <a:xfrm>
            <a:off x="5848350" y="4995863"/>
            <a:ext cx="504825" cy="36671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2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916832"/>
            <a:ext cx="9144000" cy="2592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268760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34290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en-GB" sz="3200" b="1" u="sng" dirty="0" smtClean="0"/>
              <a:t>Task</a:t>
            </a:r>
            <a:endParaRPr lang="en-GB" sz="3200" b="1" u="sng" dirty="0"/>
          </a:p>
          <a:p>
            <a:pPr indent="-34290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en-GB" sz="3200" dirty="0"/>
              <a:t>Find the LCM of the following numbers...</a:t>
            </a:r>
          </a:p>
          <a:p>
            <a:pPr indent="-457200" fontAlgn="base">
              <a:spcBef>
                <a:spcPts val="400"/>
              </a:spcBef>
              <a:spcAft>
                <a:spcPct val="0"/>
              </a:spcAft>
              <a:buFontTx/>
              <a:buAutoNum type="alphaLcParenR"/>
              <a:defRPr/>
            </a:pPr>
            <a:r>
              <a:rPr lang="en-GB" sz="3200" dirty="0"/>
              <a:t>4 and 10			</a:t>
            </a:r>
            <a:r>
              <a:rPr lang="en-GB" sz="3200" dirty="0" smtClean="0"/>
              <a:t>e</a:t>
            </a:r>
            <a:r>
              <a:rPr lang="en-GB" sz="3200" dirty="0"/>
              <a:t>) 9 and 6</a:t>
            </a:r>
          </a:p>
          <a:p>
            <a:pPr indent="-457200" fontAlgn="base">
              <a:spcBef>
                <a:spcPts val="400"/>
              </a:spcBef>
              <a:spcAft>
                <a:spcPct val="0"/>
              </a:spcAft>
              <a:buFontTx/>
              <a:buAutoNum type="alphaLcParenR"/>
              <a:defRPr/>
            </a:pPr>
            <a:r>
              <a:rPr lang="en-GB" sz="3200" dirty="0"/>
              <a:t>4 and 5				f) 7 and 5</a:t>
            </a:r>
          </a:p>
          <a:p>
            <a:pPr indent="-457200" fontAlgn="base">
              <a:spcBef>
                <a:spcPts val="400"/>
              </a:spcBef>
              <a:spcAft>
                <a:spcPct val="0"/>
              </a:spcAft>
              <a:buFontTx/>
              <a:buAutoNum type="alphaLcParenR"/>
              <a:defRPr/>
            </a:pPr>
            <a:r>
              <a:rPr lang="en-GB" sz="3200" dirty="0"/>
              <a:t>5 and 9				g) 6 and 8</a:t>
            </a:r>
          </a:p>
          <a:p>
            <a:pPr indent="-457200" fontAlgn="base">
              <a:spcBef>
                <a:spcPts val="400"/>
              </a:spcBef>
              <a:spcAft>
                <a:spcPct val="0"/>
              </a:spcAft>
              <a:buFontTx/>
              <a:buAutoNum type="alphaLcParenR"/>
              <a:defRPr/>
            </a:pPr>
            <a:r>
              <a:rPr lang="en-GB" sz="3200" dirty="0"/>
              <a:t>12 and 3			</a:t>
            </a:r>
            <a:r>
              <a:rPr lang="en-GB" sz="3200" dirty="0" smtClean="0"/>
              <a:t>h</a:t>
            </a:r>
            <a:r>
              <a:rPr lang="en-GB" sz="3200" dirty="0"/>
              <a:t>) 6 and 7</a:t>
            </a:r>
          </a:p>
          <a:p>
            <a:pPr indent="-457200" fontAlgn="base">
              <a:spcBef>
                <a:spcPts val="400"/>
              </a:spcBef>
              <a:spcAft>
                <a:spcPct val="0"/>
              </a:spcAft>
              <a:defRPr/>
            </a:pPr>
            <a:r>
              <a:rPr lang="en-GB" sz="3200" dirty="0"/>
              <a:t>Can you find the LCM of these harder numbers?</a:t>
            </a:r>
          </a:p>
          <a:p>
            <a:pPr marL="57150" indent="-514350" fontAlgn="base">
              <a:spcBef>
                <a:spcPts val="40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en-GB" sz="3200" dirty="0"/>
              <a:t>10 and 15</a:t>
            </a:r>
          </a:p>
          <a:p>
            <a:pPr marL="57150" indent="-514350" fontAlgn="base">
              <a:spcBef>
                <a:spcPts val="40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en-GB" sz="3200" dirty="0"/>
              <a:t>20 and 30</a:t>
            </a:r>
          </a:p>
          <a:p>
            <a:pPr marL="57150" indent="-514350" fontAlgn="base">
              <a:spcBef>
                <a:spcPts val="400"/>
              </a:spcBef>
              <a:spcAft>
                <a:spcPct val="0"/>
              </a:spcAft>
              <a:buFont typeface="+mj-lt"/>
              <a:buAutoNum type="alphaLcParenR"/>
              <a:defRPr/>
            </a:pPr>
            <a:r>
              <a:rPr lang="en-GB" sz="3200" dirty="0"/>
              <a:t>12 and 20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B8907242-446B-467A-B037-DA6B7DA2BD86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48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086DDDE-8497-45B4-9CE4-C4CB8FE1FFB5}" type="datetime1">
              <a:rPr lang="en-GB" smtClean="0"/>
              <a:t>07/09/2020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28800"/>
            <a:ext cx="7124997" cy="470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06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086DDDE-8497-45B4-9CE4-C4CB8FE1FFB5}" type="datetime1">
              <a:rPr lang="en-GB" smtClean="0"/>
              <a:t>07/09/2020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72816"/>
            <a:ext cx="7307922" cy="442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526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26876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3200" b="1" u="sng" dirty="0" smtClean="0"/>
              <a:t>Discussion task questions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3200" dirty="0" smtClean="0"/>
              <a:t>Why do we find the HIGHEST common factor, but then the LOWEST common multiple?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3200" dirty="0" smtClean="0"/>
              <a:t>Can you think of examples of other maths topics where we could use the HCF or LCM to help us</a:t>
            </a:r>
          </a:p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defRPr/>
            </a:pPr>
            <a:endParaRPr lang="en-GB" sz="3200" b="1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2F59B00A-B348-463A-9BDA-54F8999D44DE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48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E26FD984-FD3D-4ED5-9D86-FAA26BD045DC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GB" sz="8800" dirty="0" smtClean="0"/>
              <a:t>USING THE LCM TO SOLVE WORDED PROBLEMS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422089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BC4E-9A0C-4D37-9FF7-6F3A402CA63C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6000" dirty="0" smtClean="0"/>
              <a:t>CONTENTS</a:t>
            </a:r>
            <a:r>
              <a:rPr lang="en-GB" sz="6000" b="0" u="none" dirty="0" smtClean="0"/>
              <a:t> – Click to go to…</a:t>
            </a:r>
            <a:endParaRPr lang="en-GB" sz="6000" dirty="0" smtClean="0"/>
          </a:p>
          <a:p>
            <a:endParaRPr lang="en-GB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253282" y="2231286"/>
            <a:ext cx="4032448" cy="765666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HCF AND LCM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4788024" y="2231286"/>
            <a:ext cx="4032448" cy="765666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LCM WORDED PROBLEMS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253282" y="3455422"/>
            <a:ext cx="4032448" cy="765666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PRODUCT OF PRIME FACTORS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4788024" y="3455422"/>
            <a:ext cx="4032448" cy="765666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USING PRODUCT OF PRIMES TO FIND HCF AND LCM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1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CF31-13BA-4468-8345-28CD58AE854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dirty="0"/>
              <a:t>LCM worded problems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en-GB" b="0" u="none" dirty="0"/>
              <a:t>Often a question will need you to find the LCM without explicitly using those words. Examples are…</a:t>
            </a:r>
          </a:p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GB" b="0" u="none" dirty="0"/>
              <a:t>Buying two or three different products that come in different sized packets, but wanting to buy the same amount of each product</a:t>
            </a:r>
          </a:p>
          <a:p>
            <a:pPr marL="457200" lvl="0" indent="-45720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GB" b="0" u="none" dirty="0"/>
              <a:t>A situation where two things leave a place at the same time and you </a:t>
            </a:r>
            <a:r>
              <a:rPr lang="en-GB" b="0" u="none" dirty="0">
                <a:solidFill>
                  <a:prstClr val="black"/>
                </a:solidFill>
              </a:rPr>
              <a:t>need to find the next time when they are all there together (busses or trains leaving the station, racers being at the start line of a race track, </a:t>
            </a:r>
            <a:r>
              <a:rPr lang="en-GB" b="0" u="none" dirty="0" err="1">
                <a:solidFill>
                  <a:prstClr val="black"/>
                </a:solidFill>
              </a:rPr>
              <a:t>etc</a:t>
            </a:r>
            <a:r>
              <a:rPr lang="en-GB" b="0" u="none" dirty="0">
                <a:solidFill>
                  <a:prstClr val="black"/>
                </a:solidFill>
              </a:rPr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268760"/>
            <a:ext cx="9144000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en-GB" sz="2000" b="1" u="sng" dirty="0" smtClean="0">
                <a:solidFill>
                  <a:prstClr val="black"/>
                </a:solidFill>
              </a:rPr>
              <a:t>LCM worded problems - Step by step</a:t>
            </a:r>
            <a:endParaRPr lang="en-GB" sz="3200" dirty="0" smtClean="0">
              <a:solidFill>
                <a:prstClr val="black"/>
              </a:solidFill>
            </a:endParaRPr>
          </a:p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000" dirty="0" smtClean="0"/>
              <a:t>LIST the first few amounts for each of the different things in the question</a:t>
            </a:r>
          </a:p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000" dirty="0" smtClean="0"/>
              <a:t>Keep checking carefully to see if there are any common values in the lists!</a:t>
            </a:r>
          </a:p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000" dirty="0" smtClean="0"/>
              <a:t>Add more to the lists until you find a value that’s in common</a:t>
            </a:r>
          </a:p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000" dirty="0" smtClean="0"/>
              <a:t>Read and make sure that you answered the question correctly in the context given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en-GB" sz="2000" b="1" u="sng" dirty="0" smtClean="0"/>
              <a:t>Example</a:t>
            </a:r>
          </a:p>
          <a:p>
            <a:r>
              <a:rPr lang="en-GB" sz="2000" i="1" dirty="0"/>
              <a:t>Rita is going to make some cheeseburgers for a party.</a:t>
            </a:r>
          </a:p>
          <a:p>
            <a:r>
              <a:rPr lang="en-GB" sz="2000" i="1" dirty="0"/>
              <a:t>She buys some packets of cheese slices and some boxes of burgers.</a:t>
            </a:r>
          </a:p>
          <a:p>
            <a:r>
              <a:rPr lang="en-GB" sz="2000" i="1" dirty="0" smtClean="0"/>
              <a:t>There </a:t>
            </a:r>
            <a:r>
              <a:rPr lang="en-GB" sz="2000" i="1" dirty="0"/>
              <a:t>are 20 cheese slices in each packet.</a:t>
            </a:r>
          </a:p>
          <a:p>
            <a:r>
              <a:rPr lang="en-GB" sz="2000" i="1" dirty="0"/>
              <a:t>There are 12 burgers in each box.</a:t>
            </a:r>
          </a:p>
          <a:p>
            <a:r>
              <a:rPr lang="en-GB" sz="2000" i="1" dirty="0" smtClean="0"/>
              <a:t>Rita </a:t>
            </a:r>
            <a:r>
              <a:rPr lang="en-GB" sz="2000" i="1" dirty="0"/>
              <a:t>buys exactly the same number of cheese slices and burgers.</a:t>
            </a:r>
          </a:p>
          <a:p>
            <a:r>
              <a:rPr lang="en-GB" sz="2000" i="1" dirty="0" smtClean="0"/>
              <a:t>How </a:t>
            </a:r>
            <a:r>
              <a:rPr lang="en-GB" sz="2000" i="1" dirty="0"/>
              <a:t>many packets of cheese slices and how many boxes of burgers does she buy</a:t>
            </a:r>
            <a:r>
              <a:rPr lang="en-GB" sz="2000" i="1" dirty="0" smtClean="0"/>
              <a:t>?</a:t>
            </a:r>
            <a:endParaRPr lang="en-GB" sz="2000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240E4F8C-713E-431A-A57A-568839C1CCEA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37321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Cheese slices: 	20, 40, 60, 80, 100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5" y="571028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Burgers: 		12, 24, 36, 48, 60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555776" y="5439132"/>
            <a:ext cx="360040" cy="27115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203848" y="5759373"/>
            <a:ext cx="360040" cy="27115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0" y="623201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So I need 3 packets of cheese slices, and 5 boxes of burgers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4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 animBg="1"/>
      <p:bldP spid="8" grpId="0" animBg="1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CF31-13BA-4468-8345-28CD58AE854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Exam question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79512" y="1772816"/>
            <a:ext cx="8568952" cy="5085182"/>
            <a:chOff x="179512" y="1772816"/>
            <a:chExt cx="8568952" cy="5085182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079" b="69778"/>
            <a:stretch/>
          </p:blipFill>
          <p:spPr bwMode="auto">
            <a:xfrm>
              <a:off x="179512" y="1772816"/>
              <a:ext cx="8568952" cy="3047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52" t="75718" r="97"/>
            <a:stretch/>
          </p:blipFill>
          <p:spPr bwMode="auto">
            <a:xfrm>
              <a:off x="179512" y="4820707"/>
              <a:ext cx="8568952" cy="2037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4427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CF31-13BA-4468-8345-28CD58AE854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Mark scheme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74186" y="-1660784"/>
            <a:ext cx="1800200" cy="9099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8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CF31-13BA-4468-8345-28CD58AE854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Some to try!</a:t>
            </a:r>
          </a:p>
          <a:p>
            <a:r>
              <a:rPr lang="en-GB" b="0" u="none" dirty="0" smtClean="0"/>
              <a:t>These are some </a:t>
            </a:r>
            <a:r>
              <a:rPr lang="en-GB" b="0" u="none" dirty="0" smtClean="0">
                <a:hlinkClick r:id="rId2" action="ppaction://hlinkfile"/>
              </a:rPr>
              <a:t>past paper questions </a:t>
            </a:r>
            <a:r>
              <a:rPr lang="en-GB" b="0" u="none" dirty="0" smtClean="0"/>
              <a:t>on this theme that are worth having a go at, to test your skills…</a:t>
            </a:r>
            <a:endParaRPr lang="en-GB" b="0" u="none" dirty="0"/>
          </a:p>
        </p:txBody>
      </p:sp>
    </p:spTree>
    <p:extLst>
      <p:ext uri="{BB962C8B-B14F-4D97-AF65-F5344CB8AC3E}">
        <p14:creationId xmlns:p14="http://schemas.microsoft.com/office/powerpoint/2010/main" val="30994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E26FD984-FD3D-4ED5-9D86-FAA26BD045DC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GB" sz="8800" dirty="0" smtClean="0"/>
              <a:t>PRODUCT OF PRIME FACTORS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7955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26876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3200" b="1" u="sng" dirty="0" smtClean="0"/>
              <a:t>Key phrases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3200" dirty="0" smtClean="0"/>
              <a:t>You could be asked to find the “product of prime factors” or the “prime factor decomposition” of a number. Both of these phrases mean the same thing.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3200" b="1" u="sng" dirty="0" smtClean="0"/>
              <a:t>Step by step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3200" dirty="0" smtClean="0"/>
              <a:t>Draw a factor tree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3200" dirty="0" smtClean="0"/>
              <a:t>Write out all the </a:t>
            </a: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PRIME</a:t>
            </a:r>
            <a:r>
              <a:rPr lang="en-GB" sz="3200" dirty="0" smtClean="0"/>
              <a:t> factors as a list, with a </a:t>
            </a:r>
            <a:r>
              <a:rPr lang="en-GB" sz="3200" b="1" dirty="0" smtClean="0">
                <a:solidFill>
                  <a:srgbClr val="7030A0"/>
                </a:solidFill>
              </a:rPr>
              <a:t>MULTIPLY</a:t>
            </a:r>
            <a:r>
              <a:rPr lang="en-GB" sz="3200" dirty="0" smtClean="0"/>
              <a:t> symbol in between each number (a </a:t>
            </a:r>
            <a:r>
              <a:rPr lang="en-GB" sz="3200" b="1" dirty="0" smtClean="0">
                <a:solidFill>
                  <a:srgbClr val="7030A0"/>
                </a:solidFill>
              </a:rPr>
              <a:t>product</a:t>
            </a:r>
            <a:r>
              <a:rPr lang="en-GB" sz="3200" dirty="0" smtClean="0"/>
              <a:t> of </a:t>
            </a: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prime</a:t>
            </a:r>
            <a:r>
              <a:rPr lang="en-GB" sz="3200" dirty="0" smtClean="0"/>
              <a:t> factors!)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240E4F8C-713E-431A-A57A-568839C1CCEA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19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10"/>
          <p:cNvSpPr>
            <a:spLocks noChangeShapeType="1"/>
          </p:cNvSpPr>
          <p:nvPr/>
        </p:nvSpPr>
        <p:spPr bwMode="auto">
          <a:xfrm>
            <a:off x="4661520" y="1934344"/>
            <a:ext cx="533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76" name="Line 18"/>
          <p:cNvSpPr>
            <a:spLocks noChangeShapeType="1"/>
          </p:cNvSpPr>
          <p:nvPr/>
        </p:nvSpPr>
        <p:spPr bwMode="auto">
          <a:xfrm flipH="1">
            <a:off x="3670920" y="1973584"/>
            <a:ext cx="5334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77" name="Text Box 19"/>
          <p:cNvSpPr txBox="1">
            <a:spLocks noChangeArrowheads="1"/>
          </p:cNvSpPr>
          <p:nvPr/>
        </p:nvSpPr>
        <p:spPr bwMode="auto">
          <a:xfrm>
            <a:off x="3899520" y="1324744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prstClr val="black"/>
                </a:solidFill>
              </a:rPr>
              <a:t>180</a:t>
            </a: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137520" y="1852464"/>
            <a:ext cx="2514600" cy="777875"/>
            <a:chOff x="1776" y="1152"/>
            <a:chExt cx="1584" cy="490"/>
          </a:xfrm>
        </p:grpSpPr>
        <p:sp>
          <p:nvSpPr>
            <p:cNvPr id="3083" name="Text Box 34"/>
            <p:cNvSpPr txBox="1">
              <a:spLocks noChangeArrowheads="1"/>
            </p:cNvSpPr>
            <p:nvPr/>
          </p:nvSpPr>
          <p:spPr bwMode="auto">
            <a:xfrm>
              <a:off x="1776" y="1200"/>
              <a:ext cx="4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dirty="0">
                  <a:solidFill>
                    <a:srgbClr val="FF0000"/>
                  </a:solidFill>
                </a:rPr>
                <a:t>10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4" name="Text Box 35"/>
            <p:cNvSpPr txBox="1">
              <a:spLocks noChangeArrowheads="1"/>
            </p:cNvSpPr>
            <p:nvPr/>
          </p:nvSpPr>
          <p:spPr bwMode="auto">
            <a:xfrm>
              <a:off x="2880" y="1152"/>
              <a:ext cx="4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FF0000"/>
                  </a:solidFill>
                </a:rPr>
                <a:t>18</a:t>
              </a: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6937F1B-FEA2-42F5-A086-FB3AEDC96F8A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4" name="Cloud 3"/>
          <p:cNvSpPr/>
          <p:nvPr/>
        </p:nvSpPr>
        <p:spPr>
          <a:xfrm>
            <a:off x="251520" y="1556792"/>
            <a:ext cx="2886000" cy="1944216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Think of any pair of numbers that multiply to make 180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3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7"/>
          <p:cNvSpPr>
            <a:spLocks noChangeShapeType="1"/>
          </p:cNvSpPr>
          <p:nvPr/>
        </p:nvSpPr>
        <p:spPr bwMode="auto">
          <a:xfrm flipH="1">
            <a:off x="4419600" y="3446512"/>
            <a:ext cx="304800" cy="914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099" name="Line 9"/>
          <p:cNvSpPr>
            <a:spLocks noChangeShapeType="1"/>
          </p:cNvSpPr>
          <p:nvPr/>
        </p:nvSpPr>
        <p:spPr bwMode="auto">
          <a:xfrm>
            <a:off x="4343400" y="1922512"/>
            <a:ext cx="533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100" name="Line 13"/>
          <p:cNvSpPr>
            <a:spLocks noChangeShapeType="1"/>
          </p:cNvSpPr>
          <p:nvPr/>
        </p:nvSpPr>
        <p:spPr bwMode="auto">
          <a:xfrm flipH="1">
            <a:off x="2667000" y="3446512"/>
            <a:ext cx="304800" cy="914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101" name="Line 17"/>
          <p:cNvSpPr>
            <a:spLocks noChangeShapeType="1"/>
          </p:cNvSpPr>
          <p:nvPr/>
        </p:nvSpPr>
        <p:spPr bwMode="auto">
          <a:xfrm flipH="1">
            <a:off x="3352800" y="1922512"/>
            <a:ext cx="5334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102" name="Text Box 18"/>
          <p:cNvSpPr txBox="1">
            <a:spLocks noChangeArrowheads="1"/>
          </p:cNvSpPr>
          <p:nvPr/>
        </p:nvSpPr>
        <p:spPr bwMode="auto">
          <a:xfrm>
            <a:off x="3581400" y="1312912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prstClr val="black"/>
                </a:solidFill>
              </a:rPr>
              <a:t>180</a:t>
            </a: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2819400" y="2760712"/>
            <a:ext cx="2514600" cy="777875"/>
            <a:chOff x="1776" y="1152"/>
            <a:chExt cx="1584" cy="490"/>
          </a:xfrm>
        </p:grpSpPr>
        <p:sp>
          <p:nvSpPr>
            <p:cNvPr id="4116" name="Text Box 14"/>
            <p:cNvSpPr txBox="1">
              <a:spLocks noChangeArrowheads="1"/>
            </p:cNvSpPr>
            <p:nvPr/>
          </p:nvSpPr>
          <p:spPr bwMode="auto">
            <a:xfrm>
              <a:off x="1776" y="1200"/>
              <a:ext cx="4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FF0000"/>
                  </a:solidFill>
                </a:rPr>
                <a:t>10</a:t>
              </a: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17" name="Text Box 19"/>
            <p:cNvSpPr txBox="1">
              <a:spLocks noChangeArrowheads="1"/>
            </p:cNvSpPr>
            <p:nvPr/>
          </p:nvSpPr>
          <p:spPr bwMode="auto">
            <a:xfrm>
              <a:off x="2880" y="1152"/>
              <a:ext cx="4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FF0000"/>
                  </a:solidFill>
                </a:rPr>
                <a:t>18</a:t>
              </a: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4104" name="Line 20"/>
          <p:cNvSpPr>
            <a:spLocks noChangeShapeType="1"/>
          </p:cNvSpPr>
          <p:nvPr/>
        </p:nvSpPr>
        <p:spPr bwMode="auto">
          <a:xfrm>
            <a:off x="5029200" y="3370312"/>
            <a:ext cx="53340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105" name="Line 21"/>
          <p:cNvSpPr>
            <a:spLocks noChangeShapeType="1"/>
          </p:cNvSpPr>
          <p:nvPr/>
        </p:nvSpPr>
        <p:spPr bwMode="auto">
          <a:xfrm>
            <a:off x="3276600" y="3446512"/>
            <a:ext cx="304800" cy="914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E36D09C8-3F34-4DA3-BB68-77E418772056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23" name="Cloud 22"/>
          <p:cNvSpPr/>
          <p:nvPr/>
        </p:nvSpPr>
        <p:spPr>
          <a:xfrm>
            <a:off x="251520" y="1556792"/>
            <a:ext cx="2886000" cy="1944216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Think of factor pairs for both 10 and 18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00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9"/>
          <p:cNvSpPr>
            <a:spLocks noChangeShapeType="1"/>
          </p:cNvSpPr>
          <p:nvPr/>
        </p:nvSpPr>
        <p:spPr bwMode="auto">
          <a:xfrm>
            <a:off x="4343400" y="1965176"/>
            <a:ext cx="4572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123" name="Text Box 14"/>
          <p:cNvSpPr txBox="1">
            <a:spLocks noChangeArrowheads="1"/>
          </p:cNvSpPr>
          <p:nvPr/>
        </p:nvSpPr>
        <p:spPr bwMode="auto">
          <a:xfrm>
            <a:off x="2819400" y="2803376"/>
            <a:ext cx="76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10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362200" y="4174976"/>
            <a:ext cx="1371600" cy="762000"/>
            <a:chOff x="1488" y="2064"/>
            <a:chExt cx="864" cy="480"/>
          </a:xfrm>
        </p:grpSpPr>
        <p:sp>
          <p:nvSpPr>
            <p:cNvPr id="5164" name="Text Box 6"/>
            <p:cNvSpPr txBox="1">
              <a:spLocks noChangeArrowheads="1"/>
            </p:cNvSpPr>
            <p:nvPr/>
          </p:nvSpPr>
          <p:spPr bwMode="auto">
            <a:xfrm>
              <a:off x="2064" y="2064"/>
              <a:ext cx="2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>
                  <a:solidFill>
                    <a:srgbClr val="C0504D"/>
                  </a:solidFill>
                </a:rPr>
                <a:t>5</a:t>
              </a: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65" name="Text Box 15"/>
            <p:cNvSpPr txBox="1">
              <a:spLocks noChangeArrowheads="1"/>
            </p:cNvSpPr>
            <p:nvPr/>
          </p:nvSpPr>
          <p:spPr bwMode="auto">
            <a:xfrm>
              <a:off x="1488" y="2064"/>
              <a:ext cx="28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C0504D"/>
                  </a:solidFill>
                </a:rPr>
                <a:t>2</a:t>
              </a: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5125" name="Line 17"/>
          <p:cNvSpPr>
            <a:spLocks noChangeShapeType="1"/>
          </p:cNvSpPr>
          <p:nvPr/>
        </p:nvSpPr>
        <p:spPr bwMode="auto">
          <a:xfrm flipH="1">
            <a:off x="3352800" y="1888976"/>
            <a:ext cx="5334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126" name="Text Box 18"/>
          <p:cNvSpPr txBox="1">
            <a:spLocks noChangeArrowheads="1"/>
          </p:cNvSpPr>
          <p:nvPr/>
        </p:nvSpPr>
        <p:spPr bwMode="auto">
          <a:xfrm>
            <a:off x="3581400" y="1279376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prstClr val="black"/>
                </a:solidFill>
              </a:rPr>
              <a:t>180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127" name="Text Box 19"/>
          <p:cNvSpPr txBox="1">
            <a:spLocks noChangeArrowheads="1"/>
          </p:cNvSpPr>
          <p:nvPr/>
        </p:nvSpPr>
        <p:spPr bwMode="auto">
          <a:xfrm>
            <a:off x="4572000" y="2727176"/>
            <a:ext cx="76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18</a:t>
            </a: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4419600" y="3336776"/>
            <a:ext cx="1143000" cy="1066800"/>
            <a:chOff x="2784" y="1536"/>
            <a:chExt cx="720" cy="672"/>
          </a:xfrm>
        </p:grpSpPr>
        <p:sp>
          <p:nvSpPr>
            <p:cNvPr id="5162" name="Line 7"/>
            <p:cNvSpPr>
              <a:spLocks noChangeShapeType="1"/>
            </p:cNvSpPr>
            <p:nvPr/>
          </p:nvSpPr>
          <p:spPr bwMode="auto">
            <a:xfrm flipH="1">
              <a:off x="2784" y="1584"/>
              <a:ext cx="192" cy="57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63" name="Line 20"/>
            <p:cNvSpPr>
              <a:spLocks noChangeShapeType="1"/>
            </p:cNvSpPr>
            <p:nvPr/>
          </p:nvSpPr>
          <p:spPr bwMode="auto">
            <a:xfrm>
              <a:off x="3168" y="1536"/>
              <a:ext cx="336" cy="6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2667000" y="3412976"/>
            <a:ext cx="914400" cy="914400"/>
            <a:chOff x="1680" y="1584"/>
            <a:chExt cx="576" cy="576"/>
          </a:xfrm>
        </p:grpSpPr>
        <p:sp>
          <p:nvSpPr>
            <p:cNvPr id="5160" name="Line 13"/>
            <p:cNvSpPr>
              <a:spLocks noChangeShapeType="1"/>
            </p:cNvSpPr>
            <p:nvPr/>
          </p:nvSpPr>
          <p:spPr bwMode="auto">
            <a:xfrm flipH="1">
              <a:off x="1680" y="1584"/>
              <a:ext cx="192" cy="57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61" name="Line 21"/>
            <p:cNvSpPr>
              <a:spLocks noChangeShapeType="1"/>
            </p:cNvSpPr>
            <p:nvPr/>
          </p:nvSpPr>
          <p:spPr bwMode="auto">
            <a:xfrm>
              <a:off x="2064" y="1584"/>
              <a:ext cx="192" cy="57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4191000" y="4235301"/>
            <a:ext cx="1600200" cy="777875"/>
            <a:chOff x="2640" y="2102"/>
            <a:chExt cx="1008" cy="490"/>
          </a:xfrm>
        </p:grpSpPr>
        <p:sp>
          <p:nvSpPr>
            <p:cNvPr id="5158" name="Text Box 16"/>
            <p:cNvSpPr txBox="1">
              <a:spLocks noChangeArrowheads="1"/>
            </p:cNvSpPr>
            <p:nvPr/>
          </p:nvSpPr>
          <p:spPr bwMode="auto">
            <a:xfrm>
              <a:off x="2640" y="2102"/>
              <a:ext cx="28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C0504D"/>
                  </a:solidFill>
                </a:rPr>
                <a:t>6</a:t>
              </a: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59" name="Text Box 22"/>
            <p:cNvSpPr txBox="1">
              <a:spLocks noChangeArrowheads="1"/>
            </p:cNvSpPr>
            <p:nvPr/>
          </p:nvSpPr>
          <p:spPr bwMode="auto">
            <a:xfrm>
              <a:off x="3360" y="2112"/>
              <a:ext cx="2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>
                  <a:solidFill>
                    <a:srgbClr val="C0504D"/>
                  </a:solidFill>
                </a:rPr>
                <a:t>3</a:t>
              </a: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B9E2621C-C594-4AAD-9A5D-543503D95B7E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68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1E43B862-15F8-45A4-BCD5-F7B48CD30AB7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800" dirty="0" smtClean="0"/>
              <a:t>HCF AND LCM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1254035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810000" y="5979368"/>
            <a:ext cx="1295400" cy="762000"/>
            <a:chOff x="2400" y="3168"/>
            <a:chExt cx="816" cy="480"/>
          </a:xfrm>
        </p:grpSpPr>
        <p:sp>
          <p:nvSpPr>
            <p:cNvPr id="6177" name="Text Box 2"/>
            <p:cNvSpPr txBox="1">
              <a:spLocks noChangeArrowheads="1"/>
            </p:cNvSpPr>
            <p:nvPr/>
          </p:nvSpPr>
          <p:spPr bwMode="auto">
            <a:xfrm>
              <a:off x="2400" y="3168"/>
              <a:ext cx="2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>
                  <a:solidFill>
                    <a:srgbClr val="4F81BD"/>
                  </a:solidFill>
                </a:rPr>
                <a:t>2</a:t>
              </a: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8" name="Text Box 4"/>
            <p:cNvSpPr txBox="1">
              <a:spLocks noChangeArrowheads="1"/>
            </p:cNvSpPr>
            <p:nvPr/>
          </p:nvSpPr>
          <p:spPr bwMode="auto">
            <a:xfrm>
              <a:off x="2928" y="3168"/>
              <a:ext cx="28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4F81BD"/>
                  </a:solidFill>
                </a:rPr>
                <a:t>3</a:t>
              </a:r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3962400" y="4912568"/>
            <a:ext cx="838200" cy="914400"/>
            <a:chOff x="2496" y="2496"/>
            <a:chExt cx="528" cy="576"/>
          </a:xfrm>
        </p:grpSpPr>
        <p:sp>
          <p:nvSpPr>
            <p:cNvPr id="6171" name="Line 10"/>
            <p:cNvSpPr>
              <a:spLocks noChangeShapeType="1"/>
            </p:cNvSpPr>
            <p:nvPr/>
          </p:nvSpPr>
          <p:spPr bwMode="auto">
            <a:xfrm>
              <a:off x="2832" y="2496"/>
              <a:ext cx="192" cy="57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2" name="Line 12"/>
            <p:cNvSpPr>
              <a:spLocks noChangeShapeType="1"/>
            </p:cNvSpPr>
            <p:nvPr/>
          </p:nvSpPr>
          <p:spPr bwMode="auto">
            <a:xfrm flipH="1">
              <a:off x="2496" y="2496"/>
              <a:ext cx="192" cy="57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2362200" y="1331168"/>
            <a:ext cx="3429000" cy="3733800"/>
            <a:chOff x="1488" y="240"/>
            <a:chExt cx="2160" cy="2352"/>
          </a:xfrm>
        </p:grpSpPr>
        <p:sp>
          <p:nvSpPr>
            <p:cNvPr id="6158" name="Text Box 6"/>
            <p:cNvSpPr txBox="1">
              <a:spLocks noChangeArrowheads="1"/>
            </p:cNvSpPr>
            <p:nvPr/>
          </p:nvSpPr>
          <p:spPr bwMode="auto">
            <a:xfrm>
              <a:off x="2064" y="2064"/>
              <a:ext cx="2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>
                  <a:solidFill>
                    <a:srgbClr val="C0504D"/>
                  </a:solidFill>
                </a:rPr>
                <a:t>5</a:t>
              </a:r>
              <a:endParaRPr lang="en-US">
                <a:solidFill>
                  <a:srgbClr val="C0504D"/>
                </a:solidFill>
              </a:endParaRPr>
            </a:p>
          </p:txBody>
        </p:sp>
        <p:sp>
          <p:nvSpPr>
            <p:cNvPr id="6159" name="Line 7"/>
            <p:cNvSpPr>
              <a:spLocks noChangeShapeType="1"/>
            </p:cNvSpPr>
            <p:nvPr/>
          </p:nvSpPr>
          <p:spPr bwMode="auto">
            <a:xfrm flipH="1">
              <a:off x="2784" y="1584"/>
              <a:ext cx="192" cy="57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0" name="Line 9"/>
            <p:cNvSpPr>
              <a:spLocks noChangeShapeType="1"/>
            </p:cNvSpPr>
            <p:nvPr/>
          </p:nvSpPr>
          <p:spPr bwMode="auto">
            <a:xfrm>
              <a:off x="2736" y="624"/>
              <a:ext cx="336" cy="6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1" name="Line 13"/>
            <p:cNvSpPr>
              <a:spLocks noChangeShapeType="1"/>
            </p:cNvSpPr>
            <p:nvPr/>
          </p:nvSpPr>
          <p:spPr bwMode="auto">
            <a:xfrm flipH="1">
              <a:off x="1680" y="1584"/>
              <a:ext cx="192" cy="57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2" name="Text Box 14"/>
            <p:cNvSpPr txBox="1">
              <a:spLocks noChangeArrowheads="1"/>
            </p:cNvSpPr>
            <p:nvPr/>
          </p:nvSpPr>
          <p:spPr bwMode="auto">
            <a:xfrm>
              <a:off x="1776" y="1200"/>
              <a:ext cx="4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FF0000"/>
                  </a:solidFill>
                </a:rPr>
                <a:t>10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163" name="Text Box 15"/>
            <p:cNvSpPr txBox="1">
              <a:spLocks noChangeArrowheads="1"/>
            </p:cNvSpPr>
            <p:nvPr/>
          </p:nvSpPr>
          <p:spPr bwMode="auto">
            <a:xfrm>
              <a:off x="1488" y="2064"/>
              <a:ext cx="28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C0504D"/>
                  </a:solidFill>
                </a:rPr>
                <a:t>2</a:t>
              </a: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4" name="Text Box 16"/>
            <p:cNvSpPr txBox="1">
              <a:spLocks noChangeArrowheads="1"/>
            </p:cNvSpPr>
            <p:nvPr/>
          </p:nvSpPr>
          <p:spPr bwMode="auto">
            <a:xfrm>
              <a:off x="2640" y="2102"/>
              <a:ext cx="28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C0504D"/>
                  </a:solidFill>
                </a:rPr>
                <a:t>6</a:t>
              </a:r>
              <a:endParaRPr lang="en-US">
                <a:solidFill>
                  <a:srgbClr val="C0504D"/>
                </a:solidFill>
              </a:endParaRPr>
            </a:p>
          </p:txBody>
        </p:sp>
        <p:sp>
          <p:nvSpPr>
            <p:cNvPr id="6165" name="Line 17"/>
            <p:cNvSpPr>
              <a:spLocks noChangeShapeType="1"/>
            </p:cNvSpPr>
            <p:nvPr/>
          </p:nvSpPr>
          <p:spPr bwMode="auto">
            <a:xfrm flipH="1">
              <a:off x="2112" y="624"/>
              <a:ext cx="336" cy="5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6" name="Text Box 18"/>
            <p:cNvSpPr txBox="1">
              <a:spLocks noChangeArrowheads="1"/>
            </p:cNvSpPr>
            <p:nvPr/>
          </p:nvSpPr>
          <p:spPr bwMode="auto">
            <a:xfrm>
              <a:off x="2256" y="240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prstClr val="black"/>
                  </a:solidFill>
                </a:rPr>
                <a:t>180</a:t>
              </a: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7" name="Text Box 19"/>
            <p:cNvSpPr txBox="1">
              <a:spLocks noChangeArrowheads="1"/>
            </p:cNvSpPr>
            <p:nvPr/>
          </p:nvSpPr>
          <p:spPr bwMode="auto">
            <a:xfrm>
              <a:off x="2880" y="1152"/>
              <a:ext cx="4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rgbClr val="FF0000"/>
                  </a:solidFill>
                </a:rPr>
                <a:t>18</a:t>
              </a: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8" name="Line 20"/>
            <p:cNvSpPr>
              <a:spLocks noChangeShapeType="1"/>
            </p:cNvSpPr>
            <p:nvPr/>
          </p:nvSpPr>
          <p:spPr bwMode="auto">
            <a:xfrm>
              <a:off x="3168" y="1536"/>
              <a:ext cx="336" cy="6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9" name="Line 21"/>
            <p:cNvSpPr>
              <a:spLocks noChangeShapeType="1"/>
            </p:cNvSpPr>
            <p:nvPr/>
          </p:nvSpPr>
          <p:spPr bwMode="auto">
            <a:xfrm>
              <a:off x="2064" y="1584"/>
              <a:ext cx="192" cy="57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0" name="Text Box 22"/>
            <p:cNvSpPr txBox="1">
              <a:spLocks noChangeArrowheads="1"/>
            </p:cNvSpPr>
            <p:nvPr/>
          </p:nvSpPr>
          <p:spPr bwMode="auto">
            <a:xfrm>
              <a:off x="3360" y="2112"/>
              <a:ext cx="2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>
                  <a:solidFill>
                    <a:srgbClr val="C0504D"/>
                  </a:solidFill>
                </a:rPr>
                <a:t>3</a:t>
              </a: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CC5A1658-4BA3-4E65-BC9C-F40450DD572B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6" name="Cloud 35"/>
          <p:cNvSpPr/>
          <p:nvPr/>
        </p:nvSpPr>
        <p:spPr>
          <a:xfrm>
            <a:off x="0" y="1556792"/>
            <a:ext cx="3137520" cy="1944216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When you get to a PRIME number, circle it and stop that branch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306216" y="4315693"/>
            <a:ext cx="609600" cy="6254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3200400" y="4337606"/>
            <a:ext cx="609600" cy="6254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5292080" y="4365104"/>
            <a:ext cx="609600" cy="6254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3712662" y="6055568"/>
            <a:ext cx="609600" cy="6254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571644" y="6017467"/>
            <a:ext cx="609600" cy="6254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85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9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u="sng" dirty="0" smtClean="0"/>
              <a:t>Example</a:t>
            </a:r>
          </a:p>
          <a:p>
            <a:pPr>
              <a:buNone/>
            </a:pPr>
            <a:r>
              <a:rPr lang="en-GB" dirty="0" smtClean="0"/>
              <a:t>Write 75 as a product of prime factors</a:t>
            </a:r>
          </a:p>
          <a:p>
            <a:pPr>
              <a:buNone/>
            </a:pPr>
            <a:endParaRPr lang="en-GB" sz="2400" dirty="0" smtClean="0"/>
          </a:p>
          <a:p>
            <a:pPr marL="457200" indent="-457200">
              <a:buNone/>
            </a:pPr>
            <a:endParaRPr lang="en-GB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DF8AE0B-C34F-452D-B47B-CABBFB2443B8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47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u="sng" dirty="0" smtClean="0"/>
              <a:t>Example</a:t>
            </a:r>
          </a:p>
          <a:p>
            <a:pPr>
              <a:buNone/>
            </a:pPr>
            <a:r>
              <a:rPr lang="en-GB" dirty="0" smtClean="0"/>
              <a:t>Write120 as a product of prime factors</a:t>
            </a:r>
          </a:p>
          <a:p>
            <a:pPr>
              <a:buNone/>
            </a:pPr>
            <a:endParaRPr lang="en-GB" sz="2400" dirty="0" smtClean="0"/>
          </a:p>
          <a:p>
            <a:pPr marL="457200" indent="-457200">
              <a:buNone/>
            </a:pPr>
            <a:endParaRPr lang="en-GB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BF3DBC9B-C6A1-4A66-BC5A-EC7EE5FD02C9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7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/>
              <a:t>Task</a:t>
            </a:r>
          </a:p>
          <a:p>
            <a:pPr>
              <a:buNone/>
            </a:pPr>
            <a:r>
              <a:rPr lang="en-GB" sz="2400" dirty="0" smtClean="0"/>
              <a:t>Write the following numbers as a product of their prime factors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20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32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72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195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26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130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330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60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45</a:t>
            </a:r>
          </a:p>
          <a:p>
            <a:pPr marL="457200" indent="-457200">
              <a:buAutoNum type="alphaLcParenR"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 marL="457200" indent="-457200">
              <a:buNone/>
            </a:pPr>
            <a:endParaRPr lang="en-GB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A0941ADC-C659-4FE7-9130-143B499A7CAB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32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1691680" y="4221088"/>
            <a:ext cx="57606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2483768" y="4221088"/>
            <a:ext cx="57606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275856" y="4221088"/>
            <a:ext cx="57606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1475656" y="4725144"/>
            <a:ext cx="57606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067944" y="4725144"/>
            <a:ext cx="57606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u="sng" dirty="0" smtClean="0"/>
              <a:t>SHORTCUT!!!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A quick way to find the product of prime factors can be done on your calculator…</a:t>
            </a:r>
          </a:p>
          <a:p>
            <a:pPr marL="0" indent="0">
              <a:buNone/>
            </a:pPr>
            <a:r>
              <a:rPr lang="en-GB" b="1" u="sng" dirty="0" smtClean="0"/>
              <a:t>Example</a:t>
            </a:r>
          </a:p>
          <a:p>
            <a:pPr marL="0" indent="0">
              <a:buNone/>
            </a:pPr>
            <a:r>
              <a:rPr lang="en-GB" dirty="0" smtClean="0"/>
              <a:t>Write 36 as a product of prime factors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Type in   3      6       =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Press   </a:t>
            </a:r>
            <a:r>
              <a:rPr lang="en-GB" sz="2800" baseline="30000" dirty="0" smtClean="0"/>
              <a:t>shift</a:t>
            </a:r>
            <a:r>
              <a:rPr lang="en-GB" dirty="0" smtClean="0"/>
              <a:t>  then press  </a:t>
            </a:r>
            <a:r>
              <a:rPr lang="en-GB" sz="2800" dirty="0" smtClean="0"/>
              <a:t>ᵒ’ ’’  (says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FACT</a:t>
            </a:r>
            <a:r>
              <a:rPr lang="en-GB" sz="2800" dirty="0" smtClean="0"/>
              <a:t> above the button)</a:t>
            </a:r>
          </a:p>
          <a:p>
            <a:pPr>
              <a:buFont typeface="Wingdings" pitchFamily="2" charset="2"/>
              <a:buChar char="§"/>
            </a:pPr>
            <a:r>
              <a:rPr lang="en-GB" dirty="0"/>
              <a:t>Your screen will show </a:t>
            </a:r>
            <a:r>
              <a:rPr lang="en-GB" dirty="0" smtClean="0"/>
              <a:t>the number as a product of its prime factors!</a:t>
            </a:r>
            <a:endParaRPr lang="en-GB" dirty="0"/>
          </a:p>
          <a:p>
            <a:pPr>
              <a:buNone/>
            </a:pPr>
            <a:endParaRPr lang="en-GB" sz="2400" dirty="0" smtClean="0"/>
          </a:p>
          <a:p>
            <a:pPr marL="457200" indent="-457200">
              <a:buNone/>
            </a:pPr>
            <a:endParaRPr lang="en-GB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20189423-2883-4A09-9454-DFE6BAEB3182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9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934222E9-91C0-4C88-9DD8-EFD5D4A4B0CF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n-GB" sz="8800" dirty="0" smtClean="0"/>
              <a:t>USING PRODUCT OF PRIMES TO FIND HCF AND LCM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2334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u="sng" dirty="0" smtClean="0"/>
              <a:t>Using the product of prime factors to find the HCF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Find the product of primes for each number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Circle pairs that are in BOTH lists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Multiply these paired numbers together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The result is the HCF</a:t>
            </a:r>
          </a:p>
          <a:p>
            <a:pPr marL="0" indent="0">
              <a:buNone/>
            </a:pPr>
            <a:r>
              <a:rPr lang="en-GB" b="1" u="sng" dirty="0" smtClean="0"/>
              <a:t>Using the product of prime factors to find the LCM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First find the HCF as above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Find all the “leftover” numbers (that didn’t pair up)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Times all the leftovers by the HCF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The result is the LCM</a:t>
            </a:r>
          </a:p>
          <a:p>
            <a:pPr marL="0" indent="0">
              <a:buNone/>
            </a:pPr>
            <a:r>
              <a:rPr lang="en-GB" dirty="0" smtClean="0"/>
              <a:t>Some interactive examples can be found </a:t>
            </a:r>
            <a:r>
              <a:rPr lang="en-GB" dirty="0" smtClean="0">
                <a:hlinkClick r:id="rId2"/>
              </a:rPr>
              <a:t>here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None/>
            </a:pPr>
            <a:endParaRPr lang="en-GB" sz="2400" dirty="0" smtClean="0"/>
          </a:p>
          <a:p>
            <a:pPr marL="457200" indent="-457200">
              <a:buNone/>
            </a:pPr>
            <a:endParaRPr lang="en-GB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20189423-2883-4A09-9454-DFE6BAEB3182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16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1092200" y="1576388"/>
            <a:ext cx="7704138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800">
                <a:solidFill>
                  <a:prstClr val="black"/>
                </a:solidFill>
              </a:rPr>
              <a:t>Find the Highest Common Factor of 36 and 90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560140" name="Text Box 12"/>
          <p:cNvSpPr txBox="1">
            <a:spLocks noChangeArrowheads="1"/>
          </p:cNvSpPr>
          <p:nvPr/>
        </p:nvSpPr>
        <p:spPr bwMode="auto">
          <a:xfrm>
            <a:off x="1685925" y="2366963"/>
            <a:ext cx="803275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800">
                <a:solidFill>
                  <a:prstClr val="black"/>
                </a:solidFill>
              </a:rPr>
              <a:t> 36</a:t>
            </a:r>
            <a:endParaRPr lang="en-US" sz="2800">
              <a:solidFill>
                <a:prstClr val="black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290763" y="4095752"/>
            <a:ext cx="1584325" cy="1222376"/>
            <a:chOff x="1443" y="2580"/>
            <a:chExt cx="998" cy="770"/>
          </a:xfrm>
        </p:grpSpPr>
        <p:sp>
          <p:nvSpPr>
            <p:cNvPr id="134186" name="Line 14"/>
            <p:cNvSpPr>
              <a:spLocks noChangeShapeType="1"/>
            </p:cNvSpPr>
            <p:nvPr/>
          </p:nvSpPr>
          <p:spPr bwMode="auto">
            <a:xfrm flipH="1">
              <a:off x="1596" y="2580"/>
              <a:ext cx="318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87" name="Line 15"/>
            <p:cNvSpPr>
              <a:spLocks noChangeShapeType="1"/>
            </p:cNvSpPr>
            <p:nvPr/>
          </p:nvSpPr>
          <p:spPr bwMode="auto">
            <a:xfrm>
              <a:off x="1914" y="2585"/>
              <a:ext cx="302" cy="4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88" name="Text Box 16"/>
            <p:cNvSpPr txBox="1">
              <a:spLocks noChangeArrowheads="1"/>
            </p:cNvSpPr>
            <p:nvPr/>
          </p:nvSpPr>
          <p:spPr bwMode="auto">
            <a:xfrm>
              <a:off x="1443" y="3020"/>
              <a:ext cx="302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2</a:t>
              </a:r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89" name="Text Box 17"/>
            <p:cNvSpPr txBox="1">
              <a:spLocks noChangeArrowheads="1"/>
            </p:cNvSpPr>
            <p:nvPr/>
          </p:nvSpPr>
          <p:spPr bwMode="auto">
            <a:xfrm>
              <a:off x="2139" y="3020"/>
              <a:ext cx="302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3</a:t>
              </a:r>
              <a:endParaRPr lang="en-US" sz="2800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008063" y="2886078"/>
            <a:ext cx="2509837" cy="1236664"/>
            <a:chOff x="635" y="1818"/>
            <a:chExt cx="1581" cy="779"/>
          </a:xfrm>
        </p:grpSpPr>
        <p:sp>
          <p:nvSpPr>
            <p:cNvPr id="134182" name="Line 19"/>
            <p:cNvSpPr>
              <a:spLocks noChangeShapeType="1"/>
            </p:cNvSpPr>
            <p:nvPr/>
          </p:nvSpPr>
          <p:spPr bwMode="auto">
            <a:xfrm flipH="1">
              <a:off x="854" y="1818"/>
              <a:ext cx="461" cy="4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83" name="Line 20"/>
            <p:cNvSpPr>
              <a:spLocks noChangeShapeType="1"/>
            </p:cNvSpPr>
            <p:nvPr/>
          </p:nvSpPr>
          <p:spPr bwMode="auto">
            <a:xfrm>
              <a:off x="1315" y="1818"/>
              <a:ext cx="522" cy="4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84" name="Text Box 21"/>
            <p:cNvSpPr txBox="1">
              <a:spLocks noChangeArrowheads="1"/>
            </p:cNvSpPr>
            <p:nvPr/>
          </p:nvSpPr>
          <p:spPr bwMode="auto">
            <a:xfrm>
              <a:off x="1799" y="2267"/>
              <a:ext cx="417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6</a:t>
              </a:r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85" name="Text Box 22"/>
            <p:cNvSpPr txBox="1">
              <a:spLocks noChangeArrowheads="1"/>
            </p:cNvSpPr>
            <p:nvPr/>
          </p:nvSpPr>
          <p:spPr bwMode="auto">
            <a:xfrm>
              <a:off x="635" y="2261"/>
              <a:ext cx="378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6</a:t>
              </a:r>
              <a:endParaRPr lang="en-US" sz="280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57200" y="4095752"/>
            <a:ext cx="1522413" cy="1222376"/>
            <a:chOff x="288" y="2580"/>
            <a:chExt cx="959" cy="770"/>
          </a:xfrm>
        </p:grpSpPr>
        <p:sp>
          <p:nvSpPr>
            <p:cNvPr id="134178" name="Line 24"/>
            <p:cNvSpPr>
              <a:spLocks noChangeShapeType="1"/>
            </p:cNvSpPr>
            <p:nvPr/>
          </p:nvSpPr>
          <p:spPr bwMode="auto">
            <a:xfrm flipH="1">
              <a:off x="431" y="2580"/>
              <a:ext cx="318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79" name="Line 25"/>
            <p:cNvSpPr>
              <a:spLocks noChangeShapeType="1"/>
            </p:cNvSpPr>
            <p:nvPr/>
          </p:nvSpPr>
          <p:spPr bwMode="auto">
            <a:xfrm>
              <a:off x="749" y="2585"/>
              <a:ext cx="302" cy="4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80" name="Text Box 26"/>
            <p:cNvSpPr txBox="1">
              <a:spLocks noChangeArrowheads="1"/>
            </p:cNvSpPr>
            <p:nvPr/>
          </p:nvSpPr>
          <p:spPr bwMode="auto">
            <a:xfrm>
              <a:off x="288" y="3020"/>
              <a:ext cx="302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2</a:t>
              </a:r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81" name="Text Box 27"/>
            <p:cNvSpPr txBox="1">
              <a:spLocks noChangeArrowheads="1"/>
            </p:cNvSpPr>
            <p:nvPr/>
          </p:nvSpPr>
          <p:spPr bwMode="auto">
            <a:xfrm>
              <a:off x="945" y="3020"/>
              <a:ext cx="302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3</a:t>
              </a:r>
              <a:endParaRPr lang="en-US" sz="2800">
                <a:solidFill>
                  <a:prstClr val="black"/>
                </a:solidFill>
              </a:endParaRPr>
            </a:p>
          </p:txBody>
        </p:sp>
      </p:grpSp>
      <p:sp>
        <p:nvSpPr>
          <p:cNvPr id="560156" name="Text Box 28"/>
          <p:cNvSpPr txBox="1">
            <a:spLocks noChangeArrowheads="1"/>
          </p:cNvSpPr>
          <p:nvPr/>
        </p:nvSpPr>
        <p:spPr bwMode="auto">
          <a:xfrm>
            <a:off x="6007100" y="2354263"/>
            <a:ext cx="803275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800">
                <a:solidFill>
                  <a:prstClr val="black"/>
                </a:solidFill>
              </a:rPr>
              <a:t> 90</a:t>
            </a:r>
            <a:endParaRPr lang="en-US" sz="2800">
              <a:solidFill>
                <a:prstClr val="black"/>
              </a:solidFill>
            </a:endParaRP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6611938" y="4083052"/>
            <a:ext cx="1584325" cy="1222376"/>
            <a:chOff x="4165" y="2572"/>
            <a:chExt cx="998" cy="770"/>
          </a:xfrm>
        </p:grpSpPr>
        <p:sp>
          <p:nvSpPr>
            <p:cNvPr id="134174" name="Line 30"/>
            <p:cNvSpPr>
              <a:spLocks noChangeShapeType="1"/>
            </p:cNvSpPr>
            <p:nvPr/>
          </p:nvSpPr>
          <p:spPr bwMode="auto">
            <a:xfrm flipH="1">
              <a:off x="4318" y="2572"/>
              <a:ext cx="318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75" name="Line 31"/>
            <p:cNvSpPr>
              <a:spLocks noChangeShapeType="1"/>
            </p:cNvSpPr>
            <p:nvPr/>
          </p:nvSpPr>
          <p:spPr bwMode="auto">
            <a:xfrm>
              <a:off x="4636" y="2577"/>
              <a:ext cx="302" cy="4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76" name="Text Box 32"/>
            <p:cNvSpPr txBox="1">
              <a:spLocks noChangeArrowheads="1"/>
            </p:cNvSpPr>
            <p:nvPr/>
          </p:nvSpPr>
          <p:spPr bwMode="auto">
            <a:xfrm>
              <a:off x="4165" y="3012"/>
              <a:ext cx="302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2</a:t>
              </a:r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77" name="Text Box 33"/>
            <p:cNvSpPr txBox="1">
              <a:spLocks noChangeArrowheads="1"/>
            </p:cNvSpPr>
            <p:nvPr/>
          </p:nvSpPr>
          <p:spPr bwMode="auto">
            <a:xfrm>
              <a:off x="4861" y="3012"/>
              <a:ext cx="302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5</a:t>
              </a:r>
              <a:endParaRPr lang="en-US" sz="2800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329238" y="2873378"/>
            <a:ext cx="2509837" cy="1236664"/>
            <a:chOff x="3357" y="1810"/>
            <a:chExt cx="1581" cy="779"/>
          </a:xfrm>
        </p:grpSpPr>
        <p:sp>
          <p:nvSpPr>
            <p:cNvPr id="134170" name="Line 35"/>
            <p:cNvSpPr>
              <a:spLocks noChangeShapeType="1"/>
            </p:cNvSpPr>
            <p:nvPr/>
          </p:nvSpPr>
          <p:spPr bwMode="auto">
            <a:xfrm flipH="1">
              <a:off x="3576" y="1810"/>
              <a:ext cx="461" cy="4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71" name="Line 36"/>
            <p:cNvSpPr>
              <a:spLocks noChangeShapeType="1"/>
            </p:cNvSpPr>
            <p:nvPr/>
          </p:nvSpPr>
          <p:spPr bwMode="auto">
            <a:xfrm>
              <a:off x="4037" y="1810"/>
              <a:ext cx="522" cy="4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72" name="Text Box 37"/>
            <p:cNvSpPr txBox="1">
              <a:spLocks noChangeArrowheads="1"/>
            </p:cNvSpPr>
            <p:nvPr/>
          </p:nvSpPr>
          <p:spPr bwMode="auto">
            <a:xfrm>
              <a:off x="4521" y="2259"/>
              <a:ext cx="417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10</a:t>
              </a:r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73" name="Text Box 38"/>
            <p:cNvSpPr txBox="1">
              <a:spLocks noChangeArrowheads="1"/>
            </p:cNvSpPr>
            <p:nvPr/>
          </p:nvSpPr>
          <p:spPr bwMode="auto">
            <a:xfrm>
              <a:off x="3357" y="2253"/>
              <a:ext cx="378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9</a:t>
              </a:r>
              <a:endParaRPr lang="en-US" sz="2800">
                <a:solidFill>
                  <a:prstClr val="black"/>
                </a:solidFill>
              </a:endParaRPr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4778375" y="4083052"/>
            <a:ext cx="1522413" cy="1222376"/>
            <a:chOff x="3010" y="2572"/>
            <a:chExt cx="959" cy="770"/>
          </a:xfrm>
        </p:grpSpPr>
        <p:sp>
          <p:nvSpPr>
            <p:cNvPr id="134166" name="Line 40"/>
            <p:cNvSpPr>
              <a:spLocks noChangeShapeType="1"/>
            </p:cNvSpPr>
            <p:nvPr/>
          </p:nvSpPr>
          <p:spPr bwMode="auto">
            <a:xfrm flipH="1">
              <a:off x="3153" y="2572"/>
              <a:ext cx="318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67" name="Line 41"/>
            <p:cNvSpPr>
              <a:spLocks noChangeShapeType="1"/>
            </p:cNvSpPr>
            <p:nvPr/>
          </p:nvSpPr>
          <p:spPr bwMode="auto">
            <a:xfrm>
              <a:off x="3471" y="2577"/>
              <a:ext cx="302" cy="4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68" name="Text Box 42"/>
            <p:cNvSpPr txBox="1">
              <a:spLocks noChangeArrowheads="1"/>
            </p:cNvSpPr>
            <p:nvPr/>
          </p:nvSpPr>
          <p:spPr bwMode="auto">
            <a:xfrm>
              <a:off x="3010" y="3012"/>
              <a:ext cx="302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3</a:t>
              </a:r>
              <a:endParaRPr lang="en-US" sz="2800">
                <a:solidFill>
                  <a:prstClr val="black"/>
                </a:solidFill>
              </a:endParaRPr>
            </a:p>
          </p:txBody>
        </p:sp>
        <p:sp>
          <p:nvSpPr>
            <p:cNvPr id="134169" name="Text Box 43"/>
            <p:cNvSpPr txBox="1">
              <a:spLocks noChangeArrowheads="1"/>
            </p:cNvSpPr>
            <p:nvPr/>
          </p:nvSpPr>
          <p:spPr bwMode="auto">
            <a:xfrm>
              <a:off x="3667" y="3012"/>
              <a:ext cx="302" cy="33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800">
                  <a:solidFill>
                    <a:prstClr val="black"/>
                  </a:solidFill>
                </a:rPr>
                <a:t>3</a:t>
              </a:r>
              <a:endParaRPr lang="en-US" sz="2800">
                <a:solidFill>
                  <a:prstClr val="black"/>
                </a:solidFill>
              </a:endParaRPr>
            </a:p>
          </p:txBody>
        </p:sp>
      </p:grpSp>
      <p:sp>
        <p:nvSpPr>
          <p:cNvPr id="560172" name="Text Box 44"/>
          <p:cNvSpPr txBox="1">
            <a:spLocks noChangeArrowheads="1"/>
          </p:cNvSpPr>
          <p:nvPr/>
        </p:nvSpPr>
        <p:spPr bwMode="auto">
          <a:xfrm>
            <a:off x="642910" y="5357826"/>
            <a:ext cx="3251200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36 = 2 </a:t>
            </a:r>
            <a:r>
              <a:rPr lang="en-GB" sz="2800" dirty="0">
                <a:solidFill>
                  <a:prstClr val="black"/>
                </a:solidFill>
                <a:sym typeface="Symbol" pitchFamily="18" charset="2"/>
              </a:rPr>
              <a:t> 2  3  3</a:t>
            </a:r>
          </a:p>
        </p:txBody>
      </p:sp>
      <p:sp>
        <p:nvSpPr>
          <p:cNvPr id="560173" name="Text Box 45"/>
          <p:cNvSpPr txBox="1">
            <a:spLocks noChangeArrowheads="1"/>
          </p:cNvSpPr>
          <p:nvPr/>
        </p:nvSpPr>
        <p:spPr bwMode="auto">
          <a:xfrm>
            <a:off x="5000628" y="5357826"/>
            <a:ext cx="3251200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800">
                <a:solidFill>
                  <a:prstClr val="black"/>
                </a:solidFill>
              </a:rPr>
              <a:t>90 = 2 </a:t>
            </a:r>
            <a:r>
              <a:rPr lang="en-GB" sz="2800">
                <a:solidFill>
                  <a:prstClr val="black"/>
                </a:solidFill>
                <a:sym typeface="Symbol" pitchFamily="18" charset="2"/>
              </a:rPr>
              <a:t> 3  3  5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7A38BAA-2EFC-47C1-B4D5-1DF528614E09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6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40" grpId="0"/>
      <p:bldP spid="560156" grpId="0"/>
      <p:bldP spid="560172" grpId="0"/>
      <p:bldP spid="56017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1247060" y="1625995"/>
            <a:ext cx="189772" cy="2091037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 rot="1691448">
            <a:off x="2123972" y="1574289"/>
            <a:ext cx="242088" cy="2254322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35177" name="Rectangle 9"/>
          <p:cNvSpPr>
            <a:spLocks noChangeArrowheads="1"/>
          </p:cNvSpPr>
          <p:nvPr/>
        </p:nvSpPr>
        <p:spPr bwMode="auto">
          <a:xfrm>
            <a:off x="-324544" y="2447107"/>
            <a:ext cx="184731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2188" name="Text Box 12"/>
          <p:cNvSpPr txBox="1">
            <a:spLocks noChangeArrowheads="1"/>
          </p:cNvSpPr>
          <p:nvPr/>
        </p:nvSpPr>
        <p:spPr bwMode="auto">
          <a:xfrm>
            <a:off x="0" y="3933056"/>
            <a:ext cx="7740650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The </a:t>
            </a:r>
            <a:r>
              <a:rPr lang="en-GB" sz="3200" u="sng" dirty="0">
                <a:solidFill>
                  <a:prstClr val="black"/>
                </a:solidFill>
              </a:rPr>
              <a:t>common</a:t>
            </a:r>
            <a:r>
              <a:rPr lang="en-GB" sz="3200" dirty="0">
                <a:solidFill>
                  <a:srgbClr val="CC0000"/>
                </a:solidFill>
              </a:rPr>
              <a:t> </a:t>
            </a:r>
            <a:r>
              <a:rPr lang="en-GB" sz="3200" dirty="0"/>
              <a:t>prime factors </a:t>
            </a:r>
            <a:r>
              <a:rPr lang="en-GB" sz="3200" dirty="0">
                <a:solidFill>
                  <a:prstClr val="black"/>
                </a:solidFill>
              </a:rPr>
              <a:t>are    2 </a:t>
            </a:r>
            <a:r>
              <a:rPr lang="en-GB" sz="3200" dirty="0">
                <a:solidFill>
                  <a:prstClr val="black"/>
                </a:solidFill>
                <a:sym typeface="Symbol" pitchFamily="18" charset="2"/>
              </a:rPr>
              <a:t> 3  3</a:t>
            </a:r>
            <a:endParaRPr lang="en-US" sz="3200" dirty="0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562189" name="Text Box 13"/>
          <p:cNvSpPr txBox="1">
            <a:spLocks noChangeArrowheads="1"/>
          </p:cNvSpPr>
          <p:nvPr/>
        </p:nvSpPr>
        <p:spPr bwMode="auto">
          <a:xfrm>
            <a:off x="3167956" y="4911551"/>
            <a:ext cx="1763713" cy="5847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>
                <a:solidFill>
                  <a:prstClr val="black"/>
                </a:solidFill>
              </a:rPr>
              <a:t>HCF = 18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 rot="1691448">
            <a:off x="2763139" y="1603091"/>
            <a:ext cx="242088" cy="2254322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359669" y="1827039"/>
            <a:ext cx="3311525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>
                <a:solidFill>
                  <a:prstClr val="black"/>
                </a:solidFill>
              </a:rPr>
              <a:t>36 = 2 </a:t>
            </a:r>
            <a:r>
              <a:rPr lang="en-GB" sz="3200">
                <a:solidFill>
                  <a:prstClr val="black"/>
                </a:solidFill>
                <a:sym typeface="Symbol" pitchFamily="18" charset="2"/>
              </a:rPr>
              <a:t> 2  3  3</a:t>
            </a: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359669" y="2965276"/>
            <a:ext cx="4895850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>
                <a:solidFill>
                  <a:prstClr val="black"/>
                </a:solidFill>
              </a:rPr>
              <a:t>90 = </a:t>
            </a:r>
            <a:r>
              <a:rPr lang="en-GB" sz="3200">
                <a:solidFill>
                  <a:prstClr val="black"/>
                </a:solidFill>
                <a:sym typeface="Symbol" pitchFamily="18" charset="2"/>
              </a:rPr>
              <a:t>2  3  3  5</a:t>
            </a:r>
            <a:endParaRPr lang="en-US" sz="3200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B1AC3494-F462-43CC-9A6A-85163563A0C0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68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562188" grpId="0"/>
      <p:bldP spid="562189" grpId="0" animBg="1"/>
      <p:bldP spid="2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2348261" y="1800566"/>
            <a:ext cx="214314" cy="1988474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103044" y="1800566"/>
            <a:ext cx="214314" cy="1988474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0" y="1730733"/>
            <a:ext cx="184731" cy="707886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endParaRPr lang="en-US" sz="4000">
              <a:solidFill>
                <a:prstClr val="black"/>
              </a:solidFill>
            </a:endParaRPr>
          </a:p>
        </p:txBody>
      </p:sp>
      <p:sp>
        <p:nvSpPr>
          <p:cNvPr id="132108" name="Text Box 12"/>
          <p:cNvSpPr txBox="1">
            <a:spLocks noChangeArrowheads="1"/>
          </p:cNvSpPr>
          <p:nvPr/>
        </p:nvSpPr>
        <p:spPr bwMode="auto">
          <a:xfrm>
            <a:off x="35496" y="1268760"/>
            <a:ext cx="9108504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Find the Highest Common Factor of 18 and 60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58093" name="Text Box 13"/>
          <p:cNvSpPr txBox="1">
            <a:spLocks noChangeArrowheads="1"/>
          </p:cNvSpPr>
          <p:nvPr/>
        </p:nvSpPr>
        <p:spPr bwMode="auto">
          <a:xfrm>
            <a:off x="2867819" y="4589839"/>
            <a:ext cx="2255837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 </a:t>
            </a:r>
            <a:r>
              <a:rPr lang="en-GB" sz="3200" dirty="0" smtClean="0">
                <a:solidFill>
                  <a:prstClr val="black"/>
                </a:solidFill>
              </a:rPr>
              <a:t>HCF = </a:t>
            </a:r>
            <a:r>
              <a:rPr lang="en-GB" sz="3200" dirty="0">
                <a:solidFill>
                  <a:prstClr val="black"/>
                </a:solidFill>
              </a:rPr>
              <a:t>2 </a:t>
            </a:r>
            <a:r>
              <a:rPr lang="en-GB" sz="3200" dirty="0">
                <a:solidFill>
                  <a:prstClr val="black"/>
                </a:solidFill>
                <a:sym typeface="Symbol" pitchFamily="18" charset="2"/>
              </a:rPr>
              <a:t> 3</a:t>
            </a:r>
            <a:endParaRPr lang="en-US" sz="3200" dirty="0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558094" name="Text Box 14"/>
          <p:cNvSpPr txBox="1">
            <a:spLocks noChangeArrowheads="1"/>
          </p:cNvSpPr>
          <p:nvPr/>
        </p:nvSpPr>
        <p:spPr bwMode="auto">
          <a:xfrm>
            <a:off x="3258108" y="5502274"/>
            <a:ext cx="1584325" cy="5847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HCF = 6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58097" name="Text Box 17"/>
          <p:cNvSpPr txBox="1">
            <a:spLocks noChangeArrowheads="1"/>
          </p:cNvSpPr>
          <p:nvPr/>
        </p:nvSpPr>
        <p:spPr bwMode="auto">
          <a:xfrm>
            <a:off x="215653" y="1945413"/>
            <a:ext cx="3311525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18 = 2 </a:t>
            </a:r>
            <a:r>
              <a:rPr lang="en-GB" sz="3200" dirty="0">
                <a:solidFill>
                  <a:prstClr val="black"/>
                </a:solidFill>
                <a:sym typeface="Symbol" pitchFamily="18" charset="2"/>
              </a:rPr>
              <a:t> 3  3</a:t>
            </a:r>
          </a:p>
        </p:txBody>
      </p:sp>
      <p:sp>
        <p:nvSpPr>
          <p:cNvPr id="558098" name="Text Box 18"/>
          <p:cNvSpPr txBox="1">
            <a:spLocks noChangeArrowheads="1"/>
          </p:cNvSpPr>
          <p:nvPr/>
        </p:nvSpPr>
        <p:spPr bwMode="auto">
          <a:xfrm>
            <a:off x="215653" y="3012213"/>
            <a:ext cx="3311525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>
                <a:solidFill>
                  <a:prstClr val="black"/>
                </a:solidFill>
              </a:rPr>
              <a:t>60 = 2 </a:t>
            </a:r>
            <a:r>
              <a:rPr lang="en-GB" sz="3200">
                <a:solidFill>
                  <a:prstClr val="black"/>
                </a:solidFill>
                <a:sym typeface="Symbol" pitchFamily="18" charset="2"/>
              </a:rPr>
              <a:t> 2  3  5</a:t>
            </a:r>
            <a:endParaRPr lang="en-US" sz="3200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558099" name="Text Box 19"/>
          <p:cNvSpPr txBox="1">
            <a:spLocks noChangeArrowheads="1"/>
          </p:cNvSpPr>
          <p:nvPr/>
        </p:nvSpPr>
        <p:spPr bwMode="auto">
          <a:xfrm>
            <a:off x="0" y="4005064"/>
            <a:ext cx="6516216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Multiply </a:t>
            </a:r>
            <a:r>
              <a:rPr lang="en-GB" sz="3200" dirty="0">
                <a:solidFill>
                  <a:prstClr val="black"/>
                </a:solidFill>
              </a:rPr>
              <a:t>the </a:t>
            </a:r>
            <a:r>
              <a:rPr lang="en-GB" sz="3200" u="sng" dirty="0">
                <a:solidFill>
                  <a:prstClr val="black"/>
                </a:solidFill>
              </a:rPr>
              <a:t>common</a:t>
            </a:r>
            <a:r>
              <a:rPr lang="en-GB" sz="3200" dirty="0">
                <a:solidFill>
                  <a:srgbClr val="CC0000"/>
                </a:solidFill>
              </a:rPr>
              <a:t> </a:t>
            </a:r>
            <a:r>
              <a:rPr lang="en-GB" sz="3200" dirty="0"/>
              <a:t>prime factors</a:t>
            </a:r>
            <a:endParaRPr 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58331520-D85F-4E9A-9C42-7BB931FEFA3C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0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558093" grpId="0"/>
      <p:bldP spid="558094" grpId="0" animBg="1"/>
      <p:bldP spid="558097" grpId="0"/>
      <p:bldP spid="558098" grpId="0"/>
      <p:bldP spid="5580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BF2D3767-D047-4D39-8936-8B199CB3AFFD}" type="datetime1">
              <a:rPr lang="en-GB" smtClean="0"/>
              <a:t>07/09/2020</a:t>
            </a:fld>
            <a:endParaRPr lang="en-GB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71" name="ShockwaveFlash1" r:id="rId2" imgW="9144000" imgH="5181480"/>
        </mc:Choice>
        <mc:Fallback>
          <p:control name="ShockwaveFlash1" r:id="rId2" imgW="9144000" imgH="5181480">
            <p:pic>
              <p:nvPicPr>
                <p:cNvPr id="3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0" y="1487488"/>
                  <a:ext cx="9144000" cy="5181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645942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2987824" y="1780087"/>
            <a:ext cx="214314" cy="193694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39752" y="1780086"/>
            <a:ext cx="214314" cy="193694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117326" y="1780088"/>
            <a:ext cx="214314" cy="193694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33129" name="Text Box 12"/>
          <p:cNvSpPr txBox="1">
            <a:spLocks noChangeArrowheads="1"/>
          </p:cNvSpPr>
          <p:nvPr/>
        </p:nvSpPr>
        <p:spPr bwMode="auto">
          <a:xfrm>
            <a:off x="0" y="1271662"/>
            <a:ext cx="9144000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Find the Highest Common Factor of 315 and 525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58093" name="Text Box 13"/>
          <p:cNvSpPr txBox="1">
            <a:spLocks noChangeArrowheads="1"/>
          </p:cNvSpPr>
          <p:nvPr/>
        </p:nvSpPr>
        <p:spPr bwMode="auto">
          <a:xfrm>
            <a:off x="3115794" y="4653136"/>
            <a:ext cx="3328414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 </a:t>
            </a:r>
            <a:r>
              <a:rPr lang="en-GB" sz="3200" dirty="0" smtClean="0">
                <a:solidFill>
                  <a:prstClr val="black"/>
                </a:solidFill>
              </a:rPr>
              <a:t>HCF = </a:t>
            </a:r>
            <a:r>
              <a:rPr lang="en-GB" sz="3200" dirty="0">
                <a:solidFill>
                  <a:prstClr val="black"/>
                </a:solidFill>
              </a:rPr>
              <a:t>3 </a:t>
            </a:r>
            <a:r>
              <a:rPr lang="en-GB" sz="3200" dirty="0">
                <a:solidFill>
                  <a:prstClr val="black"/>
                </a:solidFill>
                <a:sym typeface="Symbol" pitchFamily="18" charset="2"/>
              </a:rPr>
              <a:t> 5  7</a:t>
            </a:r>
            <a:endParaRPr lang="en-US" sz="3200" dirty="0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558094" name="Text Box 14"/>
          <p:cNvSpPr txBox="1">
            <a:spLocks noChangeArrowheads="1"/>
          </p:cNvSpPr>
          <p:nvPr/>
        </p:nvSpPr>
        <p:spPr bwMode="auto">
          <a:xfrm>
            <a:off x="3748920" y="5573568"/>
            <a:ext cx="2062162" cy="5847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>
                <a:solidFill>
                  <a:prstClr val="black"/>
                </a:solidFill>
              </a:rPr>
              <a:t>HCF = 105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133134" name="Text Box 17"/>
          <p:cNvSpPr txBox="1">
            <a:spLocks noChangeArrowheads="1"/>
          </p:cNvSpPr>
          <p:nvPr/>
        </p:nvSpPr>
        <p:spPr bwMode="auto">
          <a:xfrm>
            <a:off x="35496" y="1945413"/>
            <a:ext cx="3311525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>
                <a:solidFill>
                  <a:prstClr val="black"/>
                </a:solidFill>
              </a:rPr>
              <a:t>315 = 3 </a:t>
            </a:r>
            <a:r>
              <a:rPr lang="en-GB" sz="3200">
                <a:solidFill>
                  <a:prstClr val="black"/>
                </a:solidFill>
                <a:sym typeface="Symbol" pitchFamily="18" charset="2"/>
              </a:rPr>
              <a:t> 3  5  7</a:t>
            </a:r>
          </a:p>
        </p:txBody>
      </p:sp>
      <p:sp>
        <p:nvSpPr>
          <p:cNvPr id="133135" name="Text Box 18"/>
          <p:cNvSpPr txBox="1">
            <a:spLocks noChangeArrowheads="1"/>
          </p:cNvSpPr>
          <p:nvPr/>
        </p:nvSpPr>
        <p:spPr bwMode="auto">
          <a:xfrm>
            <a:off x="35496" y="3012213"/>
            <a:ext cx="3311525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525 = 3 </a:t>
            </a:r>
            <a:r>
              <a:rPr lang="en-GB" sz="3200" dirty="0">
                <a:solidFill>
                  <a:prstClr val="black"/>
                </a:solidFill>
                <a:sym typeface="Symbol" pitchFamily="18" charset="2"/>
              </a:rPr>
              <a:t> 5 </a:t>
            </a:r>
            <a:r>
              <a:rPr lang="en-GB" sz="3200" dirty="0" smtClean="0">
                <a:solidFill>
                  <a:prstClr val="black"/>
                </a:solidFill>
                <a:sym typeface="Symbol" pitchFamily="18" charset="2"/>
              </a:rPr>
              <a:t> 5 </a:t>
            </a:r>
            <a:r>
              <a:rPr lang="en-GB" sz="3200" dirty="0">
                <a:solidFill>
                  <a:prstClr val="black"/>
                </a:solidFill>
                <a:sym typeface="Symbol" pitchFamily="18" charset="2"/>
              </a:rPr>
              <a:t> 7</a:t>
            </a:r>
            <a:endParaRPr lang="en-US" sz="3200" dirty="0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558099" name="Text Box 19"/>
          <p:cNvSpPr txBox="1">
            <a:spLocks noChangeArrowheads="1"/>
          </p:cNvSpPr>
          <p:nvPr/>
        </p:nvSpPr>
        <p:spPr bwMode="auto">
          <a:xfrm>
            <a:off x="0" y="3933056"/>
            <a:ext cx="7428706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Multiply </a:t>
            </a:r>
            <a:r>
              <a:rPr lang="en-GB" sz="3200" dirty="0">
                <a:solidFill>
                  <a:prstClr val="black"/>
                </a:solidFill>
              </a:rPr>
              <a:t>the </a:t>
            </a:r>
            <a:r>
              <a:rPr lang="en-GB" sz="3200" u="sng" dirty="0"/>
              <a:t>common</a:t>
            </a:r>
            <a:r>
              <a:rPr lang="en-GB" sz="3200" dirty="0"/>
              <a:t> prime factors</a:t>
            </a:r>
            <a:endParaRPr 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C312C9A3-C3DE-4EA2-88E9-1A900F495E88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25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  <p:bldP spid="18" grpId="0" animBg="1"/>
      <p:bldP spid="558093" grpId="0"/>
      <p:bldP spid="558094" grpId="0" animBg="1"/>
      <p:bldP spid="55809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0" y="2397125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0" y="3614738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0" y="1792288"/>
            <a:ext cx="184731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0" y="2401888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0" y="3619500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0" y="3262313"/>
            <a:ext cx="184731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0297" name="Rectangle 9"/>
          <p:cNvSpPr>
            <a:spLocks noChangeArrowheads="1"/>
          </p:cNvSpPr>
          <p:nvPr/>
        </p:nvSpPr>
        <p:spPr bwMode="auto">
          <a:xfrm>
            <a:off x="0" y="3257550"/>
            <a:ext cx="184731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1069975" y="1576388"/>
            <a:ext cx="80740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  Find the Lowest Common Multiple of 36 and 81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70380" name="Text Box 12"/>
          <p:cNvSpPr txBox="1">
            <a:spLocks noChangeArrowheads="1"/>
          </p:cNvSpPr>
          <p:nvPr/>
        </p:nvSpPr>
        <p:spPr bwMode="auto">
          <a:xfrm>
            <a:off x="1685925" y="2366963"/>
            <a:ext cx="80327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 36</a:t>
            </a:r>
            <a:endParaRPr lang="en-US" sz="2400">
              <a:solidFill>
                <a:prstClr val="black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290763" y="4095750"/>
            <a:ext cx="1584325" cy="1160463"/>
            <a:chOff x="1443" y="2580"/>
            <a:chExt cx="998" cy="731"/>
          </a:xfrm>
        </p:grpSpPr>
        <p:sp>
          <p:nvSpPr>
            <p:cNvPr id="140330" name="Line 14"/>
            <p:cNvSpPr>
              <a:spLocks noChangeShapeType="1"/>
            </p:cNvSpPr>
            <p:nvPr/>
          </p:nvSpPr>
          <p:spPr bwMode="auto">
            <a:xfrm flipH="1">
              <a:off x="1596" y="2580"/>
              <a:ext cx="318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31" name="Line 15"/>
            <p:cNvSpPr>
              <a:spLocks noChangeShapeType="1"/>
            </p:cNvSpPr>
            <p:nvPr/>
          </p:nvSpPr>
          <p:spPr bwMode="auto">
            <a:xfrm>
              <a:off x="1914" y="2585"/>
              <a:ext cx="302" cy="4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32" name="Text Box 16"/>
            <p:cNvSpPr txBox="1">
              <a:spLocks noChangeArrowheads="1"/>
            </p:cNvSpPr>
            <p:nvPr/>
          </p:nvSpPr>
          <p:spPr bwMode="auto">
            <a:xfrm>
              <a:off x="1443" y="3020"/>
              <a:ext cx="30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2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33" name="Text Box 17"/>
            <p:cNvSpPr txBox="1">
              <a:spLocks noChangeArrowheads="1"/>
            </p:cNvSpPr>
            <p:nvPr/>
          </p:nvSpPr>
          <p:spPr bwMode="auto">
            <a:xfrm>
              <a:off x="2139" y="3020"/>
              <a:ext cx="30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3</a:t>
              </a:r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008063" y="2886077"/>
            <a:ext cx="2509837" cy="1174751"/>
            <a:chOff x="635" y="1818"/>
            <a:chExt cx="1581" cy="740"/>
          </a:xfrm>
        </p:grpSpPr>
        <p:sp>
          <p:nvSpPr>
            <p:cNvPr id="140326" name="Line 19"/>
            <p:cNvSpPr>
              <a:spLocks noChangeShapeType="1"/>
            </p:cNvSpPr>
            <p:nvPr/>
          </p:nvSpPr>
          <p:spPr bwMode="auto">
            <a:xfrm flipH="1">
              <a:off x="854" y="1818"/>
              <a:ext cx="461" cy="4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27" name="Line 20"/>
            <p:cNvSpPr>
              <a:spLocks noChangeShapeType="1"/>
            </p:cNvSpPr>
            <p:nvPr/>
          </p:nvSpPr>
          <p:spPr bwMode="auto">
            <a:xfrm>
              <a:off x="1315" y="1818"/>
              <a:ext cx="522" cy="4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28" name="Text Box 21"/>
            <p:cNvSpPr txBox="1">
              <a:spLocks noChangeArrowheads="1"/>
            </p:cNvSpPr>
            <p:nvPr/>
          </p:nvSpPr>
          <p:spPr bwMode="auto">
            <a:xfrm>
              <a:off x="1799" y="2267"/>
              <a:ext cx="417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6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29" name="Text Box 22"/>
            <p:cNvSpPr txBox="1">
              <a:spLocks noChangeArrowheads="1"/>
            </p:cNvSpPr>
            <p:nvPr/>
          </p:nvSpPr>
          <p:spPr bwMode="auto">
            <a:xfrm>
              <a:off x="635" y="2261"/>
              <a:ext cx="378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6</a:t>
              </a:r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57200" y="4095750"/>
            <a:ext cx="1522413" cy="1160463"/>
            <a:chOff x="288" y="2580"/>
            <a:chExt cx="959" cy="731"/>
          </a:xfrm>
        </p:grpSpPr>
        <p:sp>
          <p:nvSpPr>
            <p:cNvPr id="140322" name="Line 24"/>
            <p:cNvSpPr>
              <a:spLocks noChangeShapeType="1"/>
            </p:cNvSpPr>
            <p:nvPr/>
          </p:nvSpPr>
          <p:spPr bwMode="auto">
            <a:xfrm flipH="1">
              <a:off x="431" y="2580"/>
              <a:ext cx="318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23" name="Line 25"/>
            <p:cNvSpPr>
              <a:spLocks noChangeShapeType="1"/>
            </p:cNvSpPr>
            <p:nvPr/>
          </p:nvSpPr>
          <p:spPr bwMode="auto">
            <a:xfrm>
              <a:off x="749" y="2585"/>
              <a:ext cx="302" cy="4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24" name="Text Box 26"/>
            <p:cNvSpPr txBox="1">
              <a:spLocks noChangeArrowheads="1"/>
            </p:cNvSpPr>
            <p:nvPr/>
          </p:nvSpPr>
          <p:spPr bwMode="auto">
            <a:xfrm>
              <a:off x="288" y="3020"/>
              <a:ext cx="30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2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25" name="Text Box 27"/>
            <p:cNvSpPr txBox="1">
              <a:spLocks noChangeArrowheads="1"/>
            </p:cNvSpPr>
            <p:nvPr/>
          </p:nvSpPr>
          <p:spPr bwMode="auto">
            <a:xfrm>
              <a:off x="945" y="3020"/>
              <a:ext cx="30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3</a:t>
              </a:r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570396" name="Text Box 28"/>
          <p:cNvSpPr txBox="1">
            <a:spLocks noChangeArrowheads="1"/>
          </p:cNvSpPr>
          <p:nvPr/>
        </p:nvSpPr>
        <p:spPr bwMode="auto">
          <a:xfrm>
            <a:off x="6051550" y="2354263"/>
            <a:ext cx="80327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 81</a:t>
            </a:r>
            <a:endParaRPr lang="en-US" sz="2400">
              <a:solidFill>
                <a:prstClr val="black"/>
              </a:solidFill>
            </a:endParaRP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6611938" y="4083050"/>
            <a:ext cx="1584325" cy="1160463"/>
            <a:chOff x="4165" y="2572"/>
            <a:chExt cx="998" cy="731"/>
          </a:xfrm>
        </p:grpSpPr>
        <p:sp>
          <p:nvSpPr>
            <p:cNvPr id="140318" name="Line 30"/>
            <p:cNvSpPr>
              <a:spLocks noChangeShapeType="1"/>
            </p:cNvSpPr>
            <p:nvPr/>
          </p:nvSpPr>
          <p:spPr bwMode="auto">
            <a:xfrm flipH="1">
              <a:off x="4318" y="2572"/>
              <a:ext cx="318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19" name="Line 31"/>
            <p:cNvSpPr>
              <a:spLocks noChangeShapeType="1"/>
            </p:cNvSpPr>
            <p:nvPr/>
          </p:nvSpPr>
          <p:spPr bwMode="auto">
            <a:xfrm>
              <a:off x="4636" y="2577"/>
              <a:ext cx="302" cy="4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20" name="Text Box 32"/>
            <p:cNvSpPr txBox="1">
              <a:spLocks noChangeArrowheads="1"/>
            </p:cNvSpPr>
            <p:nvPr/>
          </p:nvSpPr>
          <p:spPr bwMode="auto">
            <a:xfrm>
              <a:off x="4165" y="3012"/>
              <a:ext cx="30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3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21" name="Text Box 33"/>
            <p:cNvSpPr txBox="1">
              <a:spLocks noChangeArrowheads="1"/>
            </p:cNvSpPr>
            <p:nvPr/>
          </p:nvSpPr>
          <p:spPr bwMode="auto">
            <a:xfrm>
              <a:off x="4861" y="3012"/>
              <a:ext cx="30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3</a:t>
              </a:r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329238" y="2873377"/>
            <a:ext cx="2509837" cy="1174751"/>
            <a:chOff x="3357" y="1810"/>
            <a:chExt cx="1581" cy="740"/>
          </a:xfrm>
        </p:grpSpPr>
        <p:sp>
          <p:nvSpPr>
            <p:cNvPr id="140314" name="Line 35"/>
            <p:cNvSpPr>
              <a:spLocks noChangeShapeType="1"/>
            </p:cNvSpPr>
            <p:nvPr/>
          </p:nvSpPr>
          <p:spPr bwMode="auto">
            <a:xfrm flipH="1">
              <a:off x="3576" y="1810"/>
              <a:ext cx="461" cy="4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15" name="Line 36"/>
            <p:cNvSpPr>
              <a:spLocks noChangeShapeType="1"/>
            </p:cNvSpPr>
            <p:nvPr/>
          </p:nvSpPr>
          <p:spPr bwMode="auto">
            <a:xfrm>
              <a:off x="4037" y="1810"/>
              <a:ext cx="522" cy="4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16" name="Text Box 37"/>
            <p:cNvSpPr txBox="1">
              <a:spLocks noChangeArrowheads="1"/>
            </p:cNvSpPr>
            <p:nvPr/>
          </p:nvSpPr>
          <p:spPr bwMode="auto">
            <a:xfrm>
              <a:off x="4521" y="2259"/>
              <a:ext cx="417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9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17" name="Text Box 38"/>
            <p:cNvSpPr txBox="1">
              <a:spLocks noChangeArrowheads="1"/>
            </p:cNvSpPr>
            <p:nvPr/>
          </p:nvSpPr>
          <p:spPr bwMode="auto">
            <a:xfrm>
              <a:off x="3357" y="2253"/>
              <a:ext cx="378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9</a:t>
              </a:r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570407" name="Text Box 39"/>
          <p:cNvSpPr txBox="1">
            <a:spLocks noChangeArrowheads="1"/>
          </p:cNvSpPr>
          <p:nvPr/>
        </p:nvSpPr>
        <p:spPr bwMode="auto">
          <a:xfrm>
            <a:off x="457200" y="5734050"/>
            <a:ext cx="3251200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36 = 2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2  3  3</a:t>
            </a:r>
          </a:p>
        </p:txBody>
      </p:sp>
      <p:sp>
        <p:nvSpPr>
          <p:cNvPr id="570408" name="Text Box 40"/>
          <p:cNvSpPr txBox="1">
            <a:spLocks noChangeArrowheads="1"/>
          </p:cNvSpPr>
          <p:nvPr/>
        </p:nvSpPr>
        <p:spPr bwMode="auto">
          <a:xfrm>
            <a:off x="5229225" y="5734050"/>
            <a:ext cx="3251200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81 =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3  3  3  3 </a:t>
            </a:r>
          </a:p>
        </p:txBody>
      </p: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4824413" y="4083050"/>
            <a:ext cx="1584325" cy="1160463"/>
            <a:chOff x="4165" y="2572"/>
            <a:chExt cx="998" cy="731"/>
          </a:xfrm>
        </p:grpSpPr>
        <p:sp>
          <p:nvSpPr>
            <p:cNvPr id="140310" name="Line 42"/>
            <p:cNvSpPr>
              <a:spLocks noChangeShapeType="1"/>
            </p:cNvSpPr>
            <p:nvPr/>
          </p:nvSpPr>
          <p:spPr bwMode="auto">
            <a:xfrm flipH="1">
              <a:off x="4318" y="2572"/>
              <a:ext cx="318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11" name="Line 43"/>
            <p:cNvSpPr>
              <a:spLocks noChangeShapeType="1"/>
            </p:cNvSpPr>
            <p:nvPr/>
          </p:nvSpPr>
          <p:spPr bwMode="auto">
            <a:xfrm>
              <a:off x="4636" y="2577"/>
              <a:ext cx="302" cy="4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12" name="Text Box 44"/>
            <p:cNvSpPr txBox="1">
              <a:spLocks noChangeArrowheads="1"/>
            </p:cNvSpPr>
            <p:nvPr/>
          </p:nvSpPr>
          <p:spPr bwMode="auto">
            <a:xfrm>
              <a:off x="4165" y="3012"/>
              <a:ext cx="30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3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0313" name="Text Box 45"/>
            <p:cNvSpPr txBox="1">
              <a:spLocks noChangeArrowheads="1"/>
            </p:cNvSpPr>
            <p:nvPr/>
          </p:nvSpPr>
          <p:spPr bwMode="auto">
            <a:xfrm>
              <a:off x="4861" y="3012"/>
              <a:ext cx="302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3</a:t>
              </a:r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170D386-DD8C-4E9E-A405-7B05FF2A3C9D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87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80" grpId="0"/>
      <p:bldP spid="570396" grpId="0"/>
      <p:bldP spid="570407" grpId="0"/>
      <p:bldP spid="57040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0" y="2397125"/>
            <a:ext cx="298450" cy="27463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2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0" y="3614738"/>
            <a:ext cx="298450" cy="27463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2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0" y="1792288"/>
            <a:ext cx="1841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0" y="2401888"/>
            <a:ext cx="298450" cy="27463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2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0" y="3619500"/>
            <a:ext cx="298450" cy="27463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2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2400">
              <a:solidFill>
                <a:prstClr val="black"/>
              </a:solidFill>
            </a:endParaRPr>
          </a:p>
        </p:txBody>
      </p:sp>
      <p:sp>
        <p:nvSpPr>
          <p:cNvPr id="141320" name="Rectangle 8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72425" name="Text Box 9"/>
          <p:cNvSpPr txBox="1">
            <a:spLocks noChangeArrowheads="1"/>
          </p:cNvSpPr>
          <p:nvPr/>
        </p:nvSpPr>
        <p:spPr bwMode="auto">
          <a:xfrm>
            <a:off x="6011863" y="4552950"/>
            <a:ext cx="1511300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= 324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987923" y="1844824"/>
            <a:ext cx="143917" cy="182325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483768" y="1844824"/>
            <a:ext cx="143917" cy="182325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323" name="Text Box 13"/>
          <p:cNvSpPr txBox="1">
            <a:spLocks noChangeArrowheads="1"/>
          </p:cNvSpPr>
          <p:nvPr/>
        </p:nvSpPr>
        <p:spPr bwMode="auto">
          <a:xfrm>
            <a:off x="900113" y="3106738"/>
            <a:ext cx="4032250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81 = 3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3  3  3</a:t>
            </a:r>
            <a:endParaRPr lang="en-US" sz="2400">
              <a:solidFill>
                <a:prstClr val="black"/>
              </a:solidFill>
              <a:sym typeface="Symbol" pitchFamily="18" charset="2"/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368425" y="4500567"/>
            <a:ext cx="3490913" cy="514351"/>
            <a:chOff x="862" y="2835"/>
            <a:chExt cx="2199" cy="324"/>
          </a:xfrm>
        </p:grpSpPr>
        <p:sp>
          <p:nvSpPr>
            <p:cNvPr id="141340" name="Text Box 15"/>
            <p:cNvSpPr txBox="1">
              <a:spLocks noChangeArrowheads="1"/>
            </p:cNvSpPr>
            <p:nvPr/>
          </p:nvSpPr>
          <p:spPr bwMode="auto">
            <a:xfrm>
              <a:off x="862" y="2868"/>
              <a:ext cx="2199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LCM = 2 </a:t>
              </a:r>
              <a:r>
                <a:rPr lang="en-GB" sz="2400">
                  <a:solidFill>
                    <a:prstClr val="black"/>
                  </a:solidFill>
                  <a:sym typeface="Symbol" pitchFamily="18" charset="2"/>
                </a:rPr>
                <a:t> 2  3  3</a:t>
              </a:r>
              <a:endParaRPr lang="en-US" sz="2400">
                <a:solidFill>
                  <a:prstClr val="black"/>
                </a:solidFill>
                <a:sym typeface="Symbol" pitchFamily="18" charset="2"/>
              </a:endParaRPr>
            </a:p>
          </p:txBody>
        </p:sp>
        <p:sp>
          <p:nvSpPr>
            <p:cNvPr id="141341" name="Text Box 16"/>
            <p:cNvSpPr txBox="1">
              <a:spLocks noChangeArrowheads="1"/>
            </p:cNvSpPr>
            <p:nvPr/>
          </p:nvSpPr>
          <p:spPr bwMode="auto">
            <a:xfrm>
              <a:off x="1395" y="2835"/>
              <a:ext cx="1080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 wrap="square"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141325" name="Text Box 17"/>
          <p:cNvSpPr txBox="1">
            <a:spLocks noChangeArrowheads="1"/>
          </p:cNvSpPr>
          <p:nvPr/>
        </p:nvSpPr>
        <p:spPr bwMode="auto">
          <a:xfrm>
            <a:off x="900113" y="2039938"/>
            <a:ext cx="33115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36 = 2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</a:t>
            </a:r>
            <a:r>
              <a:rPr lang="en-GB" sz="2400">
                <a:solidFill>
                  <a:prstClr val="black"/>
                </a:solidFill>
              </a:rPr>
              <a:t>2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3  3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357554" y="2525722"/>
            <a:ext cx="6253163" cy="2447925"/>
            <a:chOff x="2180" y="1600"/>
            <a:chExt cx="3939" cy="1542"/>
          </a:xfrm>
        </p:grpSpPr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2180" y="1600"/>
              <a:ext cx="3939" cy="1244"/>
              <a:chOff x="1633" y="1965"/>
              <a:chExt cx="3939" cy="1244"/>
            </a:xfrm>
          </p:grpSpPr>
          <p:sp>
            <p:nvSpPr>
              <p:cNvPr id="141336" name="Oval 20"/>
              <p:cNvSpPr>
                <a:spLocks noChangeArrowheads="1"/>
              </p:cNvSpPr>
              <p:nvPr/>
            </p:nvSpPr>
            <p:spPr bwMode="auto">
              <a:xfrm>
                <a:off x="2848" y="1965"/>
                <a:ext cx="658" cy="372"/>
              </a:xfrm>
              <a:prstGeom prst="ellipse">
                <a:avLst/>
              </a:prstGeom>
              <a:solidFill>
                <a:srgbClr val="CCFFCC"/>
              </a:solidFill>
              <a:ln w="38100" algn="ctr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337" name="Text Box 21"/>
              <p:cNvSpPr txBox="1">
                <a:spLocks noChangeArrowheads="1"/>
              </p:cNvSpPr>
              <p:nvPr/>
            </p:nvSpPr>
            <p:spPr bwMode="auto">
              <a:xfrm>
                <a:off x="2971" y="2010"/>
                <a:ext cx="2601" cy="291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 type="none" w="lg" len="lg"/>
              </a:ln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solidFill>
                      <a:prstClr val="black"/>
                    </a:solidFill>
                  </a:rPr>
                  <a:t>3 </a:t>
                </a:r>
                <a:r>
                  <a:rPr lang="en-GB" sz="2400" dirty="0">
                    <a:solidFill>
                      <a:prstClr val="black"/>
                    </a:solidFill>
                    <a:sym typeface="Symbol" pitchFamily="18" charset="2"/>
                  </a:rPr>
                  <a:t> 3   HCF</a:t>
                </a:r>
                <a:endParaRPr lang="en-US" sz="2400" dirty="0">
                  <a:solidFill>
                    <a:prstClr val="black"/>
                  </a:solidFill>
                  <a:sym typeface="Symbol" pitchFamily="18" charset="2"/>
                </a:endParaRPr>
              </a:p>
            </p:txBody>
          </p:sp>
          <p:sp>
            <p:nvSpPr>
              <p:cNvPr id="141338" name="Line 22"/>
              <p:cNvSpPr>
                <a:spLocks noChangeShapeType="1"/>
              </p:cNvSpPr>
              <p:nvPr/>
            </p:nvSpPr>
            <p:spPr bwMode="auto">
              <a:xfrm flipH="1">
                <a:off x="1633" y="2183"/>
                <a:ext cx="13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339" name="Line 23"/>
              <p:cNvSpPr>
                <a:spLocks noChangeShapeType="1"/>
              </p:cNvSpPr>
              <p:nvPr/>
            </p:nvSpPr>
            <p:spPr bwMode="auto">
              <a:xfrm flipH="1">
                <a:off x="2893" y="2325"/>
                <a:ext cx="182" cy="8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2900" y="2770"/>
              <a:ext cx="1043" cy="372"/>
              <a:chOff x="3648" y="3764"/>
              <a:chExt cx="1043" cy="372"/>
            </a:xfrm>
          </p:grpSpPr>
          <p:sp>
            <p:nvSpPr>
              <p:cNvPr id="141334" name="Oval 25"/>
              <p:cNvSpPr>
                <a:spLocks noChangeArrowheads="1"/>
              </p:cNvSpPr>
              <p:nvPr/>
            </p:nvSpPr>
            <p:spPr bwMode="auto">
              <a:xfrm>
                <a:off x="3648" y="3764"/>
                <a:ext cx="658" cy="372"/>
              </a:xfrm>
              <a:prstGeom prst="ellipse">
                <a:avLst/>
              </a:prstGeom>
              <a:solidFill>
                <a:srgbClr val="CCFFCC"/>
              </a:solidFill>
              <a:ln w="38100" algn="ctr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335" name="Text Box 26"/>
              <p:cNvSpPr txBox="1">
                <a:spLocks noChangeArrowheads="1"/>
              </p:cNvSpPr>
              <p:nvPr/>
            </p:nvSpPr>
            <p:spPr bwMode="auto">
              <a:xfrm>
                <a:off x="3761" y="3843"/>
                <a:ext cx="930" cy="291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 type="none" w="lg" len="lg"/>
              </a:ln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:r>
                  <a:rPr lang="en-GB" sz="2400" dirty="0">
                    <a:solidFill>
                      <a:prstClr val="black"/>
                    </a:solidFill>
                    <a:sym typeface="Symbol" pitchFamily="18" charset="2"/>
                  </a:rPr>
                  <a:t></a:t>
                </a:r>
                <a:r>
                  <a:rPr lang="en-GB" sz="2400" dirty="0">
                    <a:solidFill>
                      <a:prstClr val="black"/>
                    </a:solidFill>
                  </a:rPr>
                  <a:t> 9</a:t>
                </a:r>
                <a:endParaRPr lang="en-US" sz="2400" dirty="0">
                  <a:solidFill>
                    <a:prstClr val="black"/>
                  </a:solidFill>
                  <a:sym typeface="Symbol" pitchFamily="18" charset="2"/>
                </a:endParaRPr>
              </a:p>
            </p:txBody>
          </p:sp>
        </p:grp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1428727" y="1928803"/>
            <a:ext cx="860425" cy="1533526"/>
            <a:chOff x="1043" y="1249"/>
            <a:chExt cx="542" cy="966"/>
          </a:xfrm>
        </p:grpSpPr>
        <p:sp>
          <p:nvSpPr>
            <p:cNvPr id="141328" name="Text Box 28"/>
            <p:cNvSpPr txBox="1">
              <a:spLocks noChangeArrowheads="1"/>
            </p:cNvSpPr>
            <p:nvPr/>
          </p:nvSpPr>
          <p:spPr bwMode="auto">
            <a:xfrm>
              <a:off x="1313" y="1249"/>
              <a:ext cx="216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1329" name="Text Box 29"/>
            <p:cNvSpPr txBox="1">
              <a:spLocks noChangeArrowheads="1"/>
            </p:cNvSpPr>
            <p:nvPr/>
          </p:nvSpPr>
          <p:spPr bwMode="auto">
            <a:xfrm>
              <a:off x="1043" y="1249"/>
              <a:ext cx="227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1330" name="Text Box 30"/>
            <p:cNvSpPr txBox="1">
              <a:spLocks noChangeArrowheads="1"/>
            </p:cNvSpPr>
            <p:nvPr/>
          </p:nvSpPr>
          <p:spPr bwMode="auto">
            <a:xfrm>
              <a:off x="1088" y="1924"/>
              <a:ext cx="227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41331" name="Text Box 31"/>
            <p:cNvSpPr txBox="1">
              <a:spLocks noChangeArrowheads="1"/>
            </p:cNvSpPr>
            <p:nvPr/>
          </p:nvSpPr>
          <p:spPr bwMode="auto">
            <a:xfrm>
              <a:off x="1358" y="1924"/>
              <a:ext cx="227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F6983B8-259A-4517-9362-BEE88D759A2B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0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298450" y="1516063"/>
            <a:ext cx="4165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Finding the LCM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0" y="2397125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3614738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0" y="1792288"/>
            <a:ext cx="1841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0" y="2401888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0" y="3619500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7225" name="Rectangle 9"/>
          <p:cNvSpPr>
            <a:spLocks noChangeArrowheads="1"/>
          </p:cNvSpPr>
          <p:nvPr/>
        </p:nvSpPr>
        <p:spPr bwMode="auto">
          <a:xfrm>
            <a:off x="0" y="3262313"/>
            <a:ext cx="184731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0" y="3257550"/>
            <a:ext cx="184731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6283" name="Text Box 11"/>
          <p:cNvSpPr txBox="1">
            <a:spLocks noChangeArrowheads="1"/>
          </p:cNvSpPr>
          <p:nvPr/>
        </p:nvSpPr>
        <p:spPr bwMode="auto">
          <a:xfrm>
            <a:off x="1116013" y="4365625"/>
            <a:ext cx="3563937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LCM = </a:t>
            </a:r>
            <a:r>
              <a:rPr lang="en-GB" sz="2400">
                <a:solidFill>
                  <a:srgbClr val="CC0000"/>
                </a:solidFill>
              </a:rPr>
              <a:t>2</a:t>
            </a:r>
            <a:r>
              <a:rPr lang="en-GB" sz="2400">
                <a:solidFill>
                  <a:prstClr val="black"/>
                </a:solidFill>
              </a:rPr>
              <a:t>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</a:t>
            </a:r>
            <a:r>
              <a:rPr lang="en-GB" sz="2400">
                <a:solidFill>
                  <a:srgbClr val="CC0000"/>
                </a:solidFill>
                <a:sym typeface="Symbol" pitchFamily="18" charset="2"/>
              </a:rPr>
              <a:t>2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  </a:t>
            </a:r>
            <a:r>
              <a:rPr lang="en-GB" sz="2400">
                <a:solidFill>
                  <a:srgbClr val="CC0000"/>
                </a:solidFill>
                <a:sym typeface="Symbol" pitchFamily="18" charset="2"/>
              </a:rPr>
              <a:t>3</a:t>
            </a:r>
            <a:endParaRPr lang="en-US" sz="240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566284" name="Text Box 12"/>
          <p:cNvSpPr txBox="1">
            <a:spLocks noChangeArrowheads="1"/>
          </p:cNvSpPr>
          <p:nvPr/>
        </p:nvSpPr>
        <p:spPr bwMode="auto">
          <a:xfrm>
            <a:off x="4679950" y="4365625"/>
            <a:ext cx="1008063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= 24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691779" y="2109803"/>
            <a:ext cx="143917" cy="182325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230" name="Text Box 16"/>
          <p:cNvSpPr txBox="1">
            <a:spLocks noChangeArrowheads="1"/>
          </p:cNvSpPr>
          <p:nvPr/>
        </p:nvSpPr>
        <p:spPr bwMode="auto">
          <a:xfrm>
            <a:off x="1150938" y="2416175"/>
            <a:ext cx="18002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6 = 2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3</a:t>
            </a:r>
          </a:p>
        </p:txBody>
      </p:sp>
      <p:sp>
        <p:nvSpPr>
          <p:cNvPr id="137231" name="Text Box 17"/>
          <p:cNvSpPr txBox="1">
            <a:spLocks noChangeArrowheads="1"/>
          </p:cNvSpPr>
          <p:nvPr/>
        </p:nvSpPr>
        <p:spPr bwMode="auto">
          <a:xfrm>
            <a:off x="1116013" y="3243263"/>
            <a:ext cx="2700337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8 = 2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 2    2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892425" y="2743203"/>
            <a:ext cx="6000750" cy="649289"/>
            <a:chOff x="1822" y="1728"/>
            <a:chExt cx="3780" cy="409"/>
          </a:xfrm>
        </p:grpSpPr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1822" y="1728"/>
              <a:ext cx="1761" cy="409"/>
              <a:chOff x="1822" y="1728"/>
              <a:chExt cx="1761" cy="409"/>
            </a:xfrm>
          </p:grpSpPr>
          <p:sp>
            <p:nvSpPr>
              <p:cNvPr id="137245" name="Oval 20"/>
              <p:cNvSpPr>
                <a:spLocks noChangeArrowheads="1"/>
              </p:cNvSpPr>
              <p:nvPr/>
            </p:nvSpPr>
            <p:spPr bwMode="auto">
              <a:xfrm>
                <a:off x="3225" y="1728"/>
                <a:ext cx="358" cy="409"/>
              </a:xfrm>
              <a:prstGeom prst="ellipse">
                <a:avLst/>
              </a:prstGeom>
              <a:solidFill>
                <a:srgbClr val="CCFFCC"/>
              </a:solidFill>
              <a:ln w="38100" algn="ctr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anchor="ctr">
                <a:spAutoFit/>
              </a:bodyPr>
              <a:lstStyle/>
              <a:p>
                <a:endParaRPr 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7246" name="Line 21"/>
              <p:cNvSpPr>
                <a:spLocks noChangeShapeType="1"/>
              </p:cNvSpPr>
              <p:nvPr/>
            </p:nvSpPr>
            <p:spPr bwMode="auto">
              <a:xfrm flipH="1">
                <a:off x="1822" y="1888"/>
                <a:ext cx="140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spAutoFit/>
              </a:bodyPr>
              <a:lstStyle/>
              <a:p>
                <a:endParaRPr 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7244" name="Text Box 22"/>
            <p:cNvSpPr txBox="1">
              <a:spLocks noChangeArrowheads="1"/>
            </p:cNvSpPr>
            <p:nvPr/>
          </p:nvSpPr>
          <p:spPr bwMode="auto">
            <a:xfrm>
              <a:off x="3225" y="1728"/>
              <a:ext cx="2377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</a:rPr>
                <a:t> 2    HCF</a:t>
              </a:r>
              <a:endParaRPr 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3571868" y="3143250"/>
            <a:ext cx="1585913" cy="1720851"/>
            <a:chOff x="2312" y="2043"/>
            <a:chExt cx="999" cy="1084"/>
          </a:xfrm>
        </p:grpSpPr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2312" y="2718"/>
              <a:ext cx="454" cy="409"/>
              <a:chOff x="2312" y="2718"/>
              <a:chExt cx="454" cy="409"/>
            </a:xfrm>
          </p:grpSpPr>
          <p:sp>
            <p:nvSpPr>
              <p:cNvPr id="137241" name="Oval 25"/>
              <p:cNvSpPr>
                <a:spLocks noChangeArrowheads="1"/>
              </p:cNvSpPr>
              <p:nvPr/>
            </p:nvSpPr>
            <p:spPr bwMode="auto">
              <a:xfrm>
                <a:off x="2312" y="2718"/>
                <a:ext cx="340" cy="409"/>
              </a:xfrm>
              <a:prstGeom prst="ellipse">
                <a:avLst/>
              </a:prstGeom>
              <a:solidFill>
                <a:srgbClr val="CCFFCC"/>
              </a:solidFill>
              <a:ln w="38100" algn="ctr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anchor="ctr">
                <a:spAutoFit/>
              </a:bodyPr>
              <a:lstStyle/>
              <a:p>
                <a:endParaRPr 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7242" name="Text Box 26"/>
              <p:cNvSpPr txBox="1">
                <a:spLocks noChangeArrowheads="1"/>
              </p:cNvSpPr>
              <p:nvPr/>
            </p:nvSpPr>
            <p:spPr bwMode="auto">
              <a:xfrm>
                <a:off x="2312" y="2750"/>
                <a:ext cx="454" cy="291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 type="none" w="lg" len="lg"/>
              </a:ln>
            </p:spPr>
            <p:txBody>
              <a:bodyPr>
                <a:spAutoFit/>
              </a:bodyPr>
              <a:lstStyle/>
              <a:p>
                <a:r>
                  <a:rPr lang="en-GB" sz="2400">
                    <a:solidFill>
                      <a:prstClr val="black"/>
                    </a:solidFill>
                    <a:sym typeface="Symbol" pitchFamily="18" charset="2"/>
                  </a:rPr>
                  <a:t> 2</a:t>
                </a:r>
                <a:endParaRPr lang="en-US" sz="2400">
                  <a:solidFill>
                    <a:prstClr val="black"/>
                  </a:solidFill>
                  <a:sym typeface="Symbol" pitchFamily="18" charset="2"/>
                </a:endParaRPr>
              </a:p>
            </p:txBody>
          </p:sp>
        </p:grpSp>
        <p:sp>
          <p:nvSpPr>
            <p:cNvPr id="137240" name="Line 27"/>
            <p:cNvSpPr>
              <a:spLocks noChangeShapeType="1"/>
            </p:cNvSpPr>
            <p:nvPr/>
          </p:nvSpPr>
          <p:spPr bwMode="auto">
            <a:xfrm flipH="1">
              <a:off x="2744" y="2043"/>
              <a:ext cx="567" cy="7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566300" name="Rectangle 28"/>
          <p:cNvSpPr>
            <a:spLocks noChangeArrowheads="1"/>
          </p:cNvSpPr>
          <p:nvPr/>
        </p:nvSpPr>
        <p:spPr bwMode="auto">
          <a:xfrm>
            <a:off x="1928794" y="4357694"/>
            <a:ext cx="1401762" cy="461665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 sz="2400">
              <a:solidFill>
                <a:prstClr val="black"/>
              </a:solidFill>
            </a:endParaRPr>
          </a:p>
        </p:txBody>
      </p: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100252" y="2406651"/>
            <a:ext cx="1042988" cy="1308101"/>
            <a:chOff x="1429" y="1522"/>
            <a:chExt cx="657" cy="824"/>
          </a:xfrm>
        </p:grpSpPr>
        <p:sp>
          <p:nvSpPr>
            <p:cNvPr id="137236" name="Rectangle 30"/>
            <p:cNvSpPr>
              <a:spLocks noChangeArrowheads="1"/>
            </p:cNvSpPr>
            <p:nvPr/>
          </p:nvSpPr>
          <p:spPr bwMode="auto">
            <a:xfrm>
              <a:off x="1429" y="1522"/>
              <a:ext cx="249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 anchor="ctr"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7237" name="Rectangle 31"/>
            <p:cNvSpPr>
              <a:spLocks noChangeArrowheads="1"/>
            </p:cNvSpPr>
            <p:nvPr/>
          </p:nvSpPr>
          <p:spPr bwMode="auto">
            <a:xfrm>
              <a:off x="1429" y="2055"/>
              <a:ext cx="249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 anchor="ctr"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7238" name="Rectangle 32"/>
            <p:cNvSpPr>
              <a:spLocks noChangeArrowheads="1"/>
            </p:cNvSpPr>
            <p:nvPr/>
          </p:nvSpPr>
          <p:spPr bwMode="auto">
            <a:xfrm>
              <a:off x="1837" y="2055"/>
              <a:ext cx="249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 anchor="ctr"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7B79C56-5BA3-4234-B3E8-4B7CA44345EA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87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83" grpId="0"/>
      <p:bldP spid="566284" grpId="0"/>
      <p:bldP spid="56630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2397125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0" y="3614738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0" y="1792288"/>
            <a:ext cx="184731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0" y="2401888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0" y="3619500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0" y="3243263"/>
            <a:ext cx="184731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1069975" y="1576388"/>
            <a:ext cx="80740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 Find the Lowest Common Multiple of 18 and 60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547664" y="2469843"/>
            <a:ext cx="143917" cy="182325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8331" name="Text Box 11"/>
          <p:cNvSpPr txBox="1">
            <a:spLocks noChangeArrowheads="1"/>
          </p:cNvSpPr>
          <p:nvPr/>
        </p:nvSpPr>
        <p:spPr bwMode="auto">
          <a:xfrm>
            <a:off x="5286380" y="5143512"/>
            <a:ext cx="1814530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= 180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483768" y="2541851"/>
            <a:ext cx="143917" cy="182325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8335" name="Text Box 15"/>
          <p:cNvSpPr txBox="1">
            <a:spLocks noChangeArrowheads="1"/>
          </p:cNvSpPr>
          <p:nvPr/>
        </p:nvSpPr>
        <p:spPr bwMode="auto">
          <a:xfrm>
            <a:off x="881063" y="3738563"/>
            <a:ext cx="33115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</a:rPr>
              <a:t>60 = 2 </a:t>
            </a:r>
            <a:r>
              <a:rPr lang="en-GB" sz="2400" dirty="0">
                <a:solidFill>
                  <a:prstClr val="black"/>
                </a:solidFill>
                <a:sym typeface="Symbol" pitchFamily="18" charset="2"/>
              </a:rPr>
              <a:t>2  </a:t>
            </a:r>
            <a:r>
              <a:rPr lang="en-GB" sz="2400" dirty="0" smtClean="0">
                <a:solidFill>
                  <a:prstClr val="black"/>
                </a:solidFill>
                <a:sym typeface="Symbol" pitchFamily="18" charset="2"/>
              </a:rPr>
              <a:t> 3 </a:t>
            </a:r>
            <a:r>
              <a:rPr lang="en-GB" sz="2400" dirty="0">
                <a:solidFill>
                  <a:prstClr val="black"/>
                </a:solidFill>
                <a:sym typeface="Symbol" pitchFamily="18" charset="2"/>
              </a:rPr>
              <a:t> 5</a:t>
            </a:r>
            <a:endParaRPr lang="en-US" sz="2400" dirty="0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568336" name="Text Box 16"/>
          <p:cNvSpPr txBox="1">
            <a:spLocks noChangeArrowheads="1"/>
          </p:cNvSpPr>
          <p:nvPr/>
        </p:nvSpPr>
        <p:spPr bwMode="auto">
          <a:xfrm>
            <a:off x="1368425" y="5184775"/>
            <a:ext cx="2916238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LCM = 2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3  5</a:t>
            </a:r>
            <a:endParaRPr lang="en-US" sz="2400">
              <a:solidFill>
                <a:prstClr val="black"/>
              </a:solidFill>
              <a:sym typeface="Symbol" pitchFamily="18" charset="2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835145" y="2679714"/>
            <a:ext cx="1951038" cy="2892426"/>
            <a:chOff x="1127" y="1682"/>
            <a:chExt cx="1229" cy="1822"/>
          </a:xfrm>
        </p:grpSpPr>
        <p:sp>
          <p:nvSpPr>
            <p:cNvPr id="138266" name="Text Box 18"/>
            <p:cNvSpPr txBox="1">
              <a:spLocks noChangeArrowheads="1"/>
            </p:cNvSpPr>
            <p:nvPr/>
          </p:nvSpPr>
          <p:spPr bwMode="auto">
            <a:xfrm>
              <a:off x="1127" y="1682"/>
              <a:ext cx="216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8267" name="Text Box 19"/>
            <p:cNvSpPr txBox="1">
              <a:spLocks noChangeArrowheads="1"/>
            </p:cNvSpPr>
            <p:nvPr/>
          </p:nvSpPr>
          <p:spPr bwMode="auto">
            <a:xfrm>
              <a:off x="1127" y="2362"/>
              <a:ext cx="227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8268" name="Text Box 20"/>
            <p:cNvSpPr txBox="1">
              <a:spLocks noChangeArrowheads="1"/>
            </p:cNvSpPr>
            <p:nvPr/>
          </p:nvSpPr>
          <p:spPr bwMode="auto">
            <a:xfrm>
              <a:off x="1717" y="2362"/>
              <a:ext cx="227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8269" name="Text Box 21"/>
            <p:cNvSpPr txBox="1">
              <a:spLocks noChangeArrowheads="1"/>
            </p:cNvSpPr>
            <p:nvPr/>
          </p:nvSpPr>
          <p:spPr bwMode="auto">
            <a:xfrm>
              <a:off x="1380" y="3213"/>
              <a:ext cx="976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568342" name="Text Box 22"/>
          <p:cNvSpPr txBox="1">
            <a:spLocks noChangeArrowheads="1"/>
          </p:cNvSpPr>
          <p:nvPr/>
        </p:nvSpPr>
        <p:spPr bwMode="auto">
          <a:xfrm>
            <a:off x="855663" y="2671763"/>
            <a:ext cx="33115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</a:rPr>
              <a:t>18 = 2 </a:t>
            </a:r>
            <a:r>
              <a:rPr lang="en-GB" sz="2400" dirty="0">
                <a:solidFill>
                  <a:prstClr val="black"/>
                </a:solidFill>
                <a:sym typeface="Symbol" pitchFamily="18" charset="2"/>
              </a:rPr>
              <a:t> 3  3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643174" y="3071811"/>
            <a:ext cx="6253162" cy="2614613"/>
            <a:chOff x="1633" y="1957"/>
            <a:chExt cx="3939" cy="1647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1633" y="1957"/>
              <a:ext cx="3939" cy="1647"/>
              <a:chOff x="1633" y="1957"/>
              <a:chExt cx="3939" cy="1647"/>
            </a:xfrm>
          </p:grpSpPr>
          <p:sp>
            <p:nvSpPr>
              <p:cNvPr id="138260" name="Oval 25"/>
              <p:cNvSpPr>
                <a:spLocks noChangeArrowheads="1"/>
              </p:cNvSpPr>
              <p:nvPr/>
            </p:nvSpPr>
            <p:spPr bwMode="auto">
              <a:xfrm>
                <a:off x="2565" y="3195"/>
                <a:ext cx="568" cy="409"/>
              </a:xfrm>
              <a:prstGeom prst="ellipse">
                <a:avLst/>
              </a:prstGeom>
              <a:solidFill>
                <a:srgbClr val="CCFFCC"/>
              </a:solidFill>
              <a:ln w="38100" algn="ctr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square" anchor="ctr">
                <a:spAutoFit/>
              </a:bodyPr>
              <a:lstStyle/>
              <a:p>
                <a:endParaRPr lang="en-US" sz="240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6" name="Group 26"/>
              <p:cNvGrpSpPr>
                <a:grpSpLocks/>
              </p:cNvGrpSpPr>
              <p:nvPr/>
            </p:nvGrpSpPr>
            <p:grpSpPr bwMode="auto">
              <a:xfrm>
                <a:off x="1633" y="1957"/>
                <a:ext cx="3939" cy="1309"/>
                <a:chOff x="1633" y="1957"/>
                <a:chExt cx="3939" cy="1309"/>
              </a:xfrm>
            </p:grpSpPr>
            <p:sp>
              <p:nvSpPr>
                <p:cNvPr id="138262" name="Oval 27"/>
                <p:cNvSpPr>
                  <a:spLocks noChangeArrowheads="1"/>
                </p:cNvSpPr>
                <p:nvPr/>
              </p:nvSpPr>
              <p:spPr bwMode="auto">
                <a:xfrm>
                  <a:off x="2925" y="1957"/>
                  <a:ext cx="540" cy="409"/>
                </a:xfrm>
                <a:prstGeom prst="ellipse">
                  <a:avLst/>
                </a:prstGeom>
                <a:solidFill>
                  <a:srgbClr val="CCFFCC"/>
                </a:solidFill>
                <a:ln w="38100" algn="ctr">
                  <a:solidFill>
                    <a:schemeClr val="tx1"/>
                  </a:solidFill>
                  <a:round/>
                  <a:headEnd/>
                  <a:tailEnd type="none" w="lg" len="lg"/>
                </a:ln>
              </p:spPr>
              <p:txBody>
                <a:bodyPr wrap="square" anchor="ctr">
                  <a:spAutoFit/>
                </a:bodyPr>
                <a:lstStyle/>
                <a:p>
                  <a:endParaRPr 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826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71" y="2010"/>
                  <a:ext cx="2601" cy="291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 type="none" w="lg" len="lg"/>
                </a:ln>
              </p:spPr>
              <p:txBody>
                <a:bodyPr>
                  <a:spAutoFit/>
                </a:bodyPr>
                <a:lstStyle/>
                <a:p>
                  <a:r>
                    <a:rPr lang="en-GB" sz="2400" dirty="0">
                      <a:solidFill>
                        <a:prstClr val="black"/>
                      </a:solidFill>
                    </a:rPr>
                    <a:t>2 </a:t>
                  </a:r>
                  <a:r>
                    <a:rPr lang="en-GB" sz="2400" dirty="0">
                      <a:solidFill>
                        <a:prstClr val="black"/>
                      </a:solidFill>
                      <a:sym typeface="Symbol" pitchFamily="18" charset="2"/>
                    </a:rPr>
                    <a:t> 3   HCF</a:t>
                  </a:r>
                  <a:endParaRPr lang="en-US" sz="2400" dirty="0">
                    <a:solidFill>
                      <a:prstClr val="black"/>
                    </a:solidFill>
                    <a:sym typeface="Symbol" pitchFamily="18" charset="2"/>
                  </a:endParaRPr>
                </a:p>
              </p:txBody>
            </p:sp>
            <p:sp>
              <p:nvSpPr>
                <p:cNvPr id="138264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1633" y="2183"/>
                  <a:ext cx="1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lg" len="lg"/>
                </a:ln>
              </p:spPr>
              <p:txBody>
                <a:bodyPr>
                  <a:spAutoFit/>
                </a:bodyPr>
                <a:lstStyle/>
                <a:p>
                  <a:endParaRPr lang="en-US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8265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3084" y="2382"/>
                  <a:ext cx="182" cy="8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lg" len="lg"/>
                </a:ln>
              </p:spPr>
              <p:txBody>
                <a:bodyPr>
                  <a:spAutoFit/>
                </a:bodyPr>
                <a:lstStyle/>
                <a:p>
                  <a:endParaRPr lang="en-US" sz="2400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138259" name="Text Box 31"/>
            <p:cNvSpPr txBox="1">
              <a:spLocks noChangeArrowheads="1"/>
            </p:cNvSpPr>
            <p:nvPr/>
          </p:nvSpPr>
          <p:spPr bwMode="auto">
            <a:xfrm>
              <a:off x="2427" y="3266"/>
              <a:ext cx="930" cy="29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 dirty="0">
                  <a:solidFill>
                    <a:prstClr val="black"/>
                  </a:solidFill>
                </a:rPr>
                <a:t> </a:t>
              </a:r>
              <a:r>
                <a:rPr lang="en-GB" sz="2400" dirty="0">
                  <a:solidFill>
                    <a:prstClr val="black"/>
                  </a:solidFill>
                  <a:sym typeface="Symbol" pitchFamily="18" charset="2"/>
                </a:rPr>
                <a:t> </a:t>
              </a:r>
              <a:r>
                <a:rPr lang="en-GB" sz="2400" dirty="0" smtClean="0">
                  <a:solidFill>
                    <a:prstClr val="black"/>
                  </a:solidFill>
                  <a:sym typeface="Symbol" pitchFamily="18" charset="2"/>
                </a:rPr>
                <a:t>   x 6</a:t>
              </a:r>
              <a:endParaRPr lang="en-US" sz="2400" dirty="0">
                <a:solidFill>
                  <a:prstClr val="black"/>
                </a:solidFill>
                <a:sym typeface="Symbol" pitchFamily="18" charset="2"/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40E8547B-8F55-49A8-A7F3-07DFDC305E8A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6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31" grpId="0"/>
      <p:bldP spid="568335" grpId="0"/>
      <p:bldP spid="568336" grpId="0"/>
      <p:bldP spid="56834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9" name="Rectangle 4"/>
          <p:cNvSpPr>
            <a:spLocks noChangeArrowheads="1"/>
          </p:cNvSpPr>
          <p:nvPr/>
        </p:nvSpPr>
        <p:spPr bwMode="auto">
          <a:xfrm>
            <a:off x="0" y="2397125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9270" name="Rectangle 5"/>
          <p:cNvSpPr>
            <a:spLocks noChangeArrowheads="1"/>
          </p:cNvSpPr>
          <p:nvPr/>
        </p:nvSpPr>
        <p:spPr bwMode="auto">
          <a:xfrm>
            <a:off x="0" y="3614738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9271" name="Rectangle 6"/>
          <p:cNvSpPr>
            <a:spLocks noChangeArrowheads="1"/>
          </p:cNvSpPr>
          <p:nvPr/>
        </p:nvSpPr>
        <p:spPr bwMode="auto">
          <a:xfrm>
            <a:off x="0" y="1792288"/>
            <a:ext cx="184731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139272" name="Rectangle 7"/>
          <p:cNvSpPr>
            <a:spLocks noChangeArrowheads="1"/>
          </p:cNvSpPr>
          <p:nvPr/>
        </p:nvSpPr>
        <p:spPr bwMode="auto">
          <a:xfrm>
            <a:off x="0" y="2401888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9273" name="Rectangle 8"/>
          <p:cNvSpPr>
            <a:spLocks noChangeArrowheads="1"/>
          </p:cNvSpPr>
          <p:nvPr/>
        </p:nvSpPr>
        <p:spPr bwMode="auto">
          <a:xfrm>
            <a:off x="0" y="3619500"/>
            <a:ext cx="324128" cy="338554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1600">
                <a:solidFill>
                  <a:prstClr val="black"/>
                </a:solidFill>
                <a:cs typeface="Times New Roman" pitchFamily="18" charset="0"/>
              </a:rPr>
              <a:t>   </a:t>
            </a:r>
            <a:endParaRPr lang="en-GB" sz="3200">
              <a:solidFill>
                <a:prstClr val="black"/>
              </a:solidFill>
            </a:endParaRPr>
          </a:p>
        </p:txBody>
      </p:sp>
      <p:sp>
        <p:nvSpPr>
          <p:cNvPr id="139274" name="Rectangle 9"/>
          <p:cNvSpPr>
            <a:spLocks noChangeArrowheads="1"/>
          </p:cNvSpPr>
          <p:nvPr/>
        </p:nvSpPr>
        <p:spPr bwMode="auto">
          <a:xfrm>
            <a:off x="0" y="3243263"/>
            <a:ext cx="184731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9275" name="Text Box 10"/>
          <p:cNvSpPr txBox="1">
            <a:spLocks noChangeArrowheads="1"/>
          </p:cNvSpPr>
          <p:nvPr/>
        </p:nvSpPr>
        <p:spPr bwMode="auto">
          <a:xfrm>
            <a:off x="1069975" y="1576388"/>
            <a:ext cx="80740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 Find the Lowest Common Multiple of 24 and 40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547763" y="2469843"/>
            <a:ext cx="143917" cy="182325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1979811" y="2469843"/>
            <a:ext cx="143917" cy="182325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2411760" y="2469843"/>
            <a:ext cx="143917" cy="1823253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8331" name="Text Box 11"/>
          <p:cNvSpPr txBox="1">
            <a:spLocks noChangeArrowheads="1"/>
          </p:cNvSpPr>
          <p:nvPr/>
        </p:nvSpPr>
        <p:spPr bwMode="auto">
          <a:xfrm>
            <a:off x="5329238" y="5184775"/>
            <a:ext cx="1511300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= 120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9277" name="Text Box 15"/>
          <p:cNvSpPr txBox="1">
            <a:spLocks noChangeArrowheads="1"/>
          </p:cNvSpPr>
          <p:nvPr/>
        </p:nvSpPr>
        <p:spPr bwMode="auto">
          <a:xfrm>
            <a:off x="881063" y="3738563"/>
            <a:ext cx="33115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</a:rPr>
              <a:t>40 = 2 </a:t>
            </a:r>
            <a:r>
              <a:rPr lang="en-GB" sz="2400" dirty="0">
                <a:solidFill>
                  <a:prstClr val="black"/>
                </a:solidFill>
                <a:sym typeface="Symbol" pitchFamily="18" charset="2"/>
              </a:rPr>
              <a:t>2  2  5</a:t>
            </a:r>
            <a:endParaRPr lang="en-US" sz="2400" dirty="0">
              <a:solidFill>
                <a:prstClr val="black"/>
              </a:solidFill>
              <a:sym typeface="Symbol" pitchFamily="18" charset="2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071670" y="2643182"/>
            <a:ext cx="1123950" cy="2995613"/>
            <a:chOff x="1633" y="1692"/>
            <a:chExt cx="708" cy="1887"/>
          </a:xfrm>
        </p:grpSpPr>
        <p:sp>
          <p:nvSpPr>
            <p:cNvPr id="139283" name="Text Box 19"/>
            <p:cNvSpPr txBox="1">
              <a:spLocks noChangeArrowheads="1"/>
            </p:cNvSpPr>
            <p:nvPr/>
          </p:nvSpPr>
          <p:spPr bwMode="auto">
            <a:xfrm>
              <a:off x="2011" y="1692"/>
              <a:ext cx="330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9284" name="Text Box 20"/>
            <p:cNvSpPr txBox="1">
              <a:spLocks noChangeArrowheads="1"/>
            </p:cNvSpPr>
            <p:nvPr/>
          </p:nvSpPr>
          <p:spPr bwMode="auto">
            <a:xfrm>
              <a:off x="2011" y="2382"/>
              <a:ext cx="227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9285" name="Text Box 21"/>
            <p:cNvSpPr txBox="1">
              <a:spLocks noChangeArrowheads="1"/>
            </p:cNvSpPr>
            <p:nvPr/>
          </p:nvSpPr>
          <p:spPr bwMode="auto">
            <a:xfrm>
              <a:off x="1633" y="3288"/>
              <a:ext cx="605" cy="29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</p:grpSp>
      <p:sp>
        <p:nvSpPr>
          <p:cNvPr id="139279" name="Text Box 22"/>
          <p:cNvSpPr txBox="1">
            <a:spLocks noChangeArrowheads="1"/>
          </p:cNvSpPr>
          <p:nvPr/>
        </p:nvSpPr>
        <p:spPr bwMode="auto">
          <a:xfrm>
            <a:off x="855663" y="2671763"/>
            <a:ext cx="3311525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</a:rPr>
              <a:t>24 = 2 </a:t>
            </a:r>
            <a:r>
              <a:rPr lang="en-GB" sz="2400">
                <a:solidFill>
                  <a:prstClr val="black"/>
                </a:solidFill>
                <a:sym typeface="Symbol" pitchFamily="18" charset="2"/>
              </a:rPr>
              <a:t> 2  2  3</a:t>
            </a:r>
          </a:p>
        </p:txBody>
      </p:sp>
      <p:sp>
        <p:nvSpPr>
          <p:cNvPr id="139281" name="Text Box 16"/>
          <p:cNvSpPr txBox="1">
            <a:spLocks noChangeArrowheads="1"/>
          </p:cNvSpPr>
          <p:nvPr/>
        </p:nvSpPr>
        <p:spPr bwMode="auto">
          <a:xfrm>
            <a:off x="1368425" y="5184775"/>
            <a:ext cx="2916238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</a:rPr>
              <a:t>LCM = 3 </a:t>
            </a:r>
            <a:r>
              <a:rPr lang="en-GB" sz="2400" dirty="0">
                <a:solidFill>
                  <a:prstClr val="black"/>
                </a:solidFill>
                <a:sym typeface="Symbol" pitchFamily="18" charset="2"/>
              </a:rPr>
              <a:t> 5</a:t>
            </a:r>
            <a:endParaRPr lang="en-US" sz="2400" dirty="0">
              <a:solidFill>
                <a:prstClr val="black"/>
              </a:solidFill>
              <a:sym typeface="Symbol" pitchFamily="18" charset="2"/>
            </a:endParaRPr>
          </a:p>
        </p:txBody>
      </p:sp>
      <p:grpSp>
        <p:nvGrpSpPr>
          <p:cNvPr id="3" name="Group 29"/>
          <p:cNvGrpSpPr/>
          <p:nvPr/>
        </p:nvGrpSpPr>
        <p:grpSpPr>
          <a:xfrm>
            <a:off x="2138339" y="3074862"/>
            <a:ext cx="6419872" cy="2658394"/>
            <a:chOff x="2138339" y="3074862"/>
            <a:chExt cx="6419872" cy="2658394"/>
          </a:xfrm>
        </p:grpSpPr>
        <p:sp>
          <p:nvSpPr>
            <p:cNvPr id="139288" name="Oval 25"/>
            <p:cNvSpPr>
              <a:spLocks noChangeArrowheads="1"/>
            </p:cNvSpPr>
            <p:nvPr/>
          </p:nvSpPr>
          <p:spPr bwMode="auto">
            <a:xfrm>
              <a:off x="3319587" y="5084068"/>
              <a:ext cx="1468437" cy="649188"/>
            </a:xfrm>
            <a:prstGeom prst="ellipse">
              <a:avLst/>
            </a:prstGeom>
            <a:solidFill>
              <a:srgbClr val="CCFFCC"/>
            </a:solidFill>
            <a:ln w="381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anchor="ctr"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9289" name="Oval 27"/>
            <p:cNvSpPr>
              <a:spLocks noChangeArrowheads="1"/>
            </p:cNvSpPr>
            <p:nvPr/>
          </p:nvSpPr>
          <p:spPr bwMode="auto">
            <a:xfrm>
              <a:off x="4357686" y="3074862"/>
              <a:ext cx="1354115" cy="649188"/>
            </a:xfrm>
            <a:prstGeom prst="ellipse">
              <a:avLst/>
            </a:prstGeom>
            <a:solidFill>
              <a:srgbClr val="CCFFCC"/>
            </a:solidFill>
            <a:ln w="381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square" anchor="ctr"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9290" name="Text Box 28"/>
            <p:cNvSpPr txBox="1">
              <a:spLocks noChangeArrowheads="1"/>
            </p:cNvSpPr>
            <p:nvPr/>
          </p:nvSpPr>
          <p:spPr bwMode="auto">
            <a:xfrm>
              <a:off x="4429124" y="3143248"/>
              <a:ext cx="4129087" cy="46166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 dirty="0">
                  <a:solidFill>
                    <a:prstClr val="black"/>
                  </a:solidFill>
                </a:rPr>
                <a:t>2 </a:t>
              </a:r>
              <a:r>
                <a:rPr lang="en-GB" sz="2400" dirty="0">
                  <a:solidFill>
                    <a:prstClr val="black"/>
                  </a:solidFill>
                  <a:sym typeface="Symbol" pitchFamily="18" charset="2"/>
                </a:rPr>
                <a:t> 2  2  </a:t>
              </a:r>
              <a:r>
                <a:rPr lang="en-GB" sz="2400" dirty="0" smtClean="0">
                  <a:solidFill>
                    <a:prstClr val="black"/>
                  </a:solidFill>
                  <a:sym typeface="Symbol" pitchFamily="18" charset="2"/>
                </a:rPr>
                <a:t>  HCF</a:t>
              </a:r>
              <a:endParaRPr lang="en-US" sz="2400" dirty="0">
                <a:solidFill>
                  <a:prstClr val="black"/>
                </a:solidFill>
                <a:sym typeface="Symbol" pitchFamily="18" charset="2"/>
              </a:endParaRPr>
            </a:p>
          </p:txBody>
        </p:sp>
        <p:sp>
          <p:nvSpPr>
            <p:cNvPr id="139291" name="Line 29"/>
            <p:cNvSpPr>
              <a:spLocks noChangeShapeType="1"/>
            </p:cNvSpPr>
            <p:nvPr/>
          </p:nvSpPr>
          <p:spPr bwMode="auto">
            <a:xfrm flipH="1">
              <a:off x="2138339" y="3313106"/>
              <a:ext cx="21240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9292" name="Line 30"/>
            <p:cNvSpPr>
              <a:spLocks noChangeShapeType="1"/>
            </p:cNvSpPr>
            <p:nvPr/>
          </p:nvSpPr>
          <p:spPr bwMode="auto">
            <a:xfrm flipH="1">
              <a:off x="4441801" y="3702043"/>
              <a:ext cx="433387" cy="13303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spAutoFit/>
            </a:bodyPr>
            <a:lstStyle/>
            <a:p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139282" name="Text Box 31"/>
            <p:cNvSpPr txBox="1">
              <a:spLocks noChangeArrowheads="1"/>
            </p:cNvSpPr>
            <p:nvPr/>
          </p:nvSpPr>
          <p:spPr bwMode="auto">
            <a:xfrm>
              <a:off x="3733973" y="5214950"/>
              <a:ext cx="2062163" cy="46166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GB" sz="2400" dirty="0" smtClean="0">
                  <a:solidFill>
                    <a:prstClr val="black"/>
                  </a:solidFill>
                  <a:sym typeface="Symbol" pitchFamily="18" charset="2"/>
                </a:rPr>
                <a:t> 8</a:t>
              </a:r>
              <a:endParaRPr lang="en-US" sz="2400" dirty="0">
                <a:solidFill>
                  <a:prstClr val="black"/>
                </a:solidFill>
                <a:sym typeface="Symbol" pitchFamily="18" charset="2"/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9CDCE33E-44D7-42D5-B2B1-ED30ABE53E08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61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31" grpId="0"/>
      <p:bldP spid="13928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086DDDE-8497-45B4-9CE4-C4CB8FE1FFB5}" type="datetime1">
              <a:rPr lang="en-GB" smtClean="0"/>
              <a:t>07/09/2020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878" r="2273"/>
          <a:stretch/>
        </p:blipFill>
        <p:spPr>
          <a:xfrm>
            <a:off x="683568" y="1484784"/>
            <a:ext cx="7848872" cy="506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3370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086DDDE-8497-45B4-9CE4-C4CB8FE1FFB5}" type="datetime1">
              <a:rPr lang="en-GB" smtClean="0"/>
              <a:t>07/09/2020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65" t="1567"/>
          <a:stretch/>
        </p:blipFill>
        <p:spPr>
          <a:xfrm>
            <a:off x="467544" y="1628800"/>
            <a:ext cx="7958815" cy="475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045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u="sng" dirty="0" smtClean="0"/>
              <a:t>Using the product of prime factors and a VENN diagram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You can also put your products of prime factors in a Venn diagram, and use that to help you to calculate the HCF and LCM…</a:t>
            </a:r>
          </a:p>
          <a:p>
            <a:pPr lvl="1">
              <a:buFont typeface="Wingdings" pitchFamily="2" charset="2"/>
              <a:buChar char="Ø"/>
            </a:pPr>
            <a:r>
              <a:rPr lang="en-GB" sz="3200" b="1" dirty="0" smtClean="0"/>
              <a:t>HCF</a:t>
            </a:r>
            <a:r>
              <a:rPr lang="en-GB" sz="3200" dirty="0" smtClean="0"/>
              <a:t> – multiply only the numbers in the overlapping middle section</a:t>
            </a:r>
          </a:p>
          <a:p>
            <a:pPr lvl="1">
              <a:buFont typeface="Wingdings" pitchFamily="2" charset="2"/>
              <a:buChar char="Ø"/>
            </a:pPr>
            <a:r>
              <a:rPr lang="en-GB" sz="3200" b="1" dirty="0" smtClean="0"/>
              <a:t>LCM</a:t>
            </a:r>
            <a:r>
              <a:rPr lang="en-GB" sz="3200" dirty="0" smtClean="0"/>
              <a:t> – multiply all the numbers you can see in the Venn diagra</a:t>
            </a:r>
            <a:r>
              <a:rPr lang="en-GB" sz="3200" dirty="0"/>
              <a:t>m</a:t>
            </a:r>
            <a:endParaRPr lang="en-GB" sz="3200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None/>
            </a:pPr>
            <a:endParaRPr lang="en-GB" sz="2400" dirty="0" smtClean="0"/>
          </a:p>
          <a:p>
            <a:pPr marL="457200" indent="-457200">
              <a:buNone/>
            </a:pPr>
            <a:endParaRPr lang="en-GB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20189423-2883-4A09-9454-DFE6BAEB3182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29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38" name="Group 30"/>
          <p:cNvGrpSpPr>
            <a:grpSpLocks/>
          </p:cNvGrpSpPr>
          <p:nvPr/>
        </p:nvGrpSpPr>
        <p:grpSpPr bwMode="auto">
          <a:xfrm>
            <a:off x="1655763" y="2588344"/>
            <a:ext cx="5832475" cy="2673350"/>
            <a:chOff x="1043" y="1253"/>
            <a:chExt cx="3674" cy="1684"/>
          </a:xfrm>
        </p:grpSpPr>
        <p:graphicFrame>
          <p:nvGraphicFramePr>
            <p:cNvPr id="68635" name="Object 27"/>
            <p:cNvGraphicFramePr>
              <a:graphicFrameLocks noChangeAspect="1"/>
            </p:cNvGraphicFramePr>
            <p:nvPr/>
          </p:nvGraphicFramePr>
          <p:xfrm>
            <a:off x="1043" y="1253"/>
            <a:ext cx="3674" cy="16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1" name="Image" r:id="rId4" imgW="10171429" imgH="4660317" progId="Photoshop.Image.7">
                    <p:embed/>
                  </p:oleObj>
                </mc:Choice>
                <mc:Fallback>
                  <p:oleObj name="Image" r:id="rId4" imgW="10171429" imgH="4660317" progId="Photoshop.Image.7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3" y="1253"/>
                          <a:ext cx="3674" cy="16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636" name="Text Box 28"/>
            <p:cNvSpPr txBox="1">
              <a:spLocks noChangeArrowheads="1"/>
            </p:cNvSpPr>
            <p:nvPr/>
          </p:nvSpPr>
          <p:spPr bwMode="auto">
            <a:xfrm>
              <a:off x="1123" y="1325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010066"/>
                  </a:solidFill>
                </a:rPr>
                <a:t>60</a:t>
              </a: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8637" name="Text Box 29"/>
            <p:cNvSpPr txBox="1">
              <a:spLocks noChangeArrowheads="1"/>
            </p:cNvSpPr>
            <p:nvPr/>
          </p:nvSpPr>
          <p:spPr bwMode="auto">
            <a:xfrm>
              <a:off x="4238" y="1328"/>
              <a:ext cx="4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000066"/>
                  </a:solidFill>
                </a:rPr>
                <a:t>294</a:t>
              </a:r>
              <a:endParaRPr lang="en-GB" sz="2400" smtClean="0">
                <a:solidFill>
                  <a:srgbClr val="000066"/>
                </a:solidFill>
              </a:endParaRPr>
            </a:p>
          </p:txBody>
        </p:sp>
      </p:grp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381000" y="1666006"/>
            <a:ext cx="2587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>
                <a:solidFill>
                  <a:srgbClr val="010066"/>
                </a:solidFill>
              </a:rPr>
              <a:t>60 = 2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2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3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5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381000" y="2199406"/>
            <a:ext cx="275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>
                <a:solidFill>
                  <a:srgbClr val="010066"/>
                </a:solidFill>
              </a:rPr>
              <a:t>294 = 2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3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7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7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4356100" y="345829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smtClean="0">
                <a:solidFill>
                  <a:srgbClr val="010066"/>
                </a:solidFill>
              </a:rPr>
              <a:t>2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2484438" y="3380506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smtClean="0">
                <a:solidFill>
                  <a:srgbClr val="010066"/>
                </a:solidFill>
              </a:rPr>
              <a:t>2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4356100" y="406789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smtClean="0">
                <a:solidFill>
                  <a:srgbClr val="010066"/>
                </a:solidFill>
              </a:rPr>
              <a:t>3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2746375" y="418219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smtClean="0">
                <a:solidFill>
                  <a:srgbClr val="010066"/>
                </a:solidFill>
              </a:rPr>
              <a:t>5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6372225" y="3380506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smtClean="0">
                <a:solidFill>
                  <a:srgbClr val="010066"/>
                </a:solidFill>
              </a:rPr>
              <a:t>7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6024563" y="4182194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smtClean="0">
                <a:solidFill>
                  <a:srgbClr val="010066"/>
                </a:solidFill>
              </a:rPr>
              <a:t>7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365125" y="5476006"/>
            <a:ext cx="302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>
                <a:solidFill>
                  <a:srgbClr val="010066"/>
                </a:solidFill>
              </a:rPr>
              <a:t>HCF of 60 and 294 =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3276600" y="5476006"/>
            <a:ext cx="954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>
                <a:solidFill>
                  <a:srgbClr val="010066"/>
                </a:solidFill>
              </a:rPr>
              <a:t>2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3 </a:t>
            </a: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4108450" y="5476006"/>
            <a:ext cx="61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>
                <a:solidFill>
                  <a:srgbClr val="010066"/>
                </a:solidFill>
              </a:rPr>
              <a:t>= 6</a:t>
            </a: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365125" y="6066556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>
                <a:solidFill>
                  <a:srgbClr val="010066"/>
                </a:solidFill>
              </a:rPr>
              <a:t>LCM of 60 and 294 = 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3276600" y="6068144"/>
            <a:ext cx="3195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>
                <a:solidFill>
                  <a:srgbClr val="010066"/>
                </a:solidFill>
              </a:rPr>
              <a:t>2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5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2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3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7 </a:t>
            </a:r>
            <a:r>
              <a:rPr lang="en-US" sz="2400" smtClean="0">
                <a:solidFill>
                  <a:srgbClr val="010066"/>
                </a:solidFill>
              </a:rPr>
              <a:t>×</a:t>
            </a:r>
            <a:r>
              <a:rPr lang="en-GB" sz="2400" smtClean="0">
                <a:solidFill>
                  <a:srgbClr val="010066"/>
                </a:solidFill>
              </a:rPr>
              <a:t> 7 =</a:t>
            </a: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6372225" y="6068144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smtClean="0">
                <a:solidFill>
                  <a:srgbClr val="010066"/>
                </a:solidFill>
              </a:rPr>
              <a:t>2940</a:t>
            </a:r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 flipV="1">
            <a:off x="1295400" y="2275606"/>
            <a:ext cx="22860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68633" name="Line 25"/>
          <p:cNvSpPr>
            <a:spLocks noChangeShapeType="1"/>
          </p:cNvSpPr>
          <p:nvPr/>
        </p:nvSpPr>
        <p:spPr bwMode="auto">
          <a:xfrm flipV="1">
            <a:off x="1828800" y="2275606"/>
            <a:ext cx="22860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0150F5F-B089-4458-940C-4C48C5CF386E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726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0" grpId="0" autoUpdateAnimBg="0"/>
      <p:bldP spid="68621" grpId="0" autoUpdateAnimBg="0"/>
      <p:bldP spid="68622" grpId="0" autoUpdateAnimBg="0"/>
      <p:bldP spid="68623" grpId="0" autoUpdateAnimBg="0"/>
      <p:bldP spid="68624" grpId="0" autoUpdateAnimBg="0"/>
      <p:bldP spid="68625" grpId="0" autoUpdateAnimBg="0"/>
      <p:bldP spid="68626" grpId="0" autoUpdateAnimBg="0"/>
      <p:bldP spid="68627" grpId="0" autoUpdateAnimBg="0"/>
      <p:bldP spid="68628" grpId="0" autoUpdateAnimBg="0"/>
      <p:bldP spid="68629" grpId="0" autoUpdateAnimBg="0"/>
      <p:bldP spid="68630" grpId="0" autoUpdateAnimBg="0"/>
      <p:bldP spid="68631" grpId="0" autoUpdateAnimBg="0"/>
      <p:bldP spid="68632" grpId="0" animBg="1"/>
      <p:bldP spid="686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23850" y="2192039"/>
            <a:ext cx="849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395288" y="1399877"/>
            <a:ext cx="8353425" cy="203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2800" b="1" u="sng" dirty="0" smtClean="0">
                <a:latin typeface="+mn-lt"/>
              </a:rPr>
              <a:t>Definition</a:t>
            </a:r>
            <a:endParaRPr lang="en-GB" sz="2800" b="1" dirty="0">
              <a:latin typeface="+mn-lt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2800" dirty="0">
                <a:solidFill>
                  <a:srgbClr val="000000"/>
                </a:solidFill>
                <a:latin typeface="+mn-lt"/>
              </a:rPr>
              <a:t>The </a:t>
            </a:r>
            <a:r>
              <a:rPr lang="en-GB" sz="2800" b="1" dirty="0">
                <a:latin typeface="+mn-lt"/>
              </a:rPr>
              <a:t>Highest Common Factor</a:t>
            </a:r>
            <a:r>
              <a:rPr lang="en-GB" sz="2800" dirty="0">
                <a:latin typeface="+mn-lt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+mn-lt"/>
              </a:rPr>
              <a:t>of two numbers is the largest number that is a </a:t>
            </a:r>
            <a:r>
              <a:rPr lang="en-GB" sz="2800" dirty="0" smtClean="0">
                <a:solidFill>
                  <a:srgbClr val="000000"/>
                </a:solidFill>
                <a:latin typeface="+mn-lt"/>
              </a:rPr>
              <a:t>common factor </a:t>
            </a:r>
            <a:r>
              <a:rPr lang="en-GB" sz="2800" dirty="0">
                <a:solidFill>
                  <a:srgbClr val="000000"/>
                </a:solidFill>
                <a:latin typeface="+mn-lt"/>
              </a:rPr>
              <a:t>of </a:t>
            </a:r>
            <a:r>
              <a:rPr lang="en-GB" sz="2800" dirty="0" smtClean="0">
                <a:solidFill>
                  <a:srgbClr val="000000"/>
                </a:solidFill>
                <a:latin typeface="+mn-lt"/>
              </a:rPr>
              <a:t>both</a:t>
            </a:r>
            <a:r>
              <a:rPr lang="en-GB" sz="2800" i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sz="2800" dirty="0" smtClean="0">
                <a:solidFill>
                  <a:srgbClr val="000000"/>
                </a:solidFill>
                <a:latin typeface="+mn-lt"/>
              </a:rPr>
              <a:t>numbers. We </a:t>
            </a:r>
            <a:r>
              <a:rPr lang="en-GB" sz="2800" dirty="0">
                <a:solidFill>
                  <a:srgbClr val="000000"/>
                </a:solidFill>
                <a:latin typeface="+mn-lt"/>
              </a:rPr>
              <a:t>call it the </a:t>
            </a:r>
            <a:r>
              <a:rPr lang="en-GB" sz="2800" b="1" dirty="0" smtClean="0">
                <a:latin typeface="+mn-lt"/>
              </a:rPr>
              <a:t>HCF</a:t>
            </a:r>
            <a:r>
              <a:rPr lang="en-GB" sz="2800" dirty="0" smtClean="0">
                <a:latin typeface="+mn-lt"/>
              </a:rPr>
              <a:t>.</a:t>
            </a:r>
            <a:endParaRPr lang="en-GB" sz="2800" dirty="0">
              <a:latin typeface="+mn-lt"/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0750" y="3501008"/>
            <a:ext cx="9123249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rgbClr val="000000"/>
                </a:solidFill>
                <a:latin typeface="+mn-lt"/>
              </a:rPr>
              <a:t>List all factors of each number </a:t>
            </a:r>
          </a:p>
          <a:p>
            <a:pPr marL="1200150" lvl="1" indent="-457200" eaLnBrk="1" fontAlgn="base" hangingPunct="1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rgbClr val="000000"/>
                </a:solidFill>
                <a:latin typeface="+mn-lt"/>
              </a:rPr>
              <a:t>L</a:t>
            </a:r>
            <a:r>
              <a:rPr lang="en-GB" sz="3200" dirty="0" smtClean="0">
                <a:solidFill>
                  <a:srgbClr val="000000"/>
                </a:solidFill>
                <a:latin typeface="+mn-lt"/>
              </a:rPr>
              <a:t>ist them in pairs so you won’t miss any out!</a:t>
            </a:r>
          </a:p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rgbClr val="000000"/>
                </a:solidFill>
                <a:latin typeface="+mn-lt"/>
              </a:rPr>
              <a:t>Circle all common factors</a:t>
            </a:r>
          </a:p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rgbClr val="000000"/>
                </a:solidFill>
                <a:latin typeface="+mn-lt"/>
              </a:rPr>
              <a:t>The highest circled number is the HCF</a:t>
            </a:r>
            <a:endParaRPr lang="en-GB" sz="3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BD76694F-DF46-47A7-83B5-7D22635854F9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64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9C8C9A25-44EA-41F6-A07E-D68E66DB93F0}" type="datetime1">
              <a:rPr lang="en-GB" smtClean="0"/>
              <a:t>07/09/2020</a:t>
            </a:fld>
            <a:endParaRPr lang="en-GB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6162" name="ShockwaveFlash1" r:id="rId2" imgW="9142560" imgH="5181480"/>
        </mc:Choice>
        <mc:Fallback>
          <p:control name="ShockwaveFlash1" r:id="rId2" imgW="9142560" imgH="5181480">
            <p:pic>
              <p:nvPicPr>
                <p:cNvPr id="3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0" y="1412875"/>
                  <a:ext cx="9142413" cy="5181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37472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 rotWithShape="1">
          <a:blip r:embed="rId2"/>
          <a:srcRect l="21875" t="17041" r="40625" b="53240"/>
          <a:stretch/>
        </p:blipFill>
        <p:spPr bwMode="auto">
          <a:xfrm>
            <a:off x="467544" y="1352578"/>
            <a:ext cx="8318804" cy="538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A59505B1-AE8F-4F1F-9CDF-46B18E16B404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 rotWithShape="1">
          <a:blip r:embed="rId2"/>
          <a:srcRect l="21875" t="46956" r="41784" b="40479"/>
          <a:stretch/>
        </p:blipFill>
        <p:spPr bwMode="auto">
          <a:xfrm>
            <a:off x="683568" y="1340768"/>
            <a:ext cx="7643834" cy="209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3ED90231-AF35-44F9-AA12-7F0AF42F7168}" type="datetime1">
              <a:rPr lang="en-GB" smtClean="0"/>
              <a:t>07/09/2020</a:t>
            </a:fld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/>
          <a:srcRect l="21875" t="59521" r="40625" b="27012"/>
          <a:stretch/>
        </p:blipFill>
        <p:spPr bwMode="auto">
          <a:xfrm>
            <a:off x="672582" y="3429000"/>
            <a:ext cx="7643834" cy="2627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86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/>
          <a:srcRect l="21875" t="72616" r="40625" b="5322"/>
          <a:stretch/>
        </p:blipFill>
        <p:spPr bwMode="auto">
          <a:xfrm>
            <a:off x="701664" y="1340768"/>
            <a:ext cx="7929819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0516FFBF-5DA7-4FB2-A5BB-5D4772CF75D7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7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F7B3BA5-19B3-4A31-8EBE-24639898B9E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b="1" u="sng" dirty="0" smtClean="0"/>
              <a:t>Example</a:t>
            </a:r>
          </a:p>
          <a:p>
            <a:pPr>
              <a:buFont typeface="Arial" pitchFamily="34" charset="0"/>
              <a:buNone/>
            </a:pPr>
            <a:r>
              <a:rPr lang="en-GB" dirty="0" smtClean="0"/>
              <a:t>Find the HCF of 24 and 30</a:t>
            </a:r>
          </a:p>
          <a:p>
            <a:pPr>
              <a:buFont typeface="Arial" pitchFamily="34" charset="0"/>
              <a:buNone/>
            </a:pPr>
            <a:r>
              <a:rPr lang="en-GB" u="sng" dirty="0" smtClean="0">
                <a:solidFill>
                  <a:srgbClr val="000000"/>
                </a:solidFill>
              </a:rPr>
              <a:t>Factors </a:t>
            </a:r>
            <a:r>
              <a:rPr lang="en-GB" u="sng" dirty="0">
                <a:solidFill>
                  <a:srgbClr val="000000"/>
                </a:solidFill>
              </a:rPr>
              <a:t>of 24:</a:t>
            </a: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u="sng" dirty="0">
                <a:solidFill>
                  <a:srgbClr val="000000"/>
                </a:solidFill>
              </a:rPr>
              <a:t>Factors of 30:</a:t>
            </a: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dirty="0">
                <a:solidFill>
                  <a:srgbClr val="000000"/>
                </a:solidFill>
              </a:rPr>
              <a:t>So the HCF of 24 and 30 is: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46673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3D8D46F8-B35D-4428-9C7D-13D705B2BCAB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b="1" u="sng" dirty="0" smtClean="0"/>
              <a:t>Example</a:t>
            </a:r>
          </a:p>
          <a:p>
            <a:pPr>
              <a:buFont typeface="Arial" pitchFamily="34" charset="0"/>
              <a:buNone/>
            </a:pPr>
            <a:r>
              <a:rPr lang="en-GB" dirty="0" smtClean="0"/>
              <a:t>Find the HCF of 36 and 45</a:t>
            </a:r>
          </a:p>
          <a:p>
            <a:pPr>
              <a:buFont typeface="Arial" pitchFamily="34" charset="0"/>
              <a:buNone/>
            </a:pPr>
            <a:r>
              <a:rPr lang="en-GB" u="sng" dirty="0" smtClean="0">
                <a:solidFill>
                  <a:srgbClr val="000000"/>
                </a:solidFill>
              </a:rPr>
              <a:t>Factors </a:t>
            </a:r>
            <a:r>
              <a:rPr lang="en-GB" u="sng" dirty="0">
                <a:solidFill>
                  <a:srgbClr val="000000"/>
                </a:solidFill>
              </a:rPr>
              <a:t>of </a:t>
            </a:r>
            <a:r>
              <a:rPr lang="en-GB" u="sng" dirty="0" smtClean="0">
                <a:solidFill>
                  <a:srgbClr val="000000"/>
                </a:solidFill>
              </a:rPr>
              <a:t>36:</a:t>
            </a:r>
            <a:endParaRPr lang="en-GB" u="sng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u="sng" dirty="0">
                <a:solidFill>
                  <a:srgbClr val="000000"/>
                </a:solidFill>
              </a:rPr>
              <a:t>Factors of </a:t>
            </a:r>
            <a:r>
              <a:rPr lang="en-GB" u="sng" dirty="0" smtClean="0">
                <a:solidFill>
                  <a:srgbClr val="000000"/>
                </a:solidFill>
              </a:rPr>
              <a:t>45:</a:t>
            </a:r>
            <a:endParaRPr lang="en-GB" u="sng" dirty="0">
              <a:solidFill>
                <a:srgbClr val="000000"/>
              </a:solidFill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dirty="0">
                <a:solidFill>
                  <a:srgbClr val="000000"/>
                </a:solidFill>
              </a:rPr>
              <a:t>So the HCF of </a:t>
            </a:r>
            <a:r>
              <a:rPr lang="en-GB" dirty="0" smtClean="0">
                <a:solidFill>
                  <a:srgbClr val="000000"/>
                </a:solidFill>
              </a:rPr>
              <a:t>36 </a:t>
            </a:r>
            <a:r>
              <a:rPr lang="en-GB" dirty="0">
                <a:solidFill>
                  <a:srgbClr val="000000"/>
                </a:solidFill>
              </a:rPr>
              <a:t>and </a:t>
            </a:r>
            <a:r>
              <a:rPr lang="en-GB" dirty="0" smtClean="0">
                <a:solidFill>
                  <a:srgbClr val="000000"/>
                </a:solidFill>
              </a:rPr>
              <a:t>45 </a:t>
            </a:r>
            <a:r>
              <a:rPr lang="en-GB" dirty="0">
                <a:solidFill>
                  <a:srgbClr val="000000"/>
                </a:solidFill>
              </a:rPr>
              <a:t>is: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666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26876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3200" b="1" u="sng" dirty="0" smtClean="0"/>
              <a:t>Task</a:t>
            </a:r>
            <a:endParaRPr lang="en-GB" sz="3200" b="1" u="sng" dirty="0"/>
          </a:p>
          <a:p>
            <a:pPr marL="34290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3200" dirty="0"/>
              <a:t>Find the HCF of the following numbers...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  <a:defRPr/>
            </a:pPr>
            <a:r>
              <a:rPr lang="en-GB" sz="3200" dirty="0"/>
              <a:t>8 and 12			</a:t>
            </a:r>
            <a:r>
              <a:rPr lang="en-GB" sz="3200" dirty="0" smtClean="0"/>
              <a:t>e</a:t>
            </a:r>
            <a:r>
              <a:rPr lang="en-GB" sz="3200" dirty="0"/>
              <a:t>) 36 and 54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  <a:defRPr/>
            </a:pPr>
            <a:r>
              <a:rPr lang="en-GB" sz="3200" dirty="0"/>
              <a:t>20 and 30			f) 18 and 24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  <a:defRPr/>
            </a:pPr>
            <a:r>
              <a:rPr lang="en-GB" sz="3200" dirty="0"/>
              <a:t>12 and 18			g) 36 and 48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  <a:defRPr/>
            </a:pPr>
            <a:r>
              <a:rPr lang="en-GB" sz="3200" dirty="0"/>
              <a:t>21 and 35			h) 56 and 24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3200" dirty="0"/>
              <a:t>Then challenge your partner to find the HCF of two numbers of your choice... how well do they do?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D368D73-961B-49B9-8F65-0B9DCCB0C8D2}" type="datetime1">
              <a:rPr lang="en-GB" smtClean="0"/>
              <a:t>07/09/2020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90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086DDDE-8497-45B4-9CE4-C4CB8FE1FFB5}" type="datetime1">
              <a:rPr lang="en-GB" smtClean="0"/>
              <a:t>07/09/2020</a:t>
            </a:fld>
            <a:endParaRPr lang="en-GB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6502400" cy="4270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b="0"/>
              <a:t>Find the HCF of the sets of numbers shown.</a:t>
            </a:r>
            <a:endParaRPr lang="en-US" sz="2200" b="0"/>
          </a:p>
        </p:txBody>
      </p:sp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471488" y="2535238"/>
            <a:ext cx="25146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9 and 15</a:t>
            </a:r>
            <a:endParaRPr lang="en-US" sz="2800" b="0"/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3163888" y="2547938"/>
            <a:ext cx="27051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12 and 30</a:t>
            </a:r>
            <a:endParaRPr lang="en-US" sz="2800" b="0"/>
          </a:p>
        </p:txBody>
      </p:sp>
      <p:sp>
        <p:nvSpPr>
          <p:cNvPr id="6" name="Text Box 74"/>
          <p:cNvSpPr txBox="1">
            <a:spLocks noChangeArrowheads="1"/>
          </p:cNvSpPr>
          <p:nvPr/>
        </p:nvSpPr>
        <p:spPr bwMode="auto">
          <a:xfrm>
            <a:off x="6084888" y="2547938"/>
            <a:ext cx="27051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18 and 4</a:t>
            </a:r>
            <a:endParaRPr lang="en-US" sz="2800" b="0"/>
          </a:p>
        </p:txBody>
      </p:sp>
      <p:sp>
        <p:nvSpPr>
          <p:cNvPr id="7" name="Text Box 75"/>
          <p:cNvSpPr txBox="1">
            <a:spLocks noChangeArrowheads="1"/>
          </p:cNvSpPr>
          <p:nvPr/>
        </p:nvSpPr>
        <p:spPr bwMode="auto">
          <a:xfrm>
            <a:off x="319088" y="3894138"/>
            <a:ext cx="26543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20 and 35</a:t>
            </a:r>
            <a:endParaRPr lang="en-US" sz="2800" b="0"/>
          </a:p>
        </p:txBody>
      </p:sp>
      <p:sp>
        <p:nvSpPr>
          <p:cNvPr id="8" name="Text Box 76"/>
          <p:cNvSpPr txBox="1">
            <a:spLocks noChangeArrowheads="1"/>
          </p:cNvSpPr>
          <p:nvPr/>
        </p:nvSpPr>
        <p:spPr bwMode="auto">
          <a:xfrm>
            <a:off x="3151188" y="3906838"/>
            <a:ext cx="27051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42 and 28</a:t>
            </a:r>
            <a:endParaRPr lang="en-US" sz="2800" b="0"/>
          </a:p>
        </p:txBody>
      </p:sp>
      <p:sp>
        <p:nvSpPr>
          <p:cNvPr id="9" name="Text Box 77"/>
          <p:cNvSpPr txBox="1">
            <a:spLocks noChangeArrowheads="1"/>
          </p:cNvSpPr>
          <p:nvPr/>
        </p:nvSpPr>
        <p:spPr bwMode="auto">
          <a:xfrm>
            <a:off x="6072188" y="3906838"/>
            <a:ext cx="27051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36 and 27</a:t>
            </a:r>
            <a:endParaRPr lang="en-US" sz="2800" b="0"/>
          </a:p>
        </p:txBody>
      </p:sp>
      <p:sp>
        <p:nvSpPr>
          <p:cNvPr id="10" name="Text Box 78"/>
          <p:cNvSpPr txBox="1">
            <a:spLocks noChangeArrowheads="1"/>
          </p:cNvSpPr>
          <p:nvPr/>
        </p:nvSpPr>
        <p:spPr bwMode="auto">
          <a:xfrm>
            <a:off x="306388" y="5227638"/>
            <a:ext cx="26543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9, 54, 18</a:t>
            </a:r>
            <a:endParaRPr lang="en-US" sz="2800" b="0"/>
          </a:p>
        </p:txBody>
      </p:sp>
      <p:sp>
        <p:nvSpPr>
          <p:cNvPr id="11" name="Text Box 79"/>
          <p:cNvSpPr txBox="1">
            <a:spLocks noChangeArrowheads="1"/>
          </p:cNvSpPr>
          <p:nvPr/>
        </p:nvSpPr>
        <p:spPr bwMode="auto">
          <a:xfrm>
            <a:off x="3176588" y="5253038"/>
            <a:ext cx="26543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24, 56, 16</a:t>
            </a:r>
            <a:endParaRPr lang="en-US" sz="2800" b="0"/>
          </a:p>
        </p:txBody>
      </p:sp>
      <p:sp>
        <p:nvSpPr>
          <p:cNvPr id="12" name="Text Box 80"/>
          <p:cNvSpPr txBox="1">
            <a:spLocks noChangeArrowheads="1"/>
          </p:cNvSpPr>
          <p:nvPr/>
        </p:nvSpPr>
        <p:spPr bwMode="auto">
          <a:xfrm>
            <a:off x="6046788" y="5227638"/>
            <a:ext cx="2768600" cy="519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HCF 60, 36, 24</a:t>
            </a:r>
            <a:endParaRPr lang="en-US" sz="2800" b="0"/>
          </a:p>
        </p:txBody>
      </p:sp>
      <p:sp>
        <p:nvSpPr>
          <p:cNvPr id="13" name="Text Box 81"/>
          <p:cNvSpPr txBox="1">
            <a:spLocks noChangeArrowheads="1"/>
          </p:cNvSpPr>
          <p:nvPr/>
        </p:nvSpPr>
        <p:spPr bwMode="auto">
          <a:xfrm>
            <a:off x="1473200" y="31623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3</a:t>
            </a:r>
            <a:endParaRPr lang="en-US" sz="2800" b="0"/>
          </a:p>
        </p:txBody>
      </p:sp>
      <p:sp>
        <p:nvSpPr>
          <p:cNvPr id="14" name="Text Box 82"/>
          <p:cNvSpPr txBox="1">
            <a:spLocks noChangeArrowheads="1"/>
          </p:cNvSpPr>
          <p:nvPr/>
        </p:nvSpPr>
        <p:spPr bwMode="auto">
          <a:xfrm>
            <a:off x="4229100" y="31750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6</a:t>
            </a:r>
            <a:endParaRPr lang="en-US" sz="2800" b="0"/>
          </a:p>
        </p:txBody>
      </p:sp>
      <p:sp>
        <p:nvSpPr>
          <p:cNvPr id="15" name="Text Box 83"/>
          <p:cNvSpPr txBox="1">
            <a:spLocks noChangeArrowheads="1"/>
          </p:cNvSpPr>
          <p:nvPr/>
        </p:nvSpPr>
        <p:spPr bwMode="auto">
          <a:xfrm>
            <a:off x="7061200" y="31750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2</a:t>
            </a:r>
            <a:endParaRPr lang="en-US" sz="2800" b="0"/>
          </a:p>
        </p:txBody>
      </p:sp>
      <p:sp>
        <p:nvSpPr>
          <p:cNvPr id="16" name="Text Box 84"/>
          <p:cNvSpPr txBox="1">
            <a:spLocks noChangeArrowheads="1"/>
          </p:cNvSpPr>
          <p:nvPr/>
        </p:nvSpPr>
        <p:spPr bwMode="auto">
          <a:xfrm>
            <a:off x="1435100" y="45212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5</a:t>
            </a:r>
            <a:endParaRPr lang="en-US" sz="2800" b="0"/>
          </a:p>
        </p:txBody>
      </p:sp>
      <p:sp>
        <p:nvSpPr>
          <p:cNvPr id="17" name="Text Box 85"/>
          <p:cNvSpPr txBox="1">
            <a:spLocks noChangeArrowheads="1"/>
          </p:cNvSpPr>
          <p:nvPr/>
        </p:nvSpPr>
        <p:spPr bwMode="auto">
          <a:xfrm>
            <a:off x="4229100" y="45339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14</a:t>
            </a:r>
            <a:endParaRPr lang="en-US" sz="2800" b="0"/>
          </a:p>
        </p:txBody>
      </p:sp>
      <p:sp>
        <p:nvSpPr>
          <p:cNvPr id="18" name="Text Box 86"/>
          <p:cNvSpPr txBox="1">
            <a:spLocks noChangeArrowheads="1"/>
          </p:cNvSpPr>
          <p:nvPr/>
        </p:nvSpPr>
        <p:spPr bwMode="auto">
          <a:xfrm>
            <a:off x="7061200" y="45466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9</a:t>
            </a:r>
            <a:endParaRPr lang="en-US" sz="2800" b="0"/>
          </a:p>
        </p:txBody>
      </p:sp>
      <p:sp>
        <p:nvSpPr>
          <p:cNvPr id="19" name="Text Box 87"/>
          <p:cNvSpPr txBox="1">
            <a:spLocks noChangeArrowheads="1"/>
          </p:cNvSpPr>
          <p:nvPr/>
        </p:nvSpPr>
        <p:spPr bwMode="auto">
          <a:xfrm>
            <a:off x="1409700" y="58674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9</a:t>
            </a:r>
            <a:endParaRPr lang="en-US" sz="2800" b="0"/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4254500" y="59182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8</a:t>
            </a:r>
            <a:endParaRPr lang="en-US" sz="2800" b="0"/>
          </a:p>
        </p:txBody>
      </p:sp>
      <p:sp>
        <p:nvSpPr>
          <p:cNvPr id="21" name="Text Box 89"/>
          <p:cNvSpPr txBox="1">
            <a:spLocks noChangeArrowheads="1"/>
          </p:cNvSpPr>
          <p:nvPr/>
        </p:nvSpPr>
        <p:spPr bwMode="auto">
          <a:xfrm>
            <a:off x="7099300" y="5943600"/>
            <a:ext cx="6731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0"/>
              <a:t>12</a:t>
            </a:r>
            <a:endParaRPr lang="en-US" sz="2800" b="0"/>
          </a:p>
        </p:txBody>
      </p:sp>
      <p:sp>
        <p:nvSpPr>
          <p:cNvPr id="22" name="Text Box 90"/>
          <p:cNvSpPr txBox="1">
            <a:spLocks noChangeArrowheads="1"/>
          </p:cNvSpPr>
          <p:nvPr/>
        </p:nvSpPr>
        <p:spPr bwMode="auto">
          <a:xfrm>
            <a:off x="247650" y="22479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a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 Box 91"/>
          <p:cNvSpPr txBox="1">
            <a:spLocks noChangeArrowheads="1"/>
          </p:cNvSpPr>
          <p:nvPr/>
        </p:nvSpPr>
        <p:spPr bwMode="auto">
          <a:xfrm>
            <a:off x="2906713" y="22987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b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 Box 92"/>
          <p:cNvSpPr txBox="1">
            <a:spLocks noChangeArrowheads="1"/>
          </p:cNvSpPr>
          <p:nvPr/>
        </p:nvSpPr>
        <p:spPr bwMode="auto">
          <a:xfrm>
            <a:off x="5905500" y="22987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c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 Box 93"/>
          <p:cNvSpPr txBox="1">
            <a:spLocks noChangeArrowheads="1"/>
          </p:cNvSpPr>
          <p:nvPr/>
        </p:nvSpPr>
        <p:spPr bwMode="auto">
          <a:xfrm>
            <a:off x="233363" y="36068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 Box 94"/>
          <p:cNvSpPr txBox="1">
            <a:spLocks noChangeArrowheads="1"/>
          </p:cNvSpPr>
          <p:nvPr/>
        </p:nvSpPr>
        <p:spPr bwMode="auto">
          <a:xfrm>
            <a:off x="2952750" y="36449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 Box 95"/>
          <p:cNvSpPr txBox="1">
            <a:spLocks noChangeArrowheads="1"/>
          </p:cNvSpPr>
          <p:nvPr/>
        </p:nvSpPr>
        <p:spPr bwMode="auto">
          <a:xfrm>
            <a:off x="5903913" y="36195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f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 Box 96"/>
          <p:cNvSpPr txBox="1">
            <a:spLocks noChangeArrowheads="1"/>
          </p:cNvSpPr>
          <p:nvPr/>
        </p:nvSpPr>
        <p:spPr bwMode="auto">
          <a:xfrm>
            <a:off x="241300" y="49784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g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2963863" y="5016500"/>
            <a:ext cx="504825" cy="366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h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 Box 98"/>
          <p:cNvSpPr txBox="1">
            <a:spLocks noChangeArrowheads="1"/>
          </p:cNvSpPr>
          <p:nvPr/>
        </p:nvSpPr>
        <p:spPr bwMode="auto">
          <a:xfrm>
            <a:off x="5848350" y="4995863"/>
            <a:ext cx="504825" cy="36671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tx1"/>
                </a:solidFill>
              </a:rPr>
              <a:t>i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8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Kim's Numb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Kim's Number template</Template>
  <TotalTime>868</TotalTime>
  <Words>2259</Words>
  <Application>Microsoft Office PowerPoint</Application>
  <PresentationFormat>On-screen Show (4:3)</PresentationFormat>
  <Paragraphs>460</Paragraphs>
  <Slides>53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Courier New</vt:lpstr>
      <vt:lpstr>Symbol</vt:lpstr>
      <vt:lpstr>Times New Roman</vt:lpstr>
      <vt:lpstr>Wingdings</vt:lpstr>
      <vt:lpstr>Kim's Number template</vt:lpstr>
      <vt:lpstr>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Rivers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kogden2.313</dc:creator>
  <cp:lastModifiedBy>Byron Walker</cp:lastModifiedBy>
  <cp:revision>56</cp:revision>
  <dcterms:created xsi:type="dcterms:W3CDTF">2015-06-16T19:11:54Z</dcterms:created>
  <dcterms:modified xsi:type="dcterms:W3CDTF">2020-09-07T08:27:37Z</dcterms:modified>
</cp:coreProperties>
</file>