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1" r:id="rId2"/>
    <p:sldId id="341" r:id="rId3"/>
    <p:sldId id="337" r:id="rId4"/>
    <p:sldId id="342" r:id="rId5"/>
    <p:sldId id="343" r:id="rId6"/>
    <p:sldId id="344" r:id="rId7"/>
    <p:sldId id="345" r:id="rId8"/>
    <p:sldId id="346" r:id="rId9"/>
    <p:sldId id="35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85FF"/>
    <a:srgbClr val="FFD757"/>
    <a:srgbClr val="FFE285"/>
    <a:srgbClr val="FFE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106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72412-5682-4DB6-8DA1-DE5533042BF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E6FC7-794D-4F8B-828E-2519C7073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4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3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3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8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70262" y="17470447"/>
            <a:ext cx="6696076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L.O To be able to simplifying a ratio</a:t>
            </a:r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-228053" y="5886677"/>
            <a:ext cx="1162053" cy="3553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prstClr val="black"/>
                </a:solidFill>
              </a:rPr>
              <a:t>Keywords</a:t>
            </a: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 userDrawn="1"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 userDrawn="1"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6407494" y="1438703"/>
            <a:ext cx="2582054" cy="3806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2"/>
                </a:solidFill>
              </a:rPr>
              <a:t>TIME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1851599" y="1438703"/>
            <a:ext cx="216795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Power </a:t>
            </a:r>
            <a:r>
              <a:rPr lang="en-GB" sz="2000" b="1" dirty="0" smtClean="0">
                <a:solidFill>
                  <a:srgbClr val="FF0000"/>
                </a:solidFill>
              </a:rPr>
              <a:t>OF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en-GB" sz="3600" b="1" dirty="0" smtClean="0">
                <a:solidFill>
                  <a:srgbClr val="FF0000"/>
                </a:solidFill>
              </a:rPr>
              <a:t> 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70262" y="2248073"/>
            <a:ext cx="2668188" cy="300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3250165" y="2248074"/>
            <a:ext cx="2674385" cy="3009723"/>
          </a:xfrm>
          <a:prstGeom prst="rect">
            <a:avLst/>
          </a:prstGeom>
          <a:solidFill>
            <a:schemeClr val="bg1">
              <a:lumMod val="75000"/>
              <a:alpha val="46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3" y="1438703"/>
            <a:ext cx="1384209" cy="761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 userDrawn="1"/>
        </p:nvSpPr>
        <p:spPr>
          <a:xfrm>
            <a:off x="685800" y="5483321"/>
            <a:ext cx="81915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352972" y="838537"/>
            <a:ext cx="85243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L/O:  </a:t>
            </a:r>
            <a:endParaRPr lang="en-GB" b="1" i="1" u="sng" dirty="0"/>
          </a:p>
        </p:txBody>
      </p:sp>
      <p:sp>
        <p:nvSpPr>
          <p:cNvPr id="26" name="Rectangle 25"/>
          <p:cNvSpPr/>
          <p:nvPr userDrawn="1"/>
        </p:nvSpPr>
        <p:spPr>
          <a:xfrm>
            <a:off x="6340391" y="2248075"/>
            <a:ext cx="2674385" cy="3009723"/>
          </a:xfrm>
          <a:prstGeom prst="rect">
            <a:avLst/>
          </a:prstGeom>
          <a:solidFill>
            <a:srgbClr val="FFD757">
              <a:alpha val="4549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80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1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 userDrawn="1"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CEA1C39-1759-43DE-A95B-5B56FF64091A}"/>
              </a:ext>
            </a:extLst>
          </p:cNvPr>
          <p:cNvSpPr txBox="1"/>
          <p:nvPr userDrawn="1"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</p:spTree>
    <p:extLst>
      <p:ext uri="{BB962C8B-B14F-4D97-AF65-F5344CB8AC3E}">
        <p14:creationId xmlns:p14="http://schemas.microsoft.com/office/powerpoint/2010/main" val="67288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 userDrawn="1"/>
        </p:nvSpPr>
        <p:spPr>
          <a:xfrm>
            <a:off x="21969" y="1310185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83702" y="1310185"/>
            <a:ext cx="9020533" cy="23170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CEA1C39-1759-43DE-A95B-5B56FF64091A}"/>
              </a:ext>
            </a:extLst>
          </p:cNvPr>
          <p:cNvSpPr txBox="1"/>
          <p:nvPr userDrawn="1"/>
        </p:nvSpPr>
        <p:spPr>
          <a:xfrm>
            <a:off x="0" y="81426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9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79515" y="3707360"/>
            <a:ext cx="4847328" cy="30251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 userDrawn="1"/>
        </p:nvSpPr>
        <p:spPr>
          <a:xfrm>
            <a:off x="-106011" y="3707360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: Rounded Corners 7">
            <a:extLst>
              <a:ext uri="{FF2B5EF4-FFF2-40B4-BE49-F238E27FC236}">
                <a16:creationId xmlns:a16="http://schemas.microsoft.com/office/drawing/2014/main" xmlns="" id="{51317530-D4FE-4926-B250-B1C651F2291E}"/>
              </a:ext>
            </a:extLst>
          </p:cNvPr>
          <p:cNvSpPr/>
          <p:nvPr userDrawn="1"/>
        </p:nvSpPr>
        <p:spPr>
          <a:xfrm>
            <a:off x="5076967" y="3707360"/>
            <a:ext cx="3983331" cy="30251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A29F731-C301-4089-AF92-E4609A9B43B9}"/>
              </a:ext>
            </a:extLst>
          </p:cNvPr>
          <p:cNvSpPr/>
          <p:nvPr userDrawn="1"/>
        </p:nvSpPr>
        <p:spPr>
          <a:xfrm>
            <a:off x="5184284" y="3707360"/>
            <a:ext cx="3768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365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 userDrawn="1"/>
        </p:nvSpPr>
        <p:spPr>
          <a:xfrm>
            <a:off x="2" y="1318118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83702" y="1318118"/>
            <a:ext cx="9020533" cy="175262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CEA1C39-1759-43DE-A95B-5B56FF64091A}"/>
              </a:ext>
            </a:extLst>
          </p:cNvPr>
          <p:cNvSpPr txBox="1"/>
          <p:nvPr userDrawn="1"/>
        </p:nvSpPr>
        <p:spPr>
          <a:xfrm>
            <a:off x="-39764" y="833475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 userDrawn="1"/>
        </p:nvSpPr>
        <p:spPr>
          <a:xfrm>
            <a:off x="1962809" y="3209499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A29F731-C301-4089-AF92-E4609A9B43B9}"/>
              </a:ext>
            </a:extLst>
          </p:cNvPr>
          <p:cNvSpPr/>
          <p:nvPr userDrawn="1"/>
        </p:nvSpPr>
        <p:spPr>
          <a:xfrm>
            <a:off x="2851425" y="4995081"/>
            <a:ext cx="3768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61734" y="3209499"/>
            <a:ext cx="9020533" cy="1635455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Rounded Corners 7">
            <a:extLst>
              <a:ext uri="{FF2B5EF4-FFF2-40B4-BE49-F238E27FC236}">
                <a16:creationId xmlns:a16="http://schemas.microsoft.com/office/drawing/2014/main" xmlns="" id="{3C0F87D2-34A4-4C7F-AD1C-B3A01F77676F}"/>
              </a:ext>
            </a:extLst>
          </p:cNvPr>
          <p:cNvSpPr/>
          <p:nvPr userDrawn="1"/>
        </p:nvSpPr>
        <p:spPr>
          <a:xfrm>
            <a:off x="72717" y="4995081"/>
            <a:ext cx="8998565" cy="172931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40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7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848" y="1"/>
            <a:ext cx="1815152" cy="646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"/>
            <a:ext cx="3166281" cy="64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3166281" y="0"/>
            <a:ext cx="4162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892872" y="46303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29597C4-11E3-438A-B0B0-0DF14A56E54C}" type="datetime1">
              <a:rPr lang="en-GB" smtClean="0"/>
              <a:pPr/>
              <a:t>22/09/2020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88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262" y="17470447"/>
            <a:ext cx="6696076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L.O To be able to simplifying a ratio</a:t>
            </a:r>
          </a:p>
        </p:txBody>
      </p:sp>
      <p:sp>
        <p:nvSpPr>
          <p:cNvPr id="7" name="Rectangle 6"/>
          <p:cNvSpPr/>
          <p:nvPr/>
        </p:nvSpPr>
        <p:spPr>
          <a:xfrm rot="16200000">
            <a:off x="-228053" y="5886677"/>
            <a:ext cx="1162053" cy="3553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prstClr val="black"/>
                </a:solidFill>
              </a:rPr>
              <a:t>Keywords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32722" y="1239297"/>
            <a:ext cx="2582054" cy="3806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2"/>
                </a:solidFill>
              </a:rPr>
              <a:t>TIME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51599" y="1438703"/>
            <a:ext cx="216795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Power </a:t>
            </a:r>
            <a:r>
              <a:rPr lang="en-GB" sz="2000" b="1" dirty="0" smtClean="0">
                <a:solidFill>
                  <a:srgbClr val="FF0000"/>
                </a:solidFill>
              </a:rPr>
              <a:t>OF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en-GB" sz="3600" b="1" dirty="0" smtClean="0">
                <a:solidFill>
                  <a:srgbClr val="FF0000"/>
                </a:solidFill>
              </a:rPr>
              <a:t> 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0262" y="2248073"/>
            <a:ext cx="2668188" cy="300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50165" y="2248074"/>
            <a:ext cx="2674385" cy="3009723"/>
          </a:xfrm>
          <a:prstGeom prst="rect">
            <a:avLst/>
          </a:prstGeom>
          <a:solidFill>
            <a:schemeClr val="bg1">
              <a:lumMod val="75000"/>
              <a:alpha val="46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3" y="1207869"/>
            <a:ext cx="1384209" cy="99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04850" y="5483321"/>
            <a:ext cx="81915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Equations, Balance, Inverse, Solve, Expression, Variable</a:t>
            </a:r>
            <a:endParaRPr lang="en-GB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352972" y="838537"/>
            <a:ext cx="85243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L/Q: Can I solve equations? 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6340391" y="2248075"/>
            <a:ext cx="2674385" cy="3009723"/>
          </a:xfrm>
          <a:prstGeom prst="rect">
            <a:avLst/>
          </a:prstGeom>
          <a:solidFill>
            <a:srgbClr val="FFD757">
              <a:alpha val="4549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55679" y="1703903"/>
            <a:ext cx="2843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           </a:t>
            </a:r>
            <a:r>
              <a:rPr lang="en-GB" sz="1400" b="1" dirty="0" smtClean="0">
                <a:latin typeface="+mj-lt"/>
              </a:rPr>
              <a:t>5 Minute Timer        </a:t>
            </a:r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GB" sz="1400" b="1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777" y="2425461"/>
            <a:ext cx="2533751" cy="27260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0165" y="3278776"/>
            <a:ext cx="2674386" cy="6792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6588" y="3145190"/>
            <a:ext cx="2658900" cy="90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8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7"/>
          <p:cNvGrpSpPr>
            <a:grpSpLocks/>
          </p:cNvGrpSpPr>
          <p:nvPr/>
        </p:nvGrpSpPr>
        <p:grpSpPr bwMode="auto">
          <a:xfrm>
            <a:off x="239837" y="3192665"/>
            <a:ext cx="5556250" cy="3465512"/>
            <a:chOff x="1156" y="1625"/>
            <a:chExt cx="3500" cy="2183"/>
          </a:xfrm>
        </p:grpSpPr>
        <p:grpSp>
          <p:nvGrpSpPr>
            <p:cNvPr id="3" name="Group 366"/>
            <p:cNvGrpSpPr>
              <a:grpSpLocks/>
            </p:cNvGrpSpPr>
            <p:nvPr/>
          </p:nvGrpSpPr>
          <p:grpSpPr bwMode="auto">
            <a:xfrm>
              <a:off x="1156" y="1625"/>
              <a:ext cx="3500" cy="2183"/>
              <a:chOff x="1156" y="1625"/>
              <a:chExt cx="3500" cy="2183"/>
            </a:xfrm>
          </p:grpSpPr>
          <p:sp>
            <p:nvSpPr>
              <p:cNvPr id="6" name="Freeform 28"/>
              <p:cNvSpPr>
                <a:spLocks/>
              </p:cNvSpPr>
              <p:nvPr/>
            </p:nvSpPr>
            <p:spPr bwMode="auto">
              <a:xfrm>
                <a:off x="1677" y="1755"/>
                <a:ext cx="1102" cy="68"/>
              </a:xfrm>
              <a:custGeom>
                <a:avLst/>
                <a:gdLst>
                  <a:gd name="T0" fmla="*/ 2052 w 2056"/>
                  <a:gd name="T1" fmla="*/ 8 h 136"/>
                  <a:gd name="T2" fmla="*/ 2052 w 2056"/>
                  <a:gd name="T3" fmla="*/ 23 h 136"/>
                  <a:gd name="T4" fmla="*/ 2052 w 2056"/>
                  <a:gd name="T5" fmla="*/ 39 h 136"/>
                  <a:gd name="T6" fmla="*/ 2052 w 2056"/>
                  <a:gd name="T7" fmla="*/ 54 h 136"/>
                  <a:gd name="T8" fmla="*/ 2052 w 2056"/>
                  <a:gd name="T9" fmla="*/ 72 h 136"/>
                  <a:gd name="T10" fmla="*/ 2050 w 2056"/>
                  <a:gd name="T11" fmla="*/ 87 h 136"/>
                  <a:gd name="T12" fmla="*/ 2050 w 2056"/>
                  <a:gd name="T13" fmla="*/ 103 h 136"/>
                  <a:gd name="T14" fmla="*/ 2050 w 2056"/>
                  <a:gd name="T15" fmla="*/ 118 h 136"/>
                  <a:gd name="T16" fmla="*/ 2056 w 2056"/>
                  <a:gd name="T17" fmla="*/ 136 h 136"/>
                  <a:gd name="T18" fmla="*/ 1800 w 2056"/>
                  <a:gd name="T19" fmla="*/ 134 h 136"/>
                  <a:gd name="T20" fmla="*/ 1552 w 2056"/>
                  <a:gd name="T21" fmla="*/ 132 h 136"/>
                  <a:gd name="T22" fmla="*/ 1304 w 2056"/>
                  <a:gd name="T23" fmla="*/ 130 h 136"/>
                  <a:gd name="T24" fmla="*/ 1057 w 2056"/>
                  <a:gd name="T25" fmla="*/ 130 h 136"/>
                  <a:gd name="T26" fmla="*/ 809 w 2056"/>
                  <a:gd name="T27" fmla="*/ 128 h 136"/>
                  <a:gd name="T28" fmla="*/ 561 w 2056"/>
                  <a:gd name="T29" fmla="*/ 128 h 136"/>
                  <a:gd name="T30" fmla="*/ 307 w 2056"/>
                  <a:gd name="T31" fmla="*/ 128 h 136"/>
                  <a:gd name="T32" fmla="*/ 49 w 2056"/>
                  <a:gd name="T33" fmla="*/ 132 h 136"/>
                  <a:gd name="T34" fmla="*/ 33 w 2056"/>
                  <a:gd name="T35" fmla="*/ 126 h 136"/>
                  <a:gd name="T36" fmla="*/ 22 w 2056"/>
                  <a:gd name="T37" fmla="*/ 114 h 136"/>
                  <a:gd name="T38" fmla="*/ 12 w 2056"/>
                  <a:gd name="T39" fmla="*/ 101 h 136"/>
                  <a:gd name="T40" fmla="*/ 4 w 2056"/>
                  <a:gd name="T41" fmla="*/ 87 h 136"/>
                  <a:gd name="T42" fmla="*/ 0 w 2056"/>
                  <a:gd name="T43" fmla="*/ 68 h 136"/>
                  <a:gd name="T44" fmla="*/ 4 w 2056"/>
                  <a:gd name="T45" fmla="*/ 48 h 136"/>
                  <a:gd name="T46" fmla="*/ 10 w 2056"/>
                  <a:gd name="T47" fmla="*/ 31 h 136"/>
                  <a:gd name="T48" fmla="*/ 24 w 2056"/>
                  <a:gd name="T49" fmla="*/ 17 h 136"/>
                  <a:gd name="T50" fmla="*/ 31 w 2056"/>
                  <a:gd name="T51" fmla="*/ 12 h 136"/>
                  <a:gd name="T52" fmla="*/ 41 w 2056"/>
                  <a:gd name="T53" fmla="*/ 12 h 136"/>
                  <a:gd name="T54" fmla="*/ 47 w 2056"/>
                  <a:gd name="T55" fmla="*/ 8 h 136"/>
                  <a:gd name="T56" fmla="*/ 53 w 2056"/>
                  <a:gd name="T57" fmla="*/ 0 h 136"/>
                  <a:gd name="T58" fmla="*/ 313 w 2056"/>
                  <a:gd name="T59" fmla="*/ 2 h 136"/>
                  <a:gd name="T60" fmla="*/ 567 w 2056"/>
                  <a:gd name="T61" fmla="*/ 4 h 136"/>
                  <a:gd name="T62" fmla="*/ 813 w 2056"/>
                  <a:gd name="T63" fmla="*/ 4 h 136"/>
                  <a:gd name="T64" fmla="*/ 1059 w 2056"/>
                  <a:gd name="T65" fmla="*/ 4 h 136"/>
                  <a:gd name="T66" fmla="*/ 1300 w 2056"/>
                  <a:gd name="T67" fmla="*/ 4 h 136"/>
                  <a:gd name="T68" fmla="*/ 1546 w 2056"/>
                  <a:gd name="T69" fmla="*/ 4 h 136"/>
                  <a:gd name="T70" fmla="*/ 1794 w 2056"/>
                  <a:gd name="T71" fmla="*/ 4 h 136"/>
                  <a:gd name="T72" fmla="*/ 2052 w 2056"/>
                  <a:gd name="T73" fmla="*/ 8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056" h="136">
                    <a:moveTo>
                      <a:pt x="2052" y="8"/>
                    </a:moveTo>
                    <a:lnTo>
                      <a:pt x="2052" y="23"/>
                    </a:lnTo>
                    <a:lnTo>
                      <a:pt x="2052" y="39"/>
                    </a:lnTo>
                    <a:lnTo>
                      <a:pt x="2052" y="54"/>
                    </a:lnTo>
                    <a:lnTo>
                      <a:pt x="2052" y="72"/>
                    </a:lnTo>
                    <a:lnTo>
                      <a:pt x="2050" y="87"/>
                    </a:lnTo>
                    <a:lnTo>
                      <a:pt x="2050" y="103"/>
                    </a:lnTo>
                    <a:lnTo>
                      <a:pt x="2050" y="118"/>
                    </a:lnTo>
                    <a:lnTo>
                      <a:pt x="2056" y="136"/>
                    </a:lnTo>
                    <a:lnTo>
                      <a:pt x="1800" y="134"/>
                    </a:lnTo>
                    <a:lnTo>
                      <a:pt x="1552" y="132"/>
                    </a:lnTo>
                    <a:lnTo>
                      <a:pt x="1304" y="130"/>
                    </a:lnTo>
                    <a:lnTo>
                      <a:pt x="1057" y="130"/>
                    </a:lnTo>
                    <a:lnTo>
                      <a:pt x="809" y="128"/>
                    </a:lnTo>
                    <a:lnTo>
                      <a:pt x="561" y="128"/>
                    </a:lnTo>
                    <a:lnTo>
                      <a:pt x="307" y="128"/>
                    </a:lnTo>
                    <a:lnTo>
                      <a:pt x="49" y="132"/>
                    </a:lnTo>
                    <a:lnTo>
                      <a:pt x="33" y="126"/>
                    </a:lnTo>
                    <a:lnTo>
                      <a:pt x="22" y="114"/>
                    </a:lnTo>
                    <a:lnTo>
                      <a:pt x="12" y="101"/>
                    </a:lnTo>
                    <a:lnTo>
                      <a:pt x="4" y="87"/>
                    </a:lnTo>
                    <a:lnTo>
                      <a:pt x="0" y="68"/>
                    </a:lnTo>
                    <a:lnTo>
                      <a:pt x="4" y="48"/>
                    </a:lnTo>
                    <a:lnTo>
                      <a:pt x="10" y="31"/>
                    </a:lnTo>
                    <a:lnTo>
                      <a:pt x="24" y="17"/>
                    </a:lnTo>
                    <a:lnTo>
                      <a:pt x="31" y="12"/>
                    </a:lnTo>
                    <a:lnTo>
                      <a:pt x="41" y="12"/>
                    </a:lnTo>
                    <a:lnTo>
                      <a:pt x="47" y="8"/>
                    </a:lnTo>
                    <a:lnTo>
                      <a:pt x="53" y="0"/>
                    </a:lnTo>
                    <a:lnTo>
                      <a:pt x="313" y="2"/>
                    </a:lnTo>
                    <a:lnTo>
                      <a:pt x="567" y="4"/>
                    </a:lnTo>
                    <a:lnTo>
                      <a:pt x="813" y="4"/>
                    </a:lnTo>
                    <a:lnTo>
                      <a:pt x="1059" y="4"/>
                    </a:lnTo>
                    <a:lnTo>
                      <a:pt x="1300" y="4"/>
                    </a:lnTo>
                    <a:lnTo>
                      <a:pt x="1546" y="4"/>
                    </a:lnTo>
                    <a:lnTo>
                      <a:pt x="1794" y="4"/>
                    </a:lnTo>
                    <a:lnTo>
                      <a:pt x="2052" y="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699FF">
                      <a:gamma/>
                      <a:shade val="66275"/>
                      <a:invGamma/>
                    </a:srgbClr>
                  </a:gs>
                  <a:gs pos="50000">
                    <a:srgbClr val="6699FF"/>
                  </a:gs>
                  <a:gs pos="100000">
                    <a:srgbClr val="6699FF">
                      <a:gamma/>
                      <a:shade val="66275"/>
                      <a:invGamma/>
                    </a:srgbClr>
                  </a:gs>
                </a:gsLst>
                <a:lin ang="5400000" scaled="1"/>
              </a:gra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" name="Freeform 29"/>
              <p:cNvSpPr>
                <a:spLocks/>
              </p:cNvSpPr>
              <p:nvPr/>
            </p:nvSpPr>
            <p:spPr bwMode="auto">
              <a:xfrm>
                <a:off x="2961" y="1758"/>
                <a:ext cx="1158" cy="72"/>
              </a:xfrm>
              <a:custGeom>
                <a:avLst/>
                <a:gdLst>
                  <a:gd name="T0" fmla="*/ 2106 w 2134"/>
                  <a:gd name="T1" fmla="*/ 2 h 143"/>
                  <a:gd name="T2" fmla="*/ 2112 w 2134"/>
                  <a:gd name="T3" fmla="*/ 13 h 143"/>
                  <a:gd name="T4" fmla="*/ 2120 w 2134"/>
                  <a:gd name="T5" fmla="*/ 25 h 143"/>
                  <a:gd name="T6" fmla="*/ 2126 w 2134"/>
                  <a:gd name="T7" fmla="*/ 39 h 143"/>
                  <a:gd name="T8" fmla="*/ 2132 w 2134"/>
                  <a:gd name="T9" fmla="*/ 52 h 143"/>
                  <a:gd name="T10" fmla="*/ 2132 w 2134"/>
                  <a:gd name="T11" fmla="*/ 66 h 143"/>
                  <a:gd name="T12" fmla="*/ 2134 w 2134"/>
                  <a:gd name="T13" fmla="*/ 81 h 143"/>
                  <a:gd name="T14" fmla="*/ 2132 w 2134"/>
                  <a:gd name="T15" fmla="*/ 95 h 143"/>
                  <a:gd name="T16" fmla="*/ 2128 w 2134"/>
                  <a:gd name="T17" fmla="*/ 110 h 143"/>
                  <a:gd name="T18" fmla="*/ 2093 w 2134"/>
                  <a:gd name="T19" fmla="*/ 143 h 143"/>
                  <a:gd name="T20" fmla="*/ 1779 w 2134"/>
                  <a:gd name="T21" fmla="*/ 141 h 143"/>
                  <a:gd name="T22" fmla="*/ 0 w 2134"/>
                  <a:gd name="T23" fmla="*/ 132 h 143"/>
                  <a:gd name="T24" fmla="*/ 0 w 2134"/>
                  <a:gd name="T25" fmla="*/ 116 h 143"/>
                  <a:gd name="T26" fmla="*/ 2 w 2134"/>
                  <a:gd name="T27" fmla="*/ 101 h 143"/>
                  <a:gd name="T28" fmla="*/ 4 w 2134"/>
                  <a:gd name="T29" fmla="*/ 83 h 143"/>
                  <a:gd name="T30" fmla="*/ 8 w 2134"/>
                  <a:gd name="T31" fmla="*/ 68 h 143"/>
                  <a:gd name="T32" fmla="*/ 8 w 2134"/>
                  <a:gd name="T33" fmla="*/ 50 h 143"/>
                  <a:gd name="T34" fmla="*/ 10 w 2134"/>
                  <a:gd name="T35" fmla="*/ 35 h 143"/>
                  <a:gd name="T36" fmla="*/ 8 w 2134"/>
                  <a:gd name="T37" fmla="*/ 19 h 143"/>
                  <a:gd name="T38" fmla="*/ 6 w 2134"/>
                  <a:gd name="T39" fmla="*/ 4 h 143"/>
                  <a:gd name="T40" fmla="*/ 107 w 2134"/>
                  <a:gd name="T41" fmla="*/ 0 h 143"/>
                  <a:gd name="T42" fmla="*/ 1971 w 2134"/>
                  <a:gd name="T43" fmla="*/ 8 h 143"/>
                  <a:gd name="T44" fmla="*/ 2106 w 2134"/>
                  <a:gd name="T45" fmla="*/ 2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34" h="143">
                    <a:moveTo>
                      <a:pt x="2106" y="2"/>
                    </a:moveTo>
                    <a:lnTo>
                      <a:pt x="2112" y="13"/>
                    </a:lnTo>
                    <a:lnTo>
                      <a:pt x="2120" y="25"/>
                    </a:lnTo>
                    <a:lnTo>
                      <a:pt x="2126" y="39"/>
                    </a:lnTo>
                    <a:lnTo>
                      <a:pt x="2132" y="52"/>
                    </a:lnTo>
                    <a:lnTo>
                      <a:pt x="2132" y="66"/>
                    </a:lnTo>
                    <a:lnTo>
                      <a:pt x="2134" y="81"/>
                    </a:lnTo>
                    <a:lnTo>
                      <a:pt x="2132" y="95"/>
                    </a:lnTo>
                    <a:lnTo>
                      <a:pt x="2128" y="110"/>
                    </a:lnTo>
                    <a:lnTo>
                      <a:pt x="2093" y="143"/>
                    </a:lnTo>
                    <a:lnTo>
                      <a:pt x="1779" y="141"/>
                    </a:lnTo>
                    <a:lnTo>
                      <a:pt x="0" y="132"/>
                    </a:lnTo>
                    <a:lnTo>
                      <a:pt x="0" y="116"/>
                    </a:lnTo>
                    <a:lnTo>
                      <a:pt x="2" y="101"/>
                    </a:lnTo>
                    <a:lnTo>
                      <a:pt x="4" y="83"/>
                    </a:lnTo>
                    <a:lnTo>
                      <a:pt x="8" y="68"/>
                    </a:lnTo>
                    <a:lnTo>
                      <a:pt x="8" y="50"/>
                    </a:lnTo>
                    <a:lnTo>
                      <a:pt x="10" y="35"/>
                    </a:lnTo>
                    <a:lnTo>
                      <a:pt x="8" y="19"/>
                    </a:lnTo>
                    <a:lnTo>
                      <a:pt x="6" y="4"/>
                    </a:lnTo>
                    <a:lnTo>
                      <a:pt x="107" y="0"/>
                    </a:lnTo>
                    <a:lnTo>
                      <a:pt x="1971" y="8"/>
                    </a:lnTo>
                    <a:lnTo>
                      <a:pt x="2106" y="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699FF">
                      <a:gamma/>
                      <a:shade val="66275"/>
                      <a:invGamma/>
                    </a:srgbClr>
                  </a:gs>
                  <a:gs pos="50000">
                    <a:srgbClr val="6699FF"/>
                  </a:gs>
                  <a:gs pos="100000">
                    <a:srgbClr val="6699FF">
                      <a:gamma/>
                      <a:shade val="66275"/>
                      <a:invGamma/>
                    </a:srgbClr>
                  </a:gs>
                </a:gsLst>
                <a:lin ang="5400000" scaled="1"/>
              </a:gra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" name="Freeform 35"/>
              <p:cNvSpPr>
                <a:spLocks/>
              </p:cNvSpPr>
              <p:nvPr/>
            </p:nvSpPr>
            <p:spPr bwMode="auto">
              <a:xfrm>
                <a:off x="2458" y="1787"/>
                <a:ext cx="815" cy="2021"/>
              </a:xfrm>
              <a:custGeom>
                <a:avLst/>
                <a:gdLst>
                  <a:gd name="T0" fmla="*/ 924 w 1629"/>
                  <a:gd name="T1" fmla="*/ 114 h 4561"/>
                  <a:gd name="T2" fmla="*/ 918 w 1629"/>
                  <a:gd name="T3" fmla="*/ 3549 h 4561"/>
                  <a:gd name="T4" fmla="*/ 993 w 1629"/>
                  <a:gd name="T5" fmla="*/ 3731 h 4561"/>
                  <a:gd name="T6" fmla="*/ 1096 w 1629"/>
                  <a:gd name="T7" fmla="*/ 3900 h 4561"/>
                  <a:gd name="T8" fmla="*/ 1213 w 1629"/>
                  <a:gd name="T9" fmla="*/ 4061 h 4561"/>
                  <a:gd name="T10" fmla="*/ 1311 w 1629"/>
                  <a:gd name="T11" fmla="*/ 4183 h 4561"/>
                  <a:gd name="T12" fmla="*/ 1391 w 1629"/>
                  <a:gd name="T13" fmla="*/ 4266 h 4561"/>
                  <a:gd name="T14" fmla="*/ 1476 w 1629"/>
                  <a:gd name="T15" fmla="*/ 4338 h 4561"/>
                  <a:gd name="T16" fmla="*/ 1573 w 1629"/>
                  <a:gd name="T17" fmla="*/ 4396 h 4561"/>
                  <a:gd name="T18" fmla="*/ 1598 w 1629"/>
                  <a:gd name="T19" fmla="*/ 4443 h 4561"/>
                  <a:gd name="T20" fmla="*/ 1531 w 1629"/>
                  <a:gd name="T21" fmla="*/ 4474 h 4561"/>
                  <a:gd name="T22" fmla="*/ 1457 w 1629"/>
                  <a:gd name="T23" fmla="*/ 4495 h 4561"/>
                  <a:gd name="T24" fmla="*/ 1377 w 1629"/>
                  <a:gd name="T25" fmla="*/ 4509 h 4561"/>
                  <a:gd name="T26" fmla="*/ 1271 w 1629"/>
                  <a:gd name="T27" fmla="*/ 4530 h 4561"/>
                  <a:gd name="T28" fmla="*/ 1131 w 1629"/>
                  <a:gd name="T29" fmla="*/ 4548 h 4561"/>
                  <a:gd name="T30" fmla="*/ 986 w 1629"/>
                  <a:gd name="T31" fmla="*/ 4559 h 4561"/>
                  <a:gd name="T32" fmla="*/ 844 w 1629"/>
                  <a:gd name="T33" fmla="*/ 4561 h 4561"/>
                  <a:gd name="T34" fmla="*/ 673 w 1629"/>
                  <a:gd name="T35" fmla="*/ 4555 h 4561"/>
                  <a:gd name="T36" fmla="*/ 472 w 1629"/>
                  <a:gd name="T37" fmla="*/ 4542 h 4561"/>
                  <a:gd name="T38" fmla="*/ 274 w 1629"/>
                  <a:gd name="T39" fmla="*/ 4513 h 4561"/>
                  <a:gd name="T40" fmla="*/ 86 w 1629"/>
                  <a:gd name="T41" fmla="*/ 4458 h 4561"/>
                  <a:gd name="T42" fmla="*/ 101 w 1629"/>
                  <a:gd name="T43" fmla="*/ 4319 h 4561"/>
                  <a:gd name="T44" fmla="*/ 297 w 1629"/>
                  <a:gd name="T45" fmla="*/ 4107 h 4561"/>
                  <a:gd name="T46" fmla="*/ 476 w 1629"/>
                  <a:gd name="T47" fmla="*/ 3883 h 4561"/>
                  <a:gd name="T48" fmla="*/ 627 w 1629"/>
                  <a:gd name="T49" fmla="*/ 3642 h 4561"/>
                  <a:gd name="T50" fmla="*/ 704 w 1629"/>
                  <a:gd name="T51" fmla="*/ 3504 h 4561"/>
                  <a:gd name="T52" fmla="*/ 712 w 1629"/>
                  <a:gd name="T53" fmla="*/ 3473 h 4561"/>
                  <a:gd name="T54" fmla="*/ 716 w 1629"/>
                  <a:gd name="T55" fmla="*/ 3031 h 4561"/>
                  <a:gd name="T56" fmla="*/ 722 w 1629"/>
                  <a:gd name="T57" fmla="*/ 2168 h 4561"/>
                  <a:gd name="T58" fmla="*/ 730 w 1629"/>
                  <a:gd name="T59" fmla="*/ 1299 h 4561"/>
                  <a:gd name="T60" fmla="*/ 741 w 1629"/>
                  <a:gd name="T61" fmla="*/ 431 h 4561"/>
                  <a:gd name="T62" fmla="*/ 770 w 1629"/>
                  <a:gd name="T63" fmla="*/ 2 h 4561"/>
                  <a:gd name="T64" fmla="*/ 813 w 1629"/>
                  <a:gd name="T65" fmla="*/ 6 h 4561"/>
                  <a:gd name="T66" fmla="*/ 856 w 1629"/>
                  <a:gd name="T67" fmla="*/ 6 h 4561"/>
                  <a:gd name="T68" fmla="*/ 898 w 1629"/>
                  <a:gd name="T69" fmla="*/ 4 h 4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629" h="4561">
                    <a:moveTo>
                      <a:pt x="920" y="2"/>
                    </a:moveTo>
                    <a:lnTo>
                      <a:pt x="924" y="114"/>
                    </a:lnTo>
                    <a:lnTo>
                      <a:pt x="896" y="3452"/>
                    </a:lnTo>
                    <a:lnTo>
                      <a:pt x="918" y="3549"/>
                    </a:lnTo>
                    <a:lnTo>
                      <a:pt x="953" y="3642"/>
                    </a:lnTo>
                    <a:lnTo>
                      <a:pt x="993" y="3731"/>
                    </a:lnTo>
                    <a:lnTo>
                      <a:pt x="1044" y="3819"/>
                    </a:lnTo>
                    <a:lnTo>
                      <a:pt x="1096" y="3900"/>
                    </a:lnTo>
                    <a:lnTo>
                      <a:pt x="1154" y="3981"/>
                    </a:lnTo>
                    <a:lnTo>
                      <a:pt x="1213" y="4061"/>
                    </a:lnTo>
                    <a:lnTo>
                      <a:pt x="1275" y="4142"/>
                    </a:lnTo>
                    <a:lnTo>
                      <a:pt x="1311" y="4183"/>
                    </a:lnTo>
                    <a:lnTo>
                      <a:pt x="1352" y="4226"/>
                    </a:lnTo>
                    <a:lnTo>
                      <a:pt x="1391" y="4266"/>
                    </a:lnTo>
                    <a:lnTo>
                      <a:pt x="1434" y="4305"/>
                    </a:lnTo>
                    <a:lnTo>
                      <a:pt x="1476" y="4338"/>
                    </a:lnTo>
                    <a:lnTo>
                      <a:pt x="1525" y="4369"/>
                    </a:lnTo>
                    <a:lnTo>
                      <a:pt x="1573" y="4396"/>
                    </a:lnTo>
                    <a:lnTo>
                      <a:pt x="1629" y="4420"/>
                    </a:lnTo>
                    <a:lnTo>
                      <a:pt x="1598" y="4443"/>
                    </a:lnTo>
                    <a:lnTo>
                      <a:pt x="1567" y="4460"/>
                    </a:lnTo>
                    <a:lnTo>
                      <a:pt x="1531" y="4474"/>
                    </a:lnTo>
                    <a:lnTo>
                      <a:pt x="1496" y="4488"/>
                    </a:lnTo>
                    <a:lnTo>
                      <a:pt x="1457" y="4495"/>
                    </a:lnTo>
                    <a:lnTo>
                      <a:pt x="1418" y="4503"/>
                    </a:lnTo>
                    <a:lnTo>
                      <a:pt x="1377" y="4509"/>
                    </a:lnTo>
                    <a:lnTo>
                      <a:pt x="1341" y="4521"/>
                    </a:lnTo>
                    <a:lnTo>
                      <a:pt x="1271" y="4530"/>
                    </a:lnTo>
                    <a:lnTo>
                      <a:pt x="1203" y="4540"/>
                    </a:lnTo>
                    <a:lnTo>
                      <a:pt x="1131" y="4548"/>
                    </a:lnTo>
                    <a:lnTo>
                      <a:pt x="1059" y="4555"/>
                    </a:lnTo>
                    <a:lnTo>
                      <a:pt x="986" y="4559"/>
                    </a:lnTo>
                    <a:lnTo>
                      <a:pt x="916" y="4561"/>
                    </a:lnTo>
                    <a:lnTo>
                      <a:pt x="844" y="4561"/>
                    </a:lnTo>
                    <a:lnTo>
                      <a:pt x="776" y="4557"/>
                    </a:lnTo>
                    <a:lnTo>
                      <a:pt x="673" y="4555"/>
                    </a:lnTo>
                    <a:lnTo>
                      <a:pt x="573" y="4552"/>
                    </a:lnTo>
                    <a:lnTo>
                      <a:pt x="472" y="4542"/>
                    </a:lnTo>
                    <a:lnTo>
                      <a:pt x="373" y="4530"/>
                    </a:lnTo>
                    <a:lnTo>
                      <a:pt x="274" y="4513"/>
                    </a:lnTo>
                    <a:lnTo>
                      <a:pt x="179" y="4490"/>
                    </a:lnTo>
                    <a:lnTo>
                      <a:pt x="86" y="4458"/>
                    </a:lnTo>
                    <a:lnTo>
                      <a:pt x="0" y="4424"/>
                    </a:lnTo>
                    <a:lnTo>
                      <a:pt x="101" y="4319"/>
                    </a:lnTo>
                    <a:lnTo>
                      <a:pt x="202" y="4216"/>
                    </a:lnTo>
                    <a:lnTo>
                      <a:pt x="297" y="4107"/>
                    </a:lnTo>
                    <a:lnTo>
                      <a:pt x="390" y="3999"/>
                    </a:lnTo>
                    <a:lnTo>
                      <a:pt x="476" y="3883"/>
                    </a:lnTo>
                    <a:lnTo>
                      <a:pt x="555" y="3766"/>
                    </a:lnTo>
                    <a:lnTo>
                      <a:pt x="627" y="3642"/>
                    </a:lnTo>
                    <a:lnTo>
                      <a:pt x="693" y="3514"/>
                    </a:lnTo>
                    <a:lnTo>
                      <a:pt x="704" y="3504"/>
                    </a:lnTo>
                    <a:lnTo>
                      <a:pt x="710" y="3491"/>
                    </a:lnTo>
                    <a:lnTo>
                      <a:pt x="712" y="3473"/>
                    </a:lnTo>
                    <a:lnTo>
                      <a:pt x="714" y="3460"/>
                    </a:lnTo>
                    <a:lnTo>
                      <a:pt x="716" y="3031"/>
                    </a:lnTo>
                    <a:lnTo>
                      <a:pt x="720" y="2603"/>
                    </a:lnTo>
                    <a:lnTo>
                      <a:pt x="722" y="2168"/>
                    </a:lnTo>
                    <a:lnTo>
                      <a:pt x="726" y="1736"/>
                    </a:lnTo>
                    <a:lnTo>
                      <a:pt x="730" y="1299"/>
                    </a:lnTo>
                    <a:lnTo>
                      <a:pt x="735" y="865"/>
                    </a:lnTo>
                    <a:lnTo>
                      <a:pt x="741" y="431"/>
                    </a:lnTo>
                    <a:lnTo>
                      <a:pt x="749" y="0"/>
                    </a:lnTo>
                    <a:lnTo>
                      <a:pt x="770" y="2"/>
                    </a:lnTo>
                    <a:lnTo>
                      <a:pt x="792" y="6"/>
                    </a:lnTo>
                    <a:lnTo>
                      <a:pt x="813" y="6"/>
                    </a:lnTo>
                    <a:lnTo>
                      <a:pt x="836" y="8"/>
                    </a:lnTo>
                    <a:lnTo>
                      <a:pt x="856" y="6"/>
                    </a:lnTo>
                    <a:lnTo>
                      <a:pt x="877" y="6"/>
                    </a:lnTo>
                    <a:lnTo>
                      <a:pt x="898" y="4"/>
                    </a:lnTo>
                    <a:lnTo>
                      <a:pt x="920" y="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1700F">
                      <a:gamma/>
                      <a:shade val="66275"/>
                      <a:invGamma/>
                    </a:srgbClr>
                  </a:gs>
                  <a:gs pos="50000">
                    <a:srgbClr val="D1700F"/>
                  </a:gs>
                  <a:gs pos="100000">
                    <a:srgbClr val="D1700F">
                      <a:gamma/>
                      <a:shade val="66275"/>
                      <a:invGamma/>
                    </a:srgbClr>
                  </a:gs>
                </a:gsLst>
                <a:lin ang="0" scaled="1"/>
              </a:gra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" name="Line 353"/>
              <p:cNvSpPr>
                <a:spLocks noChangeShapeType="1"/>
              </p:cNvSpPr>
              <p:nvPr/>
            </p:nvSpPr>
            <p:spPr bwMode="auto">
              <a:xfrm flipH="1">
                <a:off x="3424" y="1788"/>
                <a:ext cx="582" cy="10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Line 354"/>
              <p:cNvSpPr>
                <a:spLocks noChangeShapeType="1"/>
              </p:cNvSpPr>
              <p:nvPr/>
            </p:nvSpPr>
            <p:spPr bwMode="auto">
              <a:xfrm>
                <a:off x="4006" y="1788"/>
                <a:ext cx="612" cy="10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Line 349"/>
              <p:cNvSpPr>
                <a:spLocks noChangeShapeType="1"/>
              </p:cNvSpPr>
              <p:nvPr/>
            </p:nvSpPr>
            <p:spPr bwMode="auto">
              <a:xfrm flipH="1">
                <a:off x="1194" y="1788"/>
                <a:ext cx="606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Line 350"/>
              <p:cNvSpPr>
                <a:spLocks noChangeShapeType="1"/>
              </p:cNvSpPr>
              <p:nvPr/>
            </p:nvSpPr>
            <p:spPr bwMode="auto">
              <a:xfrm>
                <a:off x="1800" y="1788"/>
                <a:ext cx="612" cy="10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25"/>
              <p:cNvSpPr>
                <a:spLocks/>
              </p:cNvSpPr>
              <p:nvPr/>
            </p:nvSpPr>
            <p:spPr bwMode="auto">
              <a:xfrm>
                <a:off x="2714" y="1625"/>
                <a:ext cx="328" cy="329"/>
              </a:xfrm>
              <a:custGeom>
                <a:avLst/>
                <a:gdLst>
                  <a:gd name="T0" fmla="*/ 598 w 656"/>
                  <a:gd name="T1" fmla="*/ 128 h 660"/>
                  <a:gd name="T2" fmla="*/ 619 w 656"/>
                  <a:gd name="T3" fmla="*/ 167 h 660"/>
                  <a:gd name="T4" fmla="*/ 637 w 656"/>
                  <a:gd name="T5" fmla="*/ 208 h 660"/>
                  <a:gd name="T6" fmla="*/ 648 w 656"/>
                  <a:gd name="T7" fmla="*/ 250 h 660"/>
                  <a:gd name="T8" fmla="*/ 656 w 656"/>
                  <a:gd name="T9" fmla="*/ 297 h 660"/>
                  <a:gd name="T10" fmla="*/ 656 w 656"/>
                  <a:gd name="T11" fmla="*/ 341 h 660"/>
                  <a:gd name="T12" fmla="*/ 652 w 656"/>
                  <a:gd name="T13" fmla="*/ 386 h 660"/>
                  <a:gd name="T14" fmla="*/ 640 w 656"/>
                  <a:gd name="T15" fmla="*/ 431 h 660"/>
                  <a:gd name="T16" fmla="*/ 625 w 656"/>
                  <a:gd name="T17" fmla="*/ 473 h 660"/>
                  <a:gd name="T18" fmla="*/ 600 w 656"/>
                  <a:gd name="T19" fmla="*/ 508 h 660"/>
                  <a:gd name="T20" fmla="*/ 573 w 656"/>
                  <a:gd name="T21" fmla="*/ 541 h 660"/>
                  <a:gd name="T22" fmla="*/ 541 w 656"/>
                  <a:gd name="T23" fmla="*/ 570 h 660"/>
                  <a:gd name="T24" fmla="*/ 509 w 656"/>
                  <a:gd name="T25" fmla="*/ 599 h 660"/>
                  <a:gd name="T26" fmla="*/ 470 w 656"/>
                  <a:gd name="T27" fmla="*/ 621 h 660"/>
                  <a:gd name="T28" fmla="*/ 431 w 656"/>
                  <a:gd name="T29" fmla="*/ 638 h 660"/>
                  <a:gd name="T30" fmla="*/ 388 w 656"/>
                  <a:gd name="T31" fmla="*/ 652 h 660"/>
                  <a:gd name="T32" fmla="*/ 346 w 656"/>
                  <a:gd name="T33" fmla="*/ 660 h 660"/>
                  <a:gd name="T34" fmla="*/ 299 w 656"/>
                  <a:gd name="T35" fmla="*/ 658 h 660"/>
                  <a:gd name="T36" fmla="*/ 256 w 656"/>
                  <a:gd name="T37" fmla="*/ 650 h 660"/>
                  <a:gd name="T38" fmla="*/ 212 w 656"/>
                  <a:gd name="T39" fmla="*/ 638 h 660"/>
                  <a:gd name="T40" fmla="*/ 173 w 656"/>
                  <a:gd name="T41" fmla="*/ 621 h 660"/>
                  <a:gd name="T42" fmla="*/ 134 w 656"/>
                  <a:gd name="T43" fmla="*/ 597 h 660"/>
                  <a:gd name="T44" fmla="*/ 101 w 656"/>
                  <a:gd name="T45" fmla="*/ 570 h 660"/>
                  <a:gd name="T46" fmla="*/ 72 w 656"/>
                  <a:gd name="T47" fmla="*/ 537 h 660"/>
                  <a:gd name="T48" fmla="*/ 49 w 656"/>
                  <a:gd name="T49" fmla="*/ 502 h 660"/>
                  <a:gd name="T50" fmla="*/ 29 w 656"/>
                  <a:gd name="T51" fmla="*/ 466 h 660"/>
                  <a:gd name="T52" fmla="*/ 16 w 656"/>
                  <a:gd name="T53" fmla="*/ 427 h 660"/>
                  <a:gd name="T54" fmla="*/ 6 w 656"/>
                  <a:gd name="T55" fmla="*/ 386 h 660"/>
                  <a:gd name="T56" fmla="*/ 2 w 656"/>
                  <a:gd name="T57" fmla="*/ 345 h 660"/>
                  <a:gd name="T58" fmla="*/ 0 w 656"/>
                  <a:gd name="T59" fmla="*/ 303 h 660"/>
                  <a:gd name="T60" fmla="*/ 6 w 656"/>
                  <a:gd name="T61" fmla="*/ 262 h 660"/>
                  <a:gd name="T62" fmla="*/ 16 w 656"/>
                  <a:gd name="T63" fmla="*/ 223 h 660"/>
                  <a:gd name="T64" fmla="*/ 33 w 656"/>
                  <a:gd name="T65" fmla="*/ 188 h 660"/>
                  <a:gd name="T66" fmla="*/ 55 w 656"/>
                  <a:gd name="T67" fmla="*/ 148 h 660"/>
                  <a:gd name="T68" fmla="*/ 84 w 656"/>
                  <a:gd name="T69" fmla="*/ 113 h 660"/>
                  <a:gd name="T70" fmla="*/ 113 w 656"/>
                  <a:gd name="T71" fmla="*/ 80 h 660"/>
                  <a:gd name="T72" fmla="*/ 150 w 656"/>
                  <a:gd name="T73" fmla="*/ 54 h 660"/>
                  <a:gd name="T74" fmla="*/ 187 w 656"/>
                  <a:gd name="T75" fmla="*/ 31 h 660"/>
                  <a:gd name="T76" fmla="*/ 227 w 656"/>
                  <a:gd name="T77" fmla="*/ 16 h 660"/>
                  <a:gd name="T78" fmla="*/ 270 w 656"/>
                  <a:gd name="T79" fmla="*/ 4 h 660"/>
                  <a:gd name="T80" fmla="*/ 317 w 656"/>
                  <a:gd name="T81" fmla="*/ 0 h 660"/>
                  <a:gd name="T82" fmla="*/ 355 w 656"/>
                  <a:gd name="T83" fmla="*/ 0 h 660"/>
                  <a:gd name="T84" fmla="*/ 396 w 656"/>
                  <a:gd name="T85" fmla="*/ 6 h 660"/>
                  <a:gd name="T86" fmla="*/ 435 w 656"/>
                  <a:gd name="T87" fmla="*/ 16 h 660"/>
                  <a:gd name="T88" fmla="*/ 472 w 656"/>
                  <a:gd name="T89" fmla="*/ 31 h 660"/>
                  <a:gd name="T90" fmla="*/ 505 w 656"/>
                  <a:gd name="T91" fmla="*/ 49 h 660"/>
                  <a:gd name="T92" fmla="*/ 540 w 656"/>
                  <a:gd name="T93" fmla="*/ 72 h 660"/>
                  <a:gd name="T94" fmla="*/ 569 w 656"/>
                  <a:gd name="T95" fmla="*/ 97 h 660"/>
                  <a:gd name="T96" fmla="*/ 598 w 656"/>
                  <a:gd name="T97" fmla="*/ 128 h 6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56" h="660">
                    <a:moveTo>
                      <a:pt x="598" y="128"/>
                    </a:moveTo>
                    <a:lnTo>
                      <a:pt x="619" y="167"/>
                    </a:lnTo>
                    <a:lnTo>
                      <a:pt x="637" y="208"/>
                    </a:lnTo>
                    <a:lnTo>
                      <a:pt x="648" y="250"/>
                    </a:lnTo>
                    <a:lnTo>
                      <a:pt x="656" y="297"/>
                    </a:lnTo>
                    <a:lnTo>
                      <a:pt x="656" y="341"/>
                    </a:lnTo>
                    <a:lnTo>
                      <a:pt x="652" y="386"/>
                    </a:lnTo>
                    <a:lnTo>
                      <a:pt x="640" y="431"/>
                    </a:lnTo>
                    <a:lnTo>
                      <a:pt x="625" y="473"/>
                    </a:lnTo>
                    <a:lnTo>
                      <a:pt x="600" y="508"/>
                    </a:lnTo>
                    <a:lnTo>
                      <a:pt x="573" y="541"/>
                    </a:lnTo>
                    <a:lnTo>
                      <a:pt x="541" y="570"/>
                    </a:lnTo>
                    <a:lnTo>
                      <a:pt x="509" y="599"/>
                    </a:lnTo>
                    <a:lnTo>
                      <a:pt x="470" y="621"/>
                    </a:lnTo>
                    <a:lnTo>
                      <a:pt x="431" y="638"/>
                    </a:lnTo>
                    <a:lnTo>
                      <a:pt x="388" y="652"/>
                    </a:lnTo>
                    <a:lnTo>
                      <a:pt x="346" y="660"/>
                    </a:lnTo>
                    <a:lnTo>
                      <a:pt x="299" y="658"/>
                    </a:lnTo>
                    <a:lnTo>
                      <a:pt x="256" y="650"/>
                    </a:lnTo>
                    <a:lnTo>
                      <a:pt x="212" y="638"/>
                    </a:lnTo>
                    <a:lnTo>
                      <a:pt x="173" y="621"/>
                    </a:lnTo>
                    <a:lnTo>
                      <a:pt x="134" y="597"/>
                    </a:lnTo>
                    <a:lnTo>
                      <a:pt x="101" y="570"/>
                    </a:lnTo>
                    <a:lnTo>
                      <a:pt x="72" y="537"/>
                    </a:lnTo>
                    <a:lnTo>
                      <a:pt x="49" y="502"/>
                    </a:lnTo>
                    <a:lnTo>
                      <a:pt x="29" y="466"/>
                    </a:lnTo>
                    <a:lnTo>
                      <a:pt x="16" y="427"/>
                    </a:lnTo>
                    <a:lnTo>
                      <a:pt x="6" y="386"/>
                    </a:lnTo>
                    <a:lnTo>
                      <a:pt x="2" y="345"/>
                    </a:lnTo>
                    <a:lnTo>
                      <a:pt x="0" y="303"/>
                    </a:lnTo>
                    <a:lnTo>
                      <a:pt x="6" y="262"/>
                    </a:lnTo>
                    <a:lnTo>
                      <a:pt x="16" y="223"/>
                    </a:lnTo>
                    <a:lnTo>
                      <a:pt x="33" y="188"/>
                    </a:lnTo>
                    <a:lnTo>
                      <a:pt x="55" y="148"/>
                    </a:lnTo>
                    <a:lnTo>
                      <a:pt x="84" y="113"/>
                    </a:lnTo>
                    <a:lnTo>
                      <a:pt x="113" y="80"/>
                    </a:lnTo>
                    <a:lnTo>
                      <a:pt x="150" y="54"/>
                    </a:lnTo>
                    <a:lnTo>
                      <a:pt x="187" y="31"/>
                    </a:lnTo>
                    <a:lnTo>
                      <a:pt x="227" y="16"/>
                    </a:lnTo>
                    <a:lnTo>
                      <a:pt x="270" y="4"/>
                    </a:lnTo>
                    <a:lnTo>
                      <a:pt x="317" y="0"/>
                    </a:lnTo>
                    <a:lnTo>
                      <a:pt x="355" y="0"/>
                    </a:lnTo>
                    <a:lnTo>
                      <a:pt x="396" y="6"/>
                    </a:lnTo>
                    <a:lnTo>
                      <a:pt x="435" y="16"/>
                    </a:lnTo>
                    <a:lnTo>
                      <a:pt x="472" y="31"/>
                    </a:lnTo>
                    <a:lnTo>
                      <a:pt x="505" y="49"/>
                    </a:lnTo>
                    <a:lnTo>
                      <a:pt x="540" y="72"/>
                    </a:lnTo>
                    <a:lnTo>
                      <a:pt x="569" y="97"/>
                    </a:lnTo>
                    <a:lnTo>
                      <a:pt x="598" y="128"/>
                    </a:lnTo>
                    <a:close/>
                  </a:path>
                </a:pathLst>
              </a:custGeom>
              <a:solidFill>
                <a:schemeClr val="tx1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Rectangle 70"/>
              <p:cNvSpPr>
                <a:spLocks noChangeArrowheads="1"/>
              </p:cNvSpPr>
              <p:nvPr/>
            </p:nvSpPr>
            <p:spPr bwMode="auto">
              <a:xfrm>
                <a:off x="3386" y="2765"/>
                <a:ext cx="1270" cy="90"/>
              </a:xfrm>
              <a:prstGeom prst="rect">
                <a:avLst/>
              </a:prstGeom>
              <a:gradFill rotWithShape="1">
                <a:gsLst>
                  <a:gs pos="0">
                    <a:srgbClr val="EFCAAF">
                      <a:gamma/>
                      <a:shade val="66275"/>
                      <a:invGamma/>
                    </a:srgbClr>
                  </a:gs>
                  <a:gs pos="50000">
                    <a:srgbClr val="EFCAAF"/>
                  </a:gs>
                  <a:gs pos="100000">
                    <a:srgbClr val="EFCAAF">
                      <a:gamma/>
                      <a:shade val="6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156" y="2756"/>
                <a:ext cx="1270" cy="90"/>
              </a:xfrm>
              <a:prstGeom prst="rect">
                <a:avLst/>
              </a:prstGeom>
              <a:gradFill rotWithShape="1">
                <a:gsLst>
                  <a:gs pos="0">
                    <a:srgbClr val="EFCAAF">
                      <a:gamma/>
                      <a:shade val="66275"/>
                      <a:invGamma/>
                    </a:srgbClr>
                  </a:gs>
                  <a:gs pos="50000">
                    <a:srgbClr val="EFCAAF"/>
                  </a:gs>
                  <a:gs pos="100000">
                    <a:srgbClr val="EFCAAF">
                      <a:gamma/>
                      <a:shade val="6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" name="Oval 347"/>
            <p:cNvSpPr>
              <a:spLocks noChangeArrowheads="1"/>
            </p:cNvSpPr>
            <p:nvPr/>
          </p:nvSpPr>
          <p:spPr bwMode="auto">
            <a:xfrm>
              <a:off x="1771" y="1759"/>
              <a:ext cx="56" cy="56"/>
            </a:xfrm>
            <a:prstGeom prst="ellipse">
              <a:avLst/>
            </a:prstGeom>
            <a:gradFill rotWithShape="1">
              <a:gsLst>
                <a:gs pos="0">
                  <a:srgbClr val="D1700F"/>
                </a:gs>
                <a:gs pos="100000">
                  <a:srgbClr val="D1700F">
                    <a:gamma/>
                    <a:shade val="6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5" name="Oval 348"/>
            <p:cNvSpPr>
              <a:spLocks noChangeArrowheads="1"/>
            </p:cNvSpPr>
            <p:nvPr/>
          </p:nvSpPr>
          <p:spPr bwMode="auto">
            <a:xfrm>
              <a:off x="3978" y="1766"/>
              <a:ext cx="56" cy="56"/>
            </a:xfrm>
            <a:prstGeom prst="ellipse">
              <a:avLst/>
            </a:prstGeom>
            <a:gradFill rotWithShape="1">
              <a:gsLst>
                <a:gs pos="0">
                  <a:srgbClr val="D1700F"/>
                </a:gs>
                <a:gs pos="100000">
                  <a:srgbClr val="D1700F">
                    <a:gamma/>
                    <a:shade val="6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6" name="Text Box 364"/>
          <p:cNvSpPr txBox="1">
            <a:spLocks noChangeArrowheads="1"/>
          </p:cNvSpPr>
          <p:nvPr/>
        </p:nvSpPr>
        <p:spPr bwMode="auto">
          <a:xfrm>
            <a:off x="0" y="1306924"/>
            <a:ext cx="82454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</a:rPr>
              <a:t>A pair of scales is sometimes used to show equations because when both sides balance they are equal. 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7" name="Text Box 365"/>
          <p:cNvSpPr txBox="1">
            <a:spLocks noChangeArrowheads="1"/>
          </p:cNvSpPr>
          <p:nvPr/>
        </p:nvSpPr>
        <p:spPr bwMode="auto">
          <a:xfrm>
            <a:off x="-1587" y="1899061"/>
            <a:ext cx="82454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</a:rPr>
              <a:t>The scales below show that the </a:t>
            </a:r>
            <a:r>
              <a:rPr lang="en-GB" sz="2000" b="1" dirty="0" smtClean="0">
                <a:solidFill>
                  <a:srgbClr val="000000"/>
                </a:solidFill>
              </a:rPr>
              <a:t>expression</a:t>
            </a:r>
            <a:r>
              <a:rPr lang="en-GB" sz="2000" dirty="0" smtClean="0">
                <a:solidFill>
                  <a:srgbClr val="000000"/>
                </a:solidFill>
              </a:rPr>
              <a:t> 2</a:t>
            </a:r>
            <a:r>
              <a:rPr lang="en-GB" sz="2400" i="1" dirty="0" smtClean="0">
                <a:solidFill>
                  <a:srgbClr val="000000"/>
                </a:solidFill>
                <a:latin typeface="Times New Roman" pitchFamily="18" charset="0"/>
              </a:rPr>
              <a:t>x </a:t>
            </a:r>
            <a:r>
              <a:rPr lang="en-GB" sz="2000" dirty="0" smtClean="0">
                <a:solidFill>
                  <a:srgbClr val="000000"/>
                </a:solidFill>
              </a:rPr>
              <a:t>+ 5 is equal to the </a:t>
            </a:r>
            <a:r>
              <a:rPr lang="en-GB" sz="2000" b="1" dirty="0" smtClean="0">
                <a:solidFill>
                  <a:srgbClr val="000000"/>
                </a:solidFill>
              </a:rPr>
              <a:t>quantity</a:t>
            </a:r>
            <a:r>
              <a:rPr lang="en-GB" sz="2000" dirty="0" smtClean="0">
                <a:solidFill>
                  <a:srgbClr val="000000"/>
                </a:solidFill>
              </a:rPr>
              <a:t> 21, where </a:t>
            </a:r>
            <a:r>
              <a:rPr lang="en-GB" sz="2400" i="1" dirty="0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GB" sz="2000" dirty="0" smtClean="0">
                <a:solidFill>
                  <a:srgbClr val="000000"/>
                </a:solidFill>
              </a:rPr>
              <a:t> is the number of marbles in each bag.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369"/>
              <p:cNvSpPr txBox="1">
                <a:spLocks noChangeArrowheads="1"/>
              </p:cNvSpPr>
              <p:nvPr/>
            </p:nvSpPr>
            <p:spPr bwMode="auto">
              <a:xfrm>
                <a:off x="5940152" y="2731943"/>
                <a:ext cx="2939975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2</m:t>
                      </m:r>
                      <m:r>
                        <a:rPr lang="en-GB" sz="32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32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 + 5 = 21</m:t>
                      </m:r>
                    </m:oMath>
                  </m:oMathPara>
                </a14:m>
                <a:endParaRPr lang="en-US" sz="32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8" name="Text Box 3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0152" y="2731943"/>
                <a:ext cx="2939975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32240" y="3267675"/>
                <a:ext cx="8274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− </m:t>
                      </m:r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8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3267675"/>
                <a:ext cx="82747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052656" y="3267675"/>
                <a:ext cx="8274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− </m:t>
                      </m:r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8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656" y="3267675"/>
                <a:ext cx="82747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369"/>
              <p:cNvSpPr txBox="1">
                <a:spLocks noChangeArrowheads="1"/>
              </p:cNvSpPr>
              <p:nvPr/>
            </p:nvSpPr>
            <p:spPr bwMode="auto">
              <a:xfrm>
                <a:off x="5940152" y="3690920"/>
                <a:ext cx="2939975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2</m:t>
                      </m:r>
                      <m:r>
                        <a:rPr lang="en-GB" sz="32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32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           = 16</m:t>
                      </m:r>
                    </m:oMath>
                  </m:oMathPara>
                </a14:m>
                <a:endParaRPr lang="en-US" sz="32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1" name="Text Box 3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0152" y="3690920"/>
                <a:ext cx="293997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40152" y="4227264"/>
                <a:ext cx="9072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28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227264"/>
                <a:ext cx="90723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052655" y="4227264"/>
                <a:ext cx="82868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</m:oMath>
                  </m:oMathPara>
                </a14:m>
                <a:endParaRPr lang="en-GB" sz="28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655" y="4227264"/>
                <a:ext cx="82868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>
            <a:off x="6084168" y="3714952"/>
            <a:ext cx="27971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369"/>
              <p:cNvSpPr txBox="1">
                <a:spLocks noChangeArrowheads="1"/>
              </p:cNvSpPr>
              <p:nvPr/>
            </p:nvSpPr>
            <p:spPr bwMode="auto">
              <a:xfrm>
                <a:off x="6092552" y="4905648"/>
                <a:ext cx="2939975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32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           =8</m:t>
                      </m:r>
                    </m:oMath>
                  </m:oMathPara>
                </a14:m>
                <a:endParaRPr lang="en-US" sz="32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5" name="Text Box 3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2552" y="4905648"/>
                <a:ext cx="2939975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Date Placeholder 1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</p:spPr>
        <p:txBody>
          <a:bodyPr/>
          <a:lstStyle/>
          <a:p>
            <a:pPr algn="ctr"/>
            <a:fld id="{6215B74D-9503-4E38-AC44-05DCC4D1ADA7}" type="datetime1">
              <a:rPr lang="en-GB" smtClean="0"/>
              <a:t>22/09/2020</a:t>
            </a:fld>
            <a:endParaRPr lang="en-GB" dirty="0"/>
          </a:p>
        </p:txBody>
      </p:sp>
      <p:pic>
        <p:nvPicPr>
          <p:cNvPr id="27" name="Picture 119" descr="Money Bag 0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00" y="4134123"/>
            <a:ext cx="1009650" cy="95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oup 319"/>
          <p:cNvGrpSpPr>
            <a:grpSpLocks/>
          </p:cNvGrpSpPr>
          <p:nvPr/>
        </p:nvGrpSpPr>
        <p:grpSpPr bwMode="auto">
          <a:xfrm>
            <a:off x="4570537" y="3850308"/>
            <a:ext cx="254000" cy="263525"/>
            <a:chOff x="1701" y="2840"/>
            <a:chExt cx="482" cy="499"/>
          </a:xfrm>
        </p:grpSpPr>
        <p:sp>
          <p:nvSpPr>
            <p:cNvPr id="29" name="Freeform 320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30" name="Freeform 321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31" name="Freeform 322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32" name="Freeform 323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33" name="Freeform 324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34" name="Freeform 325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35" name="Group 233"/>
          <p:cNvGrpSpPr>
            <a:grpSpLocks/>
          </p:cNvGrpSpPr>
          <p:nvPr/>
        </p:nvGrpSpPr>
        <p:grpSpPr bwMode="auto">
          <a:xfrm>
            <a:off x="4305425" y="4245595"/>
            <a:ext cx="255587" cy="263525"/>
            <a:chOff x="1701" y="2840"/>
            <a:chExt cx="482" cy="499"/>
          </a:xfrm>
        </p:grpSpPr>
        <p:sp>
          <p:nvSpPr>
            <p:cNvPr id="36" name="Freeform 234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37" name="Freeform 235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38" name="Freeform 236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39" name="Freeform 237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0" name="Freeform 238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1" name="Freeform 239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2" name="Group 240"/>
          <p:cNvGrpSpPr>
            <a:grpSpLocks/>
          </p:cNvGrpSpPr>
          <p:nvPr/>
        </p:nvGrpSpPr>
        <p:grpSpPr bwMode="auto">
          <a:xfrm>
            <a:off x="4570537" y="4245595"/>
            <a:ext cx="254000" cy="263525"/>
            <a:chOff x="1701" y="2840"/>
            <a:chExt cx="482" cy="499"/>
          </a:xfrm>
        </p:grpSpPr>
        <p:sp>
          <p:nvSpPr>
            <p:cNvPr id="43" name="Freeform 241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4" name="Freeform 242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5" name="Freeform 243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6" name="Freeform 244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7" name="Freeform 245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48" name="Freeform 246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9" name="Group 247"/>
          <p:cNvGrpSpPr>
            <a:grpSpLocks/>
          </p:cNvGrpSpPr>
          <p:nvPr/>
        </p:nvGrpSpPr>
        <p:grpSpPr bwMode="auto">
          <a:xfrm>
            <a:off x="4832475" y="4246835"/>
            <a:ext cx="255587" cy="263525"/>
            <a:chOff x="1701" y="2840"/>
            <a:chExt cx="482" cy="499"/>
          </a:xfrm>
        </p:grpSpPr>
        <p:sp>
          <p:nvSpPr>
            <p:cNvPr id="50" name="Freeform 248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51" name="Freeform 249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52" name="Freeform 250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53" name="Freeform 251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54" name="Freeform 252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55" name="Freeform 253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56" name="Group 205"/>
          <p:cNvGrpSpPr>
            <a:grpSpLocks/>
          </p:cNvGrpSpPr>
          <p:nvPr/>
        </p:nvGrpSpPr>
        <p:grpSpPr bwMode="auto">
          <a:xfrm>
            <a:off x="4172075" y="4443685"/>
            <a:ext cx="255587" cy="263525"/>
            <a:chOff x="1701" y="2840"/>
            <a:chExt cx="482" cy="499"/>
          </a:xfrm>
        </p:grpSpPr>
        <p:sp>
          <p:nvSpPr>
            <p:cNvPr id="57" name="Freeform 206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58" name="Freeform 207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59" name="Freeform 208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60" name="Freeform 209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61" name="Freeform 210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62" name="Freeform 211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63" name="Group 212"/>
          <p:cNvGrpSpPr>
            <a:grpSpLocks/>
          </p:cNvGrpSpPr>
          <p:nvPr/>
        </p:nvGrpSpPr>
        <p:grpSpPr bwMode="auto">
          <a:xfrm>
            <a:off x="4437187" y="4443685"/>
            <a:ext cx="254000" cy="263525"/>
            <a:chOff x="1701" y="2840"/>
            <a:chExt cx="482" cy="499"/>
          </a:xfrm>
        </p:grpSpPr>
        <p:sp>
          <p:nvSpPr>
            <p:cNvPr id="64" name="Freeform 213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65" name="Freeform 214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66" name="Freeform 215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67" name="Freeform 216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68" name="Freeform 217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69" name="Freeform 218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70" name="Group 219"/>
          <p:cNvGrpSpPr>
            <a:grpSpLocks/>
          </p:cNvGrpSpPr>
          <p:nvPr/>
        </p:nvGrpSpPr>
        <p:grpSpPr bwMode="auto">
          <a:xfrm>
            <a:off x="4699125" y="4443685"/>
            <a:ext cx="255587" cy="263525"/>
            <a:chOff x="1701" y="2840"/>
            <a:chExt cx="482" cy="499"/>
          </a:xfrm>
        </p:grpSpPr>
        <p:sp>
          <p:nvSpPr>
            <p:cNvPr id="71" name="Freeform 220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2" name="Freeform 221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3" name="Freeform 222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4" name="Freeform 223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5" name="Freeform 224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6" name="Freeform 225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77" name="Group 226"/>
          <p:cNvGrpSpPr>
            <a:grpSpLocks/>
          </p:cNvGrpSpPr>
          <p:nvPr/>
        </p:nvGrpSpPr>
        <p:grpSpPr bwMode="auto">
          <a:xfrm>
            <a:off x="4962650" y="4443685"/>
            <a:ext cx="255587" cy="263525"/>
            <a:chOff x="1701" y="2840"/>
            <a:chExt cx="482" cy="499"/>
          </a:xfrm>
        </p:grpSpPr>
        <p:sp>
          <p:nvSpPr>
            <p:cNvPr id="78" name="Freeform 227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79" name="Freeform 228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80" name="Freeform 229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81" name="Freeform 230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82" name="Freeform 231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83" name="Freeform 232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84" name="Group 156"/>
          <p:cNvGrpSpPr>
            <a:grpSpLocks/>
          </p:cNvGrpSpPr>
          <p:nvPr/>
        </p:nvGrpSpPr>
        <p:grpSpPr bwMode="auto">
          <a:xfrm>
            <a:off x="4041900" y="4640535"/>
            <a:ext cx="255588" cy="265113"/>
            <a:chOff x="1701" y="2840"/>
            <a:chExt cx="482" cy="499"/>
          </a:xfrm>
        </p:grpSpPr>
        <p:sp>
          <p:nvSpPr>
            <p:cNvPr id="85" name="Freeform 157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86" name="Freeform 158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87" name="Freeform 159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88" name="Freeform 160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89" name="Freeform 161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90" name="Freeform 162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91" name="Group 177"/>
          <p:cNvGrpSpPr>
            <a:grpSpLocks/>
          </p:cNvGrpSpPr>
          <p:nvPr/>
        </p:nvGrpSpPr>
        <p:grpSpPr bwMode="auto">
          <a:xfrm>
            <a:off x="4305425" y="4640535"/>
            <a:ext cx="255588" cy="265113"/>
            <a:chOff x="1701" y="2840"/>
            <a:chExt cx="482" cy="499"/>
          </a:xfrm>
        </p:grpSpPr>
        <p:sp>
          <p:nvSpPr>
            <p:cNvPr id="92" name="Freeform 178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93" name="Freeform 179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94" name="Freeform 180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95" name="Freeform 181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96" name="Freeform 182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97" name="Freeform 183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98" name="Group 184"/>
          <p:cNvGrpSpPr>
            <a:grpSpLocks/>
          </p:cNvGrpSpPr>
          <p:nvPr/>
        </p:nvGrpSpPr>
        <p:grpSpPr bwMode="auto">
          <a:xfrm>
            <a:off x="4568950" y="4640535"/>
            <a:ext cx="254000" cy="265113"/>
            <a:chOff x="1701" y="2840"/>
            <a:chExt cx="482" cy="499"/>
          </a:xfrm>
        </p:grpSpPr>
        <p:sp>
          <p:nvSpPr>
            <p:cNvPr id="99" name="Freeform 185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0" name="Freeform 186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1" name="Freeform 187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2" name="Freeform 188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3" name="Freeform 189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4" name="Freeform 190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05" name="Group 191"/>
          <p:cNvGrpSpPr>
            <a:grpSpLocks/>
          </p:cNvGrpSpPr>
          <p:nvPr/>
        </p:nvGrpSpPr>
        <p:grpSpPr bwMode="auto">
          <a:xfrm>
            <a:off x="4832475" y="4640535"/>
            <a:ext cx="255588" cy="265113"/>
            <a:chOff x="1701" y="2840"/>
            <a:chExt cx="482" cy="499"/>
          </a:xfrm>
        </p:grpSpPr>
        <p:sp>
          <p:nvSpPr>
            <p:cNvPr id="106" name="Freeform 192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7" name="Freeform 193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8" name="Freeform 194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09" name="Freeform 195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10" name="Freeform 196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11" name="Freeform 197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12" name="Group 198"/>
          <p:cNvGrpSpPr>
            <a:grpSpLocks/>
          </p:cNvGrpSpPr>
          <p:nvPr/>
        </p:nvGrpSpPr>
        <p:grpSpPr bwMode="auto">
          <a:xfrm>
            <a:off x="5094413" y="4640535"/>
            <a:ext cx="255588" cy="265113"/>
            <a:chOff x="1701" y="2840"/>
            <a:chExt cx="482" cy="499"/>
          </a:xfrm>
        </p:grpSpPr>
        <p:sp>
          <p:nvSpPr>
            <p:cNvPr id="113" name="Freeform 199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14" name="Freeform 200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15" name="Freeform 201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16" name="Freeform 202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17" name="Freeform 203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18" name="Freeform 204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19" name="Group 254"/>
          <p:cNvGrpSpPr>
            <a:grpSpLocks/>
          </p:cNvGrpSpPr>
          <p:nvPr/>
        </p:nvGrpSpPr>
        <p:grpSpPr bwMode="auto">
          <a:xfrm>
            <a:off x="4437187" y="4047158"/>
            <a:ext cx="254000" cy="265112"/>
            <a:chOff x="1701" y="2840"/>
            <a:chExt cx="482" cy="499"/>
          </a:xfrm>
        </p:grpSpPr>
        <p:sp>
          <p:nvSpPr>
            <p:cNvPr id="120" name="Freeform 255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21" name="Freeform 256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22" name="Freeform 257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23" name="Freeform 258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24" name="Freeform 259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25" name="Freeform 260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26" name="Group 261"/>
          <p:cNvGrpSpPr>
            <a:grpSpLocks/>
          </p:cNvGrpSpPr>
          <p:nvPr/>
        </p:nvGrpSpPr>
        <p:grpSpPr bwMode="auto">
          <a:xfrm>
            <a:off x="4700712" y="4047158"/>
            <a:ext cx="255588" cy="265112"/>
            <a:chOff x="1701" y="2840"/>
            <a:chExt cx="482" cy="499"/>
          </a:xfrm>
        </p:grpSpPr>
        <p:sp>
          <p:nvSpPr>
            <p:cNvPr id="127" name="Freeform 262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28" name="Freeform 263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29" name="Freeform 264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30" name="Freeform 265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31" name="Freeform 266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32" name="Freeform 267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33" name="Group 276"/>
          <p:cNvGrpSpPr>
            <a:grpSpLocks/>
          </p:cNvGrpSpPr>
          <p:nvPr/>
        </p:nvGrpSpPr>
        <p:grpSpPr bwMode="auto">
          <a:xfrm>
            <a:off x="3911725" y="4838973"/>
            <a:ext cx="255587" cy="263525"/>
            <a:chOff x="1701" y="2840"/>
            <a:chExt cx="482" cy="499"/>
          </a:xfrm>
        </p:grpSpPr>
        <p:sp>
          <p:nvSpPr>
            <p:cNvPr id="134" name="Freeform 277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35" name="Freeform 278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36" name="Freeform 279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37" name="Freeform 280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38" name="Freeform 281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39" name="Freeform 282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40" name="Group 283"/>
          <p:cNvGrpSpPr>
            <a:grpSpLocks/>
          </p:cNvGrpSpPr>
          <p:nvPr/>
        </p:nvGrpSpPr>
        <p:grpSpPr bwMode="auto">
          <a:xfrm>
            <a:off x="4175250" y="4838973"/>
            <a:ext cx="255587" cy="263525"/>
            <a:chOff x="1701" y="2840"/>
            <a:chExt cx="482" cy="499"/>
          </a:xfrm>
        </p:grpSpPr>
        <p:sp>
          <p:nvSpPr>
            <p:cNvPr id="141" name="Freeform 284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42" name="Freeform 285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43" name="Freeform 286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44" name="Freeform 287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45" name="Freeform 288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46" name="Freeform 289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47" name="Group 290"/>
          <p:cNvGrpSpPr>
            <a:grpSpLocks/>
          </p:cNvGrpSpPr>
          <p:nvPr/>
        </p:nvGrpSpPr>
        <p:grpSpPr bwMode="auto">
          <a:xfrm>
            <a:off x="4437187" y="4838973"/>
            <a:ext cx="255588" cy="263525"/>
            <a:chOff x="1701" y="2840"/>
            <a:chExt cx="482" cy="499"/>
          </a:xfrm>
        </p:grpSpPr>
        <p:sp>
          <p:nvSpPr>
            <p:cNvPr id="148" name="Freeform 291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49" name="Freeform 292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50" name="Freeform 293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51" name="Freeform 294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52" name="Freeform 295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53" name="Freeform 296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54" name="Group 297"/>
          <p:cNvGrpSpPr>
            <a:grpSpLocks/>
          </p:cNvGrpSpPr>
          <p:nvPr/>
        </p:nvGrpSpPr>
        <p:grpSpPr bwMode="auto">
          <a:xfrm>
            <a:off x="4702300" y="4838973"/>
            <a:ext cx="254000" cy="263525"/>
            <a:chOff x="1701" y="2840"/>
            <a:chExt cx="482" cy="499"/>
          </a:xfrm>
        </p:grpSpPr>
        <p:sp>
          <p:nvSpPr>
            <p:cNvPr id="155" name="Freeform 298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56" name="Freeform 299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57" name="Freeform 300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58" name="Freeform 301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59" name="Freeform 302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60" name="Freeform 303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61" name="Group 304"/>
          <p:cNvGrpSpPr>
            <a:grpSpLocks/>
          </p:cNvGrpSpPr>
          <p:nvPr/>
        </p:nvGrpSpPr>
        <p:grpSpPr bwMode="auto">
          <a:xfrm>
            <a:off x="4964237" y="4838973"/>
            <a:ext cx="255588" cy="263525"/>
            <a:chOff x="1701" y="2840"/>
            <a:chExt cx="482" cy="499"/>
          </a:xfrm>
        </p:grpSpPr>
        <p:sp>
          <p:nvSpPr>
            <p:cNvPr id="162" name="Freeform 305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63" name="Freeform 306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64" name="Freeform 307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65" name="Freeform 308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66" name="Freeform 309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67" name="Freeform 310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68" name="Group 311"/>
          <p:cNvGrpSpPr>
            <a:grpSpLocks/>
          </p:cNvGrpSpPr>
          <p:nvPr/>
        </p:nvGrpSpPr>
        <p:grpSpPr bwMode="auto">
          <a:xfrm>
            <a:off x="5226175" y="4838973"/>
            <a:ext cx="255587" cy="263525"/>
            <a:chOff x="1701" y="2840"/>
            <a:chExt cx="482" cy="499"/>
          </a:xfrm>
        </p:grpSpPr>
        <p:sp>
          <p:nvSpPr>
            <p:cNvPr id="169" name="Freeform 312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70" name="Freeform 313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71" name="Freeform 314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72" name="Freeform 315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73" name="Freeform 316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74" name="Freeform 317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75" name="Freeform 38"/>
          <p:cNvSpPr>
            <a:spLocks/>
          </p:cNvSpPr>
          <p:nvPr/>
        </p:nvSpPr>
        <p:spPr bwMode="auto">
          <a:xfrm>
            <a:off x="2902075" y="4191273"/>
            <a:ext cx="1587" cy="30162"/>
          </a:xfrm>
          <a:custGeom>
            <a:avLst/>
            <a:gdLst>
              <a:gd name="T0" fmla="*/ 2 w 2"/>
              <a:gd name="T1" fmla="*/ 0 h 37"/>
              <a:gd name="T2" fmla="*/ 0 w 2"/>
              <a:gd name="T3" fmla="*/ 37 h 37"/>
              <a:gd name="T4" fmla="*/ 2 w 2"/>
              <a:gd name="T5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37">
                <a:moveTo>
                  <a:pt x="2" y="0"/>
                </a:moveTo>
                <a:lnTo>
                  <a:pt x="0" y="37"/>
                </a:lnTo>
                <a:lnTo>
                  <a:pt x="2" y="0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76" name="Rectangle 39"/>
          <p:cNvSpPr>
            <a:spLocks noChangeArrowheads="1"/>
          </p:cNvSpPr>
          <p:nvPr/>
        </p:nvSpPr>
        <p:spPr bwMode="auto">
          <a:xfrm>
            <a:off x="2900487" y="4227785"/>
            <a:ext cx="1588" cy="34925"/>
          </a:xfrm>
          <a:prstGeom prst="rect">
            <a:avLst/>
          </a:prstGeom>
          <a:solidFill>
            <a:srgbClr val="FFFFFF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77" name="Freeform 40"/>
          <p:cNvSpPr>
            <a:spLocks/>
          </p:cNvSpPr>
          <p:nvPr/>
        </p:nvSpPr>
        <p:spPr bwMode="auto">
          <a:xfrm>
            <a:off x="2897312" y="4284935"/>
            <a:ext cx="4763" cy="31750"/>
          </a:xfrm>
          <a:custGeom>
            <a:avLst/>
            <a:gdLst>
              <a:gd name="T0" fmla="*/ 6 w 6"/>
              <a:gd name="T1" fmla="*/ 39 h 39"/>
              <a:gd name="T2" fmla="*/ 0 w 6"/>
              <a:gd name="T3" fmla="*/ 30 h 39"/>
              <a:gd name="T4" fmla="*/ 2 w 6"/>
              <a:gd name="T5" fmla="*/ 20 h 39"/>
              <a:gd name="T6" fmla="*/ 6 w 6"/>
              <a:gd name="T7" fmla="*/ 10 h 39"/>
              <a:gd name="T8" fmla="*/ 6 w 6"/>
              <a:gd name="T9" fmla="*/ 0 h 39"/>
              <a:gd name="T10" fmla="*/ 6 w 6"/>
              <a:gd name="T11" fmla="*/ 3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" h="39">
                <a:moveTo>
                  <a:pt x="6" y="39"/>
                </a:moveTo>
                <a:lnTo>
                  <a:pt x="0" y="30"/>
                </a:lnTo>
                <a:lnTo>
                  <a:pt x="2" y="20"/>
                </a:lnTo>
                <a:lnTo>
                  <a:pt x="6" y="10"/>
                </a:lnTo>
                <a:lnTo>
                  <a:pt x="6" y="0"/>
                </a:lnTo>
                <a:lnTo>
                  <a:pt x="6" y="39"/>
                </a:lnTo>
                <a:close/>
              </a:path>
            </a:pathLst>
          </a:custGeom>
          <a:solidFill>
            <a:srgbClr val="FFFFFF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pic>
        <p:nvPicPr>
          <p:cNvPr id="178" name="Picture 120" descr="Money Bag 0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37" y="4278585"/>
            <a:ext cx="839788" cy="788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9" name="Group 135"/>
          <p:cNvGrpSpPr>
            <a:grpSpLocks/>
          </p:cNvGrpSpPr>
          <p:nvPr/>
        </p:nvGrpSpPr>
        <p:grpSpPr bwMode="auto">
          <a:xfrm>
            <a:off x="1703512" y="4696098"/>
            <a:ext cx="252413" cy="261937"/>
            <a:chOff x="1701" y="2840"/>
            <a:chExt cx="482" cy="499"/>
          </a:xfrm>
        </p:grpSpPr>
        <p:sp>
          <p:nvSpPr>
            <p:cNvPr id="180" name="Freeform 136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81" name="Freeform 137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82" name="Freeform 138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83" name="Freeform 139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84" name="Freeform 140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85" name="Freeform 141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86" name="Group 128"/>
          <p:cNvGrpSpPr>
            <a:grpSpLocks/>
          </p:cNvGrpSpPr>
          <p:nvPr/>
        </p:nvGrpSpPr>
        <p:grpSpPr bwMode="auto">
          <a:xfrm>
            <a:off x="1509837" y="4679231"/>
            <a:ext cx="252413" cy="261937"/>
            <a:chOff x="1701" y="2840"/>
            <a:chExt cx="482" cy="499"/>
          </a:xfrm>
        </p:grpSpPr>
        <p:sp>
          <p:nvSpPr>
            <p:cNvPr id="187" name="Freeform 129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88" name="Freeform 130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89" name="Freeform 131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90" name="Freeform 132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91" name="Freeform 133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92" name="Freeform 134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93" name="Group 111"/>
          <p:cNvGrpSpPr>
            <a:grpSpLocks/>
          </p:cNvGrpSpPr>
          <p:nvPr/>
        </p:nvGrpSpPr>
        <p:grpSpPr bwMode="auto">
          <a:xfrm>
            <a:off x="1443162" y="4826273"/>
            <a:ext cx="252413" cy="260350"/>
            <a:chOff x="1701" y="2840"/>
            <a:chExt cx="482" cy="499"/>
          </a:xfrm>
        </p:grpSpPr>
        <p:sp>
          <p:nvSpPr>
            <p:cNvPr id="194" name="Freeform 83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95" name="Freeform 84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96" name="Freeform 85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97" name="Freeform 87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98" name="Freeform 88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199" name="Freeform 109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00" name="Group 112"/>
          <p:cNvGrpSpPr>
            <a:grpSpLocks/>
          </p:cNvGrpSpPr>
          <p:nvPr/>
        </p:nvGrpSpPr>
        <p:grpSpPr bwMode="auto">
          <a:xfrm>
            <a:off x="1640012" y="4826273"/>
            <a:ext cx="252413" cy="260350"/>
            <a:chOff x="1701" y="2840"/>
            <a:chExt cx="482" cy="499"/>
          </a:xfrm>
        </p:grpSpPr>
        <p:sp>
          <p:nvSpPr>
            <p:cNvPr id="201" name="Freeform 113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02" name="Freeform 114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03" name="Freeform 115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04" name="Freeform 116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05" name="Freeform 117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06" name="Freeform 118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07" name="Group 121"/>
          <p:cNvGrpSpPr>
            <a:grpSpLocks/>
          </p:cNvGrpSpPr>
          <p:nvPr/>
        </p:nvGrpSpPr>
        <p:grpSpPr bwMode="auto">
          <a:xfrm>
            <a:off x="1768600" y="4826273"/>
            <a:ext cx="252412" cy="260350"/>
            <a:chOff x="1701" y="2840"/>
            <a:chExt cx="482" cy="499"/>
          </a:xfrm>
        </p:grpSpPr>
        <p:sp>
          <p:nvSpPr>
            <p:cNvPr id="208" name="Freeform 122"/>
            <p:cNvSpPr>
              <a:spLocks/>
            </p:cNvSpPr>
            <p:nvPr/>
          </p:nvSpPr>
          <p:spPr bwMode="auto">
            <a:xfrm>
              <a:off x="1701" y="2844"/>
              <a:ext cx="465" cy="465"/>
            </a:xfrm>
            <a:custGeom>
              <a:avLst/>
              <a:gdLst>
                <a:gd name="T0" fmla="*/ 780 w 1559"/>
                <a:gd name="T1" fmla="*/ 0 h 1559"/>
                <a:gd name="T2" fmla="*/ 935 w 1559"/>
                <a:gd name="T3" fmla="*/ 16 h 1559"/>
                <a:gd name="T4" fmla="*/ 1082 w 1559"/>
                <a:gd name="T5" fmla="*/ 60 h 1559"/>
                <a:gd name="T6" fmla="*/ 1214 w 1559"/>
                <a:gd name="T7" fmla="*/ 132 h 1559"/>
                <a:gd name="T8" fmla="*/ 1330 w 1559"/>
                <a:gd name="T9" fmla="*/ 227 h 1559"/>
                <a:gd name="T10" fmla="*/ 1425 w 1559"/>
                <a:gd name="T11" fmla="*/ 341 h 1559"/>
                <a:gd name="T12" fmla="*/ 1497 w 1559"/>
                <a:gd name="T13" fmla="*/ 473 h 1559"/>
                <a:gd name="T14" fmla="*/ 1542 w 1559"/>
                <a:gd name="T15" fmla="*/ 619 h 1559"/>
                <a:gd name="T16" fmla="*/ 1559 w 1559"/>
                <a:gd name="T17" fmla="*/ 778 h 1559"/>
                <a:gd name="T18" fmla="*/ 1542 w 1559"/>
                <a:gd name="T19" fmla="*/ 935 h 1559"/>
                <a:gd name="T20" fmla="*/ 1497 w 1559"/>
                <a:gd name="T21" fmla="*/ 1082 h 1559"/>
                <a:gd name="T22" fmla="*/ 1425 w 1559"/>
                <a:gd name="T23" fmla="*/ 1214 h 1559"/>
                <a:gd name="T24" fmla="*/ 1330 w 1559"/>
                <a:gd name="T25" fmla="*/ 1331 h 1559"/>
                <a:gd name="T26" fmla="*/ 1214 w 1559"/>
                <a:gd name="T27" fmla="*/ 1426 h 1559"/>
                <a:gd name="T28" fmla="*/ 1082 w 1559"/>
                <a:gd name="T29" fmla="*/ 1497 h 1559"/>
                <a:gd name="T30" fmla="*/ 935 w 1559"/>
                <a:gd name="T31" fmla="*/ 1542 h 1559"/>
                <a:gd name="T32" fmla="*/ 780 w 1559"/>
                <a:gd name="T33" fmla="*/ 1559 h 1559"/>
                <a:gd name="T34" fmla="*/ 621 w 1559"/>
                <a:gd name="T35" fmla="*/ 1542 h 1559"/>
                <a:gd name="T36" fmla="*/ 473 w 1559"/>
                <a:gd name="T37" fmla="*/ 1497 h 1559"/>
                <a:gd name="T38" fmla="*/ 341 w 1559"/>
                <a:gd name="T39" fmla="*/ 1426 h 1559"/>
                <a:gd name="T40" fmla="*/ 227 w 1559"/>
                <a:gd name="T41" fmla="*/ 1331 h 1559"/>
                <a:gd name="T42" fmla="*/ 130 w 1559"/>
                <a:gd name="T43" fmla="*/ 1214 h 1559"/>
                <a:gd name="T44" fmla="*/ 60 w 1559"/>
                <a:gd name="T45" fmla="*/ 1082 h 1559"/>
                <a:gd name="T46" fmla="*/ 15 w 1559"/>
                <a:gd name="T47" fmla="*/ 935 h 1559"/>
                <a:gd name="T48" fmla="*/ 0 w 1559"/>
                <a:gd name="T49" fmla="*/ 778 h 1559"/>
                <a:gd name="T50" fmla="*/ 15 w 1559"/>
                <a:gd name="T51" fmla="*/ 619 h 1559"/>
                <a:gd name="T52" fmla="*/ 60 w 1559"/>
                <a:gd name="T53" fmla="*/ 473 h 1559"/>
                <a:gd name="T54" fmla="*/ 130 w 1559"/>
                <a:gd name="T55" fmla="*/ 341 h 1559"/>
                <a:gd name="T56" fmla="*/ 227 w 1559"/>
                <a:gd name="T57" fmla="*/ 227 h 1559"/>
                <a:gd name="T58" fmla="*/ 341 w 1559"/>
                <a:gd name="T59" fmla="*/ 132 h 1559"/>
                <a:gd name="T60" fmla="*/ 473 w 1559"/>
                <a:gd name="T61" fmla="*/ 60 h 1559"/>
                <a:gd name="T62" fmla="*/ 621 w 1559"/>
                <a:gd name="T63" fmla="*/ 16 h 1559"/>
                <a:gd name="T64" fmla="*/ 780 w 1559"/>
                <a:gd name="T65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9" h="1559">
                  <a:moveTo>
                    <a:pt x="780" y="0"/>
                  </a:moveTo>
                  <a:lnTo>
                    <a:pt x="935" y="16"/>
                  </a:lnTo>
                  <a:lnTo>
                    <a:pt x="1082" y="60"/>
                  </a:lnTo>
                  <a:lnTo>
                    <a:pt x="1214" y="132"/>
                  </a:lnTo>
                  <a:lnTo>
                    <a:pt x="1330" y="227"/>
                  </a:lnTo>
                  <a:lnTo>
                    <a:pt x="1425" y="341"/>
                  </a:lnTo>
                  <a:lnTo>
                    <a:pt x="1497" y="473"/>
                  </a:lnTo>
                  <a:lnTo>
                    <a:pt x="1542" y="619"/>
                  </a:lnTo>
                  <a:lnTo>
                    <a:pt x="1559" y="778"/>
                  </a:lnTo>
                  <a:lnTo>
                    <a:pt x="1542" y="935"/>
                  </a:lnTo>
                  <a:lnTo>
                    <a:pt x="1497" y="1082"/>
                  </a:lnTo>
                  <a:lnTo>
                    <a:pt x="1425" y="1214"/>
                  </a:lnTo>
                  <a:lnTo>
                    <a:pt x="1330" y="1331"/>
                  </a:lnTo>
                  <a:lnTo>
                    <a:pt x="1214" y="1426"/>
                  </a:lnTo>
                  <a:lnTo>
                    <a:pt x="1082" y="1497"/>
                  </a:lnTo>
                  <a:lnTo>
                    <a:pt x="935" y="1542"/>
                  </a:lnTo>
                  <a:lnTo>
                    <a:pt x="780" y="1559"/>
                  </a:lnTo>
                  <a:lnTo>
                    <a:pt x="621" y="1542"/>
                  </a:lnTo>
                  <a:lnTo>
                    <a:pt x="473" y="1497"/>
                  </a:lnTo>
                  <a:lnTo>
                    <a:pt x="341" y="1426"/>
                  </a:lnTo>
                  <a:lnTo>
                    <a:pt x="227" y="1331"/>
                  </a:lnTo>
                  <a:lnTo>
                    <a:pt x="130" y="1214"/>
                  </a:lnTo>
                  <a:lnTo>
                    <a:pt x="60" y="1082"/>
                  </a:lnTo>
                  <a:lnTo>
                    <a:pt x="15" y="935"/>
                  </a:lnTo>
                  <a:lnTo>
                    <a:pt x="0" y="778"/>
                  </a:lnTo>
                  <a:lnTo>
                    <a:pt x="15" y="619"/>
                  </a:lnTo>
                  <a:lnTo>
                    <a:pt x="60" y="473"/>
                  </a:lnTo>
                  <a:lnTo>
                    <a:pt x="130" y="341"/>
                  </a:lnTo>
                  <a:lnTo>
                    <a:pt x="227" y="227"/>
                  </a:lnTo>
                  <a:lnTo>
                    <a:pt x="341" y="132"/>
                  </a:lnTo>
                  <a:lnTo>
                    <a:pt x="473" y="60"/>
                  </a:lnTo>
                  <a:lnTo>
                    <a:pt x="621" y="16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E8D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09" name="Freeform 123"/>
            <p:cNvSpPr>
              <a:spLocks/>
            </p:cNvSpPr>
            <p:nvPr/>
          </p:nvSpPr>
          <p:spPr bwMode="auto">
            <a:xfrm>
              <a:off x="1769" y="2851"/>
              <a:ext cx="392" cy="373"/>
            </a:xfrm>
            <a:custGeom>
              <a:avLst/>
              <a:gdLst>
                <a:gd name="T0" fmla="*/ 258 w 1315"/>
                <a:gd name="T1" fmla="*/ 809 h 1255"/>
                <a:gd name="T2" fmla="*/ 248 w 1315"/>
                <a:gd name="T3" fmla="*/ 759 h 1255"/>
                <a:gd name="T4" fmla="*/ 236 w 1315"/>
                <a:gd name="T5" fmla="*/ 683 h 1255"/>
                <a:gd name="T6" fmla="*/ 240 w 1315"/>
                <a:gd name="T7" fmla="*/ 606 h 1255"/>
                <a:gd name="T8" fmla="*/ 267 w 1315"/>
                <a:gd name="T9" fmla="*/ 544 h 1255"/>
                <a:gd name="T10" fmla="*/ 329 w 1315"/>
                <a:gd name="T11" fmla="*/ 501 h 1255"/>
                <a:gd name="T12" fmla="*/ 407 w 1315"/>
                <a:gd name="T13" fmla="*/ 462 h 1255"/>
                <a:gd name="T14" fmla="*/ 477 w 1315"/>
                <a:gd name="T15" fmla="*/ 414 h 1255"/>
                <a:gd name="T16" fmla="*/ 506 w 1315"/>
                <a:gd name="T17" fmla="*/ 340 h 1255"/>
                <a:gd name="T18" fmla="*/ 465 w 1315"/>
                <a:gd name="T19" fmla="*/ 245 h 1255"/>
                <a:gd name="T20" fmla="*/ 392 w 1315"/>
                <a:gd name="T21" fmla="*/ 156 h 1255"/>
                <a:gd name="T22" fmla="*/ 333 w 1315"/>
                <a:gd name="T23" fmla="*/ 99 h 1255"/>
                <a:gd name="T24" fmla="*/ 0 w 1315"/>
                <a:gd name="T25" fmla="*/ 448 h 1255"/>
                <a:gd name="T26" fmla="*/ 21 w 1315"/>
                <a:gd name="T27" fmla="*/ 383 h 1255"/>
                <a:gd name="T28" fmla="*/ 79 w 1315"/>
                <a:gd name="T29" fmla="*/ 239 h 1255"/>
                <a:gd name="T30" fmla="*/ 151 w 1315"/>
                <a:gd name="T31" fmla="*/ 94 h 1255"/>
                <a:gd name="T32" fmla="*/ 225 w 1315"/>
                <a:gd name="T33" fmla="*/ 30 h 1255"/>
                <a:gd name="T34" fmla="*/ 289 w 1315"/>
                <a:gd name="T35" fmla="*/ 20 h 1255"/>
                <a:gd name="T36" fmla="*/ 382 w 1315"/>
                <a:gd name="T37" fmla="*/ 6 h 1255"/>
                <a:gd name="T38" fmla="*/ 500 w 1315"/>
                <a:gd name="T39" fmla="*/ 2 h 1255"/>
                <a:gd name="T40" fmla="*/ 646 w 1315"/>
                <a:gd name="T41" fmla="*/ 30 h 1255"/>
                <a:gd name="T42" fmla="*/ 812 w 1315"/>
                <a:gd name="T43" fmla="*/ 64 h 1255"/>
                <a:gd name="T44" fmla="*/ 983 w 1315"/>
                <a:gd name="T45" fmla="*/ 105 h 1255"/>
                <a:gd name="T46" fmla="*/ 1129 w 1315"/>
                <a:gd name="T47" fmla="*/ 187 h 1255"/>
                <a:gd name="T48" fmla="*/ 1224 w 1315"/>
                <a:gd name="T49" fmla="*/ 350 h 1255"/>
                <a:gd name="T50" fmla="*/ 1276 w 1315"/>
                <a:gd name="T51" fmla="*/ 528 h 1255"/>
                <a:gd name="T52" fmla="*/ 1311 w 1315"/>
                <a:gd name="T53" fmla="*/ 654 h 1255"/>
                <a:gd name="T54" fmla="*/ 1307 w 1315"/>
                <a:gd name="T55" fmla="*/ 755 h 1255"/>
                <a:gd name="T56" fmla="*/ 1253 w 1315"/>
                <a:gd name="T57" fmla="*/ 856 h 1255"/>
                <a:gd name="T58" fmla="*/ 1160 w 1315"/>
                <a:gd name="T59" fmla="*/ 986 h 1255"/>
                <a:gd name="T60" fmla="*/ 1066 w 1315"/>
                <a:gd name="T61" fmla="*/ 1118 h 1255"/>
                <a:gd name="T62" fmla="*/ 995 w 1315"/>
                <a:gd name="T63" fmla="*/ 1216 h 1255"/>
                <a:gd name="T64" fmla="*/ 968 w 1315"/>
                <a:gd name="T65" fmla="*/ 1255 h 1255"/>
                <a:gd name="T66" fmla="*/ 993 w 1315"/>
                <a:gd name="T67" fmla="*/ 1189 h 1255"/>
                <a:gd name="T68" fmla="*/ 1047 w 1315"/>
                <a:gd name="T69" fmla="*/ 1038 h 1255"/>
                <a:gd name="T70" fmla="*/ 1092 w 1315"/>
                <a:gd name="T71" fmla="*/ 862 h 1255"/>
                <a:gd name="T72" fmla="*/ 1090 w 1315"/>
                <a:gd name="T73" fmla="*/ 736 h 1255"/>
                <a:gd name="T74" fmla="*/ 1074 w 1315"/>
                <a:gd name="T75" fmla="*/ 650 h 1255"/>
                <a:gd name="T76" fmla="*/ 1072 w 1315"/>
                <a:gd name="T77" fmla="*/ 576 h 1255"/>
                <a:gd name="T78" fmla="*/ 1039 w 1315"/>
                <a:gd name="T79" fmla="*/ 528 h 1255"/>
                <a:gd name="T80" fmla="*/ 935 w 1315"/>
                <a:gd name="T81" fmla="*/ 528 h 1255"/>
                <a:gd name="T82" fmla="*/ 777 w 1315"/>
                <a:gd name="T83" fmla="*/ 544 h 1255"/>
                <a:gd name="T84" fmla="*/ 636 w 1315"/>
                <a:gd name="T85" fmla="*/ 557 h 1255"/>
                <a:gd name="T86" fmla="*/ 521 w 1315"/>
                <a:gd name="T87" fmla="*/ 578 h 1255"/>
                <a:gd name="T88" fmla="*/ 456 w 1315"/>
                <a:gd name="T89" fmla="*/ 625 h 1255"/>
                <a:gd name="T90" fmla="*/ 403 w 1315"/>
                <a:gd name="T91" fmla="*/ 687 h 1255"/>
                <a:gd name="T92" fmla="*/ 339 w 1315"/>
                <a:gd name="T93" fmla="*/ 749 h 1255"/>
                <a:gd name="T94" fmla="*/ 283 w 1315"/>
                <a:gd name="T95" fmla="*/ 798 h 1255"/>
                <a:gd name="T96" fmla="*/ 262 w 1315"/>
                <a:gd name="T97" fmla="*/ 817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15" h="1255">
                  <a:moveTo>
                    <a:pt x="262" y="817"/>
                  </a:moveTo>
                  <a:lnTo>
                    <a:pt x="258" y="809"/>
                  </a:lnTo>
                  <a:lnTo>
                    <a:pt x="254" y="790"/>
                  </a:lnTo>
                  <a:lnTo>
                    <a:pt x="248" y="759"/>
                  </a:lnTo>
                  <a:lnTo>
                    <a:pt x="242" y="724"/>
                  </a:lnTo>
                  <a:lnTo>
                    <a:pt x="236" y="683"/>
                  </a:lnTo>
                  <a:lnTo>
                    <a:pt x="236" y="644"/>
                  </a:lnTo>
                  <a:lnTo>
                    <a:pt x="240" y="606"/>
                  </a:lnTo>
                  <a:lnTo>
                    <a:pt x="252" y="573"/>
                  </a:lnTo>
                  <a:lnTo>
                    <a:pt x="267" y="544"/>
                  </a:lnTo>
                  <a:lnTo>
                    <a:pt x="295" y="522"/>
                  </a:lnTo>
                  <a:lnTo>
                    <a:pt x="329" y="501"/>
                  </a:lnTo>
                  <a:lnTo>
                    <a:pt x="370" y="483"/>
                  </a:lnTo>
                  <a:lnTo>
                    <a:pt x="407" y="462"/>
                  </a:lnTo>
                  <a:lnTo>
                    <a:pt x="446" y="441"/>
                  </a:lnTo>
                  <a:lnTo>
                    <a:pt x="477" y="414"/>
                  </a:lnTo>
                  <a:lnTo>
                    <a:pt x="502" y="383"/>
                  </a:lnTo>
                  <a:lnTo>
                    <a:pt x="506" y="340"/>
                  </a:lnTo>
                  <a:lnTo>
                    <a:pt x="492" y="295"/>
                  </a:lnTo>
                  <a:lnTo>
                    <a:pt x="465" y="245"/>
                  </a:lnTo>
                  <a:lnTo>
                    <a:pt x="430" y="200"/>
                  </a:lnTo>
                  <a:lnTo>
                    <a:pt x="392" y="156"/>
                  </a:lnTo>
                  <a:lnTo>
                    <a:pt x="359" y="123"/>
                  </a:lnTo>
                  <a:lnTo>
                    <a:pt x="333" y="99"/>
                  </a:lnTo>
                  <a:lnTo>
                    <a:pt x="326" y="92"/>
                  </a:lnTo>
                  <a:lnTo>
                    <a:pt x="0" y="448"/>
                  </a:lnTo>
                  <a:lnTo>
                    <a:pt x="4" y="429"/>
                  </a:lnTo>
                  <a:lnTo>
                    <a:pt x="21" y="383"/>
                  </a:lnTo>
                  <a:lnTo>
                    <a:pt x="46" y="315"/>
                  </a:lnTo>
                  <a:lnTo>
                    <a:pt x="79" y="239"/>
                  </a:lnTo>
                  <a:lnTo>
                    <a:pt x="112" y="161"/>
                  </a:lnTo>
                  <a:lnTo>
                    <a:pt x="151" y="94"/>
                  </a:lnTo>
                  <a:lnTo>
                    <a:pt x="190" y="47"/>
                  </a:lnTo>
                  <a:lnTo>
                    <a:pt x="225" y="30"/>
                  </a:lnTo>
                  <a:lnTo>
                    <a:pt x="252" y="26"/>
                  </a:lnTo>
                  <a:lnTo>
                    <a:pt x="289" y="20"/>
                  </a:lnTo>
                  <a:lnTo>
                    <a:pt x="329" y="12"/>
                  </a:lnTo>
                  <a:lnTo>
                    <a:pt x="382" y="6"/>
                  </a:lnTo>
                  <a:lnTo>
                    <a:pt x="436" y="0"/>
                  </a:lnTo>
                  <a:lnTo>
                    <a:pt x="500" y="2"/>
                  </a:lnTo>
                  <a:lnTo>
                    <a:pt x="570" y="10"/>
                  </a:lnTo>
                  <a:lnTo>
                    <a:pt x="646" y="30"/>
                  </a:lnTo>
                  <a:lnTo>
                    <a:pt x="725" y="49"/>
                  </a:lnTo>
                  <a:lnTo>
                    <a:pt x="812" y="64"/>
                  </a:lnTo>
                  <a:lnTo>
                    <a:pt x="898" y="80"/>
                  </a:lnTo>
                  <a:lnTo>
                    <a:pt x="983" y="105"/>
                  </a:lnTo>
                  <a:lnTo>
                    <a:pt x="1059" y="136"/>
                  </a:lnTo>
                  <a:lnTo>
                    <a:pt x="1129" y="187"/>
                  </a:lnTo>
                  <a:lnTo>
                    <a:pt x="1183" y="255"/>
                  </a:lnTo>
                  <a:lnTo>
                    <a:pt x="1224" y="350"/>
                  </a:lnTo>
                  <a:lnTo>
                    <a:pt x="1249" y="447"/>
                  </a:lnTo>
                  <a:lnTo>
                    <a:pt x="1276" y="528"/>
                  </a:lnTo>
                  <a:lnTo>
                    <a:pt x="1295" y="594"/>
                  </a:lnTo>
                  <a:lnTo>
                    <a:pt x="1311" y="654"/>
                  </a:lnTo>
                  <a:lnTo>
                    <a:pt x="1315" y="704"/>
                  </a:lnTo>
                  <a:lnTo>
                    <a:pt x="1307" y="755"/>
                  </a:lnTo>
                  <a:lnTo>
                    <a:pt x="1288" y="801"/>
                  </a:lnTo>
                  <a:lnTo>
                    <a:pt x="1253" y="856"/>
                  </a:lnTo>
                  <a:lnTo>
                    <a:pt x="1206" y="918"/>
                  </a:lnTo>
                  <a:lnTo>
                    <a:pt x="1160" y="986"/>
                  </a:lnTo>
                  <a:lnTo>
                    <a:pt x="1111" y="1054"/>
                  </a:lnTo>
                  <a:lnTo>
                    <a:pt x="1066" y="1118"/>
                  </a:lnTo>
                  <a:lnTo>
                    <a:pt x="1026" y="1172"/>
                  </a:lnTo>
                  <a:lnTo>
                    <a:pt x="995" y="1216"/>
                  </a:lnTo>
                  <a:lnTo>
                    <a:pt x="973" y="1244"/>
                  </a:lnTo>
                  <a:lnTo>
                    <a:pt x="968" y="1255"/>
                  </a:lnTo>
                  <a:lnTo>
                    <a:pt x="973" y="1236"/>
                  </a:lnTo>
                  <a:lnTo>
                    <a:pt x="993" y="1189"/>
                  </a:lnTo>
                  <a:lnTo>
                    <a:pt x="1018" y="1119"/>
                  </a:lnTo>
                  <a:lnTo>
                    <a:pt x="1047" y="1038"/>
                  </a:lnTo>
                  <a:lnTo>
                    <a:pt x="1072" y="947"/>
                  </a:lnTo>
                  <a:lnTo>
                    <a:pt x="1092" y="862"/>
                  </a:lnTo>
                  <a:lnTo>
                    <a:pt x="1097" y="788"/>
                  </a:lnTo>
                  <a:lnTo>
                    <a:pt x="1090" y="736"/>
                  </a:lnTo>
                  <a:lnTo>
                    <a:pt x="1076" y="691"/>
                  </a:lnTo>
                  <a:lnTo>
                    <a:pt x="1074" y="650"/>
                  </a:lnTo>
                  <a:lnTo>
                    <a:pt x="1074" y="609"/>
                  </a:lnTo>
                  <a:lnTo>
                    <a:pt x="1072" y="576"/>
                  </a:lnTo>
                  <a:lnTo>
                    <a:pt x="1061" y="547"/>
                  </a:lnTo>
                  <a:lnTo>
                    <a:pt x="1039" y="528"/>
                  </a:lnTo>
                  <a:lnTo>
                    <a:pt x="999" y="520"/>
                  </a:lnTo>
                  <a:lnTo>
                    <a:pt x="935" y="528"/>
                  </a:lnTo>
                  <a:lnTo>
                    <a:pt x="855" y="536"/>
                  </a:lnTo>
                  <a:lnTo>
                    <a:pt x="777" y="544"/>
                  </a:lnTo>
                  <a:lnTo>
                    <a:pt x="704" y="549"/>
                  </a:lnTo>
                  <a:lnTo>
                    <a:pt x="636" y="557"/>
                  </a:lnTo>
                  <a:lnTo>
                    <a:pt x="572" y="565"/>
                  </a:lnTo>
                  <a:lnTo>
                    <a:pt x="521" y="578"/>
                  </a:lnTo>
                  <a:lnTo>
                    <a:pt x="481" y="598"/>
                  </a:lnTo>
                  <a:lnTo>
                    <a:pt x="456" y="625"/>
                  </a:lnTo>
                  <a:lnTo>
                    <a:pt x="432" y="654"/>
                  </a:lnTo>
                  <a:lnTo>
                    <a:pt x="403" y="687"/>
                  </a:lnTo>
                  <a:lnTo>
                    <a:pt x="370" y="718"/>
                  </a:lnTo>
                  <a:lnTo>
                    <a:pt x="339" y="749"/>
                  </a:lnTo>
                  <a:lnTo>
                    <a:pt x="308" y="774"/>
                  </a:lnTo>
                  <a:lnTo>
                    <a:pt x="283" y="798"/>
                  </a:lnTo>
                  <a:lnTo>
                    <a:pt x="265" y="811"/>
                  </a:lnTo>
                  <a:lnTo>
                    <a:pt x="262" y="817"/>
                  </a:lnTo>
                  <a:close/>
                </a:path>
              </a:pathLst>
            </a:custGeom>
            <a:solidFill>
              <a:srgbClr val="929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10" name="Freeform 124"/>
            <p:cNvSpPr>
              <a:spLocks/>
            </p:cNvSpPr>
            <p:nvPr/>
          </p:nvSpPr>
          <p:spPr bwMode="auto">
            <a:xfrm>
              <a:off x="1712" y="2840"/>
              <a:ext cx="471" cy="480"/>
            </a:xfrm>
            <a:custGeom>
              <a:avLst/>
              <a:gdLst>
                <a:gd name="T0" fmla="*/ 1547 w 1578"/>
                <a:gd name="T1" fmla="*/ 537 h 1611"/>
                <a:gd name="T2" fmla="*/ 1388 w 1578"/>
                <a:gd name="T3" fmla="*/ 250 h 1611"/>
                <a:gd name="T4" fmla="*/ 1072 w 1578"/>
                <a:gd name="T5" fmla="*/ 52 h 1611"/>
                <a:gd name="T6" fmla="*/ 657 w 1578"/>
                <a:gd name="T7" fmla="*/ 7 h 1611"/>
                <a:gd name="T8" fmla="*/ 498 w 1578"/>
                <a:gd name="T9" fmla="*/ 48 h 1611"/>
                <a:gd name="T10" fmla="*/ 438 w 1578"/>
                <a:gd name="T11" fmla="*/ 81 h 1611"/>
                <a:gd name="T12" fmla="*/ 450 w 1578"/>
                <a:gd name="T13" fmla="*/ 93 h 1611"/>
                <a:gd name="T14" fmla="*/ 525 w 1578"/>
                <a:gd name="T15" fmla="*/ 120 h 1611"/>
                <a:gd name="T16" fmla="*/ 810 w 1578"/>
                <a:gd name="T17" fmla="*/ 300 h 1611"/>
                <a:gd name="T18" fmla="*/ 822 w 1578"/>
                <a:gd name="T19" fmla="*/ 370 h 1611"/>
                <a:gd name="T20" fmla="*/ 576 w 1578"/>
                <a:gd name="T21" fmla="*/ 525 h 1611"/>
                <a:gd name="T22" fmla="*/ 830 w 1578"/>
                <a:gd name="T23" fmla="*/ 455 h 1611"/>
                <a:gd name="T24" fmla="*/ 977 w 1578"/>
                <a:gd name="T25" fmla="*/ 294 h 1611"/>
                <a:gd name="T26" fmla="*/ 936 w 1578"/>
                <a:gd name="T27" fmla="*/ 157 h 1611"/>
                <a:gd name="T28" fmla="*/ 869 w 1578"/>
                <a:gd name="T29" fmla="*/ 66 h 1611"/>
                <a:gd name="T30" fmla="*/ 1140 w 1578"/>
                <a:gd name="T31" fmla="*/ 166 h 1611"/>
                <a:gd name="T32" fmla="*/ 1171 w 1578"/>
                <a:gd name="T33" fmla="*/ 292 h 1611"/>
                <a:gd name="T34" fmla="*/ 1140 w 1578"/>
                <a:gd name="T35" fmla="*/ 417 h 1611"/>
                <a:gd name="T36" fmla="*/ 923 w 1578"/>
                <a:gd name="T37" fmla="*/ 517 h 1611"/>
                <a:gd name="T38" fmla="*/ 706 w 1578"/>
                <a:gd name="T39" fmla="*/ 599 h 1611"/>
                <a:gd name="T40" fmla="*/ 977 w 1578"/>
                <a:gd name="T41" fmla="*/ 546 h 1611"/>
                <a:gd name="T42" fmla="*/ 1231 w 1578"/>
                <a:gd name="T43" fmla="*/ 463 h 1611"/>
                <a:gd name="T44" fmla="*/ 1322 w 1578"/>
                <a:gd name="T45" fmla="*/ 337 h 1611"/>
                <a:gd name="T46" fmla="*/ 1320 w 1578"/>
                <a:gd name="T47" fmla="*/ 446 h 1611"/>
                <a:gd name="T48" fmla="*/ 1251 w 1578"/>
                <a:gd name="T49" fmla="*/ 554 h 1611"/>
                <a:gd name="T50" fmla="*/ 1167 w 1578"/>
                <a:gd name="T51" fmla="*/ 616 h 1611"/>
                <a:gd name="T52" fmla="*/ 1086 w 1578"/>
                <a:gd name="T53" fmla="*/ 649 h 1611"/>
                <a:gd name="T54" fmla="*/ 1286 w 1578"/>
                <a:gd name="T55" fmla="*/ 645 h 1611"/>
                <a:gd name="T56" fmla="*/ 1332 w 1578"/>
                <a:gd name="T57" fmla="*/ 678 h 1611"/>
                <a:gd name="T58" fmla="*/ 1284 w 1578"/>
                <a:gd name="T59" fmla="*/ 713 h 1611"/>
                <a:gd name="T60" fmla="*/ 1307 w 1578"/>
                <a:gd name="T61" fmla="*/ 740 h 1611"/>
                <a:gd name="T62" fmla="*/ 1276 w 1578"/>
                <a:gd name="T63" fmla="*/ 768 h 1611"/>
                <a:gd name="T64" fmla="*/ 1260 w 1578"/>
                <a:gd name="T65" fmla="*/ 808 h 1611"/>
                <a:gd name="T66" fmla="*/ 1286 w 1578"/>
                <a:gd name="T67" fmla="*/ 896 h 1611"/>
                <a:gd name="T68" fmla="*/ 1154 w 1578"/>
                <a:gd name="T69" fmla="*/ 1111 h 1611"/>
                <a:gd name="T70" fmla="*/ 983 w 1578"/>
                <a:gd name="T71" fmla="*/ 1274 h 1611"/>
                <a:gd name="T72" fmla="*/ 917 w 1578"/>
                <a:gd name="T73" fmla="*/ 1309 h 1611"/>
                <a:gd name="T74" fmla="*/ 855 w 1578"/>
                <a:gd name="T75" fmla="*/ 1299 h 1611"/>
                <a:gd name="T76" fmla="*/ 839 w 1578"/>
                <a:gd name="T77" fmla="*/ 1260 h 1611"/>
                <a:gd name="T78" fmla="*/ 824 w 1578"/>
                <a:gd name="T79" fmla="*/ 1219 h 1611"/>
                <a:gd name="T80" fmla="*/ 843 w 1578"/>
                <a:gd name="T81" fmla="*/ 1183 h 1611"/>
                <a:gd name="T82" fmla="*/ 1090 w 1578"/>
                <a:gd name="T83" fmla="*/ 1132 h 1611"/>
                <a:gd name="T84" fmla="*/ 1127 w 1578"/>
                <a:gd name="T85" fmla="*/ 1016 h 1611"/>
                <a:gd name="T86" fmla="*/ 1090 w 1578"/>
                <a:gd name="T87" fmla="*/ 909 h 1611"/>
                <a:gd name="T88" fmla="*/ 1047 w 1578"/>
                <a:gd name="T89" fmla="*/ 847 h 1611"/>
                <a:gd name="T90" fmla="*/ 989 w 1578"/>
                <a:gd name="T91" fmla="*/ 814 h 1611"/>
                <a:gd name="T92" fmla="*/ 841 w 1578"/>
                <a:gd name="T93" fmla="*/ 861 h 1611"/>
                <a:gd name="T94" fmla="*/ 882 w 1578"/>
                <a:gd name="T95" fmla="*/ 921 h 1611"/>
                <a:gd name="T96" fmla="*/ 905 w 1578"/>
                <a:gd name="T97" fmla="*/ 998 h 1611"/>
                <a:gd name="T98" fmla="*/ 675 w 1578"/>
                <a:gd name="T99" fmla="*/ 1264 h 1611"/>
                <a:gd name="T100" fmla="*/ 479 w 1578"/>
                <a:gd name="T101" fmla="*/ 1299 h 1611"/>
                <a:gd name="T102" fmla="*/ 329 w 1578"/>
                <a:gd name="T103" fmla="*/ 1223 h 1611"/>
                <a:gd name="T104" fmla="*/ 232 w 1578"/>
                <a:gd name="T105" fmla="*/ 1155 h 1611"/>
                <a:gd name="T106" fmla="*/ 108 w 1578"/>
                <a:gd name="T107" fmla="*/ 1080 h 1611"/>
                <a:gd name="T108" fmla="*/ 35 w 1578"/>
                <a:gd name="T109" fmla="*/ 880 h 1611"/>
                <a:gd name="T110" fmla="*/ 0 w 1578"/>
                <a:gd name="T111" fmla="*/ 901 h 1611"/>
                <a:gd name="T112" fmla="*/ 54 w 1578"/>
                <a:gd name="T113" fmla="*/ 1159 h 1611"/>
                <a:gd name="T114" fmla="*/ 277 w 1578"/>
                <a:gd name="T115" fmla="*/ 1439 h 1611"/>
                <a:gd name="T116" fmla="*/ 688 w 1578"/>
                <a:gd name="T117" fmla="*/ 1605 h 1611"/>
                <a:gd name="T118" fmla="*/ 1136 w 1578"/>
                <a:gd name="T119" fmla="*/ 1530 h 1611"/>
                <a:gd name="T120" fmla="*/ 1437 w 1578"/>
                <a:gd name="T121" fmla="*/ 1239 h 1611"/>
                <a:gd name="T122" fmla="*/ 1555 w 1578"/>
                <a:gd name="T123" fmla="*/ 989 h 1611"/>
                <a:gd name="T124" fmla="*/ 1565 w 1578"/>
                <a:gd name="T125" fmla="*/ 86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78" h="1611">
                  <a:moveTo>
                    <a:pt x="1576" y="804"/>
                  </a:moveTo>
                  <a:lnTo>
                    <a:pt x="1578" y="709"/>
                  </a:lnTo>
                  <a:lnTo>
                    <a:pt x="1569" y="622"/>
                  </a:lnTo>
                  <a:lnTo>
                    <a:pt x="1547" y="537"/>
                  </a:lnTo>
                  <a:lnTo>
                    <a:pt x="1518" y="459"/>
                  </a:lnTo>
                  <a:lnTo>
                    <a:pt x="1479" y="384"/>
                  </a:lnTo>
                  <a:lnTo>
                    <a:pt x="1437" y="314"/>
                  </a:lnTo>
                  <a:lnTo>
                    <a:pt x="1388" y="250"/>
                  </a:lnTo>
                  <a:lnTo>
                    <a:pt x="1340" y="194"/>
                  </a:lnTo>
                  <a:lnTo>
                    <a:pt x="1258" y="139"/>
                  </a:lnTo>
                  <a:lnTo>
                    <a:pt x="1169" y="93"/>
                  </a:lnTo>
                  <a:lnTo>
                    <a:pt x="1072" y="52"/>
                  </a:lnTo>
                  <a:lnTo>
                    <a:pt x="971" y="25"/>
                  </a:lnTo>
                  <a:lnTo>
                    <a:pt x="867" y="3"/>
                  </a:lnTo>
                  <a:lnTo>
                    <a:pt x="762" y="0"/>
                  </a:lnTo>
                  <a:lnTo>
                    <a:pt x="657" y="7"/>
                  </a:lnTo>
                  <a:lnTo>
                    <a:pt x="560" y="33"/>
                  </a:lnTo>
                  <a:lnTo>
                    <a:pt x="537" y="36"/>
                  </a:lnTo>
                  <a:lnTo>
                    <a:pt x="518" y="42"/>
                  </a:lnTo>
                  <a:lnTo>
                    <a:pt x="498" y="48"/>
                  </a:lnTo>
                  <a:lnTo>
                    <a:pt x="483" y="56"/>
                  </a:lnTo>
                  <a:lnTo>
                    <a:pt x="465" y="62"/>
                  </a:lnTo>
                  <a:lnTo>
                    <a:pt x="452" y="71"/>
                  </a:lnTo>
                  <a:lnTo>
                    <a:pt x="438" y="81"/>
                  </a:lnTo>
                  <a:lnTo>
                    <a:pt x="426" y="93"/>
                  </a:lnTo>
                  <a:lnTo>
                    <a:pt x="432" y="93"/>
                  </a:lnTo>
                  <a:lnTo>
                    <a:pt x="440" y="93"/>
                  </a:lnTo>
                  <a:lnTo>
                    <a:pt x="450" y="93"/>
                  </a:lnTo>
                  <a:lnTo>
                    <a:pt x="461" y="93"/>
                  </a:lnTo>
                  <a:lnTo>
                    <a:pt x="298" y="432"/>
                  </a:lnTo>
                  <a:lnTo>
                    <a:pt x="461" y="157"/>
                  </a:lnTo>
                  <a:lnTo>
                    <a:pt x="525" y="120"/>
                  </a:lnTo>
                  <a:lnTo>
                    <a:pt x="725" y="283"/>
                  </a:lnTo>
                  <a:lnTo>
                    <a:pt x="795" y="279"/>
                  </a:lnTo>
                  <a:lnTo>
                    <a:pt x="803" y="287"/>
                  </a:lnTo>
                  <a:lnTo>
                    <a:pt x="810" y="300"/>
                  </a:lnTo>
                  <a:lnTo>
                    <a:pt x="816" y="316"/>
                  </a:lnTo>
                  <a:lnTo>
                    <a:pt x="822" y="335"/>
                  </a:lnTo>
                  <a:lnTo>
                    <a:pt x="822" y="353"/>
                  </a:lnTo>
                  <a:lnTo>
                    <a:pt x="822" y="370"/>
                  </a:lnTo>
                  <a:lnTo>
                    <a:pt x="816" y="386"/>
                  </a:lnTo>
                  <a:lnTo>
                    <a:pt x="808" y="403"/>
                  </a:lnTo>
                  <a:lnTo>
                    <a:pt x="519" y="552"/>
                  </a:lnTo>
                  <a:lnTo>
                    <a:pt x="576" y="525"/>
                  </a:lnTo>
                  <a:lnTo>
                    <a:pt x="638" y="506"/>
                  </a:lnTo>
                  <a:lnTo>
                    <a:pt x="702" y="490"/>
                  </a:lnTo>
                  <a:lnTo>
                    <a:pt x="768" y="477"/>
                  </a:lnTo>
                  <a:lnTo>
                    <a:pt x="830" y="455"/>
                  </a:lnTo>
                  <a:lnTo>
                    <a:pt x="886" y="428"/>
                  </a:lnTo>
                  <a:lnTo>
                    <a:pt x="933" y="389"/>
                  </a:lnTo>
                  <a:lnTo>
                    <a:pt x="971" y="337"/>
                  </a:lnTo>
                  <a:lnTo>
                    <a:pt x="977" y="294"/>
                  </a:lnTo>
                  <a:lnTo>
                    <a:pt x="977" y="258"/>
                  </a:lnTo>
                  <a:lnTo>
                    <a:pt x="969" y="221"/>
                  </a:lnTo>
                  <a:lnTo>
                    <a:pt x="956" y="190"/>
                  </a:lnTo>
                  <a:lnTo>
                    <a:pt x="936" y="157"/>
                  </a:lnTo>
                  <a:lnTo>
                    <a:pt x="915" y="128"/>
                  </a:lnTo>
                  <a:lnTo>
                    <a:pt x="892" y="98"/>
                  </a:lnTo>
                  <a:lnTo>
                    <a:pt x="869" y="71"/>
                  </a:lnTo>
                  <a:lnTo>
                    <a:pt x="869" y="66"/>
                  </a:lnTo>
                  <a:lnTo>
                    <a:pt x="878" y="54"/>
                  </a:lnTo>
                  <a:lnTo>
                    <a:pt x="886" y="48"/>
                  </a:lnTo>
                  <a:lnTo>
                    <a:pt x="890" y="56"/>
                  </a:lnTo>
                  <a:lnTo>
                    <a:pt x="1140" y="166"/>
                  </a:lnTo>
                  <a:lnTo>
                    <a:pt x="1144" y="195"/>
                  </a:lnTo>
                  <a:lnTo>
                    <a:pt x="1154" y="226"/>
                  </a:lnTo>
                  <a:lnTo>
                    <a:pt x="1161" y="259"/>
                  </a:lnTo>
                  <a:lnTo>
                    <a:pt x="1171" y="292"/>
                  </a:lnTo>
                  <a:lnTo>
                    <a:pt x="1173" y="323"/>
                  </a:lnTo>
                  <a:lnTo>
                    <a:pt x="1171" y="356"/>
                  </a:lnTo>
                  <a:lnTo>
                    <a:pt x="1159" y="386"/>
                  </a:lnTo>
                  <a:lnTo>
                    <a:pt x="1140" y="417"/>
                  </a:lnTo>
                  <a:lnTo>
                    <a:pt x="1090" y="455"/>
                  </a:lnTo>
                  <a:lnTo>
                    <a:pt x="1037" y="482"/>
                  </a:lnTo>
                  <a:lnTo>
                    <a:pt x="979" y="502"/>
                  </a:lnTo>
                  <a:lnTo>
                    <a:pt x="923" y="517"/>
                  </a:lnTo>
                  <a:lnTo>
                    <a:pt x="865" y="529"/>
                  </a:lnTo>
                  <a:lnTo>
                    <a:pt x="808" y="545"/>
                  </a:lnTo>
                  <a:lnTo>
                    <a:pt x="754" y="566"/>
                  </a:lnTo>
                  <a:lnTo>
                    <a:pt x="706" y="599"/>
                  </a:lnTo>
                  <a:lnTo>
                    <a:pt x="770" y="576"/>
                  </a:lnTo>
                  <a:lnTo>
                    <a:pt x="838" y="562"/>
                  </a:lnTo>
                  <a:lnTo>
                    <a:pt x="907" y="554"/>
                  </a:lnTo>
                  <a:lnTo>
                    <a:pt x="977" y="546"/>
                  </a:lnTo>
                  <a:lnTo>
                    <a:pt x="1043" y="537"/>
                  </a:lnTo>
                  <a:lnTo>
                    <a:pt x="1109" y="521"/>
                  </a:lnTo>
                  <a:lnTo>
                    <a:pt x="1171" y="498"/>
                  </a:lnTo>
                  <a:lnTo>
                    <a:pt x="1231" y="463"/>
                  </a:lnTo>
                  <a:lnTo>
                    <a:pt x="1299" y="337"/>
                  </a:lnTo>
                  <a:lnTo>
                    <a:pt x="1303" y="337"/>
                  </a:lnTo>
                  <a:lnTo>
                    <a:pt x="1315" y="337"/>
                  </a:lnTo>
                  <a:lnTo>
                    <a:pt x="1322" y="337"/>
                  </a:lnTo>
                  <a:lnTo>
                    <a:pt x="1330" y="343"/>
                  </a:lnTo>
                  <a:lnTo>
                    <a:pt x="1332" y="380"/>
                  </a:lnTo>
                  <a:lnTo>
                    <a:pt x="1330" y="415"/>
                  </a:lnTo>
                  <a:lnTo>
                    <a:pt x="1320" y="446"/>
                  </a:lnTo>
                  <a:lnTo>
                    <a:pt x="1309" y="477"/>
                  </a:lnTo>
                  <a:lnTo>
                    <a:pt x="1291" y="504"/>
                  </a:lnTo>
                  <a:lnTo>
                    <a:pt x="1272" y="529"/>
                  </a:lnTo>
                  <a:lnTo>
                    <a:pt x="1251" y="554"/>
                  </a:lnTo>
                  <a:lnTo>
                    <a:pt x="1231" y="579"/>
                  </a:lnTo>
                  <a:lnTo>
                    <a:pt x="1210" y="591"/>
                  </a:lnTo>
                  <a:lnTo>
                    <a:pt x="1189" y="605"/>
                  </a:lnTo>
                  <a:lnTo>
                    <a:pt x="1167" y="616"/>
                  </a:lnTo>
                  <a:lnTo>
                    <a:pt x="1148" y="628"/>
                  </a:lnTo>
                  <a:lnTo>
                    <a:pt x="1127" y="636"/>
                  </a:lnTo>
                  <a:lnTo>
                    <a:pt x="1107" y="643"/>
                  </a:lnTo>
                  <a:lnTo>
                    <a:pt x="1086" y="649"/>
                  </a:lnTo>
                  <a:lnTo>
                    <a:pt x="1068" y="653"/>
                  </a:lnTo>
                  <a:lnTo>
                    <a:pt x="1278" y="636"/>
                  </a:lnTo>
                  <a:lnTo>
                    <a:pt x="1280" y="642"/>
                  </a:lnTo>
                  <a:lnTo>
                    <a:pt x="1286" y="645"/>
                  </a:lnTo>
                  <a:lnTo>
                    <a:pt x="1286" y="647"/>
                  </a:lnTo>
                  <a:lnTo>
                    <a:pt x="1278" y="663"/>
                  </a:lnTo>
                  <a:lnTo>
                    <a:pt x="1340" y="663"/>
                  </a:lnTo>
                  <a:lnTo>
                    <a:pt x="1332" y="678"/>
                  </a:lnTo>
                  <a:lnTo>
                    <a:pt x="1317" y="694"/>
                  </a:lnTo>
                  <a:lnTo>
                    <a:pt x="1305" y="700"/>
                  </a:lnTo>
                  <a:lnTo>
                    <a:pt x="1295" y="707"/>
                  </a:lnTo>
                  <a:lnTo>
                    <a:pt x="1284" y="713"/>
                  </a:lnTo>
                  <a:lnTo>
                    <a:pt x="1278" y="725"/>
                  </a:lnTo>
                  <a:lnTo>
                    <a:pt x="1291" y="725"/>
                  </a:lnTo>
                  <a:lnTo>
                    <a:pt x="1305" y="727"/>
                  </a:lnTo>
                  <a:lnTo>
                    <a:pt x="1307" y="740"/>
                  </a:lnTo>
                  <a:lnTo>
                    <a:pt x="1305" y="750"/>
                  </a:lnTo>
                  <a:lnTo>
                    <a:pt x="1297" y="756"/>
                  </a:lnTo>
                  <a:lnTo>
                    <a:pt x="1289" y="764"/>
                  </a:lnTo>
                  <a:lnTo>
                    <a:pt x="1276" y="768"/>
                  </a:lnTo>
                  <a:lnTo>
                    <a:pt x="1266" y="775"/>
                  </a:lnTo>
                  <a:lnTo>
                    <a:pt x="1256" y="783"/>
                  </a:lnTo>
                  <a:lnTo>
                    <a:pt x="1253" y="797"/>
                  </a:lnTo>
                  <a:lnTo>
                    <a:pt x="1260" y="808"/>
                  </a:lnTo>
                  <a:lnTo>
                    <a:pt x="1276" y="818"/>
                  </a:lnTo>
                  <a:lnTo>
                    <a:pt x="1289" y="826"/>
                  </a:lnTo>
                  <a:lnTo>
                    <a:pt x="1305" y="841"/>
                  </a:lnTo>
                  <a:lnTo>
                    <a:pt x="1286" y="896"/>
                  </a:lnTo>
                  <a:lnTo>
                    <a:pt x="1260" y="950"/>
                  </a:lnTo>
                  <a:lnTo>
                    <a:pt x="1229" y="1004"/>
                  </a:lnTo>
                  <a:lnTo>
                    <a:pt x="1194" y="1058"/>
                  </a:lnTo>
                  <a:lnTo>
                    <a:pt x="1154" y="1111"/>
                  </a:lnTo>
                  <a:lnTo>
                    <a:pt x="1107" y="1163"/>
                  </a:lnTo>
                  <a:lnTo>
                    <a:pt x="1057" y="1216"/>
                  </a:lnTo>
                  <a:lnTo>
                    <a:pt x="1004" y="1268"/>
                  </a:lnTo>
                  <a:lnTo>
                    <a:pt x="983" y="1274"/>
                  </a:lnTo>
                  <a:lnTo>
                    <a:pt x="966" y="1285"/>
                  </a:lnTo>
                  <a:lnTo>
                    <a:pt x="950" y="1295"/>
                  </a:lnTo>
                  <a:lnTo>
                    <a:pt x="935" y="1305"/>
                  </a:lnTo>
                  <a:lnTo>
                    <a:pt x="917" y="1309"/>
                  </a:lnTo>
                  <a:lnTo>
                    <a:pt x="900" y="1313"/>
                  </a:lnTo>
                  <a:lnTo>
                    <a:pt x="880" y="1313"/>
                  </a:lnTo>
                  <a:lnTo>
                    <a:pt x="861" y="1307"/>
                  </a:lnTo>
                  <a:lnTo>
                    <a:pt x="855" y="1299"/>
                  </a:lnTo>
                  <a:lnTo>
                    <a:pt x="851" y="1291"/>
                  </a:lnTo>
                  <a:lnTo>
                    <a:pt x="845" y="1281"/>
                  </a:lnTo>
                  <a:lnTo>
                    <a:pt x="843" y="1272"/>
                  </a:lnTo>
                  <a:lnTo>
                    <a:pt x="839" y="1260"/>
                  </a:lnTo>
                  <a:lnTo>
                    <a:pt x="836" y="1249"/>
                  </a:lnTo>
                  <a:lnTo>
                    <a:pt x="830" y="1237"/>
                  </a:lnTo>
                  <a:lnTo>
                    <a:pt x="824" y="1231"/>
                  </a:lnTo>
                  <a:lnTo>
                    <a:pt x="824" y="1219"/>
                  </a:lnTo>
                  <a:lnTo>
                    <a:pt x="828" y="1210"/>
                  </a:lnTo>
                  <a:lnTo>
                    <a:pt x="834" y="1198"/>
                  </a:lnTo>
                  <a:lnTo>
                    <a:pt x="841" y="1194"/>
                  </a:lnTo>
                  <a:lnTo>
                    <a:pt x="843" y="1183"/>
                  </a:lnTo>
                  <a:lnTo>
                    <a:pt x="851" y="1173"/>
                  </a:lnTo>
                  <a:lnTo>
                    <a:pt x="861" y="1163"/>
                  </a:lnTo>
                  <a:lnTo>
                    <a:pt x="878" y="1153"/>
                  </a:lnTo>
                  <a:lnTo>
                    <a:pt x="1090" y="1132"/>
                  </a:lnTo>
                  <a:lnTo>
                    <a:pt x="1105" y="1103"/>
                  </a:lnTo>
                  <a:lnTo>
                    <a:pt x="1117" y="1076"/>
                  </a:lnTo>
                  <a:lnTo>
                    <a:pt x="1123" y="1045"/>
                  </a:lnTo>
                  <a:lnTo>
                    <a:pt x="1127" y="1016"/>
                  </a:lnTo>
                  <a:lnTo>
                    <a:pt x="1123" y="987"/>
                  </a:lnTo>
                  <a:lnTo>
                    <a:pt x="1117" y="958"/>
                  </a:lnTo>
                  <a:lnTo>
                    <a:pt x="1105" y="930"/>
                  </a:lnTo>
                  <a:lnTo>
                    <a:pt x="1090" y="909"/>
                  </a:lnTo>
                  <a:lnTo>
                    <a:pt x="1078" y="892"/>
                  </a:lnTo>
                  <a:lnTo>
                    <a:pt x="1068" y="874"/>
                  </a:lnTo>
                  <a:lnTo>
                    <a:pt x="1057" y="859"/>
                  </a:lnTo>
                  <a:lnTo>
                    <a:pt x="1047" y="847"/>
                  </a:lnTo>
                  <a:lnTo>
                    <a:pt x="1033" y="833"/>
                  </a:lnTo>
                  <a:lnTo>
                    <a:pt x="1022" y="824"/>
                  </a:lnTo>
                  <a:lnTo>
                    <a:pt x="1004" y="818"/>
                  </a:lnTo>
                  <a:lnTo>
                    <a:pt x="989" y="814"/>
                  </a:lnTo>
                  <a:lnTo>
                    <a:pt x="795" y="859"/>
                  </a:lnTo>
                  <a:lnTo>
                    <a:pt x="810" y="859"/>
                  </a:lnTo>
                  <a:lnTo>
                    <a:pt x="828" y="859"/>
                  </a:lnTo>
                  <a:lnTo>
                    <a:pt x="841" y="861"/>
                  </a:lnTo>
                  <a:lnTo>
                    <a:pt x="855" y="872"/>
                  </a:lnTo>
                  <a:lnTo>
                    <a:pt x="863" y="888"/>
                  </a:lnTo>
                  <a:lnTo>
                    <a:pt x="872" y="903"/>
                  </a:lnTo>
                  <a:lnTo>
                    <a:pt x="882" y="921"/>
                  </a:lnTo>
                  <a:lnTo>
                    <a:pt x="892" y="938"/>
                  </a:lnTo>
                  <a:lnTo>
                    <a:pt x="898" y="956"/>
                  </a:lnTo>
                  <a:lnTo>
                    <a:pt x="903" y="977"/>
                  </a:lnTo>
                  <a:lnTo>
                    <a:pt x="905" y="998"/>
                  </a:lnTo>
                  <a:lnTo>
                    <a:pt x="905" y="1022"/>
                  </a:lnTo>
                  <a:lnTo>
                    <a:pt x="762" y="1231"/>
                  </a:lnTo>
                  <a:lnTo>
                    <a:pt x="721" y="1247"/>
                  </a:lnTo>
                  <a:lnTo>
                    <a:pt x="675" y="1264"/>
                  </a:lnTo>
                  <a:lnTo>
                    <a:pt x="626" y="1280"/>
                  </a:lnTo>
                  <a:lnTo>
                    <a:pt x="578" y="1293"/>
                  </a:lnTo>
                  <a:lnTo>
                    <a:pt x="527" y="1299"/>
                  </a:lnTo>
                  <a:lnTo>
                    <a:pt x="479" y="1299"/>
                  </a:lnTo>
                  <a:lnTo>
                    <a:pt x="430" y="1283"/>
                  </a:lnTo>
                  <a:lnTo>
                    <a:pt x="388" y="1258"/>
                  </a:lnTo>
                  <a:lnTo>
                    <a:pt x="357" y="1241"/>
                  </a:lnTo>
                  <a:lnTo>
                    <a:pt x="329" y="1223"/>
                  </a:lnTo>
                  <a:lnTo>
                    <a:pt x="304" y="1204"/>
                  </a:lnTo>
                  <a:lnTo>
                    <a:pt x="281" y="1186"/>
                  </a:lnTo>
                  <a:lnTo>
                    <a:pt x="256" y="1169"/>
                  </a:lnTo>
                  <a:lnTo>
                    <a:pt x="232" y="1155"/>
                  </a:lnTo>
                  <a:lnTo>
                    <a:pt x="205" y="1146"/>
                  </a:lnTo>
                  <a:lnTo>
                    <a:pt x="178" y="1144"/>
                  </a:lnTo>
                  <a:lnTo>
                    <a:pt x="139" y="1115"/>
                  </a:lnTo>
                  <a:lnTo>
                    <a:pt x="108" y="1080"/>
                  </a:lnTo>
                  <a:lnTo>
                    <a:pt x="81" y="1035"/>
                  </a:lnTo>
                  <a:lnTo>
                    <a:pt x="62" y="989"/>
                  </a:lnTo>
                  <a:lnTo>
                    <a:pt x="44" y="934"/>
                  </a:lnTo>
                  <a:lnTo>
                    <a:pt x="35" y="880"/>
                  </a:lnTo>
                  <a:lnTo>
                    <a:pt x="27" y="826"/>
                  </a:lnTo>
                  <a:lnTo>
                    <a:pt x="27" y="773"/>
                  </a:lnTo>
                  <a:lnTo>
                    <a:pt x="8" y="835"/>
                  </a:lnTo>
                  <a:lnTo>
                    <a:pt x="0" y="901"/>
                  </a:lnTo>
                  <a:lnTo>
                    <a:pt x="2" y="967"/>
                  </a:lnTo>
                  <a:lnTo>
                    <a:pt x="13" y="1035"/>
                  </a:lnTo>
                  <a:lnTo>
                    <a:pt x="31" y="1097"/>
                  </a:lnTo>
                  <a:lnTo>
                    <a:pt x="54" y="1159"/>
                  </a:lnTo>
                  <a:lnTo>
                    <a:pt x="83" y="1216"/>
                  </a:lnTo>
                  <a:lnTo>
                    <a:pt x="118" y="1268"/>
                  </a:lnTo>
                  <a:lnTo>
                    <a:pt x="192" y="1361"/>
                  </a:lnTo>
                  <a:lnTo>
                    <a:pt x="277" y="1439"/>
                  </a:lnTo>
                  <a:lnTo>
                    <a:pt x="370" y="1503"/>
                  </a:lnTo>
                  <a:lnTo>
                    <a:pt x="473" y="1553"/>
                  </a:lnTo>
                  <a:lnTo>
                    <a:pt x="578" y="1586"/>
                  </a:lnTo>
                  <a:lnTo>
                    <a:pt x="688" y="1605"/>
                  </a:lnTo>
                  <a:lnTo>
                    <a:pt x="801" y="1611"/>
                  </a:lnTo>
                  <a:lnTo>
                    <a:pt x="915" y="1605"/>
                  </a:lnTo>
                  <a:lnTo>
                    <a:pt x="1031" y="1574"/>
                  </a:lnTo>
                  <a:lnTo>
                    <a:pt x="1136" y="1530"/>
                  </a:lnTo>
                  <a:lnTo>
                    <a:pt x="1227" y="1470"/>
                  </a:lnTo>
                  <a:lnTo>
                    <a:pt x="1309" y="1402"/>
                  </a:lnTo>
                  <a:lnTo>
                    <a:pt x="1377" y="1322"/>
                  </a:lnTo>
                  <a:lnTo>
                    <a:pt x="1437" y="1239"/>
                  </a:lnTo>
                  <a:lnTo>
                    <a:pt x="1485" y="1148"/>
                  </a:lnTo>
                  <a:lnTo>
                    <a:pt x="1530" y="1058"/>
                  </a:lnTo>
                  <a:lnTo>
                    <a:pt x="1545" y="1022"/>
                  </a:lnTo>
                  <a:lnTo>
                    <a:pt x="1555" y="989"/>
                  </a:lnTo>
                  <a:lnTo>
                    <a:pt x="1559" y="958"/>
                  </a:lnTo>
                  <a:lnTo>
                    <a:pt x="1563" y="929"/>
                  </a:lnTo>
                  <a:lnTo>
                    <a:pt x="1563" y="897"/>
                  </a:lnTo>
                  <a:lnTo>
                    <a:pt x="1565" y="866"/>
                  </a:lnTo>
                  <a:lnTo>
                    <a:pt x="1567" y="835"/>
                  </a:lnTo>
                  <a:lnTo>
                    <a:pt x="1576" y="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11" name="Freeform 125"/>
            <p:cNvSpPr>
              <a:spLocks/>
            </p:cNvSpPr>
            <p:nvPr/>
          </p:nvSpPr>
          <p:spPr bwMode="auto">
            <a:xfrm>
              <a:off x="1932" y="3329"/>
              <a:ext cx="50" cy="10"/>
            </a:xfrm>
            <a:custGeom>
              <a:avLst/>
              <a:gdLst>
                <a:gd name="T0" fmla="*/ 170 w 170"/>
                <a:gd name="T1" fmla="*/ 0 h 33"/>
                <a:gd name="T2" fmla="*/ 0 w 170"/>
                <a:gd name="T3" fmla="*/ 33 h 33"/>
                <a:gd name="T4" fmla="*/ 170 w 170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33">
                  <a:moveTo>
                    <a:pt x="170" y="0"/>
                  </a:moveTo>
                  <a:lnTo>
                    <a:pt x="0" y="3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12" name="Freeform 126"/>
            <p:cNvSpPr>
              <a:spLocks/>
            </p:cNvSpPr>
            <p:nvPr/>
          </p:nvSpPr>
          <p:spPr bwMode="auto">
            <a:xfrm>
              <a:off x="1821" y="3179"/>
              <a:ext cx="46" cy="31"/>
            </a:xfrm>
            <a:custGeom>
              <a:avLst/>
              <a:gdLst>
                <a:gd name="T0" fmla="*/ 148 w 157"/>
                <a:gd name="T1" fmla="*/ 80 h 107"/>
                <a:gd name="T2" fmla="*/ 144 w 157"/>
                <a:gd name="T3" fmla="*/ 72 h 107"/>
                <a:gd name="T4" fmla="*/ 142 w 157"/>
                <a:gd name="T5" fmla="*/ 64 h 107"/>
                <a:gd name="T6" fmla="*/ 138 w 157"/>
                <a:gd name="T7" fmla="*/ 54 h 107"/>
                <a:gd name="T8" fmla="*/ 136 w 157"/>
                <a:gd name="T9" fmla="*/ 45 h 107"/>
                <a:gd name="T10" fmla="*/ 123 w 157"/>
                <a:gd name="T11" fmla="*/ 31 h 107"/>
                <a:gd name="T12" fmla="*/ 109 w 157"/>
                <a:gd name="T13" fmla="*/ 19 h 107"/>
                <a:gd name="T14" fmla="*/ 93 w 157"/>
                <a:gd name="T15" fmla="*/ 12 h 107"/>
                <a:gd name="T16" fmla="*/ 78 w 157"/>
                <a:gd name="T17" fmla="*/ 8 h 107"/>
                <a:gd name="T18" fmla="*/ 57 w 157"/>
                <a:gd name="T19" fmla="*/ 2 h 107"/>
                <a:gd name="T20" fmla="*/ 39 w 157"/>
                <a:gd name="T21" fmla="*/ 0 h 107"/>
                <a:gd name="T22" fmla="*/ 18 w 157"/>
                <a:gd name="T23" fmla="*/ 0 h 107"/>
                <a:gd name="T24" fmla="*/ 0 w 157"/>
                <a:gd name="T25" fmla="*/ 0 h 107"/>
                <a:gd name="T26" fmla="*/ 8 w 157"/>
                <a:gd name="T27" fmla="*/ 8 h 107"/>
                <a:gd name="T28" fmla="*/ 24 w 157"/>
                <a:gd name="T29" fmla="*/ 14 h 107"/>
                <a:gd name="T30" fmla="*/ 35 w 157"/>
                <a:gd name="T31" fmla="*/ 17 h 107"/>
                <a:gd name="T32" fmla="*/ 47 w 157"/>
                <a:gd name="T33" fmla="*/ 33 h 107"/>
                <a:gd name="T34" fmla="*/ 47 w 157"/>
                <a:gd name="T35" fmla="*/ 41 h 107"/>
                <a:gd name="T36" fmla="*/ 43 w 157"/>
                <a:gd name="T37" fmla="*/ 50 h 107"/>
                <a:gd name="T38" fmla="*/ 33 w 157"/>
                <a:gd name="T39" fmla="*/ 60 h 107"/>
                <a:gd name="T40" fmla="*/ 28 w 157"/>
                <a:gd name="T41" fmla="*/ 70 h 107"/>
                <a:gd name="T42" fmla="*/ 35 w 157"/>
                <a:gd name="T43" fmla="*/ 80 h 107"/>
                <a:gd name="T44" fmla="*/ 49 w 157"/>
                <a:gd name="T45" fmla="*/ 91 h 107"/>
                <a:gd name="T46" fmla="*/ 62 w 157"/>
                <a:gd name="T47" fmla="*/ 99 h 107"/>
                <a:gd name="T48" fmla="*/ 82 w 157"/>
                <a:gd name="T49" fmla="*/ 107 h 107"/>
                <a:gd name="T50" fmla="*/ 99 w 157"/>
                <a:gd name="T51" fmla="*/ 107 h 107"/>
                <a:gd name="T52" fmla="*/ 119 w 157"/>
                <a:gd name="T53" fmla="*/ 107 h 107"/>
                <a:gd name="T54" fmla="*/ 138 w 157"/>
                <a:gd name="T55" fmla="*/ 103 h 107"/>
                <a:gd name="T56" fmla="*/ 157 w 157"/>
                <a:gd name="T57" fmla="*/ 97 h 107"/>
                <a:gd name="T58" fmla="*/ 148 w 157"/>
                <a:gd name="T59" fmla="*/ 8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107">
                  <a:moveTo>
                    <a:pt x="148" y="80"/>
                  </a:moveTo>
                  <a:lnTo>
                    <a:pt x="144" y="72"/>
                  </a:lnTo>
                  <a:lnTo>
                    <a:pt x="142" y="64"/>
                  </a:lnTo>
                  <a:lnTo>
                    <a:pt x="138" y="54"/>
                  </a:lnTo>
                  <a:lnTo>
                    <a:pt x="136" y="45"/>
                  </a:lnTo>
                  <a:lnTo>
                    <a:pt x="123" y="31"/>
                  </a:lnTo>
                  <a:lnTo>
                    <a:pt x="109" y="19"/>
                  </a:lnTo>
                  <a:lnTo>
                    <a:pt x="93" y="12"/>
                  </a:lnTo>
                  <a:lnTo>
                    <a:pt x="78" y="8"/>
                  </a:lnTo>
                  <a:lnTo>
                    <a:pt x="57" y="2"/>
                  </a:lnTo>
                  <a:lnTo>
                    <a:pt x="39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8" y="8"/>
                  </a:lnTo>
                  <a:lnTo>
                    <a:pt x="24" y="14"/>
                  </a:lnTo>
                  <a:lnTo>
                    <a:pt x="35" y="17"/>
                  </a:lnTo>
                  <a:lnTo>
                    <a:pt x="47" y="33"/>
                  </a:lnTo>
                  <a:lnTo>
                    <a:pt x="47" y="41"/>
                  </a:lnTo>
                  <a:lnTo>
                    <a:pt x="43" y="50"/>
                  </a:lnTo>
                  <a:lnTo>
                    <a:pt x="33" y="60"/>
                  </a:lnTo>
                  <a:lnTo>
                    <a:pt x="28" y="70"/>
                  </a:lnTo>
                  <a:lnTo>
                    <a:pt x="35" y="80"/>
                  </a:lnTo>
                  <a:lnTo>
                    <a:pt x="49" y="91"/>
                  </a:lnTo>
                  <a:lnTo>
                    <a:pt x="62" y="99"/>
                  </a:lnTo>
                  <a:lnTo>
                    <a:pt x="82" y="107"/>
                  </a:lnTo>
                  <a:lnTo>
                    <a:pt x="99" y="107"/>
                  </a:lnTo>
                  <a:lnTo>
                    <a:pt x="119" y="107"/>
                  </a:lnTo>
                  <a:lnTo>
                    <a:pt x="138" y="103"/>
                  </a:lnTo>
                  <a:lnTo>
                    <a:pt x="157" y="97"/>
                  </a:lnTo>
                  <a:lnTo>
                    <a:pt x="148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  <p:sp>
          <p:nvSpPr>
            <p:cNvPr id="213" name="Freeform 127"/>
            <p:cNvSpPr>
              <a:spLocks/>
            </p:cNvSpPr>
            <p:nvPr/>
          </p:nvSpPr>
          <p:spPr bwMode="auto">
            <a:xfrm>
              <a:off x="1756" y="2935"/>
              <a:ext cx="205" cy="235"/>
            </a:xfrm>
            <a:custGeom>
              <a:avLst/>
              <a:gdLst>
                <a:gd name="T0" fmla="*/ 320 w 689"/>
                <a:gd name="T1" fmla="*/ 3 h 787"/>
                <a:gd name="T2" fmla="*/ 305 w 689"/>
                <a:gd name="T3" fmla="*/ 38 h 787"/>
                <a:gd name="T4" fmla="*/ 276 w 689"/>
                <a:gd name="T5" fmla="*/ 97 h 787"/>
                <a:gd name="T6" fmla="*/ 237 w 689"/>
                <a:gd name="T7" fmla="*/ 168 h 787"/>
                <a:gd name="T8" fmla="*/ 190 w 689"/>
                <a:gd name="T9" fmla="*/ 238 h 787"/>
                <a:gd name="T10" fmla="*/ 146 w 689"/>
                <a:gd name="T11" fmla="*/ 292 h 787"/>
                <a:gd name="T12" fmla="*/ 118 w 689"/>
                <a:gd name="T13" fmla="*/ 343 h 787"/>
                <a:gd name="T14" fmla="*/ 118 w 689"/>
                <a:gd name="T15" fmla="*/ 401 h 787"/>
                <a:gd name="T16" fmla="*/ 165 w 689"/>
                <a:gd name="T17" fmla="*/ 479 h 787"/>
                <a:gd name="T18" fmla="*/ 277 w 689"/>
                <a:gd name="T19" fmla="*/ 537 h 787"/>
                <a:gd name="T20" fmla="*/ 411 w 689"/>
                <a:gd name="T21" fmla="*/ 570 h 787"/>
                <a:gd name="T22" fmla="*/ 508 w 689"/>
                <a:gd name="T23" fmla="*/ 583 h 787"/>
                <a:gd name="T24" fmla="*/ 532 w 689"/>
                <a:gd name="T25" fmla="*/ 577 h 787"/>
                <a:gd name="T26" fmla="*/ 576 w 689"/>
                <a:gd name="T27" fmla="*/ 529 h 787"/>
                <a:gd name="T28" fmla="*/ 636 w 689"/>
                <a:gd name="T29" fmla="*/ 465 h 787"/>
                <a:gd name="T30" fmla="*/ 681 w 689"/>
                <a:gd name="T31" fmla="*/ 415 h 787"/>
                <a:gd name="T32" fmla="*/ 687 w 689"/>
                <a:gd name="T33" fmla="*/ 418 h 787"/>
                <a:gd name="T34" fmla="*/ 675 w 689"/>
                <a:gd name="T35" fmla="*/ 494 h 787"/>
                <a:gd name="T36" fmla="*/ 648 w 689"/>
                <a:gd name="T37" fmla="*/ 599 h 787"/>
                <a:gd name="T38" fmla="*/ 594 w 689"/>
                <a:gd name="T39" fmla="*/ 688 h 787"/>
                <a:gd name="T40" fmla="*/ 510 w 689"/>
                <a:gd name="T41" fmla="*/ 733 h 787"/>
                <a:gd name="T42" fmla="*/ 390 w 689"/>
                <a:gd name="T43" fmla="*/ 769 h 787"/>
                <a:gd name="T44" fmla="*/ 264 w 689"/>
                <a:gd name="T45" fmla="*/ 787 h 787"/>
                <a:gd name="T46" fmla="*/ 163 w 689"/>
                <a:gd name="T47" fmla="*/ 762 h 787"/>
                <a:gd name="T48" fmla="*/ 107 w 689"/>
                <a:gd name="T49" fmla="*/ 684 h 787"/>
                <a:gd name="T50" fmla="*/ 53 w 689"/>
                <a:gd name="T51" fmla="*/ 589 h 787"/>
                <a:gd name="T52" fmla="*/ 10 w 689"/>
                <a:gd name="T53" fmla="*/ 494 h 787"/>
                <a:gd name="T54" fmla="*/ 2 w 689"/>
                <a:gd name="T55" fmla="*/ 411 h 787"/>
                <a:gd name="T56" fmla="*/ 54 w 689"/>
                <a:gd name="T57" fmla="*/ 339 h 787"/>
                <a:gd name="T58" fmla="*/ 157 w 689"/>
                <a:gd name="T59" fmla="*/ 219 h 787"/>
                <a:gd name="T60" fmla="*/ 266 w 689"/>
                <a:gd name="T61" fmla="*/ 91 h 787"/>
                <a:gd name="T62" fmla="*/ 326 w 689"/>
                <a:gd name="T63" fmla="*/ 7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9" h="787">
                  <a:moveTo>
                    <a:pt x="324" y="0"/>
                  </a:moveTo>
                  <a:lnTo>
                    <a:pt x="320" y="3"/>
                  </a:lnTo>
                  <a:lnTo>
                    <a:pt x="314" y="17"/>
                  </a:lnTo>
                  <a:lnTo>
                    <a:pt x="305" y="38"/>
                  </a:lnTo>
                  <a:lnTo>
                    <a:pt x="293" y="67"/>
                  </a:lnTo>
                  <a:lnTo>
                    <a:pt x="276" y="97"/>
                  </a:lnTo>
                  <a:lnTo>
                    <a:pt x="258" y="133"/>
                  </a:lnTo>
                  <a:lnTo>
                    <a:pt x="237" y="168"/>
                  </a:lnTo>
                  <a:lnTo>
                    <a:pt x="215" y="205"/>
                  </a:lnTo>
                  <a:lnTo>
                    <a:pt x="190" y="238"/>
                  </a:lnTo>
                  <a:lnTo>
                    <a:pt x="167" y="267"/>
                  </a:lnTo>
                  <a:lnTo>
                    <a:pt x="146" y="292"/>
                  </a:lnTo>
                  <a:lnTo>
                    <a:pt x="130" y="320"/>
                  </a:lnTo>
                  <a:lnTo>
                    <a:pt x="118" y="343"/>
                  </a:lnTo>
                  <a:lnTo>
                    <a:pt x="115" y="370"/>
                  </a:lnTo>
                  <a:lnTo>
                    <a:pt x="118" y="401"/>
                  </a:lnTo>
                  <a:lnTo>
                    <a:pt x="136" y="440"/>
                  </a:lnTo>
                  <a:lnTo>
                    <a:pt x="165" y="479"/>
                  </a:lnTo>
                  <a:lnTo>
                    <a:pt x="215" y="512"/>
                  </a:lnTo>
                  <a:lnTo>
                    <a:pt x="277" y="537"/>
                  </a:lnTo>
                  <a:lnTo>
                    <a:pt x="347" y="558"/>
                  </a:lnTo>
                  <a:lnTo>
                    <a:pt x="411" y="570"/>
                  </a:lnTo>
                  <a:lnTo>
                    <a:pt x="469" y="579"/>
                  </a:lnTo>
                  <a:lnTo>
                    <a:pt x="508" y="583"/>
                  </a:lnTo>
                  <a:lnTo>
                    <a:pt x="526" y="585"/>
                  </a:lnTo>
                  <a:lnTo>
                    <a:pt x="532" y="577"/>
                  </a:lnTo>
                  <a:lnTo>
                    <a:pt x="551" y="558"/>
                  </a:lnTo>
                  <a:lnTo>
                    <a:pt x="576" y="529"/>
                  </a:lnTo>
                  <a:lnTo>
                    <a:pt x="607" y="498"/>
                  </a:lnTo>
                  <a:lnTo>
                    <a:pt x="636" y="465"/>
                  </a:lnTo>
                  <a:lnTo>
                    <a:pt x="661" y="436"/>
                  </a:lnTo>
                  <a:lnTo>
                    <a:pt x="681" y="415"/>
                  </a:lnTo>
                  <a:lnTo>
                    <a:pt x="689" y="407"/>
                  </a:lnTo>
                  <a:lnTo>
                    <a:pt x="687" y="418"/>
                  </a:lnTo>
                  <a:lnTo>
                    <a:pt x="683" y="450"/>
                  </a:lnTo>
                  <a:lnTo>
                    <a:pt x="675" y="494"/>
                  </a:lnTo>
                  <a:lnTo>
                    <a:pt x="665" y="546"/>
                  </a:lnTo>
                  <a:lnTo>
                    <a:pt x="648" y="599"/>
                  </a:lnTo>
                  <a:lnTo>
                    <a:pt x="625" y="649"/>
                  </a:lnTo>
                  <a:lnTo>
                    <a:pt x="594" y="688"/>
                  </a:lnTo>
                  <a:lnTo>
                    <a:pt x="559" y="715"/>
                  </a:lnTo>
                  <a:lnTo>
                    <a:pt x="510" y="733"/>
                  </a:lnTo>
                  <a:lnTo>
                    <a:pt x="454" y="754"/>
                  </a:lnTo>
                  <a:lnTo>
                    <a:pt x="390" y="769"/>
                  </a:lnTo>
                  <a:lnTo>
                    <a:pt x="326" y="783"/>
                  </a:lnTo>
                  <a:lnTo>
                    <a:pt x="264" y="787"/>
                  </a:lnTo>
                  <a:lnTo>
                    <a:pt x="210" y="781"/>
                  </a:lnTo>
                  <a:lnTo>
                    <a:pt x="163" y="762"/>
                  </a:lnTo>
                  <a:lnTo>
                    <a:pt x="136" y="729"/>
                  </a:lnTo>
                  <a:lnTo>
                    <a:pt x="107" y="684"/>
                  </a:lnTo>
                  <a:lnTo>
                    <a:pt x="80" y="638"/>
                  </a:lnTo>
                  <a:lnTo>
                    <a:pt x="53" y="589"/>
                  </a:lnTo>
                  <a:lnTo>
                    <a:pt x="29" y="543"/>
                  </a:lnTo>
                  <a:lnTo>
                    <a:pt x="10" y="494"/>
                  </a:lnTo>
                  <a:lnTo>
                    <a:pt x="0" y="451"/>
                  </a:lnTo>
                  <a:lnTo>
                    <a:pt x="2" y="411"/>
                  </a:lnTo>
                  <a:lnTo>
                    <a:pt x="21" y="380"/>
                  </a:lnTo>
                  <a:lnTo>
                    <a:pt x="54" y="339"/>
                  </a:lnTo>
                  <a:lnTo>
                    <a:pt x="103" y="285"/>
                  </a:lnTo>
                  <a:lnTo>
                    <a:pt x="157" y="219"/>
                  </a:lnTo>
                  <a:lnTo>
                    <a:pt x="215" y="155"/>
                  </a:lnTo>
                  <a:lnTo>
                    <a:pt x="266" y="91"/>
                  </a:lnTo>
                  <a:lnTo>
                    <a:pt x="305" y="40"/>
                  </a:lnTo>
                  <a:lnTo>
                    <a:pt x="326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A11C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14" name="Text Box 333"/>
          <p:cNvSpPr txBox="1">
            <a:spLocks noChangeArrowheads="1"/>
          </p:cNvSpPr>
          <p:nvPr/>
        </p:nvSpPr>
        <p:spPr bwMode="auto">
          <a:xfrm>
            <a:off x="731962" y="4494485"/>
            <a:ext cx="576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2000" b="1" i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2000" b="1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" name="Text Box 334"/>
          <p:cNvSpPr txBox="1">
            <a:spLocks noChangeArrowheads="1"/>
          </p:cNvSpPr>
          <p:nvPr/>
        </p:nvSpPr>
        <p:spPr bwMode="auto">
          <a:xfrm>
            <a:off x="1135187" y="4384948"/>
            <a:ext cx="576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2000" b="1" i="1" dirty="0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2000" b="1" i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6" name="Text Box 362"/>
              <p:cNvSpPr txBox="1">
                <a:spLocks noChangeArrowheads="1"/>
              </p:cNvSpPr>
              <p:nvPr/>
            </p:nvSpPr>
            <p:spPr bwMode="auto">
              <a:xfrm>
                <a:off x="481137" y="5151710"/>
                <a:ext cx="1474788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2</m:t>
                      </m:r>
                      <m:r>
                        <a:rPr lang="en-GB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 + 5</m:t>
                      </m:r>
                    </m:oMath>
                  </m:oMathPara>
                </a14:m>
                <a:endParaRPr lang="en-US" sz="28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16" name="Text Box 3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1137" y="5151710"/>
                <a:ext cx="147478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7" name="Text Box 363"/>
              <p:cNvSpPr txBox="1">
                <a:spLocks noChangeArrowheads="1"/>
              </p:cNvSpPr>
              <p:nvPr/>
            </p:nvSpPr>
            <p:spPr bwMode="auto">
              <a:xfrm>
                <a:off x="4511800" y="5180285"/>
                <a:ext cx="652462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21</m:t>
                      </m:r>
                    </m:oMath>
                  </m:oMathPara>
                </a14:m>
                <a:endParaRPr lang="en-US" sz="28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17" name="Text Box 3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11800" y="5180285"/>
                <a:ext cx="652462" cy="51911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8" name="Rectangle 217"/>
          <p:cNvSpPr/>
          <p:nvPr/>
        </p:nvSpPr>
        <p:spPr>
          <a:xfrm>
            <a:off x="1216150" y="5180285"/>
            <a:ext cx="664754" cy="4946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9" name="TextBox 218"/>
              <p:cNvSpPr txBox="1"/>
              <p:nvPr/>
            </p:nvSpPr>
            <p:spPr>
              <a:xfrm>
                <a:off x="4454429" y="5180285"/>
                <a:ext cx="663963" cy="52322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/>
                        </a:rPr>
                        <m:t>16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9" name="TextBox 2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429" y="5180285"/>
                <a:ext cx="663963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0" name="Rectangle 219"/>
          <p:cNvSpPr/>
          <p:nvPr/>
        </p:nvSpPr>
        <p:spPr>
          <a:xfrm>
            <a:off x="527547" y="5180285"/>
            <a:ext cx="300037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60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5" grpId="0"/>
      <p:bldP spid="215" grpId="0"/>
      <p:bldP spid="218" grpId="0" animBg="1"/>
      <p:bldP spid="219" grpId="0" animBg="1"/>
      <p:bldP spid="2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714375" y="2234481"/>
            <a:ext cx="2347117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prstClr val="black"/>
                </a:solidFill>
              </a:rPr>
              <a:t>1) 3a + 6 = 15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800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prstClr val="black"/>
                </a:solidFill>
              </a:rPr>
              <a:t>2) 2b +5 = 21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800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prstClr val="black"/>
                </a:solidFill>
              </a:rPr>
              <a:t>3) 7c – 1 = 27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800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prstClr val="black"/>
                </a:solidFill>
              </a:rPr>
              <a:t>4) 12d – 64 =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800" dirty="0" smtClean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1880" y="2192362"/>
            <a:ext cx="756000" cy="461665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smtClean="0"/>
              <a:t>a = 7</a:t>
            </a:r>
            <a:endParaRPr lang="en-US" sz="2400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491880" y="3071126"/>
            <a:ext cx="756000" cy="461665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smtClean="0"/>
              <a:t>b = 8</a:t>
            </a:r>
            <a:endParaRPr lang="en-US" sz="2400" smtClean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91880" y="3949890"/>
            <a:ext cx="756000" cy="461665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smtClean="0"/>
              <a:t>c = 4</a:t>
            </a:r>
            <a:endParaRPr lang="en-US" sz="2400" smtClean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91880" y="4828653"/>
            <a:ext cx="756000" cy="461665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 smtClean="0"/>
              <a:t>d = 6</a:t>
            </a:r>
            <a:endParaRPr lang="en-US" sz="2400" dirty="0" smtClean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380312" y="2192362"/>
            <a:ext cx="756000" cy="461665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smtClean="0"/>
              <a:t>e = 2</a:t>
            </a:r>
            <a:endParaRPr lang="en-US" sz="2400" smtClean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80312" y="3071126"/>
            <a:ext cx="756000" cy="461665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smtClean="0"/>
              <a:t>f = 7</a:t>
            </a:r>
            <a:endParaRPr lang="en-US" sz="2400" smtClean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380312" y="3949890"/>
            <a:ext cx="756000" cy="461665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smtClean="0"/>
              <a:t>x = 4</a:t>
            </a:r>
            <a:endParaRPr lang="en-US" sz="2400" smtClean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361075" y="4828653"/>
            <a:ext cx="756000" cy="461665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 smtClean="0"/>
              <a:t>x = 7</a:t>
            </a:r>
            <a:endParaRPr lang="en-US" sz="24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788024" y="2234481"/>
            <a:ext cx="226696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>
                <a:solidFill>
                  <a:prstClr val="black"/>
                </a:solidFill>
              </a:rPr>
              <a:t>5) 3 + 6e = 15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>
                <a:solidFill>
                  <a:prstClr val="black"/>
                </a:solidFill>
              </a:rPr>
              <a:t>6) 18 + 7f = 67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>
                <a:solidFill>
                  <a:prstClr val="black"/>
                </a:solidFill>
              </a:rPr>
              <a:t>7) 8 = 3x – 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>
                <a:solidFill>
                  <a:prstClr val="black"/>
                </a:solidFill>
              </a:rPr>
              <a:t>8) 47 = 6x + 5</a:t>
            </a:r>
            <a:endParaRPr lang="en-US" sz="2800" dirty="0">
              <a:solidFill>
                <a:prstClr val="black"/>
              </a:solidFill>
            </a:endParaRPr>
          </a:p>
          <a:p>
            <a:endParaRPr lang="en-GB" sz="2800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r>
              <a:rPr lang="en-GB" dirty="0" smtClean="0"/>
              <a:t>Task</a:t>
            </a:r>
            <a:r>
              <a:rPr lang="en-GB" b="0" u="none" dirty="0" smtClean="0"/>
              <a:t> - Solve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06" y="2365648"/>
            <a:ext cx="253926" cy="46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10590" y="2365648"/>
            <a:ext cx="229548" cy="4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06" y="3116535"/>
            <a:ext cx="253926" cy="46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61" y="3941907"/>
            <a:ext cx="253926" cy="46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61" y="4692794"/>
            <a:ext cx="253926" cy="46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10589" y="3071126"/>
            <a:ext cx="229548" cy="4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589" y="4767368"/>
            <a:ext cx="213729" cy="4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790" y="3983709"/>
            <a:ext cx="213729" cy="4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332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2"/>
              <p:cNvSpPr txBox="1">
                <a:spLocks/>
              </p:cNvSpPr>
              <p:nvPr/>
            </p:nvSpPr>
            <p:spPr>
              <a:xfrm>
                <a:off x="0" y="1268413"/>
                <a:ext cx="9144000" cy="5589587"/>
              </a:xfrm>
              <a:prstGeom prst="rect">
                <a:avLst/>
              </a:prstGeom>
            </p:spPr>
            <p:txBody>
              <a:bodyPr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dirty="0" smtClean="0"/>
                  <a:t>Modelled Example</a:t>
                </a:r>
              </a:p>
              <a:p>
                <a:endParaRPr lang="en-GB" dirty="0"/>
              </a:p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/>
                        </a:rPr>
                        <m:t>3</m:t>
                      </m:r>
                      <m:r>
                        <a:rPr lang="en-GB" i="1" dirty="0">
                          <a:latin typeface="Cambria Math"/>
                        </a:rPr>
                        <m:t>𝑥</m:t>
                      </m:r>
                      <m:r>
                        <a:rPr lang="en-GB" i="1" dirty="0">
                          <a:latin typeface="Cambria Math"/>
                        </a:rPr>
                        <m:t>  +  5  =  2</m:t>
                      </m:r>
                      <m:r>
                        <a:rPr lang="en-GB" i="1" dirty="0">
                          <a:latin typeface="Cambria Math"/>
                        </a:rPr>
                        <m:t>𝑥</m:t>
                      </m:r>
                      <m:r>
                        <a:rPr lang="en-GB" i="1" dirty="0">
                          <a:latin typeface="Cambria Math"/>
                        </a:rPr>
                        <m:t>  +  9</m:t>
                      </m:r>
                    </m:oMath>
                  </m:oMathPara>
                </a14:m>
                <a:endParaRPr lang="en-US" dirty="0">
                  <a:solidFill>
                    <a:srgbClr val="003399"/>
                  </a:solidFill>
                </a:endParaRPr>
              </a:p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GB" dirty="0">
                  <a:solidFill>
                    <a:srgbClr val="003399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5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68413"/>
                <a:ext cx="9144000" cy="5589587"/>
              </a:xfrm>
              <a:prstGeom prst="rect">
                <a:avLst/>
              </a:prstGeom>
              <a:blipFill>
                <a:blip r:embed="rId2"/>
                <a:stretch>
                  <a:fillRect l="-533" t="-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4554747" y="2122098"/>
            <a:ext cx="17253" cy="3019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7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54585" y="1173192"/>
            <a:ext cx="904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Task </a:t>
            </a:r>
            <a:r>
              <a:rPr lang="en-GB" dirty="0" smtClean="0"/>
              <a:t>-</a:t>
            </a:r>
            <a:endParaRPr lang="en-GB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54585" y="2252431"/>
            <a:ext cx="3643312" cy="3672061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70000"/>
              </a:lnSpc>
              <a:buFontTx/>
              <a:buAutoNum type="alphaUcParenR"/>
            </a:pPr>
            <a:r>
              <a:rPr lang="en-GB" sz="3600" dirty="0" smtClean="0"/>
              <a:t>  2x + 2 = x + 9</a:t>
            </a:r>
          </a:p>
          <a:p>
            <a:pPr marL="533400" indent="-533400">
              <a:lnSpc>
                <a:spcPct val="70000"/>
              </a:lnSpc>
              <a:buFontTx/>
              <a:buAutoNum type="alphaUcParenR"/>
            </a:pPr>
            <a:endParaRPr lang="en-GB" sz="3600" dirty="0" smtClean="0"/>
          </a:p>
          <a:p>
            <a:pPr marL="533400" indent="-533400">
              <a:lnSpc>
                <a:spcPct val="70000"/>
              </a:lnSpc>
              <a:buFontTx/>
              <a:buAutoNum type="alphaUcParenR"/>
            </a:pPr>
            <a:r>
              <a:rPr lang="en-GB" sz="3600" dirty="0" smtClean="0"/>
              <a:t> 3x + 1 = x + 5</a:t>
            </a:r>
          </a:p>
          <a:p>
            <a:pPr marL="533400" indent="-533400">
              <a:lnSpc>
                <a:spcPct val="70000"/>
              </a:lnSpc>
              <a:buFontTx/>
              <a:buAutoNum type="alphaUcParenR"/>
            </a:pPr>
            <a:endParaRPr lang="en-GB" sz="3600" dirty="0" smtClean="0"/>
          </a:p>
          <a:p>
            <a:pPr marL="533400" indent="-533400">
              <a:lnSpc>
                <a:spcPct val="70000"/>
              </a:lnSpc>
              <a:buFontTx/>
              <a:buAutoNum type="alphaUcParenR"/>
            </a:pPr>
            <a:r>
              <a:rPr lang="en-GB" sz="3600" dirty="0" smtClean="0"/>
              <a:t> 6x – 8 = 4x</a:t>
            </a:r>
          </a:p>
          <a:p>
            <a:pPr marL="533400" indent="-533400">
              <a:lnSpc>
                <a:spcPct val="70000"/>
              </a:lnSpc>
              <a:buFontTx/>
              <a:buAutoNum type="alphaUcParenR"/>
            </a:pPr>
            <a:endParaRPr lang="en-GB" sz="3600" dirty="0" smtClean="0"/>
          </a:p>
          <a:p>
            <a:pPr marL="533400" indent="-533400">
              <a:lnSpc>
                <a:spcPct val="70000"/>
              </a:lnSpc>
              <a:buFontTx/>
              <a:buAutoNum type="alphaUcParenR"/>
            </a:pPr>
            <a:r>
              <a:rPr lang="en-GB" sz="3600" dirty="0" smtClean="0"/>
              <a:t> 5x + 1 = x - 11 </a:t>
            </a:r>
            <a:endParaRPr lang="en-GB" sz="3600" dirty="0"/>
          </a:p>
        </p:txBody>
      </p:sp>
      <p:sp>
        <p:nvSpPr>
          <p:cNvPr id="17" name="Rectangle 16"/>
          <p:cNvSpPr/>
          <p:nvPr/>
        </p:nvSpPr>
        <p:spPr>
          <a:xfrm>
            <a:off x="1021783" y="11731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Solve </a:t>
            </a:r>
            <a:r>
              <a:rPr lang="en-GB" dirty="0"/>
              <a:t>the following, laying out your working exactly as we did in the examples…</a:t>
            </a:r>
          </a:p>
        </p:txBody>
      </p:sp>
      <p:sp>
        <p:nvSpPr>
          <p:cNvPr id="18" name="Rectangle 4"/>
          <p:cNvSpPr txBox="1">
            <a:spLocks noChangeArrowheads="1"/>
          </p:cNvSpPr>
          <p:nvPr/>
        </p:nvSpPr>
        <p:spPr>
          <a:xfrm>
            <a:off x="4574427" y="2252431"/>
            <a:ext cx="4110037" cy="35286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buFontTx/>
              <a:buNone/>
            </a:pPr>
            <a:r>
              <a:rPr lang="en-GB" sz="3600" b="1" dirty="0" smtClean="0">
                <a:solidFill>
                  <a:schemeClr val="accent2"/>
                </a:solidFill>
              </a:rPr>
              <a:t>x = 7</a:t>
            </a:r>
          </a:p>
          <a:p>
            <a:pPr>
              <a:lnSpc>
                <a:spcPct val="70000"/>
              </a:lnSpc>
              <a:buFontTx/>
              <a:buNone/>
            </a:pPr>
            <a:endParaRPr lang="en-GB" sz="3600" b="1" dirty="0" smtClean="0">
              <a:solidFill>
                <a:schemeClr val="accent2"/>
              </a:solidFill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GB" sz="3600" b="1" dirty="0" smtClean="0">
                <a:solidFill>
                  <a:schemeClr val="accent2"/>
                </a:solidFill>
              </a:rPr>
              <a:t>x = 2</a:t>
            </a:r>
          </a:p>
          <a:p>
            <a:pPr>
              <a:lnSpc>
                <a:spcPct val="70000"/>
              </a:lnSpc>
              <a:buFontTx/>
              <a:buNone/>
            </a:pPr>
            <a:endParaRPr lang="en-GB" sz="3600" b="1" dirty="0" smtClean="0">
              <a:solidFill>
                <a:schemeClr val="accent2"/>
              </a:solidFill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GB" sz="3600" b="1" dirty="0" smtClean="0">
                <a:solidFill>
                  <a:schemeClr val="accent2"/>
                </a:solidFill>
              </a:rPr>
              <a:t>x = 4</a:t>
            </a:r>
          </a:p>
          <a:p>
            <a:pPr>
              <a:lnSpc>
                <a:spcPct val="70000"/>
              </a:lnSpc>
              <a:buFontTx/>
              <a:buNone/>
            </a:pPr>
            <a:endParaRPr lang="en-GB" sz="3600" b="1" dirty="0" smtClean="0">
              <a:solidFill>
                <a:schemeClr val="accent2"/>
              </a:solidFill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GB" sz="3600" b="1" dirty="0" smtClean="0">
                <a:solidFill>
                  <a:schemeClr val="accent2"/>
                </a:solidFill>
              </a:rPr>
              <a:t>x = -3</a:t>
            </a:r>
            <a:endParaRPr lang="en-GB" sz="3600" b="1" dirty="0">
              <a:solidFill>
                <a:schemeClr val="accent2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/>
        </p:nvSpPr>
        <p:spPr>
          <a:xfrm>
            <a:off x="0" y="773082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5" y="2252431"/>
            <a:ext cx="253926" cy="46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848" y="4154402"/>
            <a:ext cx="229548" cy="4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9" y="3097703"/>
            <a:ext cx="253926" cy="46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61" y="5112200"/>
            <a:ext cx="213729" cy="4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36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36512" y="1736224"/>
            <a:ext cx="91805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prstClr val="black"/>
                </a:solidFill>
              </a:rPr>
              <a:t>(a)	Solve	        7</a:t>
            </a:r>
            <a:r>
              <a:rPr lang="pt-BR" sz="3200" i="1" dirty="0" smtClean="0">
                <a:solidFill>
                  <a:prstClr val="black"/>
                </a:solidFill>
              </a:rPr>
              <a:t>p + 2 = 5p + 8</a:t>
            </a:r>
          </a:p>
          <a:p>
            <a:endParaRPr lang="en-GB" sz="3200" dirty="0" smtClean="0">
              <a:solidFill>
                <a:prstClr val="black"/>
              </a:solidFill>
            </a:endParaRPr>
          </a:p>
          <a:p>
            <a:pPr algn="r"/>
            <a:endParaRPr lang="en-GB" sz="3200" dirty="0" smtClean="0">
              <a:solidFill>
                <a:prstClr val="black"/>
              </a:solidFill>
            </a:endParaRPr>
          </a:p>
          <a:p>
            <a:pPr algn="r"/>
            <a:r>
              <a:rPr lang="en-GB" sz="3200" i="1" dirty="0" smtClean="0">
                <a:solidFill>
                  <a:prstClr val="black"/>
                </a:solidFill>
              </a:rPr>
              <a:t>p = ............................</a:t>
            </a:r>
          </a:p>
          <a:p>
            <a:pPr algn="r"/>
            <a:r>
              <a:rPr lang="en-GB" sz="2400" b="1" dirty="0" smtClean="0">
                <a:solidFill>
                  <a:prstClr val="black"/>
                </a:solidFill>
              </a:rPr>
              <a:t>(2)</a:t>
            </a:r>
          </a:p>
          <a:p>
            <a:r>
              <a:rPr lang="pt-BR" sz="3200" dirty="0" smtClean="0">
                <a:solidFill>
                  <a:prstClr val="black"/>
                </a:solidFill>
              </a:rPr>
              <a:t>(b)	Solve	        7</a:t>
            </a:r>
            <a:r>
              <a:rPr lang="pt-BR" sz="3200" i="1" dirty="0" smtClean="0">
                <a:solidFill>
                  <a:prstClr val="black"/>
                </a:solidFill>
              </a:rPr>
              <a:t>r + 2 = 5(r – 4)</a:t>
            </a:r>
          </a:p>
          <a:p>
            <a:endParaRPr lang="en-GB" sz="3200" dirty="0" smtClean="0">
              <a:solidFill>
                <a:prstClr val="black"/>
              </a:solidFill>
            </a:endParaRPr>
          </a:p>
          <a:p>
            <a:endParaRPr lang="en-GB" sz="3200" dirty="0" smtClean="0">
              <a:solidFill>
                <a:prstClr val="black"/>
              </a:solidFill>
            </a:endParaRPr>
          </a:p>
          <a:p>
            <a:pPr algn="r"/>
            <a:r>
              <a:rPr lang="en-GB" sz="3200" i="1" dirty="0" smtClean="0">
                <a:solidFill>
                  <a:prstClr val="black"/>
                </a:solidFill>
              </a:rPr>
              <a:t>r = ...........................</a:t>
            </a:r>
          </a:p>
          <a:p>
            <a:pPr algn="r"/>
            <a:r>
              <a:rPr lang="en-GB" sz="2400" b="1" dirty="0" smtClean="0">
                <a:solidFill>
                  <a:prstClr val="black"/>
                </a:solidFill>
              </a:rPr>
              <a:t>(2)</a:t>
            </a:r>
          </a:p>
          <a:p>
            <a:pPr algn="r"/>
            <a:r>
              <a:rPr lang="en-GB" sz="2400" b="1" dirty="0" smtClean="0">
                <a:solidFill>
                  <a:prstClr val="black"/>
                </a:solidFill>
              </a:rPr>
              <a:t>(Total 4 marks)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7049" y="1069675"/>
            <a:ext cx="23808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i="1" u="sng" dirty="0"/>
              <a:t>Exam question</a:t>
            </a:r>
          </a:p>
        </p:txBody>
      </p:sp>
    </p:spTree>
    <p:extLst>
      <p:ext uri="{BB962C8B-B14F-4D97-AF65-F5344CB8AC3E}">
        <p14:creationId xmlns:p14="http://schemas.microsoft.com/office/powerpoint/2010/main" val="412203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388" y="1949570"/>
            <a:ext cx="7895235" cy="477175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3BE4743-0F49-44DB-A163-2795BCA8BCDC}"/>
              </a:ext>
            </a:extLst>
          </p:cNvPr>
          <p:cNvSpPr/>
          <p:nvPr/>
        </p:nvSpPr>
        <p:spPr>
          <a:xfrm>
            <a:off x="0" y="859347"/>
            <a:ext cx="914399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Opportunity to show Courage and Resilience</a:t>
            </a:r>
          </a:p>
          <a:p>
            <a:pPr algn="ctr">
              <a:spcAft>
                <a:spcPts val="600"/>
              </a:spcAft>
            </a:pPr>
            <a:r>
              <a:rPr lang="en-GB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would I solve the following questions?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868" y="1088092"/>
            <a:ext cx="1056754" cy="1112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7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85" y="1188952"/>
            <a:ext cx="8247392" cy="502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62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141" y="2139350"/>
            <a:ext cx="7886700" cy="2164333"/>
          </a:xfrm>
        </p:spPr>
        <p:txBody>
          <a:bodyPr/>
          <a:lstStyle/>
          <a:p>
            <a:pPr algn="ctr"/>
            <a:r>
              <a:rPr lang="en-GB" dirty="0" smtClean="0"/>
              <a:t>Please complete GSB worksheet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61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19814</TotalTime>
  <Words>294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Please complete GSB worksheet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Stevens</dc:creator>
  <cp:lastModifiedBy>Byron Walker</cp:lastModifiedBy>
  <cp:revision>127</cp:revision>
  <dcterms:created xsi:type="dcterms:W3CDTF">2019-09-19T11:56:00Z</dcterms:created>
  <dcterms:modified xsi:type="dcterms:W3CDTF">2020-09-22T11:04:55Z</dcterms:modified>
</cp:coreProperties>
</file>