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7" r:id="rId5"/>
    <p:sldId id="260" r:id="rId6"/>
    <p:sldId id="258" r:id="rId7"/>
    <p:sldId id="263" r:id="rId8"/>
    <p:sldId id="262" r:id="rId9"/>
    <p:sldId id="264" r:id="rId10"/>
    <p:sldId id="265" r:id="rId11"/>
    <p:sldId id="266" r:id="rId12"/>
    <p:sldId id="268" r:id="rId13"/>
  </p:sldIdLst>
  <p:sldSz cx="9144000" cy="6858000" type="screen4x3"/>
  <p:notesSz cx="6781800" cy="9067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2" y="12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75FF58-8BD8-413D-B320-3DC1DB6836E8}" type="datetimeFigureOut">
              <a:rPr lang="en-GB" smtClean="0"/>
              <a:t>25/09/2018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165442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75FF58-8BD8-413D-B320-3DC1DB6836E8}" type="datetimeFigureOut">
              <a:rPr lang="en-GB" smtClean="0"/>
              <a:t>25/09/2018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37425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75FF58-8BD8-413D-B320-3DC1DB6836E8}" type="datetimeFigureOut">
              <a:rPr lang="en-GB" smtClean="0"/>
              <a:t>25/09/2018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2556362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75FF58-8BD8-413D-B320-3DC1DB6836E8}" type="datetimeFigureOut">
              <a:rPr lang="en-GB" smtClean="0"/>
              <a:t>25/09/2018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298124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75FF58-8BD8-413D-B320-3DC1DB6836E8}" type="datetimeFigureOut">
              <a:rPr lang="en-GB" smtClean="0"/>
              <a:t>25/09/2018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216988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75FF58-8BD8-413D-B320-3DC1DB6836E8}" type="datetimeFigureOut">
              <a:rPr lang="en-GB" smtClean="0"/>
              <a:t>25/09/2018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62916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75FF58-8BD8-413D-B320-3DC1DB6836E8}" type="datetimeFigureOut">
              <a:rPr lang="en-GB" smtClean="0"/>
              <a:t>25/09/2018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2907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75FF58-8BD8-413D-B320-3DC1DB6836E8}" type="datetimeFigureOut">
              <a:rPr lang="en-GB" smtClean="0"/>
              <a:t>25/09/2018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423092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75FF58-8BD8-413D-B320-3DC1DB6836E8}" type="datetimeFigureOut">
              <a:rPr lang="en-GB" smtClean="0"/>
              <a:t>25/09/2018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247900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75FF58-8BD8-413D-B320-3DC1DB6836E8}" type="datetimeFigureOut">
              <a:rPr lang="en-GB" smtClean="0"/>
              <a:t>25/09/2018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3345408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75FF58-8BD8-413D-B320-3DC1DB6836E8}" type="datetimeFigureOut">
              <a:rPr lang="en-GB" smtClean="0"/>
              <a:t>25/09/2018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3982C-9C5D-4233-9563-2BF024E93558}" type="slidenum">
              <a:rPr lang="en-GB" smtClean="0"/>
              <a:t>‹#›</a:t>
            </a:fld>
            <a:endParaRPr lang="en-GB"/>
          </a:p>
        </p:txBody>
      </p:sp>
    </p:spTree>
    <p:extLst>
      <p:ext uri="{BB962C8B-B14F-4D97-AF65-F5344CB8AC3E}">
        <p14:creationId xmlns:p14="http://schemas.microsoft.com/office/powerpoint/2010/main" val="34678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5FF58-8BD8-413D-B320-3DC1DB6836E8}" type="datetimeFigureOut">
              <a:rPr lang="en-GB" smtClean="0"/>
              <a:t>25/09/2018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3982C-9C5D-4233-9563-2BF024E93558}" type="slidenum">
              <a:rPr lang="en-GB" smtClean="0"/>
              <a:t>‹#›</a:t>
            </a:fld>
            <a:endParaRPr lang="en-GB"/>
          </a:p>
        </p:txBody>
      </p:sp>
    </p:spTree>
    <p:extLst>
      <p:ext uri="{BB962C8B-B14F-4D97-AF65-F5344CB8AC3E}">
        <p14:creationId xmlns:p14="http://schemas.microsoft.com/office/powerpoint/2010/main" val="2227372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52655684"/>
              </p:ext>
            </p:extLst>
          </p:nvPr>
        </p:nvGraphicFramePr>
        <p:xfrm>
          <a:off x="0" y="44624"/>
          <a:ext cx="9144000" cy="6904496"/>
        </p:xfrm>
        <a:graphic>
          <a:graphicData uri="http://schemas.openxmlformats.org/drawingml/2006/table">
            <a:tbl>
              <a:tblPr firstRow="1" bandRow="1">
                <a:tableStyleId>{5940675A-B579-460E-94D1-54222C63F5DA}</a:tableStyleId>
              </a:tblPr>
              <a:tblGrid>
                <a:gridCol w="709084"/>
                <a:gridCol w="3790908"/>
                <a:gridCol w="4644008"/>
              </a:tblGrid>
              <a:tr h="360040">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85076">
                <a:tc gridSpan="2">
                  <a:txBody>
                    <a:bodyPr/>
                    <a:lstStyle/>
                    <a:p>
                      <a:pPr algn="ctr"/>
                      <a:r>
                        <a:rPr lang="en-GB" sz="1400" b="1" i="1" dirty="0" smtClean="0"/>
                        <a:t>Starting with this extract, explore how Dickens presents attitudes to Christmas,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350" b="0" baseline="0" dirty="0" smtClean="0"/>
                        <a:t>“A merry Christmas, uncle! God save you!” cried a cheerful voice. It was the voice of Scrooge’s nephew, who came upon him so quickly that this was the first intimation he had of his approach.</a:t>
                      </a:r>
                    </a:p>
                    <a:p>
                      <a:r>
                        <a:rPr lang="en-GB" sz="1350" b="0" baseline="0" dirty="0" smtClean="0"/>
                        <a:t>“Bah!” said Scrooge, “Humbug!”</a:t>
                      </a:r>
                    </a:p>
                    <a:p>
                      <a:r>
                        <a:rPr lang="en-GB" sz="1350" b="0" baseline="0" dirty="0" smtClean="0"/>
                        <a:t>He had so heated himself with rapid walking in the fog and frost, this nephew of Scrooge, that he was all in a glow; his face was ruddy and handsome; his eyes sparkled, and his breath smoked again.</a:t>
                      </a:r>
                    </a:p>
                    <a:p>
                      <a:r>
                        <a:rPr lang="en-GB" sz="1350" b="0" baseline="0" dirty="0" smtClean="0"/>
                        <a:t>“Christmas a humbug, uncle!” said Scrooge’s nephew. “You don’t mean that, I am sure?”</a:t>
                      </a:r>
                    </a:p>
                    <a:p>
                      <a:r>
                        <a:rPr lang="en-GB" sz="1350" b="0" baseline="0" dirty="0" smtClean="0"/>
                        <a:t>“I do,” said Scrooge. “Merry Christmas! What right have you to be merry? What reason have you to be merry? You’re poor enough.”</a:t>
                      </a:r>
                    </a:p>
                    <a:p>
                      <a:r>
                        <a:rPr lang="en-GB" sz="1350" b="0" baseline="0" dirty="0" smtClean="0"/>
                        <a:t>“Come, then,” returned the nephew gaily. “What right have you to be dismal? What reason have you to be morose? You’re rich enough.”</a:t>
                      </a:r>
                    </a:p>
                    <a:p>
                      <a:r>
                        <a:rPr lang="en-GB" sz="1350" b="0" baseline="0" dirty="0" smtClean="0"/>
                        <a:t>Scrooge having no better answer ready on the spur of the moment, said, “Bah!” again; and followed it up with “Humbug.”</a:t>
                      </a:r>
                    </a:p>
                    <a:p>
                      <a:r>
                        <a:rPr lang="en-GB" sz="1350" b="0" baseline="0" dirty="0" smtClean="0"/>
                        <a:t>“Don’t be cross, uncle!” said the nephew.</a:t>
                      </a:r>
                    </a:p>
                    <a:p>
                      <a:r>
                        <a:rPr lang="en-GB" sz="1350" b="0" baseline="0" dirty="0" smtClean="0"/>
                        <a:t>“What else can I be,” returned the uncle, “when I live in such a world of fools as this? Merry Christmas! Out upon merry Christmas! What’s Christmas time to you but a time for paying bills without money; a time for finding yourself a year older, but not an hour richer; a time for balancing your books and having every item in ’</a:t>
                      </a:r>
                      <a:r>
                        <a:rPr lang="en-GB" sz="1350" b="0" baseline="0" dirty="0" err="1" smtClean="0"/>
                        <a:t>em</a:t>
                      </a:r>
                      <a:r>
                        <a:rPr lang="en-GB" sz="1350" b="0" baseline="0" dirty="0" smtClean="0"/>
                        <a:t> through a round dozen of months presented dead against you? If I could work my will,” said Scrooge indignantly, “every idiot who goes about with ‘Merry Christmas’ on his lips, should be boiled with his own pudding, and buried with a stake of holly through his heart. He should!”</a:t>
                      </a:r>
                    </a:p>
                    <a:p>
                      <a:endParaRPr lang="en-GB" sz="1500" b="0" baseline="0" dirty="0" smtClean="0"/>
                    </a:p>
                  </a:txBody>
                  <a:tcPr marL="63305" marR="63305" marT="31652" marB="31652"/>
                </a:tc>
              </a:tr>
              <a:tr h="966628">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027292">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32707">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066077">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861728">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custDataLst>
      <p:tags r:id="rId1"/>
    </p:custDataLst>
    <p:extLst>
      <p:ext uri="{BB962C8B-B14F-4D97-AF65-F5344CB8AC3E}">
        <p14:creationId xmlns:p14="http://schemas.microsoft.com/office/powerpoint/2010/main" val="913005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94857654"/>
              </p:ext>
            </p:extLst>
          </p:nvPr>
        </p:nvGraphicFramePr>
        <p:xfrm>
          <a:off x="0" y="-23415"/>
          <a:ext cx="9144000" cy="6836792"/>
        </p:xfrm>
        <a:graphic>
          <a:graphicData uri="http://schemas.openxmlformats.org/drawingml/2006/table">
            <a:tbl>
              <a:tblPr firstRow="1" bandRow="1">
                <a:tableStyleId>{5940675A-B579-460E-94D1-54222C63F5DA}</a:tableStyleId>
              </a:tblPr>
              <a:tblGrid>
                <a:gridCol w="709084"/>
                <a:gridCol w="3646892"/>
                <a:gridCol w="4788024"/>
              </a:tblGrid>
              <a:tr h="403168">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ideas about greed in the novella.</a:t>
                      </a:r>
                      <a:endParaRPr lang="en-GB" sz="1400" b="1" i="1" dirty="0"/>
                    </a:p>
                  </a:txBody>
                  <a:tcPr marL="63305" marR="63305" marT="31652" marB="31652"/>
                </a:tc>
                <a:tc hMerge="1">
                  <a:txBody>
                    <a:bodyPr/>
                    <a:lstStyle/>
                    <a:p>
                      <a:endParaRPr lang="en-GB" dirty="0"/>
                    </a:p>
                  </a:txBody>
                  <a:tcPr/>
                </a:tc>
                <a:tc rowSpan="6">
                  <a:txBody>
                    <a:bodyPr/>
                    <a:lstStyle/>
                    <a:p>
                      <a:r>
                        <a:rPr lang="en-GB" sz="1340" b="0" baseline="0" dirty="0" smtClean="0"/>
                        <a:t>Again Scrooge saw himself. He was older now; a man in the prime of life. His face had not the harsh and rigid lines of later years; but it had begun to wear the signs of care and avarice. There was an eager, greedy, restless motion in the eye, which showed the passion that had taken root, and where the shadow of the growing tree would fall.</a:t>
                      </a:r>
                    </a:p>
                    <a:p>
                      <a:r>
                        <a:rPr lang="en-GB" sz="1340" b="0" baseline="0" dirty="0" smtClean="0"/>
                        <a:t>He was not alone, but sat by the side of a fair young girl in a mourning-dress: in whose eyes there were tears, which sparkled in the light that shone out of the Ghost of Christmas Past.</a:t>
                      </a:r>
                    </a:p>
                    <a:p>
                      <a:r>
                        <a:rPr lang="en-GB" sz="1340" b="0" baseline="0" dirty="0" smtClean="0"/>
                        <a:t>“It matters little,” she said, softly. “To you, very little. Another idol has displaced me; and if it can cheer and comfort you in time to come, as I would have tried to do, I have no just cause to grieve.”</a:t>
                      </a:r>
                    </a:p>
                    <a:p>
                      <a:r>
                        <a:rPr lang="en-GB" sz="1340" b="0" baseline="0" dirty="0" smtClean="0"/>
                        <a:t>“What Idol has displaced you?” he </a:t>
                      </a:r>
                      <a:r>
                        <a:rPr lang="en-GB" sz="1340" b="0" baseline="0" dirty="0" err="1" smtClean="0"/>
                        <a:t>rejoined</a:t>
                      </a:r>
                      <a:r>
                        <a:rPr lang="en-GB" sz="1340" b="0" baseline="0" dirty="0" smtClean="0"/>
                        <a:t>.</a:t>
                      </a:r>
                    </a:p>
                    <a:p>
                      <a:r>
                        <a:rPr lang="en-GB" sz="1340" b="0" baseline="0" dirty="0" smtClean="0"/>
                        <a:t>“A golden one.”</a:t>
                      </a:r>
                    </a:p>
                    <a:p>
                      <a:r>
                        <a:rPr lang="en-GB" sz="1340" b="0" baseline="0" dirty="0" smtClean="0"/>
                        <a:t>“This is the even-handed dealing of the world!” he said. “There is nothing on which it is so hard as poverty; and there is nothing it professes to condemn with such severity as the pursuit of wealth!”</a:t>
                      </a:r>
                    </a:p>
                    <a:p>
                      <a:r>
                        <a:rPr lang="en-GB" sz="1340" b="0" baseline="0" dirty="0" smtClean="0"/>
                        <a:t>“You fear the world too much,” she answered, gently. “All your other hopes have merged into the hope of being beyond the chance of its sordid reproach. I have seen your nobler aspirations fall off one by one, until the master-passion, Gain, engrosses you. Have I not?”</a:t>
                      </a:r>
                    </a:p>
                    <a:p>
                      <a:r>
                        <a:rPr lang="en-GB" sz="1340" b="0" baseline="0" dirty="0" smtClean="0"/>
                        <a:t>“What then?” he retorted. “Even if I have grown so much wiser, what then? I am not changed towards you.”</a:t>
                      </a:r>
                    </a:p>
                    <a:p>
                      <a:r>
                        <a:rPr lang="en-GB" sz="1340" b="0" baseline="0" dirty="0" smtClean="0"/>
                        <a:t>She shook her head.</a:t>
                      </a:r>
                    </a:p>
                    <a:p>
                      <a:r>
                        <a:rPr lang="en-GB" sz="1340" b="0" baseline="0" dirty="0" smtClean="0"/>
                        <a:t>“Am I?”</a:t>
                      </a:r>
                    </a:p>
                    <a:p>
                      <a:r>
                        <a:rPr lang="en-GB" sz="1340" b="0" baseline="0" dirty="0" smtClean="0"/>
                        <a:t>“Our contract is an old one. It was made when we were both poor and content to be so, until, in good season, we could improve our worldly fortune by our patient industry. You are changed. When it was made, you were another man.”</a:t>
                      </a:r>
                    </a:p>
                    <a:p>
                      <a:endParaRPr lang="en-GB" sz="1600" b="1" baseline="0" dirty="0" smtClean="0"/>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21416">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1346779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63107142"/>
              </p:ext>
            </p:extLst>
          </p:nvPr>
        </p:nvGraphicFramePr>
        <p:xfrm>
          <a:off x="0" y="-23415"/>
          <a:ext cx="9144000" cy="6813376"/>
        </p:xfrm>
        <a:graphic>
          <a:graphicData uri="http://schemas.openxmlformats.org/drawingml/2006/table">
            <a:tbl>
              <a:tblPr firstRow="1" bandRow="1">
                <a:tableStyleId>{5940675A-B579-460E-94D1-54222C63F5DA}</a:tableStyleId>
              </a:tblPr>
              <a:tblGrid>
                <a:gridCol w="709084"/>
                <a:gridCol w="3646892"/>
                <a:gridCol w="4788024"/>
              </a:tblGrid>
              <a:tr h="403168">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Scrooge’s transformation in the novella.</a:t>
                      </a:r>
                      <a:endParaRPr lang="en-GB" sz="1400" b="1" i="1" dirty="0"/>
                    </a:p>
                  </a:txBody>
                  <a:tcPr marL="63305" marR="63305" marT="31652" marB="31652"/>
                </a:tc>
                <a:tc hMerge="1">
                  <a:txBody>
                    <a:bodyPr/>
                    <a:lstStyle/>
                    <a:p>
                      <a:endParaRPr lang="en-GB" dirty="0"/>
                    </a:p>
                  </a:txBody>
                  <a:tcPr/>
                </a:tc>
                <a:tc rowSpan="6">
                  <a:txBody>
                    <a:bodyPr/>
                    <a:lstStyle/>
                    <a:p>
                      <a:r>
                        <a:rPr lang="en-GB" sz="1300" b="0" baseline="0" dirty="0" smtClean="0"/>
                        <a:t>“Why, it’s Ali Baba!” Scrooge exclaimed in ecstasy. “It’s dear old honest Ali Baba! Yes, yes, I know! One Christmas time, when yonder solitary child was left here all alone, he did come, for the first time, just like that. Poor boy! And Valentine,” said Scrooge, “and his wild brother, Orson; there they go! And what’s his name, who was put down in his drawers, asleep, at the Gate of Damascus; don’t you see him! And the Sultan’s Groom turned upside down by the Genii; there he is upon his head! Serve him right. I’m glad of it. What business had he to be married to the Princess!”</a:t>
                      </a:r>
                    </a:p>
                    <a:p>
                      <a:endParaRPr lang="en-GB" sz="1300" b="0" baseline="0" dirty="0" smtClean="0"/>
                    </a:p>
                    <a:p>
                      <a:r>
                        <a:rPr lang="en-GB" sz="1300" b="0" baseline="0" dirty="0" smtClean="0"/>
                        <a:t>To hear Scrooge expending all the earnestness of his nature on such subjects, in a most extraordinary voice between laughing and crying; and to see his heightened and excited face; would have been a surprise to his business friends in the city, indeed.</a:t>
                      </a:r>
                    </a:p>
                    <a:p>
                      <a:r>
                        <a:rPr lang="en-GB" sz="1300" b="0" baseline="0" dirty="0" smtClean="0"/>
                        <a:t>“There’s the Parrot!” cried Scrooge. “Green body and yellow tail, with a thing like a lettuce growing out of the top of his head; there he is! Poor Robin Crusoe, he called him, when he came home again after sailing round the island. ‘Poor Robin Crusoe, where have you been, Robin Crusoe?’ The man thought he was dreaming, but he wasn’t. It was the Parrot, you know. There goes Friday, running for his life to the little creek! Halloa! Hoop! Halloo!”</a:t>
                      </a:r>
                    </a:p>
                    <a:p>
                      <a:r>
                        <a:rPr lang="en-GB" sz="1300" b="0" baseline="0" dirty="0" smtClean="0"/>
                        <a:t>Then, with a rapidity of transition very foreign to his usual character, he said, in pity for his former self, “Poor boy!” and cried again.</a:t>
                      </a:r>
                    </a:p>
                    <a:p>
                      <a:r>
                        <a:rPr lang="en-GB" sz="1300" b="0" baseline="0" dirty="0" smtClean="0"/>
                        <a:t>“I wish,” Scrooge muttered, putting his hand in his pocket, and looking about him, after drying his eyes with his cuff: “but it’s too late now.”</a:t>
                      </a:r>
                    </a:p>
                    <a:p>
                      <a:r>
                        <a:rPr lang="en-GB" sz="1300" b="0" baseline="0" dirty="0" smtClean="0"/>
                        <a:t>“What is the matter?” asked the Spirit.</a:t>
                      </a:r>
                    </a:p>
                    <a:p>
                      <a:r>
                        <a:rPr lang="en-GB" sz="1300" b="0" baseline="0" dirty="0" smtClean="0"/>
                        <a:t>“Nothing,” said Scrooge. “Nothing. There was a boy singing a Christmas Carol at my door last night. I should like to have given him something: that’s all.”</a:t>
                      </a:r>
                    </a:p>
                    <a:p>
                      <a:r>
                        <a:rPr lang="en-GB" sz="1300" b="0" baseline="0" dirty="0" smtClean="0"/>
                        <a:t>The Ghost smiled thoughtfully, and waved its hand: saying as it did so, “Let us see another Christmas!”</a:t>
                      </a:r>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21416">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1255893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83788399"/>
              </p:ext>
            </p:extLst>
          </p:nvPr>
        </p:nvGraphicFramePr>
        <p:xfrm>
          <a:off x="0" y="44624"/>
          <a:ext cx="9144000" cy="6745337"/>
        </p:xfrm>
        <a:graphic>
          <a:graphicData uri="http://schemas.openxmlformats.org/drawingml/2006/table">
            <a:tbl>
              <a:tblPr firstRow="1" bandRow="1">
                <a:tableStyleId>{5940675A-B579-460E-94D1-54222C63F5DA}</a:tableStyleId>
              </a:tblPr>
              <a:tblGrid>
                <a:gridCol w="709084"/>
                <a:gridCol w="3790908"/>
                <a:gridCol w="4644008"/>
              </a:tblGrid>
              <a:tr h="335129">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Scrooge as a cold, selfish character in the novella.</a:t>
                      </a:r>
                      <a:endParaRPr lang="en-GB" sz="1400" b="1" i="1" dirty="0"/>
                    </a:p>
                  </a:txBody>
                  <a:tcPr marL="63305" marR="63305" marT="31652" marB="31652"/>
                </a:tc>
                <a:tc hMerge="1">
                  <a:txBody>
                    <a:bodyPr/>
                    <a:lstStyle/>
                    <a:p>
                      <a:endParaRPr lang="en-GB" dirty="0"/>
                    </a:p>
                  </a:txBody>
                  <a:tcPr/>
                </a:tc>
                <a:tc rowSpan="6">
                  <a:txBody>
                    <a:bodyPr/>
                    <a:lstStyle/>
                    <a:p>
                      <a:r>
                        <a:rPr lang="en-GB" sz="1340" b="0" baseline="0" dirty="0" smtClean="0"/>
                        <a:t>"At this festive season of the year, Mr. Scrooge," said the gentleman, taking up a pen, "it is more than usually desirable that we should make some slight provision for the Poor and Destitute, who suffer greatly at the present time.  Many thousands are in want of common necessaries; hundreds of thousands are in want of common comforts, sir."</a:t>
                      </a:r>
                    </a:p>
                    <a:p>
                      <a:endParaRPr lang="en-GB" sz="1340" b="0" baseline="0" dirty="0" smtClean="0"/>
                    </a:p>
                    <a:p>
                      <a:r>
                        <a:rPr lang="en-GB" sz="1340" b="0" baseline="0" dirty="0" smtClean="0"/>
                        <a:t>"Are there no prisons?" asked Scrooge.</a:t>
                      </a:r>
                    </a:p>
                    <a:p>
                      <a:r>
                        <a:rPr lang="en-GB" sz="1340" b="0" baseline="0" dirty="0" smtClean="0"/>
                        <a:t>"Plenty of prisons," said the gentleman, laying down the pen again.</a:t>
                      </a:r>
                    </a:p>
                    <a:p>
                      <a:r>
                        <a:rPr lang="en-GB" sz="1340" b="0" baseline="0" dirty="0" smtClean="0"/>
                        <a:t>"And the Union workhouses?"  demanded Scrooge.  "Are they still in operation?"</a:t>
                      </a:r>
                    </a:p>
                    <a:p>
                      <a:r>
                        <a:rPr lang="en-GB" sz="1340" b="0" baseline="0" dirty="0" smtClean="0"/>
                        <a:t>"They are.  Still," returned the gentleman, "I wish I could say they were not."</a:t>
                      </a:r>
                    </a:p>
                    <a:p>
                      <a:r>
                        <a:rPr lang="en-GB" sz="1340" b="0" baseline="0" dirty="0" smtClean="0"/>
                        <a:t>"The Treadmill and the Poor Law are in full vigour, then?"  said Scrooge.</a:t>
                      </a:r>
                    </a:p>
                    <a:p>
                      <a:r>
                        <a:rPr lang="en-GB" sz="1340" b="0" baseline="0" dirty="0" smtClean="0"/>
                        <a:t>"Both very busy, sir."</a:t>
                      </a:r>
                    </a:p>
                    <a:p>
                      <a:r>
                        <a:rPr lang="en-GB" sz="1340" b="0" baseline="0" dirty="0" smtClean="0"/>
                        <a:t>"Oh!  I was afraid, from what you said at first, that something had occurred to stop them in their useful course," said Scrooge.  "I'm very glad to hear it."</a:t>
                      </a:r>
                    </a:p>
                    <a:p>
                      <a:endParaRPr lang="en-GB" sz="1340" b="0" baseline="0" dirty="0" smtClean="0"/>
                    </a:p>
                    <a:p>
                      <a:r>
                        <a:rPr lang="en-GB" sz="1340" b="0" baseline="0" dirty="0" smtClean="0"/>
                        <a:t>"Under the impression that they scarcely furnish Christian cheer of mind or body to the multitude," returned the gentleman, "a few of us are endeavouring to raise a fund to buy the Poor some meat and drink and means of warmth.  We choose this time, because it is a time, of all others, when Want is keenly felt, and Abundance rejoices.  What shall I put you down for?"</a:t>
                      </a:r>
                    </a:p>
                    <a:p>
                      <a:endParaRPr lang="en-GB" sz="1340" b="0" baseline="0" dirty="0" smtClean="0"/>
                    </a:p>
                    <a:p>
                      <a:r>
                        <a:rPr lang="en-GB" sz="1340" b="0" baseline="0" dirty="0" smtClean="0"/>
                        <a:t>"Nothing!" Scrooge replied.</a:t>
                      </a:r>
                    </a:p>
                    <a:p>
                      <a:endParaRPr lang="en-GB" sz="1300" b="0" baseline="0" dirty="0" smtClean="0"/>
                    </a:p>
                    <a:p>
                      <a:endParaRPr lang="en-GB" sz="1300" b="0" baseline="0" dirty="0" smtClean="0"/>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21416">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4111881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15156723"/>
              </p:ext>
            </p:extLst>
          </p:nvPr>
        </p:nvGraphicFramePr>
        <p:xfrm>
          <a:off x="0" y="44624"/>
          <a:ext cx="9144000" cy="6868143"/>
        </p:xfrm>
        <a:graphic>
          <a:graphicData uri="http://schemas.openxmlformats.org/drawingml/2006/table">
            <a:tbl>
              <a:tblPr firstRow="1" bandRow="1">
                <a:tableStyleId>{5940675A-B579-460E-94D1-54222C63F5DA}</a:tableStyleId>
              </a:tblPr>
              <a:tblGrid>
                <a:gridCol w="709084"/>
                <a:gridCol w="4006932"/>
                <a:gridCol w="4427984"/>
              </a:tblGrid>
              <a:tr h="358544">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ideas about working life,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350" b="0" baseline="0" dirty="0" smtClean="0"/>
                        <a:t>His heart and soul were in the scene, and with his former self. He corroborated everything, remembered everything, enjoyed everything, and underwent the strangest agitation. It was not until now, when the bright faces of his former self and Dick were turned from them, that he remembered the Ghost, and became conscious that it was looking full upon him, while the light upon its head burnt very clear. </a:t>
                      </a:r>
                    </a:p>
                    <a:p>
                      <a:r>
                        <a:rPr lang="en-GB" sz="1350" b="0" baseline="0" dirty="0" smtClean="0"/>
                        <a:t>"A small matter," said the Ghost, "to make these silly folks so full of gratitude." </a:t>
                      </a:r>
                    </a:p>
                    <a:p>
                      <a:r>
                        <a:rPr lang="en-GB" sz="1350" b="0" baseline="0" dirty="0" smtClean="0"/>
                        <a:t>"Small!" echoed Scrooge. </a:t>
                      </a:r>
                    </a:p>
                    <a:p>
                      <a:r>
                        <a:rPr lang="en-GB" sz="1350" b="0" baseline="0" dirty="0" smtClean="0"/>
                        <a:t>The Spirit signed to him to listen to the two apprentices, who were pouring out their hearts in praise of Fezziwig: and when he had done so, said, </a:t>
                      </a:r>
                    </a:p>
                    <a:p>
                      <a:r>
                        <a:rPr lang="en-GB" sz="1350" b="0" baseline="0" dirty="0" smtClean="0"/>
                        <a:t>"Why! Is it not! He has spent but a few pounds of your mortal money: three or four perhaps. Is that so much that he deserves this praise?" </a:t>
                      </a:r>
                    </a:p>
                    <a:p>
                      <a:r>
                        <a:rPr lang="en-GB" sz="1350" b="0" baseline="0" dirty="0" smtClean="0"/>
                        <a:t>"It isn't that," said Scrooge, heated by the remark, and speaking unconsciously like his former, not his latter, self. "It isn't that, Spirit. He has the power to render us happy or unhappy; to make our service light or burdensome; a pleasure or a toil. Say that his power lies in words and looks; in things so slight and insignificant that it is impossible to add and count them up: what then? The happiness he gives, is quite as great as if it cost a fortune." </a:t>
                      </a:r>
                    </a:p>
                    <a:p>
                      <a:r>
                        <a:rPr lang="en-GB" sz="1350" b="0" baseline="0" dirty="0" smtClean="0"/>
                        <a:t>He felt the Spirit's glance, and stopped. </a:t>
                      </a:r>
                    </a:p>
                    <a:p>
                      <a:r>
                        <a:rPr lang="en-GB" sz="1350" b="0" baseline="0" dirty="0" smtClean="0"/>
                        <a:t>"What is the matter?" asked the Ghost. </a:t>
                      </a:r>
                    </a:p>
                    <a:p>
                      <a:r>
                        <a:rPr lang="en-GB" sz="1350" b="0" baseline="0" dirty="0" smtClean="0"/>
                        <a:t>"Nothing in particular," said Scrooge. </a:t>
                      </a:r>
                    </a:p>
                    <a:p>
                      <a:r>
                        <a:rPr lang="en-GB" sz="1350" b="0" baseline="0" dirty="0" smtClean="0"/>
                        <a:t>"Something, I think?" the Ghost insisted. </a:t>
                      </a:r>
                    </a:p>
                    <a:p>
                      <a:r>
                        <a:rPr lang="en-GB" sz="1350" b="0" baseline="0" dirty="0" smtClean="0"/>
                        <a:t>"No," said Scrooge, "No. I should like to be able to say a word or two to my clerk just now! That's all."</a:t>
                      </a:r>
                    </a:p>
                    <a:p>
                      <a:endParaRPr lang="en-GB" sz="1400" b="0" baseline="0" dirty="0" smtClean="0"/>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520807">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custDataLst>
      <p:tags r:id="rId1"/>
    </p:custDataLst>
    <p:extLst>
      <p:ext uri="{BB962C8B-B14F-4D97-AF65-F5344CB8AC3E}">
        <p14:creationId xmlns:p14="http://schemas.microsoft.com/office/powerpoint/2010/main" val="405654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70142332"/>
              </p:ext>
            </p:extLst>
          </p:nvPr>
        </p:nvGraphicFramePr>
        <p:xfrm>
          <a:off x="0" y="-171400"/>
          <a:ext cx="9144000" cy="7056784"/>
        </p:xfrm>
        <a:graphic>
          <a:graphicData uri="http://schemas.openxmlformats.org/drawingml/2006/table">
            <a:tbl>
              <a:tblPr firstRow="1" bandRow="1">
                <a:tableStyleId>{5940675A-B579-460E-94D1-54222C63F5DA}</a:tableStyleId>
              </a:tblPr>
              <a:tblGrid>
                <a:gridCol w="709084"/>
                <a:gridCol w="3574884"/>
                <a:gridCol w="4860032"/>
              </a:tblGrid>
              <a:tr h="394560">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5416">
                <a:tc gridSpan="2">
                  <a:txBody>
                    <a:bodyPr/>
                    <a:lstStyle/>
                    <a:p>
                      <a:pPr algn="ctr"/>
                      <a:r>
                        <a:rPr lang="en-GB" sz="1400" b="1" i="1" dirty="0" smtClean="0"/>
                        <a:t>Starting with this extract, explore how</a:t>
                      </a:r>
                      <a:r>
                        <a:rPr lang="en-GB" sz="1400" b="1" i="1" baseline="0" dirty="0" smtClean="0"/>
                        <a:t> Dickens presents ideas about poverty,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350" b="0" baseline="0" dirty="0" smtClean="0"/>
                        <a:t>Scrooge was the Ogre of the family. The mention of his name cast a dark shadow on the party, which was not dispelled for full five minutes. </a:t>
                      </a:r>
                    </a:p>
                    <a:p>
                      <a:r>
                        <a:rPr lang="en-GB" sz="1350" b="0" baseline="0" dirty="0" smtClean="0"/>
                        <a:t>After it had passed away, they were ten times merrier than before, from the mere relief of Scrooge the Baleful being done with. Bob </a:t>
                      </a:r>
                      <a:r>
                        <a:rPr lang="en-GB" sz="1350" b="0" baseline="0" dirty="0" err="1" smtClean="0"/>
                        <a:t>Cratchit</a:t>
                      </a:r>
                      <a:r>
                        <a:rPr lang="en-GB" sz="1350" b="0" baseline="0" dirty="0" smtClean="0"/>
                        <a:t> told them how he had a situation in his eye for Master Peter, which would bring in, if obtained, full five-and-sixpence weekly. The two young </a:t>
                      </a:r>
                      <a:r>
                        <a:rPr lang="en-GB" sz="1350" b="0" baseline="0" dirty="0" err="1" smtClean="0"/>
                        <a:t>Cratchits</a:t>
                      </a:r>
                      <a:r>
                        <a:rPr lang="en-GB" sz="1350" b="0" baseline="0" dirty="0" smtClean="0"/>
                        <a:t> laughed tremendously at the idea of Peter's being a man of business; and Peter himself looked thoughtfully at the fire from between</a:t>
                      </a:r>
                      <a:r>
                        <a:rPr lang="en-GB" sz="1400" b="1" baseline="0" dirty="0" smtClean="0"/>
                        <a:t> </a:t>
                      </a:r>
                      <a:r>
                        <a:rPr lang="en-GB" sz="1350" b="0" baseline="0" dirty="0" smtClean="0"/>
                        <a:t>his collars, as if he were deliberating what particular investments he should favour when he came into the receipt of that bewildering income. Martha, who was a poor apprentice at a milliner's, then told them what kind of work she had to do, and how many hours she worked at a stretch, and how she meant to lie abed to-morrow morning for a good long rest; to-morrow being a holiday she passed at home. Also how she had seen a countess and a lord some days before, and how the lord was much about as tall as Peter; at which Peter pulled up his collars so high that you couldn't have seen his head if you had been there. All this time the chestnuts and the jug went round and round; and by-and-bye they had a song, about a lost child travelling in the snow, from Tiny Tim, who had a plaintive little voice, and sang it very well indeed. </a:t>
                      </a:r>
                    </a:p>
                    <a:p>
                      <a:r>
                        <a:rPr lang="en-GB" sz="1350" b="0" baseline="0" dirty="0" smtClean="0"/>
                        <a:t>There was nothing of high mark in this. They were not a handsome family; they were not well dressed; their shoes were far from being water-proof; their clothes were scanty; and Peter might have known, and very likely did, the inside of a pawnbroker's. But, they were happy, grateful, pleased with one another, and contented with the time; and when they faded, and looked happier yet in the bright sprinklings of the Spirit's torch at parting, Scrooge had his eye upon them, and especially on Tiny Tim, until the last.</a:t>
                      </a:r>
                    </a:p>
                    <a:p>
                      <a:endParaRPr lang="en-GB" sz="1400" b="1" baseline="0" dirty="0" smtClean="0"/>
                    </a:p>
                  </a:txBody>
                  <a:tcPr marL="63305" marR="63305" marT="31652" marB="31652"/>
                </a:tc>
              </a:tr>
              <a:tr h="1034547">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099474">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2294">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0983">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671393">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custDataLst>
      <p:tags r:id="rId1"/>
    </p:custDataLst>
    <p:extLst>
      <p:ext uri="{BB962C8B-B14F-4D97-AF65-F5344CB8AC3E}">
        <p14:creationId xmlns:p14="http://schemas.microsoft.com/office/powerpoint/2010/main" val="874337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11463511"/>
              </p:ext>
            </p:extLst>
          </p:nvPr>
        </p:nvGraphicFramePr>
        <p:xfrm>
          <a:off x="0" y="44624"/>
          <a:ext cx="9144000" cy="6745337"/>
        </p:xfrm>
        <a:graphic>
          <a:graphicData uri="http://schemas.openxmlformats.org/drawingml/2006/table">
            <a:tbl>
              <a:tblPr firstRow="1" bandRow="1">
                <a:tableStyleId>{5940675A-B579-460E-94D1-54222C63F5DA}</a:tableStyleId>
              </a:tblPr>
              <a:tblGrid>
                <a:gridCol w="709084"/>
                <a:gridCol w="3646892"/>
                <a:gridCol w="4788024"/>
              </a:tblGrid>
              <a:tr h="335129">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children,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300" b="0" baseline="0" dirty="0" smtClean="0"/>
                        <a:t>“Forgive me if I am not justified in what I ask,” said Scrooge, looking intently at the Spirit’s robe, “but I see something strange, and not belonging to yourself, protruding from your skirts. Is it a foot or a claw?”</a:t>
                      </a:r>
                    </a:p>
                    <a:p>
                      <a:r>
                        <a:rPr lang="en-GB" sz="1300" b="0" baseline="0" dirty="0" smtClean="0"/>
                        <a:t>“It might be a claw, for the flesh there is upon it,” was the Spirit’s sorrowful reply. “Look here.”</a:t>
                      </a:r>
                    </a:p>
                    <a:p>
                      <a:r>
                        <a:rPr lang="en-GB" sz="1300" b="0" baseline="0" dirty="0" smtClean="0"/>
                        <a:t>From the </a:t>
                      </a:r>
                      <a:r>
                        <a:rPr lang="en-GB" sz="1300" b="0" baseline="0" dirty="0" err="1" smtClean="0"/>
                        <a:t>foldings</a:t>
                      </a:r>
                      <a:r>
                        <a:rPr lang="en-GB" sz="1300" b="0" baseline="0" dirty="0" smtClean="0"/>
                        <a:t> of its robe, it brought two children; wretched, abject, frightful, hideous, miserable. They knelt down at its feet, and clung upon the outside of its garment.</a:t>
                      </a:r>
                    </a:p>
                    <a:p>
                      <a:r>
                        <a:rPr lang="en-GB" sz="1300" b="0" baseline="0" dirty="0" smtClean="0"/>
                        <a:t>“Oh, Man! look here. Look, look, down here!” exclaimed the Ghost.</a:t>
                      </a:r>
                    </a:p>
                    <a:p>
                      <a:r>
                        <a:rPr lang="en-GB" sz="1300" b="0" baseline="0" dirty="0" smtClean="0"/>
                        <a:t>They were a boy and girl. Yellow, meagre, ragged, scowling, wolfish; but prostrate, too, in their humility. Where graceful youth should have filled their features out, and touched them with its freshest tints, a stale and shrivelled hand, like that of age, had pinched, and twisted them, and pulled them into shreds. Where angels might have sat enthroned, devils lurked, and glared out menacing. No change, no degradation, no perversion of humanity, in any grade, through all the mysteries of wonderful creation, has monsters half so horrible and dread.</a:t>
                      </a:r>
                    </a:p>
                    <a:p>
                      <a:r>
                        <a:rPr lang="en-GB" sz="1300" b="0" baseline="0" dirty="0" smtClean="0"/>
                        <a:t>Scrooge started back, appalled. Having them shown to him in this way, he tried to say they were fine children, but the words choked themselves, rather than be parties to a lie of such enormous magnitude.</a:t>
                      </a:r>
                    </a:p>
                    <a:p>
                      <a:r>
                        <a:rPr lang="en-GB" sz="1300" b="0" baseline="0" dirty="0" smtClean="0"/>
                        <a:t>“Spirit! are they yours?” Scrooge could say no more.</a:t>
                      </a:r>
                    </a:p>
                    <a:p>
                      <a:r>
                        <a:rPr lang="en-GB" sz="1300" b="0" baseline="0" dirty="0" smtClean="0"/>
                        <a:t>“They are Man’s,” said the Spirit, looking down upon them. “And they cling to me, appealing from their fathers. This boy is Ignorance. This girl is Want. Beware them both, and all of their degree, but most of all beware this boy, for on his brow I see that written which is Doom, unless the writing be erased. Deny it!” cried the Spirit, stretching out its hand towards the city. “Slander those who tell it ye! Admit it for your factious purposes, and make it worse. And bide the end!”</a:t>
                      </a:r>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21416">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custDataLst>
      <p:tags r:id="rId1"/>
    </p:custDataLst>
    <p:extLst>
      <p:ext uri="{BB962C8B-B14F-4D97-AF65-F5344CB8AC3E}">
        <p14:creationId xmlns:p14="http://schemas.microsoft.com/office/powerpoint/2010/main" val="3327664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21558105"/>
              </p:ext>
            </p:extLst>
          </p:nvPr>
        </p:nvGraphicFramePr>
        <p:xfrm>
          <a:off x="0" y="-171400"/>
          <a:ext cx="9144000" cy="7056784"/>
        </p:xfrm>
        <a:graphic>
          <a:graphicData uri="http://schemas.openxmlformats.org/drawingml/2006/table">
            <a:tbl>
              <a:tblPr firstRow="1" bandRow="1">
                <a:tableStyleId>{5940675A-B579-460E-94D1-54222C63F5DA}</a:tableStyleId>
              </a:tblPr>
              <a:tblGrid>
                <a:gridCol w="709084"/>
                <a:gridCol w="3646892"/>
                <a:gridCol w="4788024"/>
              </a:tblGrid>
              <a:tr h="379320">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 Dickens presents the spirits,</a:t>
                      </a:r>
                      <a:r>
                        <a:rPr lang="en-GB" sz="1400" b="1" i="1" baseline="0" dirty="0" smtClean="0"/>
                        <a:t>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400" b="0" baseline="0" dirty="0" smtClean="0"/>
                        <a:t>The Phantom slowly, gravely, silently approached. When it came, Scrooge bent down upon his knee; for in the very air through which this Spirit moved it seemed to scatter gloom and mystery. It was shrouded in a deep black garment, which concealed its head, its face, its form, and left nothing of it visible save one outstretched hand. But for this it would have been difficult to detach its figure from the night, and separate it from the darkness by which it was surrounded. </a:t>
                      </a:r>
                    </a:p>
                    <a:p>
                      <a:r>
                        <a:rPr lang="en-GB" sz="1400" b="0" baseline="0" dirty="0" smtClean="0"/>
                        <a:t>He felt that it was tall and stately when it came beside him, and that its mysterious presence filled him with a solemn dread. He knew no more, for the Spirit neither spoke nor moved. </a:t>
                      </a:r>
                    </a:p>
                    <a:p>
                      <a:r>
                        <a:rPr lang="en-GB" sz="1400" b="0" baseline="0" dirty="0" smtClean="0"/>
                        <a:t>"I am in the presence of the Ghost of Christmas Yet To Come?" said Scrooge. </a:t>
                      </a:r>
                    </a:p>
                    <a:p>
                      <a:r>
                        <a:rPr lang="en-GB" sz="1400" b="0" baseline="0" dirty="0" smtClean="0"/>
                        <a:t>The Spirit answered not, but pointed downward with its hand. </a:t>
                      </a:r>
                    </a:p>
                    <a:p>
                      <a:r>
                        <a:rPr lang="en-GB" sz="1400" b="0" baseline="0" dirty="0" smtClean="0"/>
                        <a:t>"You are about to show me shadows of the things that have not happened, but will happen in the time before us," Scrooge pursued. "Is that so, Spirit?" </a:t>
                      </a:r>
                    </a:p>
                    <a:p>
                      <a:r>
                        <a:rPr lang="en-GB" sz="1400" b="0" baseline="0" dirty="0" smtClean="0"/>
                        <a:t>The upper portion of the garment was contracted for an instant in its folds, as if the Spirit had inclined its head. That was the only answer he received. </a:t>
                      </a:r>
                    </a:p>
                    <a:p>
                      <a:r>
                        <a:rPr lang="en-GB" sz="1400" b="0" baseline="0" dirty="0" smtClean="0"/>
                        <a:t>Although well used to ghostly company by this time, Scrooge feared the silent shape so much that his legs trembled beneath him, and he found that he could hardly stand when he prepared to follow it. The Spirit pauses a moment, as observing his condition, and giving him time to recover. </a:t>
                      </a:r>
                    </a:p>
                    <a:p>
                      <a:r>
                        <a:rPr lang="en-GB" sz="1400" b="0" baseline="0" dirty="0" smtClean="0"/>
                        <a:t>But Scrooge was all the worse for this. It thrilled him with a vague uncertain horror, to know that behind the dusky shroud there were ghostly eyes intently fixed upon him, while he, though he stretched his own to the utmost, could see nothing but a spectral hand and one great heap of black. </a:t>
                      </a:r>
                    </a:p>
                    <a:p>
                      <a:endParaRPr lang="en-GB" sz="1400" b="0" baseline="0" dirty="0" smtClean="0"/>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93424">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1457523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45560484"/>
              </p:ext>
            </p:extLst>
          </p:nvPr>
        </p:nvGraphicFramePr>
        <p:xfrm>
          <a:off x="0" y="-243408"/>
          <a:ext cx="9144000" cy="7056785"/>
        </p:xfrm>
        <a:graphic>
          <a:graphicData uri="http://schemas.openxmlformats.org/drawingml/2006/table">
            <a:tbl>
              <a:tblPr firstRow="1" bandRow="1">
                <a:tableStyleId>{5940675A-B579-460E-94D1-54222C63F5DA}</a:tableStyleId>
              </a:tblPr>
              <a:tblGrid>
                <a:gridCol w="709084"/>
                <a:gridCol w="4222956"/>
                <a:gridCol w="4211960"/>
              </a:tblGrid>
              <a:tr h="348841">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 Dickens presents the character of Fred,  Scrooge’s nephew, here and elsewhere.</a:t>
                      </a:r>
                      <a:endParaRPr lang="en-GB" sz="1400" b="1" i="1" dirty="0"/>
                    </a:p>
                  </a:txBody>
                  <a:tcPr marL="63305" marR="63305" marT="31652" marB="31652"/>
                </a:tc>
                <a:tc hMerge="1">
                  <a:txBody>
                    <a:bodyPr/>
                    <a:lstStyle/>
                    <a:p>
                      <a:endParaRPr lang="en-GB" dirty="0"/>
                    </a:p>
                  </a:txBody>
                  <a:tcPr/>
                </a:tc>
                <a:tc rowSpan="6">
                  <a:txBody>
                    <a:bodyPr/>
                    <a:lstStyle/>
                    <a:p>
                      <a:r>
                        <a:rPr lang="en-GB" sz="1400" b="0" i="0" baseline="0" dirty="0" smtClean="0"/>
                        <a:t>"A merry Christmas, uncle! God save you!" cried a cheerful voice. It was the voice of Scrooge's nephew, who came upon him so quickly that this was the first intimation he had of his approach. </a:t>
                      </a:r>
                    </a:p>
                    <a:p>
                      <a:r>
                        <a:rPr lang="en-GB" sz="1400" b="0" i="0" baseline="0" dirty="0" smtClean="0"/>
                        <a:t>"Bah!" said Scrooge, "Humbug!" </a:t>
                      </a:r>
                    </a:p>
                    <a:p>
                      <a:r>
                        <a:rPr lang="en-GB" sz="1400" b="0" i="0" baseline="0" dirty="0" smtClean="0"/>
                        <a:t>He had so heated himself with rapid walking in the fog and frost, this nephew of Scrooge's, that he was all in a glow; his face was ruddy and handsome; his eyes sparkled, and his breath smoked again. </a:t>
                      </a:r>
                    </a:p>
                    <a:p>
                      <a:pPr marL="0" indent="0">
                        <a:buFont typeface="Arial" charset="0"/>
                        <a:buNone/>
                      </a:pPr>
                      <a:r>
                        <a:rPr lang="en-GB" sz="1400" b="0" i="0" baseline="0" dirty="0" smtClean="0"/>
                        <a:t>                         </a:t>
                      </a:r>
                    </a:p>
                    <a:p>
                      <a:pPr marL="0" indent="0">
                        <a:buFont typeface="Arial" charset="0"/>
                        <a:buNone/>
                      </a:pPr>
                      <a:r>
                        <a:rPr lang="en-GB" sz="1400" b="0" i="0" baseline="0" dirty="0" smtClean="0"/>
                        <a:t>                                * * * * * * * * * * * *</a:t>
                      </a:r>
                    </a:p>
                    <a:p>
                      <a:pPr marL="0" indent="0">
                        <a:buFont typeface="Arial" charset="0"/>
                        <a:buNone/>
                      </a:pPr>
                      <a:endParaRPr lang="en-GB" sz="1400" b="0" i="0" baseline="0" dirty="0" smtClean="0"/>
                    </a:p>
                    <a:p>
                      <a:pPr marL="0" indent="0">
                        <a:buFont typeface="Arial" charset="0"/>
                        <a:buNone/>
                      </a:pPr>
                      <a:r>
                        <a:rPr lang="en-GB" sz="1400" b="0" i="0" baseline="0" dirty="0" smtClean="0"/>
                        <a:t>"There are many things from which I might have derived good, by which I have not profited, I dare say," returned the nephew. "Christmas among the rest. But I am sure I have always thought of Christmas time, when it has come round -- apart from the veneration due to its sacred name and origin, if anything belonging to it can be apart from that -- as a good time: a kind, forgiving, charitable, pleasant time: the only time I know of, in the long calendar of the year, when men and women seem by one consent to open their shut-up hearts freely, and to think of people below them as if they really were fellow-passengers to the grave, and not another race of creatures bound on other journeys. And therefore, uncle, though it has never put a scrap of gold or silver in my pocket, I believe that it has done me good, and will do me good; and I say, God bless it!" </a:t>
                      </a:r>
                    </a:p>
                    <a:p>
                      <a:pPr marL="0" indent="0">
                        <a:buFont typeface="Arial" charset="0"/>
                        <a:buNone/>
                      </a:pPr>
                      <a:endParaRPr lang="en-GB" sz="1400" b="0" i="0" baseline="0" dirty="0" smtClean="0"/>
                    </a:p>
                    <a:p>
                      <a:pPr marL="0" indent="0">
                        <a:buFont typeface="Arial" charset="0"/>
                        <a:buNone/>
                      </a:pPr>
                      <a:endParaRPr lang="en-GB" sz="1400" b="0" i="0" baseline="0" dirty="0" smtClean="0"/>
                    </a:p>
                    <a:p>
                      <a:endParaRPr lang="en-GB" sz="1600" b="1" i="1" baseline="0" dirty="0" smtClean="0"/>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421416">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4145648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8824218"/>
              </p:ext>
            </p:extLst>
          </p:nvPr>
        </p:nvGraphicFramePr>
        <p:xfrm>
          <a:off x="0" y="44624"/>
          <a:ext cx="9144000" cy="6819101"/>
        </p:xfrm>
        <a:graphic>
          <a:graphicData uri="http://schemas.openxmlformats.org/drawingml/2006/table">
            <a:tbl>
              <a:tblPr firstRow="1" bandRow="1">
                <a:tableStyleId>{5940675A-B579-460E-94D1-54222C63F5DA}</a:tableStyleId>
              </a:tblPr>
              <a:tblGrid>
                <a:gridCol w="709084"/>
                <a:gridCol w="3646892"/>
                <a:gridCol w="4788024"/>
              </a:tblGrid>
              <a:tr h="354997">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1654">
                <a:tc gridSpan="2">
                  <a:txBody>
                    <a:bodyPr/>
                    <a:lstStyle/>
                    <a:p>
                      <a:pPr algn="ctr"/>
                      <a:r>
                        <a:rPr lang="en-GB" sz="1400" b="1" i="1" dirty="0" smtClean="0"/>
                        <a:t>Starting with this extract, explore how</a:t>
                      </a:r>
                      <a:r>
                        <a:rPr lang="en-GB" sz="1400" b="1" i="1" baseline="0" dirty="0" smtClean="0"/>
                        <a:t> Dickens presents attitudes to poverty,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400" b="0" baseline="0" dirty="0" smtClean="0"/>
                        <a:t>"At this festive season of the year, Mr. Scrooge," said the gentleman, taking up a pen, "it is more than usually desirable that we should make some slight provision for the Poor and Destitute, who suffer greatly at the present time.  Many thousands are in want of common necessaries; hundreds of thousands are in want of common comforts, sir."</a:t>
                      </a:r>
                    </a:p>
                    <a:p>
                      <a:endParaRPr lang="en-GB" sz="1400" b="0" baseline="0" dirty="0" smtClean="0"/>
                    </a:p>
                    <a:p>
                      <a:r>
                        <a:rPr lang="en-GB" sz="1400" b="0" baseline="0" dirty="0" smtClean="0"/>
                        <a:t>"Are there no prisons?" asked Scrooge.</a:t>
                      </a:r>
                    </a:p>
                    <a:p>
                      <a:r>
                        <a:rPr lang="en-GB" sz="1400" b="0" baseline="0" dirty="0" smtClean="0"/>
                        <a:t>"Plenty of prisons," said the gentleman, laying down the pen again.</a:t>
                      </a:r>
                    </a:p>
                    <a:p>
                      <a:r>
                        <a:rPr lang="en-GB" sz="1400" b="0" baseline="0" dirty="0" smtClean="0"/>
                        <a:t>"And the Union workhouses?"  demanded Scrooge.  "Are they still in operation?"</a:t>
                      </a:r>
                    </a:p>
                    <a:p>
                      <a:r>
                        <a:rPr lang="en-GB" sz="1400" b="0" baseline="0" dirty="0" smtClean="0"/>
                        <a:t>"They are.  Still," returned the gentleman, "I wish I could say they were not."</a:t>
                      </a:r>
                    </a:p>
                    <a:p>
                      <a:r>
                        <a:rPr lang="en-GB" sz="1400" b="0" baseline="0" dirty="0" smtClean="0"/>
                        <a:t>"The Treadmill and the Poor Law are in full vigour, then?"  said Scrooge.</a:t>
                      </a:r>
                    </a:p>
                    <a:p>
                      <a:r>
                        <a:rPr lang="en-GB" sz="1400" b="0" baseline="0" dirty="0" smtClean="0"/>
                        <a:t>"Both very busy, sir."</a:t>
                      </a:r>
                    </a:p>
                    <a:p>
                      <a:r>
                        <a:rPr lang="en-GB" sz="1400" b="0" baseline="0" dirty="0" smtClean="0"/>
                        <a:t>"Oh!  I was afraid, from what you said at first, that something had occurred to stop them in their useful course," said Scrooge.  "I'm very glad to hear it."</a:t>
                      </a:r>
                    </a:p>
                    <a:p>
                      <a:endParaRPr lang="en-GB" sz="1400" b="0" baseline="0" dirty="0" smtClean="0"/>
                    </a:p>
                    <a:p>
                      <a:r>
                        <a:rPr lang="en-GB" sz="1400" b="0" baseline="0" dirty="0" smtClean="0"/>
                        <a:t>"Under the impression that they scarcely furnish Christian cheer of mind or body to the multitude," returned the gentleman, "a few of us are endeavouring to raise a fund to buy the Poor some meat and drink and means of warmth.  We choose this time, because it is a time, of all others, when Want is keenly felt, and Abundance rejoices.  What shall I put you down for?"</a:t>
                      </a:r>
                    </a:p>
                    <a:p>
                      <a:endParaRPr lang="en-GB" sz="1400" b="0" baseline="0" dirty="0" smtClean="0"/>
                    </a:p>
                    <a:p>
                      <a:r>
                        <a:rPr lang="en-GB" sz="1400" b="0" baseline="0" dirty="0" smtClean="0"/>
                        <a:t>"Nothing!" Scrooge replied.</a:t>
                      </a:r>
                    </a:p>
                    <a:p>
                      <a:endParaRPr lang="en-GB" sz="1400" b="0" baseline="0" dirty="0" smtClean="0"/>
                    </a:p>
                  </a:txBody>
                  <a:tcPr marL="63305" marR="63305" marT="31652" marB="31652"/>
                </a:tc>
              </a:tr>
              <a:tr h="1026693">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091127">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03091">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32320">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513494">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1390008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56782450"/>
              </p:ext>
            </p:extLst>
          </p:nvPr>
        </p:nvGraphicFramePr>
        <p:xfrm>
          <a:off x="0" y="-387424"/>
          <a:ext cx="9144000" cy="7268844"/>
        </p:xfrm>
        <a:graphic>
          <a:graphicData uri="http://schemas.openxmlformats.org/drawingml/2006/table">
            <a:tbl>
              <a:tblPr firstRow="1" bandRow="1">
                <a:tableStyleId>{5940675A-B579-460E-94D1-54222C63F5DA}</a:tableStyleId>
              </a:tblPr>
              <a:tblGrid>
                <a:gridCol w="709084"/>
                <a:gridCol w="3862916"/>
                <a:gridCol w="4572000"/>
              </a:tblGrid>
              <a:tr h="347540">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1144">
                <a:tc gridSpan="2">
                  <a:txBody>
                    <a:bodyPr/>
                    <a:lstStyle/>
                    <a:p>
                      <a:pPr algn="ctr"/>
                      <a:r>
                        <a:rPr lang="en-GB" sz="1400" b="1" i="1" dirty="0" smtClean="0"/>
                        <a:t>Starting with this extract, explore how</a:t>
                      </a:r>
                      <a:r>
                        <a:rPr lang="en-GB" sz="1400" b="1" i="1" baseline="0" dirty="0" smtClean="0"/>
                        <a:t> Dickens presents the </a:t>
                      </a:r>
                      <a:r>
                        <a:rPr lang="en-GB" sz="1400" b="1" i="1" baseline="0" dirty="0" err="1" smtClean="0"/>
                        <a:t>Cratchits</a:t>
                      </a:r>
                      <a:r>
                        <a:rPr lang="en-GB" sz="1400" b="1" i="1" baseline="0" dirty="0" smtClean="0"/>
                        <a:t>, here and elsewhere in the novella.</a:t>
                      </a:r>
                      <a:endParaRPr lang="en-GB" sz="1400" b="1" i="1" dirty="0"/>
                    </a:p>
                  </a:txBody>
                  <a:tcPr marL="63305" marR="63305" marT="31652" marB="31652"/>
                </a:tc>
                <a:tc hMerge="1">
                  <a:txBody>
                    <a:bodyPr/>
                    <a:lstStyle/>
                    <a:p>
                      <a:endParaRPr lang="en-GB" dirty="0"/>
                    </a:p>
                  </a:txBody>
                  <a:tcPr/>
                </a:tc>
                <a:tc rowSpan="6">
                  <a:txBody>
                    <a:bodyPr/>
                    <a:lstStyle/>
                    <a:p>
                      <a:r>
                        <a:rPr lang="en-GB" sz="1400" b="0" i="0" baseline="0" dirty="0" smtClean="0"/>
                        <a:t>And perhaps it was the pleasure the good Spirit had in showing off this power of his, or else it was his own kind, generous, hearty nature, and his sympathy with all poor men, that led him straight to Scrooge's clerk's; for there he went, and took Scrooge with him, holding to his robe; and on the threshold of the door the Spirit smiled, and stopped to bless Bob </a:t>
                      </a:r>
                      <a:r>
                        <a:rPr lang="en-GB" sz="1400" b="0" i="0" baseline="0" dirty="0" err="1" smtClean="0"/>
                        <a:t>Cratchit's</a:t>
                      </a:r>
                      <a:r>
                        <a:rPr lang="en-GB" sz="1400" b="0" i="0" baseline="0" dirty="0" smtClean="0"/>
                        <a:t> dwelling with the sprinkling of his torch. Think of that. Bob had but fifteen bob a-week himself; he pocketed on Saturdays but fifteen copies of his Christian name; and yet the Ghost of Christmas Present blessed his four-roomed house.</a:t>
                      </a:r>
                    </a:p>
                    <a:p>
                      <a:endParaRPr lang="en-GB" sz="1400" b="0" i="0" baseline="0" dirty="0" smtClean="0"/>
                    </a:p>
                    <a:p>
                      <a:r>
                        <a:rPr lang="en-GB" sz="1400" b="0" i="0" baseline="0" dirty="0" smtClean="0"/>
                        <a:t>Then up rose Mrs </a:t>
                      </a:r>
                      <a:r>
                        <a:rPr lang="en-GB" sz="1400" b="0" i="0" baseline="0" dirty="0" err="1" smtClean="0"/>
                        <a:t>Cratchit</a:t>
                      </a:r>
                      <a:r>
                        <a:rPr lang="en-GB" sz="1400" b="0" i="0" baseline="0" dirty="0" smtClean="0"/>
                        <a:t>, </a:t>
                      </a:r>
                      <a:r>
                        <a:rPr lang="en-GB" sz="1400" b="0" i="0" baseline="0" dirty="0" err="1" smtClean="0"/>
                        <a:t>Cratchit's</a:t>
                      </a:r>
                      <a:r>
                        <a:rPr lang="en-GB" sz="1400" b="0" i="0" baseline="0" dirty="0" smtClean="0"/>
                        <a:t> wife, dressed out but poorly in a twice-turned gown, but brave in ribbons, which are cheap and make a goodly show for sixpence; and she laid the cloth, assisted by Belinda </a:t>
                      </a:r>
                      <a:r>
                        <a:rPr lang="en-GB" sz="1400" b="0" i="0" baseline="0" dirty="0" err="1" smtClean="0"/>
                        <a:t>Cratchit</a:t>
                      </a:r>
                      <a:r>
                        <a:rPr lang="en-GB" sz="1400" b="0" i="0" baseline="0" dirty="0" smtClean="0"/>
                        <a:t>, second of her daughters, also brave in ribbons; while Master Peter </a:t>
                      </a:r>
                      <a:r>
                        <a:rPr lang="en-GB" sz="1400" b="0" i="0" baseline="0" dirty="0" err="1" smtClean="0"/>
                        <a:t>Cratchit</a:t>
                      </a:r>
                      <a:r>
                        <a:rPr lang="en-GB" sz="1400" b="0" i="0" baseline="0" dirty="0" smtClean="0"/>
                        <a:t> plunged a fork into the saucepan of potatoes, and getting the corners of his monstrous shirt collar (Bob's private property, conferred upon his son and heir in honour of the day) into his mouth, rejoiced to find himself so gallantly attired, and yearned to show his linen in the fashionable Parks. And now two smaller </a:t>
                      </a:r>
                      <a:r>
                        <a:rPr lang="en-GB" sz="1400" b="0" i="0" baseline="0" dirty="0" err="1" smtClean="0"/>
                        <a:t>Cratchits</a:t>
                      </a:r>
                      <a:r>
                        <a:rPr lang="en-GB" sz="1400" b="0" i="0" baseline="0" dirty="0" smtClean="0"/>
                        <a:t>, boy and girl, came tearing in, screaming that outside the baker's they had smelt the goose, and known it for their own; and basking in luxurious thoughts of sage and onion, these young </a:t>
                      </a:r>
                      <a:r>
                        <a:rPr lang="en-GB" sz="1400" b="0" i="0" baseline="0" dirty="0" err="1" smtClean="0"/>
                        <a:t>Cratchits</a:t>
                      </a:r>
                      <a:r>
                        <a:rPr lang="en-GB" sz="1400" b="0" i="0" baseline="0" dirty="0" smtClean="0"/>
                        <a:t> danced about the table, and exalted Master Peter </a:t>
                      </a:r>
                      <a:r>
                        <a:rPr lang="en-GB" sz="1400" b="0" i="0" baseline="0" dirty="0" err="1" smtClean="0"/>
                        <a:t>Cratchit</a:t>
                      </a:r>
                      <a:r>
                        <a:rPr lang="en-GB" sz="1400" b="0" i="0" baseline="0" dirty="0" smtClean="0"/>
                        <a:t> to the skies, while he (not proud, although his collars nearly choked him) blew the fire, until the slow potatoes bubbling up, knocked loudly at the saucepan-lid to be let out and peeled.</a:t>
                      </a:r>
                    </a:p>
                    <a:p>
                      <a:endParaRPr lang="en-GB" sz="1400" b="1" i="1" baseline="0" dirty="0" smtClean="0"/>
                    </a:p>
                    <a:p>
                      <a:endParaRPr lang="en-GB" sz="1600" b="1" i="1" baseline="0" dirty="0" smtClean="0"/>
                    </a:p>
                  </a:txBody>
                  <a:tcPr marL="63305" marR="63305" marT="31652" marB="31652"/>
                </a:tc>
              </a:tr>
              <a:tr h="1025626">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08999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01840">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31144">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913513">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4133329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64518549"/>
              </p:ext>
            </p:extLst>
          </p:nvPr>
        </p:nvGraphicFramePr>
        <p:xfrm>
          <a:off x="0" y="0"/>
          <a:ext cx="9144000" cy="6912767"/>
        </p:xfrm>
        <a:graphic>
          <a:graphicData uri="http://schemas.openxmlformats.org/drawingml/2006/table">
            <a:tbl>
              <a:tblPr firstRow="1" bandRow="1">
                <a:tableStyleId>{5940675A-B579-460E-94D1-54222C63F5DA}</a:tableStyleId>
              </a:tblPr>
              <a:tblGrid>
                <a:gridCol w="709084"/>
                <a:gridCol w="3214844"/>
                <a:gridCol w="5220072"/>
              </a:tblGrid>
              <a:tr h="403168">
                <a:tc gridSpan="3">
                  <a:txBody>
                    <a:bodyPr/>
                    <a:lstStyle/>
                    <a:p>
                      <a:pPr algn="ctr"/>
                      <a:r>
                        <a:rPr lang="en-GB" sz="1400" b="1" dirty="0" smtClean="0"/>
                        <a:t>English Literature Paper 1:</a:t>
                      </a:r>
                      <a:r>
                        <a:rPr lang="en-GB" sz="1400" b="1" baseline="0" dirty="0" smtClean="0"/>
                        <a:t> </a:t>
                      </a:r>
                      <a:r>
                        <a:rPr lang="en-GB" sz="1400" b="1" i="1" baseline="0" dirty="0" smtClean="0"/>
                        <a:t>A Christmas Carol</a:t>
                      </a:r>
                      <a:endParaRPr lang="en-GB" sz="1400" b="1" i="1" dirty="0"/>
                    </a:p>
                  </a:txBody>
                  <a:tcPr marL="63305" marR="63305" marT="31652" marB="31652">
                    <a:solidFill>
                      <a:schemeClr val="bg1">
                        <a:lumMod val="95000"/>
                      </a:schemeClr>
                    </a:solidFill>
                  </a:tcPr>
                </a:tc>
                <a:tc hMerge="1">
                  <a:txBody>
                    <a:bodyPr/>
                    <a:lstStyle/>
                    <a:p>
                      <a:endParaRPr lang="en-GB" dirty="0"/>
                    </a:p>
                  </a:txBody>
                  <a:tcPr/>
                </a:tc>
                <a:tc hMerge="1">
                  <a:txBody>
                    <a:bodyPr/>
                    <a:lstStyle/>
                    <a:p>
                      <a:endParaRPr lang="en-GB" dirty="0"/>
                    </a:p>
                  </a:txBody>
                  <a:tcPr/>
                </a:tc>
              </a:tr>
              <a:tr h="496020">
                <a:tc gridSpan="2">
                  <a:txBody>
                    <a:bodyPr/>
                    <a:lstStyle/>
                    <a:p>
                      <a:pPr algn="ctr"/>
                      <a:r>
                        <a:rPr lang="en-GB" sz="1400" b="1" i="1" dirty="0" smtClean="0"/>
                        <a:t>Starting with this extract, explore how</a:t>
                      </a:r>
                      <a:r>
                        <a:rPr lang="en-GB" sz="1400" b="1" i="1" baseline="0" dirty="0" smtClean="0"/>
                        <a:t> Dickens presents ideas of damnation in the novella.</a:t>
                      </a:r>
                      <a:endParaRPr lang="en-GB" sz="1400" b="1" i="1" dirty="0"/>
                    </a:p>
                  </a:txBody>
                  <a:tcPr marL="63305" marR="63305" marT="31652" marB="31652"/>
                </a:tc>
                <a:tc hMerge="1">
                  <a:txBody>
                    <a:bodyPr/>
                    <a:lstStyle/>
                    <a:p>
                      <a:endParaRPr lang="en-GB" dirty="0"/>
                    </a:p>
                  </a:txBody>
                  <a:tcPr/>
                </a:tc>
                <a:tc rowSpan="6">
                  <a:txBody>
                    <a:bodyPr/>
                    <a:lstStyle/>
                    <a:p>
                      <a:r>
                        <a:rPr lang="en-GB" sz="1300" b="0" baseline="0" dirty="0" smtClean="0"/>
                        <a:t>“Man of the worldly mind!” replied the Ghost, “do you believe in me or not?”</a:t>
                      </a:r>
                    </a:p>
                    <a:p>
                      <a:r>
                        <a:rPr lang="en-GB" sz="1300" b="0" baseline="0" dirty="0" smtClean="0"/>
                        <a:t>“I do,” said Scrooge. “I must. But why do spirits walk the earth, and why do they come to me?”</a:t>
                      </a:r>
                    </a:p>
                    <a:p>
                      <a:r>
                        <a:rPr lang="en-GB" sz="1300" b="0" baseline="0" dirty="0" smtClean="0"/>
                        <a:t>“It is required of every man,” the Ghost returned, “that the spirit within him should walk abroad among his fellowmen, and travel far and wide; and if that spirit goes not forth in life, it is condemned to do so after death. It is doomed to wander through the world—oh, woe is me!—and witness what it cannot share, but might have shared on earth, and turned to happiness!”</a:t>
                      </a:r>
                    </a:p>
                    <a:p>
                      <a:r>
                        <a:rPr lang="en-GB" sz="1300" b="0" baseline="0" dirty="0" smtClean="0"/>
                        <a:t>Again the spectre raised a cry, and shook its chain and wrung its shadowy hands.</a:t>
                      </a:r>
                    </a:p>
                    <a:p>
                      <a:r>
                        <a:rPr lang="en-GB" sz="1300" b="0" baseline="0" dirty="0" smtClean="0"/>
                        <a:t>“You are fettered,” said Scrooge, trembling. “Tell me why?”</a:t>
                      </a:r>
                    </a:p>
                    <a:p>
                      <a:r>
                        <a:rPr lang="en-GB" sz="1300" b="0" baseline="0" dirty="0" smtClean="0"/>
                        <a:t>“I wear the chain I forged in life,” replied the Ghost. “I made it link by link, and yard by yard; I girded it on of my own free will, and of my own free will I wore it. Is its pattern strange to you?”</a:t>
                      </a:r>
                    </a:p>
                    <a:p>
                      <a:r>
                        <a:rPr lang="en-GB" sz="1300" b="0" baseline="0" dirty="0" smtClean="0"/>
                        <a:t>Scrooge trembled more and more.</a:t>
                      </a:r>
                    </a:p>
                    <a:p>
                      <a:r>
                        <a:rPr lang="en-GB" sz="1300" b="0" baseline="0" dirty="0" smtClean="0"/>
                        <a:t>“Or would you know,” pursued the Ghost, “the weight and length of the strong coil you bear yourself? It was full as heavy and as long as this, seven Christmas Eves ago. You have laboured on it, since. It is a ponderous chain!”</a:t>
                      </a:r>
                    </a:p>
                    <a:p>
                      <a:r>
                        <a:rPr lang="en-GB" sz="1300" b="0" baseline="0" dirty="0" smtClean="0"/>
                        <a:t>Scrooge glanced about him on the floor, in the expectation of finding himself surrounded by some fifty or sixty fathoms of iron cable: but he could see nothing.</a:t>
                      </a:r>
                    </a:p>
                    <a:p>
                      <a:r>
                        <a:rPr lang="en-GB" sz="1300" b="0" baseline="0" dirty="0" smtClean="0"/>
                        <a:t>“Jacob,” he said, imploringly. “Old Jacob Marley, tell me more. Speak comfort to me, Jacob!”</a:t>
                      </a:r>
                    </a:p>
                    <a:p>
                      <a:r>
                        <a:rPr lang="en-GB" sz="1300" b="0" baseline="0" dirty="0" smtClean="0"/>
                        <a:t>“I have none to give,” the Ghost replied. “It comes from other regions, Ebenezer Scrooge, and is conveyed by other ministers, to other kinds of men. Nor can I tell you what I would. A very little more is all permitted to me. I cannot rest, I cannot stay, I cannot linger anywhere. My spirit never walked beyond our counting-house—mark me!—in life my spirit never roved beyond the narrow limits of our money-changing hole; and weary journeys lie before me!”</a:t>
                      </a:r>
                    </a:p>
                  </a:txBody>
                  <a:tcPr marL="63305" marR="63305" marT="31652" marB="31652"/>
                </a:tc>
              </a:tr>
              <a:tr h="1035809">
                <a:tc>
                  <a:txBody>
                    <a:bodyPr/>
                    <a:lstStyle/>
                    <a:p>
                      <a:r>
                        <a:rPr lang="en-GB" sz="1400" dirty="0" smtClean="0"/>
                        <a:t>Point</a:t>
                      </a:r>
                      <a:r>
                        <a:rPr lang="en-GB" sz="1400" baseline="0" dirty="0" smtClean="0"/>
                        <a: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00815">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213773">
                <a:tc>
                  <a:txBody>
                    <a:bodyPr/>
                    <a:lstStyle/>
                    <a:p>
                      <a:r>
                        <a:rPr lang="en-GB" sz="1400" dirty="0" smtClean="0"/>
                        <a:t>Point and quote</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142375">
                <a:tc>
                  <a:txBody>
                    <a:bodyPr/>
                    <a:lstStyle/>
                    <a:p>
                      <a:r>
                        <a:rPr lang="en-GB" sz="1400" dirty="0" smtClean="0"/>
                        <a:t>Wider novella</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r h="1520807">
                <a:tc>
                  <a:txBody>
                    <a:bodyPr/>
                    <a:lstStyle/>
                    <a:p>
                      <a:r>
                        <a:rPr lang="en-GB" sz="1400" dirty="0" smtClean="0"/>
                        <a:t>Context link(s)</a:t>
                      </a:r>
                      <a:endParaRPr lang="en-GB" sz="1400" dirty="0"/>
                    </a:p>
                  </a:txBody>
                  <a:tcPr marL="63305" marR="63305" marT="31652" marB="31652"/>
                </a:tc>
                <a:tc>
                  <a:txBody>
                    <a:bodyPr/>
                    <a:lstStyle/>
                    <a:p>
                      <a:endParaRPr lang="en-GB" sz="1400" dirty="0"/>
                    </a:p>
                  </a:txBody>
                  <a:tcPr marL="63305" marR="63305" marT="31652" marB="31652"/>
                </a:tc>
                <a:tc vMerge="1">
                  <a:txBody>
                    <a:bodyPr/>
                    <a:lstStyle/>
                    <a:p>
                      <a:endParaRPr lang="en-GB" dirty="0"/>
                    </a:p>
                  </a:txBody>
                  <a:tcPr/>
                </a:tc>
              </a:tr>
            </a:tbl>
          </a:graphicData>
        </a:graphic>
      </p:graphicFrame>
    </p:spTree>
    <p:extLst>
      <p:ext uri="{BB962C8B-B14F-4D97-AF65-F5344CB8AC3E}">
        <p14:creationId xmlns:p14="http://schemas.microsoft.com/office/powerpoint/2010/main" val="40235008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4754</Words>
  <Application>Microsoft Office PowerPoint</Application>
  <PresentationFormat>On-screen Show (4:3)</PresentationFormat>
  <Paragraphs>191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mathew</dc:creator>
  <cp:lastModifiedBy>Michelle Johnston</cp:lastModifiedBy>
  <cp:revision>29</cp:revision>
  <cp:lastPrinted>2017-06-01T19:50:03Z</cp:lastPrinted>
  <dcterms:created xsi:type="dcterms:W3CDTF">2017-05-30T06:19:25Z</dcterms:created>
  <dcterms:modified xsi:type="dcterms:W3CDTF">2018-09-25T16:21:40Z</dcterms:modified>
</cp:coreProperties>
</file>