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364" r:id="rId3"/>
    <p:sldId id="363" r:id="rId4"/>
    <p:sldId id="353" r:id="rId5"/>
    <p:sldId id="357" r:id="rId6"/>
    <p:sldId id="349" r:id="rId7"/>
    <p:sldId id="354" r:id="rId8"/>
    <p:sldId id="360" r:id="rId9"/>
    <p:sldId id="358" r:id="rId10"/>
    <p:sldId id="362" r:id="rId11"/>
    <p:sldId id="350" r:id="rId12"/>
    <p:sldId id="352" r:id="rId13"/>
    <p:sldId id="361" r:id="rId14"/>
    <p:sldId id="351" r:id="rId15"/>
    <p:sldId id="356" r:id="rId16"/>
    <p:sldId id="355" r:id="rId17"/>
    <p:sldId id="359" r:id="rId18"/>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FFFF"/>
    <a:srgbClr val="99FF99"/>
    <a:srgbClr val="522E92"/>
    <a:srgbClr val="2E1A60"/>
    <a:srgbClr val="FFFFCC"/>
    <a:srgbClr val="006600"/>
    <a:srgbClr val="C1ADE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3" autoAdjust="0"/>
    <p:restoredTop sz="94660"/>
  </p:normalViewPr>
  <p:slideViewPr>
    <p:cSldViewPr>
      <p:cViewPr varScale="1">
        <p:scale>
          <a:sx n="69" d="100"/>
          <a:sy n="69" d="100"/>
        </p:scale>
        <p:origin x="2280"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57E980-5FBB-4F92-9425-7D71CC697448}" type="datetime1">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CE43FB-ED5C-4A34-B868-12C5DF453519}" type="slidenum">
              <a:rPr lang="en-GB" smtClean="0"/>
              <a:t>‹#›</a:t>
            </a:fld>
            <a:endParaRPr lang="en-GB"/>
          </a:p>
        </p:txBody>
      </p:sp>
    </p:spTree>
    <p:extLst>
      <p:ext uri="{BB962C8B-B14F-4D97-AF65-F5344CB8AC3E}">
        <p14:creationId xmlns:p14="http://schemas.microsoft.com/office/powerpoint/2010/main" val="26548374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F01D0B9-5D00-483E-B0C5-E9889160B55B}" type="datetime1">
              <a:rPr lang="en-GB" smtClean="0"/>
              <a:t>26/09/2019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ECE43FB-ED5C-4A34-B868-12C5DF453519}" type="slidenum">
              <a:rPr lang="en-GB" smtClean="0"/>
              <a:t>‹#›</a:t>
            </a:fld>
            <a:endParaRPr lang="en-GB"/>
          </a:p>
        </p:txBody>
      </p:sp>
    </p:spTree>
    <p:extLst>
      <p:ext uri="{BB962C8B-B14F-4D97-AF65-F5344CB8AC3E}">
        <p14:creationId xmlns:p14="http://schemas.microsoft.com/office/powerpoint/2010/main" val="365315729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4.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hyperlink" Target="https://www.google.co.uk/url?sa=i&amp;rct=j&amp;q=&amp;esrc=s&amp;source=images&amp;cd=&amp;cad=rja&amp;uact=8&amp;ved=0ahUKEwjewtDr1vfSAhVCPxQKHZt4DiUQjRwIBw&amp;url=https://www.yorknotes.com/gcse/an-inspector-calls-york-notes-for-gcse-new-edition/study/characters/02060000_eva-smithdaisy-renton&amp;bvm=bv.150729734,d.d24&amp;psig=AFQjCNHbjTCzdqVL7jow4WHbalyRKhSlag&amp;ust=1490738236150220"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5.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rct=j&amp;q=&amp;esrc=s&amp;source=images&amp;cd=&amp;cad=rja&amp;uact=8&amp;ved=0ahUKEwjewtDr1vfSAhVCPxQKHZt4DiUQjRwIBw&amp;url=https://www.yorknotes.com/gcse/an-inspector-calls-york-notes-for-gcse-new-edition/study/characters/02060000_eva-smithdaisy-renton&amp;bvm=bv.150729734,d.d24&amp;psig=AFQjCNHbjTCzdqVL7jow4WHbalyRKhSlag&amp;ust=1490738236150220"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rct=j&amp;q=&amp;esrc=s&amp;source=images&amp;cd=&amp;cad=rja&amp;uact=8&amp;ved=0ahUKEwjewtDr1vfSAhVCPxQKHZt4DiUQjRwIBw&amp;url=https://www.yorknotes.com/gcse/an-inspector-calls-york-notes-for-gcse-new-edition/study/characters/02060000_eva-smithdaisy-renton&amp;bvm=bv.150729734,d.d24&amp;psig=AFQjCNHbjTCzdqVL7jow4WHbalyRKhSlag&amp;ust=149073823615022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gerian" panose="04020705040A02060702" pitchFamily="82" charset="0"/>
              </a:rPr>
              <a:t>Revision workbook</a:t>
            </a:r>
            <a:endParaRPr lang="en-GB" dirty="0">
              <a:latin typeface="Algerian" panose="04020705040A02060702" pitchFamily="82" charset="0"/>
            </a:endParaRPr>
          </a:p>
        </p:txBody>
      </p:sp>
      <p:sp>
        <p:nvSpPr>
          <p:cNvPr id="3" name="Content Placeholder 2"/>
          <p:cNvSpPr>
            <a:spLocks noGrp="1"/>
          </p:cNvSpPr>
          <p:nvPr>
            <p:ph idx="1"/>
          </p:nvPr>
        </p:nvSpPr>
        <p:spPr>
          <a:xfrm>
            <a:off x="342900" y="2133601"/>
            <a:ext cx="6398468" cy="6034617"/>
          </a:xfrm>
        </p:spPr>
        <p:txBody>
          <a:bodyPr>
            <a:normAutofit/>
          </a:bodyPr>
          <a:lstStyle/>
          <a:p>
            <a:pPr marL="0" indent="0">
              <a:buNone/>
            </a:pPr>
            <a:r>
              <a:rPr lang="en-GB" sz="2400" dirty="0" smtClean="0"/>
              <a:t>Name				 Class</a:t>
            </a:r>
          </a:p>
          <a:p>
            <a:pPr marL="0" indent="0">
              <a:buNone/>
            </a:pPr>
            <a:r>
              <a:rPr lang="en-GB" sz="2400" dirty="0" smtClean="0"/>
              <a:t>Teacher			 Date issued:</a:t>
            </a:r>
          </a:p>
          <a:p>
            <a:endParaRPr lang="en-GB" dirty="0"/>
          </a:p>
          <a:p>
            <a:pPr marL="0" indent="0">
              <a:buNone/>
            </a:pPr>
            <a:r>
              <a:rPr lang="en-GB" sz="1800" dirty="0" smtClean="0"/>
              <a:t>Please submit work of a high quality, using full sentences. If you need more space please use lined paper.</a:t>
            </a:r>
          </a:p>
          <a:p>
            <a:pPr marL="0" indent="0">
              <a:buNone/>
            </a:pPr>
            <a:r>
              <a:rPr lang="en-GB" sz="2400" dirty="0" smtClean="0"/>
              <a:t>					</a:t>
            </a:r>
            <a:r>
              <a:rPr lang="en-GB" sz="1400" dirty="0" smtClean="0"/>
              <a:t>Signed by teacher</a:t>
            </a:r>
            <a:endParaRPr lang="en-GB" sz="2400" dirty="0"/>
          </a:p>
          <a:p>
            <a:pPr marL="0" indent="0">
              <a:buNone/>
            </a:pPr>
            <a:r>
              <a:rPr lang="en-GB" sz="1700" dirty="0" smtClean="0"/>
              <a:t>Week 1: Mrs Birling, Mr Birling, The </a:t>
            </a:r>
            <a:r>
              <a:rPr lang="en-GB" sz="1700" dirty="0" err="1"/>
              <a:t>Birlings</a:t>
            </a:r>
            <a:r>
              <a:rPr lang="en-GB" sz="1700" dirty="0"/>
              <a:t> analysis </a:t>
            </a:r>
          </a:p>
          <a:p>
            <a:pPr marL="0" indent="0">
              <a:buNone/>
            </a:pPr>
            <a:endParaRPr lang="en-GB" sz="1700" dirty="0" smtClean="0"/>
          </a:p>
          <a:p>
            <a:pPr marL="0" indent="0">
              <a:buNone/>
            </a:pPr>
            <a:r>
              <a:rPr lang="en-GB" sz="1700" dirty="0" smtClean="0"/>
              <a:t>Week 2:Sheila, Eric, the young </a:t>
            </a:r>
            <a:r>
              <a:rPr lang="en-GB" sz="1700" dirty="0" err="1" smtClean="0"/>
              <a:t>Birlings</a:t>
            </a:r>
            <a:endParaRPr lang="en-GB" sz="1700" dirty="0" smtClean="0"/>
          </a:p>
          <a:p>
            <a:pPr marL="0" indent="0">
              <a:buNone/>
            </a:pPr>
            <a:endParaRPr lang="en-GB" sz="1700" dirty="0"/>
          </a:p>
          <a:p>
            <a:pPr marL="0" indent="0">
              <a:buNone/>
            </a:pPr>
            <a:r>
              <a:rPr lang="en-GB" sz="1700" dirty="0" smtClean="0"/>
              <a:t>Week 3: Gerald, Eva, Inspector Goole x2</a:t>
            </a:r>
          </a:p>
          <a:p>
            <a:pPr marL="0" indent="0">
              <a:buNone/>
            </a:pPr>
            <a:endParaRPr lang="en-GB" sz="1700" dirty="0"/>
          </a:p>
          <a:p>
            <a:pPr marL="0" indent="0">
              <a:buNone/>
            </a:pPr>
            <a:r>
              <a:rPr lang="en-GB" sz="1700" dirty="0" smtClean="0"/>
              <a:t>Week 4: Young and Old, Morality</a:t>
            </a:r>
          </a:p>
          <a:p>
            <a:pPr marL="0" indent="0">
              <a:buNone/>
            </a:pPr>
            <a:endParaRPr lang="en-GB" sz="1700" dirty="0"/>
          </a:p>
          <a:p>
            <a:pPr marL="0" indent="0">
              <a:buNone/>
            </a:pPr>
            <a:r>
              <a:rPr lang="en-GB" sz="1700" dirty="0" smtClean="0"/>
              <a:t>Week 5: Social Responsibility, personal responsibility</a:t>
            </a:r>
          </a:p>
          <a:p>
            <a:pPr marL="0" indent="0">
              <a:buNone/>
            </a:pPr>
            <a:endParaRPr lang="en-GB" sz="1700" dirty="0"/>
          </a:p>
          <a:p>
            <a:pPr marL="0" indent="0">
              <a:buNone/>
            </a:pPr>
            <a:r>
              <a:rPr lang="en-GB" sz="1700" dirty="0" smtClean="0"/>
              <a:t>Week 6: Love, Inequality</a:t>
            </a:r>
          </a:p>
          <a:p>
            <a:pPr marL="0" indent="0">
              <a:buNone/>
            </a:pPr>
            <a:endParaRPr lang="en-GB" sz="2000" dirty="0"/>
          </a:p>
          <a:p>
            <a:pPr marL="0" indent="0">
              <a:buNone/>
            </a:pPr>
            <a:endParaRPr lang="en-GB" sz="2400" dirty="0"/>
          </a:p>
          <a:p>
            <a:pPr marL="0" indent="0">
              <a:buNone/>
            </a:pPr>
            <a:endParaRPr lang="en-GB" sz="2400" dirty="0"/>
          </a:p>
        </p:txBody>
      </p:sp>
      <p:sp>
        <p:nvSpPr>
          <p:cNvPr id="4" name="Slide Number Placeholder 3"/>
          <p:cNvSpPr>
            <a:spLocks noGrp="1"/>
          </p:cNvSpPr>
          <p:nvPr>
            <p:ph type="sldNum" sz="quarter" idx="12"/>
          </p:nvPr>
        </p:nvSpPr>
        <p:spPr/>
        <p:txBody>
          <a:bodyPr/>
          <a:lstStyle/>
          <a:p>
            <a:fld id="{9ECE43FB-ED5C-4A34-B868-12C5DF453519}" type="slidenum">
              <a:rPr lang="en-GB" smtClean="0"/>
              <a:t>1</a:t>
            </a:fld>
            <a:endParaRPr lang="en-GB"/>
          </a:p>
        </p:txBody>
      </p:sp>
    </p:spTree>
    <p:extLst>
      <p:ext uri="{BB962C8B-B14F-4D97-AF65-F5344CB8AC3E}">
        <p14:creationId xmlns:p14="http://schemas.microsoft.com/office/powerpoint/2010/main" val="157930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Inspector Goole</a:t>
            </a:r>
          </a:p>
        </p:txBody>
      </p:sp>
      <p:sp>
        <p:nvSpPr>
          <p:cNvPr id="11" name="Rectangle 10"/>
          <p:cNvSpPr/>
          <p:nvPr/>
        </p:nvSpPr>
        <p:spPr>
          <a:xfrm>
            <a:off x="2592338" y="7609110"/>
            <a:ext cx="3429000" cy="830997"/>
          </a:xfrm>
          <a:prstGeom prst="rect">
            <a:avLst/>
          </a:prstGeom>
        </p:spPr>
        <p:txBody>
          <a:bodyPr>
            <a:spAutoFit/>
          </a:bodyPr>
          <a:lstStyle/>
          <a:p>
            <a:pPr algn="ctr"/>
            <a:r>
              <a:rPr lang="en-US" sz="1600" i="1" dirty="0"/>
              <a:t>“</a:t>
            </a:r>
            <a:r>
              <a:rPr lang="en-GB" sz="1600" i="1" dirty="0"/>
              <a:t>if men will not learn that lesson, when they will be taught it in fire and blood and anguish.</a:t>
            </a:r>
            <a:r>
              <a:rPr lang="en-US" sz="1600" i="1" dirty="0"/>
              <a:t>”</a:t>
            </a:r>
            <a:endParaRPr lang="en-GB" sz="1600" i="1" dirty="0"/>
          </a:p>
        </p:txBody>
      </p:sp>
      <p:sp>
        <p:nvSpPr>
          <p:cNvPr id="13" name="TextBox 12"/>
          <p:cNvSpPr txBox="1"/>
          <p:nvPr/>
        </p:nvSpPr>
        <p:spPr>
          <a:xfrm>
            <a:off x="1573836" y="7215026"/>
            <a:ext cx="5466003" cy="492443"/>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the Inspector’s view on responsibility?</a:t>
            </a:r>
            <a:endParaRPr lang="en-GB" sz="1300" b="1" dirty="0">
              <a:solidFill>
                <a:srgbClr val="FF0000"/>
              </a:solidFill>
            </a:endParaRPr>
          </a:p>
        </p:txBody>
      </p:sp>
      <p:sp>
        <p:nvSpPr>
          <p:cNvPr id="14" name="Folded Corner 13"/>
          <p:cNvSpPr/>
          <p:nvPr/>
        </p:nvSpPr>
        <p:spPr>
          <a:xfrm rot="21435077">
            <a:off x="54131" y="520146"/>
            <a:ext cx="2249225" cy="231151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Who is he? What does he do in the play?</a:t>
            </a:r>
          </a:p>
        </p:txBody>
      </p:sp>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461" y="7205431"/>
            <a:ext cx="1392279" cy="198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4234225311"/>
              </p:ext>
            </p:extLst>
          </p:nvPr>
        </p:nvGraphicFramePr>
        <p:xfrm>
          <a:off x="142028" y="3038178"/>
          <a:ext cx="6581747" cy="4310435"/>
        </p:xfrm>
        <a:graphic>
          <a:graphicData uri="http://schemas.openxmlformats.org/drawingml/2006/table">
            <a:tbl>
              <a:tblPr firstRow="1" bandRow="1">
                <a:tableStyleId>{00A15C55-8517-42AA-B614-E9B94910E393}</a:tableStyleId>
              </a:tblPr>
              <a:tblGrid>
                <a:gridCol w="1702796">
                  <a:extLst>
                    <a:ext uri="{9D8B030D-6E8A-4147-A177-3AD203B41FA5}">
                      <a16:colId xmlns:a16="http://schemas.microsoft.com/office/drawing/2014/main" val="20000"/>
                    </a:ext>
                  </a:extLst>
                </a:gridCol>
                <a:gridCol w="4878951">
                  <a:extLst>
                    <a:ext uri="{9D8B030D-6E8A-4147-A177-3AD203B41FA5}">
                      <a16:colId xmlns:a16="http://schemas.microsoft.com/office/drawing/2014/main" val="20001"/>
                    </a:ext>
                  </a:extLst>
                </a:gridCol>
              </a:tblGrid>
              <a:tr h="405752">
                <a:tc>
                  <a:txBody>
                    <a:bodyPr/>
                    <a:lstStyle/>
                    <a:p>
                      <a:r>
                        <a:rPr lang="en-GB" sz="1300" dirty="0"/>
                        <a:t>Inspector’s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smtClean="0"/>
                        <a:t>Why does Priestley</a:t>
                      </a:r>
                      <a:r>
                        <a:rPr lang="en-GB" sz="1300" baseline="0" dirty="0" smtClean="0"/>
                        <a:t> do this?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101951">
                <a:tc>
                  <a:txBody>
                    <a:bodyPr/>
                    <a:lstStyle/>
                    <a:p>
                      <a:r>
                        <a:rPr lang="en-GB" sz="1300" dirty="0"/>
                        <a:t>In the opening stage directions, he</a:t>
                      </a:r>
                      <a:r>
                        <a:rPr lang="en-GB" sz="1300" baseline="0" dirty="0"/>
                        <a:t> projects, “an impression of massiveness, solidity and purposefulness”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40360">
                <a:tc>
                  <a:txBody>
                    <a:bodyPr/>
                    <a:lstStyle/>
                    <a:p>
                      <a:r>
                        <a:rPr lang="en-GB" sz="1300" b="0" i="0" dirty="0"/>
                        <a:t>When</a:t>
                      </a:r>
                      <a:r>
                        <a:rPr lang="en-GB" sz="1300" b="0" i="0" baseline="0" dirty="0"/>
                        <a:t> he walks on, the lighting becomes “brighter and harder”</a:t>
                      </a:r>
                      <a:endParaRPr lang="en-GB" sz="13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84163">
                <a:tc>
                  <a:txBody>
                    <a:bodyPr/>
                    <a:lstStyle/>
                    <a:p>
                      <a:r>
                        <a:rPr lang="en-GB" sz="1100" dirty="0"/>
                        <a:t>Despite being a lower class, he has all the power on stage (</a:t>
                      </a:r>
                      <a:r>
                        <a:rPr lang="en-GB" sz="1100" dirty="0" err="1"/>
                        <a:t>eg</a:t>
                      </a:r>
                      <a:r>
                        <a:rPr lang="en-GB" sz="1100" dirty="0"/>
                        <a:t>: he is not intimidated</a:t>
                      </a:r>
                      <a:r>
                        <a:rPr lang="en-GB" sz="1100" baseline="0" dirty="0"/>
                        <a:t> by Arthur or Gerald: “cutting through massively” and “</a:t>
                      </a:r>
                      <a:r>
                        <a:rPr lang="en-GB" sz="1100" baseline="0" dirty="0" err="1"/>
                        <a:t>cooly</a:t>
                      </a:r>
                      <a:r>
                        <a:rPr lang="en-GB" sz="1100" baseline="0" dirty="0"/>
                        <a:t>, looking hard at him”</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3" name="Straight Arrow Connector 2"/>
          <p:cNvCxnSpPr/>
          <p:nvPr/>
        </p:nvCxnSpPr>
        <p:spPr>
          <a:xfrm flipH="1" flipV="1">
            <a:off x="3645024" y="1979712"/>
            <a:ext cx="410624" cy="2908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6588" y="1273379"/>
            <a:ext cx="0" cy="2536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13176" y="1902287"/>
            <a:ext cx="360040" cy="287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64527" y="467048"/>
            <a:ext cx="4359248" cy="292388"/>
          </a:xfrm>
          <a:prstGeom prst="rect">
            <a:avLst/>
          </a:prstGeom>
          <a:noFill/>
        </p:spPr>
        <p:txBody>
          <a:bodyPr wrap="square" rtlCol="0">
            <a:spAutoFit/>
          </a:bodyPr>
          <a:lstStyle/>
          <a:p>
            <a:r>
              <a:rPr lang="en-GB" sz="1300" b="1" dirty="0">
                <a:solidFill>
                  <a:srgbClr val="FF0000"/>
                </a:solidFill>
              </a:rPr>
              <a:t>Priestley’s Purpose</a:t>
            </a:r>
            <a:r>
              <a:rPr lang="en-GB" sz="1300" b="1" dirty="0"/>
              <a:t>: </a:t>
            </a:r>
            <a:r>
              <a:rPr lang="en-GB" sz="1300" dirty="0"/>
              <a:t>What does Inspector Goole represent?</a:t>
            </a:r>
          </a:p>
        </p:txBody>
      </p:sp>
      <p:pic>
        <p:nvPicPr>
          <p:cNvPr id="1229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0" b="100000" l="9901" r="89934">
                        <a14:foregroundMark x1="32343" y1="21250" x2="32343" y2="21250"/>
                        <a14:foregroundMark x1="35149" y1="58750" x2="35149" y2="58750"/>
                        <a14:foregroundMark x1="37624" y1="59375" x2="37624" y2="59375"/>
                        <a14:foregroundMark x1="31023" y1="49063" x2="40264" y2="65313"/>
                        <a14:backgroundMark x1="49340" y1="55625" x2="69472"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3429001" y="1393761"/>
            <a:ext cx="3096343" cy="163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A6EA910-F004-4101-929E-EE8E9C398173}"/>
              </a:ext>
            </a:extLst>
          </p:cNvPr>
          <p:cNvSpPr>
            <a:spLocks noGrp="1"/>
          </p:cNvSpPr>
          <p:nvPr>
            <p:ph type="sldNum" sz="quarter" idx="12"/>
          </p:nvPr>
        </p:nvSpPr>
        <p:spPr/>
        <p:txBody>
          <a:bodyPr/>
          <a:lstStyle/>
          <a:p>
            <a:fld id="{9ECE43FB-ED5C-4A34-B868-12C5DF453519}" type="slidenum">
              <a:rPr lang="en-GB" smtClean="0"/>
              <a:t>10</a:t>
            </a:fld>
            <a:endParaRPr lang="en-GB"/>
          </a:p>
        </p:txBody>
      </p:sp>
      <p:sp>
        <p:nvSpPr>
          <p:cNvPr id="15" name="Rectangle 14"/>
          <p:cNvSpPr/>
          <p:nvPr/>
        </p:nvSpPr>
        <p:spPr>
          <a:xfrm>
            <a:off x="1916832" y="8356245"/>
            <a:ext cx="4680520" cy="369332"/>
          </a:xfrm>
          <a:prstGeom prst="rect">
            <a:avLst/>
          </a:prstGeom>
        </p:spPr>
        <p:txBody>
          <a:bodyPr wrap="square">
            <a:spAutoFit/>
          </a:bodyPr>
          <a:lstStyle/>
          <a:p>
            <a:pPr algn="ctr"/>
            <a:r>
              <a:rPr lang="en-US" i="1" dirty="0"/>
              <a:t>Write an analytical paragraph on lined paper</a:t>
            </a:r>
            <a:endParaRPr lang="en-GB" dirty="0"/>
          </a:p>
        </p:txBody>
      </p:sp>
    </p:spTree>
    <p:extLst>
      <p:ext uri="{BB962C8B-B14F-4D97-AF65-F5344CB8AC3E}">
        <p14:creationId xmlns:p14="http://schemas.microsoft.com/office/powerpoint/2010/main" val="105618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Inspector Goole</a:t>
            </a:r>
          </a:p>
        </p:txBody>
      </p:sp>
      <p:graphicFrame>
        <p:nvGraphicFramePr>
          <p:cNvPr id="19" name="Table 18"/>
          <p:cNvGraphicFramePr>
            <a:graphicFrameLocks noGrp="1"/>
          </p:cNvGraphicFramePr>
          <p:nvPr>
            <p:extLst>
              <p:ext uri="{D42A27DB-BD31-4B8C-83A1-F6EECF244321}">
                <p14:modId xmlns:p14="http://schemas.microsoft.com/office/powerpoint/2010/main" val="3896248093"/>
              </p:ext>
            </p:extLst>
          </p:nvPr>
        </p:nvGraphicFramePr>
        <p:xfrm>
          <a:off x="81136" y="802349"/>
          <a:ext cx="6588224" cy="3888432"/>
        </p:xfrm>
        <a:graphic>
          <a:graphicData uri="http://schemas.openxmlformats.org/drawingml/2006/table">
            <a:tbl>
              <a:tblPr firstRow="1" bandRow="1">
                <a:tableStyleId>{5C22544A-7EE6-4342-B048-85BDC9FD1C3A}</a:tableStyleId>
              </a:tblPr>
              <a:tblGrid>
                <a:gridCol w="3294112">
                  <a:extLst>
                    <a:ext uri="{9D8B030D-6E8A-4147-A177-3AD203B41FA5}">
                      <a16:colId xmlns:a16="http://schemas.microsoft.com/office/drawing/2014/main" val="20000"/>
                    </a:ext>
                  </a:extLst>
                </a:gridCol>
                <a:gridCol w="3294112">
                  <a:extLst>
                    <a:ext uri="{9D8B030D-6E8A-4147-A177-3AD203B41FA5}">
                      <a16:colId xmlns:a16="http://schemas.microsoft.com/office/drawing/2014/main" val="20001"/>
                    </a:ext>
                  </a:extLst>
                </a:gridCol>
              </a:tblGrid>
              <a:tr h="1944216">
                <a:tc>
                  <a:txBody>
                    <a:bodyPr/>
                    <a:lstStyle/>
                    <a:p>
                      <a:r>
                        <a:rPr lang="en-GB" sz="1300" b="0" dirty="0">
                          <a:solidFill>
                            <a:schemeClr val="tx1"/>
                          </a:solidFill>
                        </a:rPr>
                        <a:t>What does Priestley’s use of wordplay</a:t>
                      </a:r>
                      <a:r>
                        <a:rPr lang="en-GB" sz="1300" b="0" baseline="0" dirty="0">
                          <a:solidFill>
                            <a:schemeClr val="tx1"/>
                          </a:solidFill>
                        </a:rPr>
                        <a:t> in Goole / ghoul suggest about the Inspector?</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dirty="0">
                          <a:solidFill>
                            <a:schemeClr val="tx1"/>
                          </a:solidFill>
                        </a:rPr>
                        <a:t>He</a:t>
                      </a:r>
                      <a:r>
                        <a:rPr lang="en-GB" sz="1300" b="0" baseline="0" dirty="0">
                          <a:solidFill>
                            <a:schemeClr val="tx1"/>
                          </a:solidFill>
                        </a:rPr>
                        <a:t> stares at people before questioning them, only deals with one person at a time, and is clearly judgemental rather then objective.</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44216">
                <a:tc>
                  <a:txBody>
                    <a:bodyPr/>
                    <a:lstStyle/>
                    <a:p>
                      <a:r>
                        <a:rPr lang="en-GB" sz="1300" dirty="0">
                          <a:solidFill>
                            <a:schemeClr val="tx1"/>
                          </a:solidFill>
                        </a:rPr>
                        <a:t>He is like  an omniscient narrator:</a:t>
                      </a:r>
                      <a:r>
                        <a:rPr lang="en-GB" sz="1300" baseline="0" dirty="0">
                          <a:solidFill>
                            <a:schemeClr val="tx1"/>
                          </a:solidFill>
                        </a:rPr>
                        <a:t> he appears to already know everything about the </a:t>
                      </a:r>
                      <a:r>
                        <a:rPr lang="en-GB" sz="1300" baseline="0" dirty="0" err="1">
                          <a:solidFill>
                            <a:schemeClr val="tx1"/>
                          </a:solidFill>
                        </a:rPr>
                        <a:t>Birlings</a:t>
                      </a:r>
                      <a:r>
                        <a:rPr lang="en-GB" sz="1300" baseline="0" dirty="0">
                          <a:solidFill>
                            <a:schemeClr val="tx1"/>
                          </a:solidFill>
                        </a:rPr>
                        <a:t>.</a:t>
                      </a:r>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           At the end, we find out there is no </a:t>
                      </a:r>
                    </a:p>
                    <a:p>
                      <a:r>
                        <a:rPr lang="en-GB" sz="1300" dirty="0">
                          <a:solidFill>
                            <a:schemeClr val="tx1"/>
                          </a:solidFill>
                        </a:rPr>
                        <a:t>           Inspector Goole.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2"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708920" y="2411760"/>
            <a:ext cx="171534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7122" y="494348"/>
            <a:ext cx="6602238" cy="292388"/>
          </a:xfrm>
          <a:prstGeom prst="rect">
            <a:avLst/>
          </a:prstGeom>
          <a:noFill/>
        </p:spPr>
        <p:txBody>
          <a:bodyPr wrap="square" rtlCol="0">
            <a:spAutoFit/>
          </a:bodyPr>
          <a:lstStyle/>
          <a:p>
            <a:r>
              <a:rPr lang="en-GB" sz="1300" b="1" dirty="0">
                <a:solidFill>
                  <a:srgbClr val="FF0000"/>
                </a:solidFill>
              </a:rPr>
              <a:t>Inspector Goole Key Character Traits: </a:t>
            </a:r>
            <a:r>
              <a:rPr lang="en-GB" sz="1300" dirty="0"/>
              <a:t>What do you learn about him from the following…</a:t>
            </a:r>
            <a:endParaRPr lang="en-GB" sz="1300" b="1" dirty="0">
              <a:solidFill>
                <a:srgbClr val="FF0000"/>
              </a:solidFill>
            </a:endParaRPr>
          </a:p>
        </p:txBody>
      </p:sp>
      <p:sp>
        <p:nvSpPr>
          <p:cNvPr id="6" name="TextBox 5"/>
          <p:cNvSpPr txBox="1"/>
          <p:nvPr/>
        </p:nvSpPr>
        <p:spPr>
          <a:xfrm>
            <a:off x="116632" y="4788024"/>
            <a:ext cx="6602238" cy="492443"/>
          </a:xfrm>
          <a:prstGeom prst="rect">
            <a:avLst/>
          </a:prstGeom>
          <a:noFill/>
        </p:spPr>
        <p:txBody>
          <a:bodyPr wrap="square" rtlCol="0">
            <a:spAutoFit/>
          </a:bodyPr>
          <a:lstStyle/>
          <a:p>
            <a:r>
              <a:rPr lang="en-GB" sz="1300" b="1" dirty="0">
                <a:solidFill>
                  <a:srgbClr val="FF0000"/>
                </a:solidFill>
              </a:rPr>
              <a:t>The Inspector’s Impact on the Characters: </a:t>
            </a:r>
            <a:r>
              <a:rPr lang="en-GB" sz="1300" dirty="0"/>
              <a:t>When they find out he’s a hoax, how do the characters react and what is Priestley’s message through this?</a:t>
            </a:r>
            <a:endParaRPr lang="en-GB" sz="1300" b="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79787764"/>
              </p:ext>
            </p:extLst>
          </p:nvPr>
        </p:nvGraphicFramePr>
        <p:xfrm>
          <a:off x="116632" y="5280467"/>
          <a:ext cx="6552728" cy="3756029"/>
        </p:xfrm>
        <a:graphic>
          <a:graphicData uri="http://schemas.openxmlformats.org/drawingml/2006/table">
            <a:tbl>
              <a:tblPr firstRow="1" bandRow="1">
                <a:tableStyleId>{00A15C55-8517-42AA-B614-E9B94910E393}</a:tableStyleId>
              </a:tblPr>
              <a:tblGrid>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465519">
                <a:tc>
                  <a:txBody>
                    <a:bodyPr/>
                    <a:lstStyle/>
                    <a:p>
                      <a:r>
                        <a:rPr lang="en-GB" sz="1100" dirty="0"/>
                        <a:t>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100" dirty="0"/>
                        <a:t>Key 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100" dirty="0"/>
                        <a:t>How have they been affected? What is Priestley’s message through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166983">
                <a:tc>
                  <a:txBody>
                    <a:bodyPr/>
                    <a:lstStyle/>
                    <a:p>
                      <a:pPr algn="ctr"/>
                      <a:r>
                        <a:rPr lang="en-GB" sz="1100" b="1" dirty="0"/>
                        <a:t>Arthur and Sybil (Old, middle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t>‘[imitating Inspector] You</a:t>
                      </a:r>
                      <a:r>
                        <a:rPr lang="en-GB" sz="1100" baseline="0" dirty="0"/>
                        <a:t> all helped to kill her  [pointing … laughing]</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6544">
                <a:tc>
                  <a:txBody>
                    <a:bodyPr/>
                    <a:lstStyle/>
                    <a:p>
                      <a:pPr algn="ctr"/>
                      <a:r>
                        <a:rPr lang="en-GB" sz="1100" b="1" dirty="0"/>
                        <a:t>Gerald (Upper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t>“What girl? There were probably four or five…”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6983">
                <a:tc>
                  <a:txBody>
                    <a:bodyPr/>
                    <a:lstStyle/>
                    <a:p>
                      <a:pPr algn="ctr"/>
                      <a:r>
                        <a:rPr lang="en-GB" sz="1100" b="1" dirty="0"/>
                        <a:t>Sheila and Eric (Young)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t>Sheila</a:t>
                      </a:r>
                      <a:r>
                        <a:rPr lang="en-GB" sz="1100" baseline="0" dirty="0"/>
                        <a:t> repeats Inspectors final words – “fire and blood and anguish”</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A58563BF-9DB2-4A0E-9C38-B1B642CDAFA7}"/>
              </a:ext>
            </a:extLst>
          </p:cNvPr>
          <p:cNvSpPr>
            <a:spLocks noGrp="1"/>
          </p:cNvSpPr>
          <p:nvPr>
            <p:ph type="sldNum" sz="quarter" idx="12"/>
          </p:nvPr>
        </p:nvSpPr>
        <p:spPr/>
        <p:txBody>
          <a:bodyPr/>
          <a:lstStyle/>
          <a:p>
            <a:fld id="{9ECE43FB-ED5C-4A34-B868-12C5DF453519}" type="slidenum">
              <a:rPr lang="en-GB" smtClean="0"/>
              <a:t>11</a:t>
            </a:fld>
            <a:endParaRPr lang="en-GB"/>
          </a:p>
        </p:txBody>
      </p:sp>
    </p:spTree>
    <p:extLst>
      <p:ext uri="{BB962C8B-B14F-4D97-AF65-F5344CB8AC3E}">
        <p14:creationId xmlns:p14="http://schemas.microsoft.com/office/powerpoint/2010/main" val="110018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4424" y="1551685"/>
            <a:ext cx="1799644" cy="1602976"/>
            <a:chOff x="921096" y="3134691"/>
            <a:chExt cx="2611067" cy="2248197"/>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87898" l="0" r="100000">
                          <a14:foregroundMark x1="35909" y1="9873" x2="55000" y2="5096"/>
                          <a14:foregroundMark x1="30455" y1="85669" x2="76364" y2="85669"/>
                          <a14:foregroundMark x1="61364" y1="10510" x2="61364" y2="10510"/>
                        </a14:backgroundRemoval>
                      </a14:imgEffect>
                    </a14:imgLayer>
                  </a14:imgProps>
                </a:ext>
                <a:ext uri="{28A0092B-C50C-407E-A947-70E740481C1C}">
                  <a14:useLocalDpi xmlns:a14="http://schemas.microsoft.com/office/drawing/2010/main" val="0"/>
                </a:ext>
              </a:extLst>
            </a:blip>
            <a:srcRect b="12031"/>
            <a:stretch/>
          </p:blipFill>
          <p:spPr bwMode="auto">
            <a:xfrm>
              <a:off x="1757064" y="3134691"/>
              <a:ext cx="1775099" cy="22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b="8686"/>
            <a:stretch/>
          </p:blipFill>
          <p:spPr bwMode="auto">
            <a:xfrm>
              <a:off x="921096" y="3203848"/>
              <a:ext cx="1671936" cy="217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Rounded Rectangular Callout 22"/>
          <p:cNvSpPr/>
          <p:nvPr/>
        </p:nvSpPr>
        <p:spPr>
          <a:xfrm>
            <a:off x="3368241" y="5724129"/>
            <a:ext cx="3489759" cy="2016224"/>
          </a:xfrm>
          <a:prstGeom prst="wedgeRoundRectCallout">
            <a:avLst>
              <a:gd name="adj1" fmla="val -106382"/>
              <a:gd name="adj2" fmla="val -1380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Eric and Sheila have been deeply affected by the evening’s events. They challenge their parents refusal to alter their behaviour: “You’re ready to go on the same old way… and it frightens me”</a:t>
            </a:r>
          </a:p>
        </p:txBody>
      </p:sp>
      <p:sp>
        <p:nvSpPr>
          <p:cNvPr id="22" name="Rounded Rectangular Callout 21"/>
          <p:cNvSpPr/>
          <p:nvPr/>
        </p:nvSpPr>
        <p:spPr>
          <a:xfrm>
            <a:off x="0" y="5796136"/>
            <a:ext cx="3216186" cy="1944216"/>
          </a:xfrm>
          <a:prstGeom prst="wedgeRoundRectCallout">
            <a:avLst>
              <a:gd name="adj1" fmla="val -15679"/>
              <a:gd name="adj2" fmla="val -2005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The older generation mock and laugh at the Inspector. They share a relief their reputation is intact and offer no concern for Daisy Renton.</a:t>
            </a:r>
          </a:p>
        </p:txBody>
      </p:sp>
      <p:sp>
        <p:nvSpPr>
          <p:cNvPr id="17" name="Rounded Rectangular Callout 16"/>
          <p:cNvSpPr/>
          <p:nvPr/>
        </p:nvSpPr>
        <p:spPr>
          <a:xfrm>
            <a:off x="3573016" y="3309719"/>
            <a:ext cx="3255878" cy="2342401"/>
          </a:xfrm>
          <a:prstGeom prst="wedgeRoundRectCallout">
            <a:avLst>
              <a:gd name="adj1" fmla="val -118580"/>
              <a:gd name="adj2" fmla="val -2901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Sheila challenges her parent’s behaviour. She tells her Dad not to “interfere” with Gerald’s situation, and calls her mum “cruel and vile.” Eric is more aggressive and extreme: “damn you” and “{almost threatening her]”</a:t>
            </a:r>
          </a:p>
        </p:txBody>
      </p:sp>
      <p:sp>
        <p:nvSpPr>
          <p:cNvPr id="14" name="Rounded Rectangular Callout 13"/>
          <p:cNvSpPr/>
          <p:nvPr/>
        </p:nvSpPr>
        <p:spPr>
          <a:xfrm>
            <a:off x="4941167" y="1053018"/>
            <a:ext cx="1937107" cy="2143537"/>
          </a:xfrm>
          <a:prstGeom prst="wedgeRoundRectCallout">
            <a:avLst>
              <a:gd name="adj1" fmla="val -236667"/>
              <a:gd name="adj2" fmla="val 7541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Eric and Sheila stop squabbling when Mrs Birling tells them. Eric asks “[not to rudely]” a request.</a:t>
            </a:r>
          </a:p>
        </p:txBody>
      </p:sp>
      <p:sp>
        <p:nvSpPr>
          <p:cNvPr id="20" name="Rounded Rectangular Callout 19"/>
          <p:cNvSpPr/>
          <p:nvPr/>
        </p:nvSpPr>
        <p:spPr>
          <a:xfrm>
            <a:off x="1563212" y="3382378"/>
            <a:ext cx="1865788" cy="2269742"/>
          </a:xfrm>
          <a:prstGeom prst="wedgeRoundRectCallout">
            <a:avLst>
              <a:gd name="adj1" fmla="val -66169"/>
              <a:gd name="adj2" fmla="val -1057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Sybil disapprovingly notes, “You seem to have made a great impression on this child, Inspector.”</a:t>
            </a:r>
          </a:p>
        </p:txBody>
      </p:sp>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Themes: Young &amp; Old</a:t>
            </a:r>
          </a:p>
        </p:txBody>
      </p:sp>
      <p:grpSp>
        <p:nvGrpSpPr>
          <p:cNvPr id="11" name="Group 10"/>
          <p:cNvGrpSpPr/>
          <p:nvPr/>
        </p:nvGrpSpPr>
        <p:grpSpPr>
          <a:xfrm>
            <a:off x="-210908" y="3309719"/>
            <a:ext cx="1944216" cy="1622321"/>
            <a:chOff x="3429000" y="3792487"/>
            <a:chExt cx="1944216" cy="1622321"/>
          </a:xfrm>
        </p:grpSpPr>
        <p:pic>
          <p:nvPicPr>
            <p:cNvPr id="10"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b="14413"/>
            <a:stretch/>
          </p:blipFill>
          <p:spPr bwMode="auto">
            <a:xfrm>
              <a:off x="4085878" y="3829221"/>
              <a:ext cx="1287338" cy="157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7134" l="10000" r="90000"/>
                      </a14:imgEffect>
                    </a14:imgLayer>
                  </a14:imgProps>
                </a:ext>
                <a:ext uri="{28A0092B-C50C-407E-A947-70E740481C1C}">
                  <a14:useLocalDpi xmlns:a14="http://schemas.microsoft.com/office/drawing/2010/main" val="0"/>
                </a:ext>
              </a:extLst>
            </a:blip>
            <a:srcRect b="12305"/>
            <a:stretch/>
          </p:blipFill>
          <p:spPr bwMode="auto">
            <a:xfrm>
              <a:off x="3429000" y="3792487"/>
              <a:ext cx="1296144" cy="162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ounded Rectangular Callout 12"/>
          <p:cNvSpPr/>
          <p:nvPr/>
        </p:nvSpPr>
        <p:spPr>
          <a:xfrm>
            <a:off x="1563212" y="1046226"/>
            <a:ext cx="3305948" cy="2094569"/>
          </a:xfrm>
          <a:prstGeom prst="wedgeRoundRectCallout">
            <a:avLst>
              <a:gd name="adj1" fmla="val -60254"/>
              <a:gd name="adj2" fmla="val -15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Mr Birling has the greatest number of lines, expects people to pay attention and doesn’t like to be interrupted. Mrs Birling also snaps “please don’t contradict me like that” to the children. What does this suggest about the older people?</a:t>
            </a:r>
          </a:p>
        </p:txBody>
      </p:sp>
      <p:sp>
        <p:nvSpPr>
          <p:cNvPr id="15" name="TextBox 14"/>
          <p:cNvSpPr txBox="1"/>
          <p:nvPr/>
        </p:nvSpPr>
        <p:spPr>
          <a:xfrm>
            <a:off x="67122" y="494348"/>
            <a:ext cx="6602238" cy="492443"/>
          </a:xfrm>
          <a:prstGeom prst="rect">
            <a:avLst/>
          </a:prstGeom>
          <a:noFill/>
        </p:spPr>
        <p:txBody>
          <a:bodyPr wrap="square" rtlCol="0">
            <a:spAutoFit/>
          </a:bodyPr>
          <a:lstStyle/>
          <a:p>
            <a:r>
              <a:rPr lang="en-GB" sz="1300" b="1" dirty="0"/>
              <a:t>What do the actions of the young and old reflect about their age group at different times in the play?</a:t>
            </a:r>
          </a:p>
        </p:txBody>
      </p:sp>
      <p:sp>
        <p:nvSpPr>
          <p:cNvPr id="12" name="TextBox 11"/>
          <p:cNvSpPr txBox="1"/>
          <p:nvPr/>
        </p:nvSpPr>
        <p:spPr>
          <a:xfrm rot="21402102">
            <a:off x="1456206" y="878793"/>
            <a:ext cx="957506" cy="276999"/>
          </a:xfrm>
          <a:prstGeom prst="rect">
            <a:avLst/>
          </a:prstGeom>
          <a:solidFill>
            <a:srgbClr val="2E1A60"/>
          </a:solidFill>
          <a:ln>
            <a:solidFill>
              <a:schemeClr val="tx1"/>
            </a:solidFill>
          </a:ln>
        </p:spPr>
        <p:txBody>
          <a:bodyPr wrap="none" rtlCol="0">
            <a:spAutoFit/>
          </a:bodyPr>
          <a:lstStyle/>
          <a:p>
            <a:r>
              <a:rPr lang="en-GB" sz="1200" b="1" dirty="0">
                <a:solidFill>
                  <a:schemeClr val="bg1"/>
                </a:solidFill>
              </a:rPr>
              <a:t>At the Start:</a:t>
            </a:r>
          </a:p>
        </p:txBody>
      </p:sp>
      <p:sp>
        <p:nvSpPr>
          <p:cNvPr id="19" name="TextBox 18"/>
          <p:cNvSpPr txBox="1"/>
          <p:nvPr/>
        </p:nvSpPr>
        <p:spPr>
          <a:xfrm rot="21402102">
            <a:off x="1362547" y="3063906"/>
            <a:ext cx="1449628" cy="276999"/>
          </a:xfrm>
          <a:prstGeom prst="rect">
            <a:avLst/>
          </a:prstGeom>
          <a:solidFill>
            <a:srgbClr val="2E1A60"/>
          </a:solidFill>
          <a:ln>
            <a:solidFill>
              <a:schemeClr val="tx1"/>
            </a:solidFill>
          </a:ln>
        </p:spPr>
        <p:txBody>
          <a:bodyPr wrap="none" rtlCol="0">
            <a:spAutoFit/>
          </a:bodyPr>
          <a:lstStyle/>
          <a:p>
            <a:r>
              <a:rPr lang="en-GB" sz="1200" b="1" dirty="0">
                <a:solidFill>
                  <a:schemeClr val="bg1"/>
                </a:solidFill>
              </a:rPr>
              <a:t>When Goole arrives</a:t>
            </a:r>
          </a:p>
        </p:txBody>
      </p:sp>
      <p:sp>
        <p:nvSpPr>
          <p:cNvPr id="21" name="TextBox 20"/>
          <p:cNvSpPr txBox="1"/>
          <p:nvPr/>
        </p:nvSpPr>
        <p:spPr>
          <a:xfrm rot="21402102">
            <a:off x="51421" y="5548592"/>
            <a:ext cx="1415387" cy="276999"/>
          </a:xfrm>
          <a:prstGeom prst="rect">
            <a:avLst/>
          </a:prstGeom>
          <a:solidFill>
            <a:srgbClr val="2E1A60"/>
          </a:solidFill>
          <a:ln>
            <a:solidFill>
              <a:schemeClr val="tx1"/>
            </a:solidFill>
          </a:ln>
        </p:spPr>
        <p:txBody>
          <a:bodyPr wrap="none" rtlCol="0">
            <a:spAutoFit/>
          </a:bodyPr>
          <a:lstStyle/>
          <a:p>
            <a:r>
              <a:rPr lang="en-GB" sz="1200" b="1" dirty="0">
                <a:solidFill>
                  <a:schemeClr val="bg1"/>
                </a:solidFill>
              </a:rPr>
              <a:t>When Goole leaves</a:t>
            </a:r>
          </a:p>
        </p:txBody>
      </p:sp>
      <p:sp>
        <p:nvSpPr>
          <p:cNvPr id="24" name="Rounded Rectangular Callout 23"/>
          <p:cNvSpPr/>
          <p:nvPr/>
        </p:nvSpPr>
        <p:spPr>
          <a:xfrm>
            <a:off x="36190" y="7812361"/>
            <a:ext cx="6633170" cy="1224135"/>
          </a:xfrm>
          <a:prstGeom prst="wedgeRoundRectCallout">
            <a:avLst>
              <a:gd name="adj1" fmla="val 31278"/>
              <a:gd name="adj2" fmla="val 179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rgbClr val="FF0000"/>
                </a:solidFill>
              </a:rPr>
              <a:t>Priestley’s Purpose</a:t>
            </a:r>
            <a:r>
              <a:rPr lang="en-GB" sz="1300" b="1" dirty="0">
                <a:solidFill>
                  <a:schemeClr val="tx1"/>
                </a:solidFill>
              </a:rPr>
              <a:t>: </a:t>
            </a:r>
            <a:r>
              <a:rPr lang="en-GB" sz="1300" dirty="0">
                <a:solidFill>
                  <a:schemeClr val="tx1"/>
                </a:solidFill>
              </a:rPr>
              <a:t>What is Priestley’s message here about young and old? Is this a hopeful message for the future or not?</a:t>
            </a:r>
            <a:endParaRPr lang="en-GB" sz="1300" b="1" dirty="0">
              <a:solidFill>
                <a:schemeClr val="tx1"/>
              </a:solidFill>
            </a:endParaRPr>
          </a:p>
        </p:txBody>
      </p:sp>
      <p:pic>
        <p:nvPicPr>
          <p:cNvPr id="25"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2757"/>
          <a:stretch/>
        </p:blipFill>
        <p:spPr bwMode="auto">
          <a:xfrm rot="571164">
            <a:off x="6030752" y="8296702"/>
            <a:ext cx="819473" cy="88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088BCD6-CDE3-4707-8116-1DF24D99718C}"/>
              </a:ext>
            </a:extLst>
          </p:cNvPr>
          <p:cNvSpPr>
            <a:spLocks noGrp="1"/>
          </p:cNvSpPr>
          <p:nvPr>
            <p:ph type="sldNum" sz="quarter" idx="12"/>
          </p:nvPr>
        </p:nvSpPr>
        <p:spPr/>
        <p:txBody>
          <a:bodyPr/>
          <a:lstStyle/>
          <a:p>
            <a:fld id="{9ECE43FB-ED5C-4A34-B868-12C5DF453519}" type="slidenum">
              <a:rPr lang="en-GB" smtClean="0"/>
              <a:t>12</a:t>
            </a:fld>
            <a:endParaRPr lang="en-GB"/>
          </a:p>
        </p:txBody>
      </p:sp>
    </p:spTree>
    <p:extLst>
      <p:ext uri="{BB962C8B-B14F-4D97-AF65-F5344CB8AC3E}">
        <p14:creationId xmlns:p14="http://schemas.microsoft.com/office/powerpoint/2010/main" val="362248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Themes: Morality</a:t>
            </a:r>
          </a:p>
        </p:txBody>
      </p:sp>
      <p:sp>
        <p:nvSpPr>
          <p:cNvPr id="5" name="Folded Corner 4"/>
          <p:cNvSpPr/>
          <p:nvPr/>
        </p:nvSpPr>
        <p:spPr>
          <a:xfrm rot="21435077">
            <a:off x="44043" y="520388"/>
            <a:ext cx="2249225" cy="189076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What is morality?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151" y="654676"/>
            <a:ext cx="1286844" cy="1836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2371287" y="539552"/>
            <a:ext cx="3217953" cy="2016224"/>
          </a:xfrm>
          <a:prstGeom prst="wedgeRoundRectCallout">
            <a:avLst>
              <a:gd name="adj1" fmla="val 57137"/>
              <a:gd name="adj2" fmla="val -220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“We’re respectful citizens and not criminals”</a:t>
            </a:r>
          </a:p>
          <a:p>
            <a:pPr algn="ctr"/>
            <a:r>
              <a:rPr lang="en-GB" sz="1100" dirty="0">
                <a:solidFill>
                  <a:schemeClr val="tx1"/>
                </a:solidFill>
              </a:rPr>
              <a:t>How do Gerald and the </a:t>
            </a:r>
            <a:r>
              <a:rPr lang="en-GB" sz="1100" dirty="0" err="1">
                <a:solidFill>
                  <a:schemeClr val="tx1"/>
                </a:solidFill>
              </a:rPr>
              <a:t>Birlings</a:t>
            </a:r>
            <a:r>
              <a:rPr lang="en-GB" sz="1100" dirty="0">
                <a:solidFill>
                  <a:schemeClr val="tx1"/>
                </a:solidFill>
              </a:rPr>
              <a:t> believe morality is shown? Can you see an example in the play?</a:t>
            </a:r>
          </a:p>
        </p:txBody>
      </p:sp>
      <p:graphicFrame>
        <p:nvGraphicFramePr>
          <p:cNvPr id="8" name="Table 7"/>
          <p:cNvGraphicFramePr>
            <a:graphicFrameLocks noGrp="1"/>
          </p:cNvGraphicFramePr>
          <p:nvPr>
            <p:extLst>
              <p:ext uri="{D42A27DB-BD31-4B8C-83A1-F6EECF244321}">
                <p14:modId xmlns:p14="http://schemas.microsoft.com/office/powerpoint/2010/main" val="3281708105"/>
              </p:ext>
            </p:extLst>
          </p:nvPr>
        </p:nvGraphicFramePr>
        <p:xfrm>
          <a:off x="159916" y="3347864"/>
          <a:ext cx="6538168" cy="5796136"/>
        </p:xfrm>
        <a:graphic>
          <a:graphicData uri="http://schemas.openxmlformats.org/drawingml/2006/table">
            <a:tbl>
              <a:tblPr firstRow="1" bandRow="1">
                <a:tableStyleId>{00A15C55-8517-42AA-B614-E9B94910E393}</a:tableStyleId>
              </a:tblPr>
              <a:tblGrid>
                <a:gridCol w="89282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3197076">
                  <a:extLst>
                    <a:ext uri="{9D8B030D-6E8A-4147-A177-3AD203B41FA5}">
                      <a16:colId xmlns:a16="http://schemas.microsoft.com/office/drawing/2014/main" val="20002"/>
                    </a:ext>
                  </a:extLst>
                </a:gridCol>
              </a:tblGrid>
              <a:tr h="63458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a:t>Where can you see this sin demonstrated?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a:t>How does</a:t>
                      </a:r>
                      <a:r>
                        <a:rPr lang="en-GB" sz="1300" baseline="0" dirty="0"/>
                        <a:t> this juxtapose with the victim, Eva Smith?</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922396">
                <a:tc>
                  <a:txBody>
                    <a:bodyPr/>
                    <a:lstStyle/>
                    <a:p>
                      <a:r>
                        <a:rPr lang="en-GB" sz="1400" b="1" dirty="0"/>
                        <a:t>Gluttony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i="1" dirty="0"/>
                        <a:t>The play</a:t>
                      </a:r>
                      <a:r>
                        <a:rPr lang="en-GB" sz="1200" i="1" baseline="0" dirty="0"/>
                        <a:t> opens with the table being cleared of ‘dessert plates and champagne glasses.’ Everyone drinks port. Eric’s heavy drinking.</a:t>
                      </a:r>
                      <a:endParaRPr lang="en-GB" sz="1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i="1" dirty="0"/>
                        <a:t>Eva is hungry and lives in poverty. She had</a:t>
                      </a:r>
                      <a:r>
                        <a:rPr lang="en-GB" sz="1200" i="1" baseline="0" dirty="0"/>
                        <a:t> so little to eat that Gerald started supporting her financially.</a:t>
                      </a:r>
                      <a:endParaRPr lang="en-GB" sz="1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32890">
                <a:tc>
                  <a:txBody>
                    <a:bodyPr/>
                    <a:lstStyle/>
                    <a:p>
                      <a:r>
                        <a:rPr lang="en-GB" sz="1400" b="1" dirty="0"/>
                        <a:t>Greed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07596">
                <a:tc>
                  <a:txBody>
                    <a:bodyPr/>
                    <a:lstStyle/>
                    <a:p>
                      <a:r>
                        <a:rPr lang="en-GB" sz="1400" b="1" dirty="0"/>
                        <a:t>Wrath (anger)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32890">
                <a:tc>
                  <a:txBody>
                    <a:bodyPr/>
                    <a:lstStyle/>
                    <a:p>
                      <a:r>
                        <a:rPr lang="en-GB" sz="1400" b="1" dirty="0"/>
                        <a:t>Envy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32890">
                <a:tc>
                  <a:txBody>
                    <a:bodyPr/>
                    <a:lstStyle/>
                    <a:p>
                      <a:r>
                        <a:rPr lang="en-GB" sz="1400" b="1" dirty="0"/>
                        <a:t>Pride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32890">
                <a:tc>
                  <a:txBody>
                    <a:bodyPr/>
                    <a:lstStyle/>
                    <a:p>
                      <a:r>
                        <a:rPr lang="en-GB" sz="1400" b="1" dirty="0"/>
                        <a:t>Lust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67122" y="2583359"/>
            <a:ext cx="6602238" cy="692497"/>
          </a:xfrm>
          <a:prstGeom prst="rect">
            <a:avLst/>
          </a:prstGeom>
          <a:noFill/>
        </p:spPr>
        <p:txBody>
          <a:bodyPr wrap="square" rtlCol="0">
            <a:spAutoFit/>
          </a:bodyPr>
          <a:lstStyle/>
          <a:p>
            <a:r>
              <a:rPr lang="en-GB" sz="1300" b="1" dirty="0"/>
              <a:t>Priestley uses the Christian ideas of the seven deadly sins to show the characters lack of social morality, and to demonstrate how much that is exactly what Eva Smith needs. Complete the table below, just like the example…</a:t>
            </a:r>
          </a:p>
        </p:txBody>
      </p:sp>
      <p:sp>
        <p:nvSpPr>
          <p:cNvPr id="2" name="Slide Number Placeholder 1">
            <a:extLst>
              <a:ext uri="{FF2B5EF4-FFF2-40B4-BE49-F238E27FC236}">
                <a16:creationId xmlns:a16="http://schemas.microsoft.com/office/drawing/2014/main" id="{61495AAA-3205-4C0F-962C-5ED2A208187B}"/>
              </a:ext>
            </a:extLst>
          </p:cNvPr>
          <p:cNvSpPr>
            <a:spLocks noGrp="1"/>
          </p:cNvSpPr>
          <p:nvPr>
            <p:ph type="sldNum" sz="quarter" idx="12"/>
          </p:nvPr>
        </p:nvSpPr>
        <p:spPr/>
        <p:txBody>
          <a:bodyPr/>
          <a:lstStyle/>
          <a:p>
            <a:fld id="{9ECE43FB-ED5C-4A34-B868-12C5DF453519}" type="slidenum">
              <a:rPr lang="en-GB" smtClean="0"/>
              <a:t>13</a:t>
            </a:fld>
            <a:endParaRPr lang="en-GB"/>
          </a:p>
        </p:txBody>
      </p:sp>
    </p:spTree>
    <p:extLst>
      <p:ext uri="{BB962C8B-B14F-4D97-AF65-F5344CB8AC3E}">
        <p14:creationId xmlns:p14="http://schemas.microsoft.com/office/powerpoint/2010/main" val="321174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Themes: Social Responsibility</a:t>
            </a:r>
          </a:p>
        </p:txBody>
      </p:sp>
      <p:sp>
        <p:nvSpPr>
          <p:cNvPr id="5" name="Folded Corner 4"/>
          <p:cNvSpPr/>
          <p:nvPr/>
        </p:nvSpPr>
        <p:spPr>
          <a:xfrm>
            <a:off x="22079" y="543532"/>
            <a:ext cx="6813844" cy="71610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What is social responsibility?</a:t>
            </a:r>
          </a:p>
        </p:txBody>
      </p:sp>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87898" l="0" r="100000">
                        <a14:foregroundMark x1="35909" y1="9873" x2="55000" y2="5096"/>
                        <a14:foregroundMark x1="30455" y1="85669" x2="76364" y2="85669"/>
                        <a14:foregroundMark x1="61364" y1="10510" x2="61364" y2="10510"/>
                      </a14:backgroundRemoval>
                    </a14:imgEffect>
                  </a14:imgLayer>
                </a14:imgProps>
              </a:ext>
              <a:ext uri="{28A0092B-C50C-407E-A947-70E740481C1C}">
                <a14:useLocalDpi xmlns:a14="http://schemas.microsoft.com/office/drawing/2010/main" val="0"/>
              </a:ext>
            </a:extLst>
          </a:blip>
          <a:srcRect b="12031"/>
          <a:stretch/>
        </p:blipFill>
        <p:spPr bwMode="auto">
          <a:xfrm>
            <a:off x="6021338" y="5655209"/>
            <a:ext cx="1067589" cy="134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12976" y="8009220"/>
            <a:ext cx="2808362" cy="523220"/>
          </a:xfrm>
          <a:prstGeom prst="rect">
            <a:avLst/>
          </a:prstGeom>
        </p:spPr>
        <p:txBody>
          <a:bodyPr wrap="square">
            <a:spAutoFit/>
          </a:bodyPr>
          <a:lstStyle/>
          <a:p>
            <a:pPr algn="ctr"/>
            <a:r>
              <a:rPr lang="en-US" sz="1400" i="1" dirty="0"/>
              <a:t>“like bees in a hive – community and all that nonsense”</a:t>
            </a:r>
            <a:endParaRPr lang="en-GB" sz="1400" dirty="0"/>
          </a:p>
        </p:txBody>
      </p:sp>
      <p:sp>
        <p:nvSpPr>
          <p:cNvPr id="11" name="TextBox 10"/>
          <p:cNvSpPr txBox="1"/>
          <p:nvPr/>
        </p:nvSpPr>
        <p:spPr>
          <a:xfrm>
            <a:off x="1412244" y="7596915"/>
            <a:ext cx="5466003" cy="492443"/>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Birling’s view on social responsibility?</a:t>
            </a:r>
            <a:endParaRPr lang="en-GB" sz="1300" b="1" dirty="0">
              <a:solidFill>
                <a:srgbClr val="FF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945175881"/>
              </p:ext>
            </p:extLst>
          </p:nvPr>
        </p:nvGraphicFramePr>
        <p:xfrm>
          <a:off x="138126" y="1619672"/>
          <a:ext cx="6581747" cy="3288550"/>
        </p:xfrm>
        <a:graphic>
          <a:graphicData uri="http://schemas.openxmlformats.org/drawingml/2006/table">
            <a:tbl>
              <a:tblPr firstRow="1" bandRow="1">
                <a:tableStyleId>{00A15C55-8517-42AA-B614-E9B94910E393}</a:tableStyleId>
              </a:tblPr>
              <a:tblGrid>
                <a:gridCol w="1994730">
                  <a:extLst>
                    <a:ext uri="{9D8B030D-6E8A-4147-A177-3AD203B41FA5}">
                      <a16:colId xmlns:a16="http://schemas.microsoft.com/office/drawing/2014/main" val="20000"/>
                    </a:ext>
                  </a:extLst>
                </a:gridCol>
                <a:gridCol w="4587017">
                  <a:extLst>
                    <a:ext uri="{9D8B030D-6E8A-4147-A177-3AD203B41FA5}">
                      <a16:colId xmlns:a16="http://schemas.microsoft.com/office/drawing/2014/main" val="20001"/>
                    </a:ext>
                  </a:extLst>
                </a:gridCol>
              </a:tblGrid>
              <a:tr h="353153">
                <a:tc>
                  <a:txBody>
                    <a:bodyPr/>
                    <a:lstStyle/>
                    <a:p>
                      <a:r>
                        <a:rPr lang="en-GB" sz="1300" dirty="0"/>
                        <a:t>Inspector’s</a:t>
                      </a:r>
                      <a:r>
                        <a:rPr lang="en-GB" sz="1300" baseline="0" dirty="0"/>
                        <a:t> Quotes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a:t>How does</a:t>
                      </a:r>
                      <a:r>
                        <a:rPr lang="en-GB" sz="1300" baseline="0" dirty="0"/>
                        <a:t> this present his view on social responsibility?</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817825">
                <a:tc>
                  <a:txBody>
                    <a:bodyPr/>
                    <a:lstStyle/>
                    <a:p>
                      <a:r>
                        <a:rPr lang="en-GB" sz="1300" dirty="0"/>
                        <a:t>“Their lives, their hopes</a:t>
                      </a:r>
                      <a:r>
                        <a:rPr lang="en-GB" sz="1300" baseline="0" dirty="0"/>
                        <a:t> and fears, their suffering, and chance of happiness, all intertwined with our lives…”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5904">
                <a:tc>
                  <a:txBody>
                    <a:bodyPr/>
                    <a:lstStyle/>
                    <a:p>
                      <a:r>
                        <a:rPr lang="en-GB" sz="1300" dirty="0"/>
                        <a:t>“She needed not</a:t>
                      </a:r>
                      <a:r>
                        <a:rPr lang="en-GB" sz="1300" baseline="0" dirty="0"/>
                        <a:t> only money, but advice, sympathy, friendliness”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77453">
                <a:tc>
                  <a:txBody>
                    <a:bodyPr/>
                    <a:lstStyle/>
                    <a:p>
                      <a:r>
                        <a:rPr lang="en-GB" sz="1300" dirty="0"/>
                        <a:t>“We’ll have to share our guilt”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28544" y="3131840"/>
            <a:ext cx="1160383"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7122" y="1271245"/>
            <a:ext cx="6602238" cy="276999"/>
          </a:xfrm>
          <a:prstGeom prst="rect">
            <a:avLst/>
          </a:prstGeom>
          <a:noFill/>
        </p:spPr>
        <p:txBody>
          <a:bodyPr wrap="square" rtlCol="0">
            <a:spAutoFit/>
          </a:bodyPr>
          <a:lstStyle/>
          <a:p>
            <a:r>
              <a:rPr lang="en-GB" sz="1200" b="1" dirty="0"/>
              <a:t>The Inspector is the voice of social responsibility in the play. How does he present his views here…?</a:t>
            </a:r>
          </a:p>
        </p:txBody>
      </p:sp>
      <p:sp>
        <p:nvSpPr>
          <p:cNvPr id="14" name="Rounded Rectangular Callout 13"/>
          <p:cNvSpPr/>
          <p:nvPr/>
        </p:nvSpPr>
        <p:spPr>
          <a:xfrm>
            <a:off x="94658" y="4788024"/>
            <a:ext cx="2830286" cy="2509246"/>
          </a:xfrm>
          <a:prstGeom prst="wedgeRoundRectCallout">
            <a:avLst>
              <a:gd name="adj1" fmla="val -22721"/>
              <a:gd name="adj2" fmla="val 592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“It’s my duty to keep labour costs down”</a:t>
            </a:r>
          </a:p>
          <a:p>
            <a:pPr algn="ctr"/>
            <a:r>
              <a:rPr lang="en-GB" sz="1100" dirty="0">
                <a:solidFill>
                  <a:schemeClr val="tx1"/>
                </a:solidFill>
              </a:rPr>
              <a:t>How does Arthur Birling present social responsibility?</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7008658"/>
            <a:ext cx="1457091" cy="207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a:xfrm>
            <a:off x="2974978" y="4788024"/>
            <a:ext cx="3046360" cy="2722228"/>
          </a:xfrm>
          <a:prstGeom prst="wedgeRoundRectCallout">
            <a:avLst>
              <a:gd name="adj1" fmla="val 58530"/>
              <a:gd name="adj2" fmla="val 147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On the </a:t>
            </a:r>
            <a:r>
              <a:rPr lang="en-GB" sz="1100" dirty="0" err="1">
                <a:solidFill>
                  <a:schemeClr val="tx1"/>
                </a:solidFill>
              </a:rPr>
              <a:t>Brumley</a:t>
            </a:r>
            <a:r>
              <a:rPr lang="en-GB" sz="1100" dirty="0">
                <a:solidFill>
                  <a:schemeClr val="tx1"/>
                </a:solidFill>
              </a:rPr>
              <a:t> </a:t>
            </a:r>
            <a:r>
              <a:rPr lang="en-GB" sz="1100" dirty="0" err="1">
                <a:solidFill>
                  <a:schemeClr val="tx1"/>
                </a:solidFill>
              </a:rPr>
              <a:t>Women;s</a:t>
            </a:r>
            <a:r>
              <a:rPr lang="en-GB" sz="1100" dirty="0">
                <a:solidFill>
                  <a:schemeClr val="tx1"/>
                </a:solidFill>
              </a:rPr>
              <a:t> Charity Organisation, Sybil helps girls with “deserving cases” – but she saw to it Eva is refused. How does she present social responsibility?</a:t>
            </a:r>
          </a:p>
        </p:txBody>
      </p:sp>
      <p:sp>
        <p:nvSpPr>
          <p:cNvPr id="2" name="Slide Number Placeholder 1">
            <a:extLst>
              <a:ext uri="{FF2B5EF4-FFF2-40B4-BE49-F238E27FC236}">
                <a16:creationId xmlns:a16="http://schemas.microsoft.com/office/drawing/2014/main" id="{9DD6C34C-7DB6-4F5A-919E-8C0FDA398C8D}"/>
              </a:ext>
            </a:extLst>
          </p:cNvPr>
          <p:cNvSpPr>
            <a:spLocks noGrp="1"/>
          </p:cNvSpPr>
          <p:nvPr>
            <p:ph type="sldNum" sz="quarter" idx="12"/>
          </p:nvPr>
        </p:nvSpPr>
        <p:spPr/>
        <p:txBody>
          <a:bodyPr/>
          <a:lstStyle/>
          <a:p>
            <a:fld id="{9ECE43FB-ED5C-4A34-B868-12C5DF453519}" type="slidenum">
              <a:rPr lang="en-GB" smtClean="0"/>
              <a:t>14</a:t>
            </a:fld>
            <a:endParaRPr lang="en-GB"/>
          </a:p>
        </p:txBody>
      </p:sp>
      <p:sp>
        <p:nvSpPr>
          <p:cNvPr id="16" name="Rectangle 15"/>
          <p:cNvSpPr/>
          <p:nvPr/>
        </p:nvSpPr>
        <p:spPr>
          <a:xfrm>
            <a:off x="1874612" y="8505972"/>
            <a:ext cx="4680520" cy="369332"/>
          </a:xfrm>
          <a:prstGeom prst="rect">
            <a:avLst/>
          </a:prstGeom>
        </p:spPr>
        <p:txBody>
          <a:bodyPr wrap="square">
            <a:spAutoFit/>
          </a:bodyPr>
          <a:lstStyle/>
          <a:p>
            <a:pPr algn="ctr"/>
            <a:r>
              <a:rPr lang="en-US" i="1" dirty="0"/>
              <a:t>Write an analytical paragraph on lined paper</a:t>
            </a:r>
            <a:endParaRPr lang="en-GB" dirty="0"/>
          </a:p>
        </p:txBody>
      </p:sp>
    </p:spTree>
    <p:extLst>
      <p:ext uri="{BB962C8B-B14F-4D97-AF65-F5344CB8AC3E}">
        <p14:creationId xmlns:p14="http://schemas.microsoft.com/office/powerpoint/2010/main" val="371997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Themes: Personal Responsibility</a:t>
            </a:r>
          </a:p>
        </p:txBody>
      </p:sp>
      <p:sp>
        <p:nvSpPr>
          <p:cNvPr id="15" name="TextBox 14"/>
          <p:cNvSpPr txBox="1"/>
          <p:nvPr/>
        </p:nvSpPr>
        <p:spPr>
          <a:xfrm>
            <a:off x="67122" y="494348"/>
            <a:ext cx="6602238" cy="892552"/>
          </a:xfrm>
          <a:prstGeom prst="rect">
            <a:avLst/>
          </a:prstGeom>
          <a:noFill/>
        </p:spPr>
        <p:txBody>
          <a:bodyPr wrap="square" rtlCol="0">
            <a:spAutoFit/>
          </a:bodyPr>
          <a:lstStyle/>
          <a:p>
            <a:r>
              <a:rPr lang="en-GB" sz="1300" b="1" dirty="0"/>
              <a:t>The Inspector came with a mission to get everyone to understand and admit their personal responsibility for Eva’s death: a “confession” as Sheila put it.</a:t>
            </a:r>
          </a:p>
          <a:p>
            <a:r>
              <a:rPr lang="en-GB" sz="1300" b="1" dirty="0"/>
              <a:t>For each character, using the quote / actions, explain their view on their personal responsibility at the end and why they feel that way.</a:t>
            </a:r>
          </a:p>
        </p:txBody>
      </p:sp>
      <p:sp>
        <p:nvSpPr>
          <p:cNvPr id="24" name="Rounded Rectangular Callout 23"/>
          <p:cNvSpPr/>
          <p:nvPr/>
        </p:nvSpPr>
        <p:spPr>
          <a:xfrm>
            <a:off x="36190" y="8100391"/>
            <a:ext cx="6633170" cy="936105"/>
          </a:xfrm>
          <a:prstGeom prst="wedgeRoundRectCallout">
            <a:avLst>
              <a:gd name="adj1" fmla="val 31278"/>
              <a:gd name="adj2" fmla="val 179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rgbClr val="FF0000"/>
                </a:solidFill>
              </a:rPr>
              <a:t>Priestley’s Purpose</a:t>
            </a:r>
            <a:r>
              <a:rPr lang="en-GB" sz="1300" b="1" dirty="0">
                <a:solidFill>
                  <a:schemeClr val="tx1"/>
                </a:solidFill>
              </a:rPr>
              <a:t>: </a:t>
            </a:r>
            <a:r>
              <a:rPr lang="en-GB" sz="1300" dirty="0">
                <a:solidFill>
                  <a:schemeClr val="tx1"/>
                </a:solidFill>
              </a:rPr>
              <a:t>After these conversations, Priestley has the phone ring again with news an Inspector is on his way. </a:t>
            </a:r>
            <a:r>
              <a:rPr lang="en-GB" sz="1300" dirty="0" smtClean="0">
                <a:solidFill>
                  <a:schemeClr val="tx1"/>
                </a:solidFill>
              </a:rPr>
              <a:t>Write a response on lined paper to show how this reflects </a:t>
            </a:r>
            <a:r>
              <a:rPr lang="en-GB" sz="1300" dirty="0">
                <a:solidFill>
                  <a:schemeClr val="tx1"/>
                </a:solidFill>
              </a:rPr>
              <a:t>his message on personal responsibility?</a:t>
            </a:r>
            <a:endParaRPr lang="en-GB" sz="1300" b="1" dirty="0">
              <a:solidFill>
                <a:schemeClr val="tx1"/>
              </a:solidFill>
            </a:endParaRPr>
          </a:p>
        </p:txBody>
      </p:sp>
      <p:pic>
        <p:nvPicPr>
          <p:cNvPr id="2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757"/>
          <a:stretch/>
        </p:blipFill>
        <p:spPr bwMode="auto">
          <a:xfrm rot="571164">
            <a:off x="5971338" y="7121751"/>
            <a:ext cx="819473" cy="88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6" name="Table 25"/>
          <p:cNvGraphicFramePr>
            <a:graphicFrameLocks noGrp="1"/>
          </p:cNvGraphicFramePr>
          <p:nvPr>
            <p:extLst>
              <p:ext uri="{D42A27DB-BD31-4B8C-83A1-F6EECF244321}">
                <p14:modId xmlns:p14="http://schemas.microsoft.com/office/powerpoint/2010/main" val="4220339764"/>
              </p:ext>
            </p:extLst>
          </p:nvPr>
        </p:nvGraphicFramePr>
        <p:xfrm>
          <a:off x="84027" y="1619672"/>
          <a:ext cx="6538168" cy="5266874"/>
        </p:xfrm>
        <a:graphic>
          <a:graphicData uri="http://schemas.openxmlformats.org/drawingml/2006/table">
            <a:tbl>
              <a:tblPr firstRow="1" bandRow="1">
                <a:tableStyleId>{00A15C55-8517-42AA-B614-E9B94910E393}</a:tableStyleId>
              </a:tblPr>
              <a:tblGrid>
                <a:gridCol w="896701">
                  <a:extLst>
                    <a:ext uri="{9D8B030D-6E8A-4147-A177-3AD203B41FA5}">
                      <a16:colId xmlns:a16="http://schemas.microsoft.com/office/drawing/2014/main" val="20000"/>
                    </a:ext>
                  </a:extLst>
                </a:gridCol>
                <a:gridCol w="2254224">
                  <a:extLst>
                    <a:ext uri="{9D8B030D-6E8A-4147-A177-3AD203B41FA5}">
                      <a16:colId xmlns:a16="http://schemas.microsoft.com/office/drawing/2014/main" val="20001"/>
                    </a:ext>
                  </a:extLst>
                </a:gridCol>
                <a:gridCol w="3387243">
                  <a:extLst>
                    <a:ext uri="{9D8B030D-6E8A-4147-A177-3AD203B41FA5}">
                      <a16:colId xmlns:a16="http://schemas.microsoft.com/office/drawing/2014/main" val="20002"/>
                    </a:ext>
                  </a:extLst>
                </a:gridCol>
              </a:tblGrid>
              <a:tr h="58841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a:t>Quote /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a:t>What’s their view</a:t>
                      </a:r>
                      <a:r>
                        <a:rPr lang="en-GB" sz="1300" baseline="0" dirty="0"/>
                        <a:t> on their personal responsibility?</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705600">
                <a:tc>
                  <a:txBody>
                    <a:bodyPr/>
                    <a:lstStyle/>
                    <a:p>
                      <a:r>
                        <a:rPr lang="en-GB" b="1" dirty="0"/>
                        <a:t>Sheila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i="1" dirty="0"/>
                        <a:t>“I behaved badly. I know I did. I’m ashamed</a:t>
                      </a:r>
                      <a:r>
                        <a:rPr lang="en-GB" sz="1200" i="1" baseline="0" dirty="0"/>
                        <a:t> of it.”</a:t>
                      </a:r>
                      <a:endParaRPr lang="en-GB" sz="1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i="1" dirty="0"/>
                    </a:p>
                    <a:p>
                      <a:endParaRPr lang="en-GB" sz="1200" i="1" dirty="0"/>
                    </a:p>
                    <a:p>
                      <a:endParaRPr lang="en-GB" sz="1200" i="1" dirty="0"/>
                    </a:p>
                    <a:p>
                      <a:endParaRPr lang="en-GB" sz="1200" i="1" dirty="0"/>
                    </a:p>
                    <a:p>
                      <a:endParaRPr lang="en-GB" sz="12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2300">
                <a:tc>
                  <a:txBody>
                    <a:bodyPr/>
                    <a:lstStyle/>
                    <a:p>
                      <a:r>
                        <a:rPr lang="en-GB" b="1" dirty="0"/>
                        <a:t>Eric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“I did what I did. And Mother did what she did. And the rest of you did what you did to 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13615">
                <a:tc>
                  <a:txBody>
                    <a:bodyPr/>
                    <a:lstStyle/>
                    <a:p>
                      <a:r>
                        <a:rPr lang="en-GB" b="1" dirty="0"/>
                        <a:t>Gerald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t>After</a:t>
                      </a:r>
                      <a:r>
                        <a:rPr lang="en-GB" sz="1200" baseline="0" dirty="0"/>
                        <a:t> being remorseful and guilty with the Inspector, at the end he asks Sheila to stay engaged to him and doubts the story of Eva’s death.</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2300">
                <a:tc>
                  <a:txBody>
                    <a:bodyPr/>
                    <a:lstStyle/>
                    <a:p>
                      <a:r>
                        <a:rPr lang="en-GB" b="1" dirty="0"/>
                        <a:t>Mr Birling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200" dirty="0"/>
                        <a:t>They both</a:t>
                      </a:r>
                      <a:r>
                        <a:rPr lang="en-GB" sz="1200" baseline="0" dirty="0"/>
                        <a:t> explain and justify their actions throughout, never admitting any wrongdoing. When they prove the Inspector is fake, they laugh and joke about the night’s events.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72300">
                <a:tc>
                  <a:txBody>
                    <a:bodyPr/>
                    <a:lstStyle/>
                    <a:p>
                      <a:r>
                        <a:rPr lang="en-GB" b="1" dirty="0"/>
                        <a:t>Mrs Birling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826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6296"/>
            <a:ext cx="1357167" cy="193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Themes: Love</a:t>
            </a:r>
          </a:p>
        </p:txBody>
      </p:sp>
      <p:grpSp>
        <p:nvGrpSpPr>
          <p:cNvPr id="7" name="Group 6"/>
          <p:cNvGrpSpPr/>
          <p:nvPr/>
        </p:nvGrpSpPr>
        <p:grpSpPr>
          <a:xfrm>
            <a:off x="-3100" y="24347"/>
            <a:ext cx="1865439" cy="1702346"/>
            <a:chOff x="1337615" y="2818799"/>
            <a:chExt cx="1865439" cy="1702346"/>
          </a:xfrm>
        </p:grpSpPr>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7134" l="10000" r="90000"/>
                      </a14:imgEffect>
                    </a14:imgLayer>
                  </a14:imgProps>
                </a:ext>
                <a:ext uri="{28A0092B-C50C-407E-A947-70E740481C1C}">
                  <a14:useLocalDpi xmlns:a14="http://schemas.microsoft.com/office/drawing/2010/main" val="0"/>
                </a:ext>
              </a:extLst>
            </a:blip>
            <a:srcRect b="12305"/>
            <a:stretch/>
          </p:blipFill>
          <p:spPr bwMode="auto">
            <a:xfrm>
              <a:off x="1964496" y="2970901"/>
              <a:ext cx="1238558" cy="155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rcRect b="8202"/>
            <a:stretch/>
          </p:blipFill>
          <p:spPr bwMode="auto">
            <a:xfrm>
              <a:off x="1337615" y="2818799"/>
              <a:ext cx="1299297" cy="170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rot="21402102">
            <a:off x="1563681" y="484818"/>
            <a:ext cx="1304973" cy="276999"/>
          </a:xfrm>
          <a:prstGeom prst="rect">
            <a:avLst/>
          </a:prstGeom>
          <a:solidFill>
            <a:srgbClr val="2E1A60"/>
          </a:solidFill>
          <a:ln>
            <a:solidFill>
              <a:schemeClr val="tx1"/>
            </a:solidFill>
          </a:ln>
        </p:spPr>
        <p:txBody>
          <a:bodyPr wrap="none" rtlCol="0">
            <a:spAutoFit/>
          </a:bodyPr>
          <a:lstStyle/>
          <a:p>
            <a:r>
              <a:rPr lang="en-GB" sz="1200" b="1" dirty="0">
                <a:solidFill>
                  <a:schemeClr val="bg1"/>
                </a:solidFill>
              </a:rPr>
              <a:t>Sheila and Gerald</a:t>
            </a:r>
          </a:p>
        </p:txBody>
      </p:sp>
      <p:graphicFrame>
        <p:nvGraphicFramePr>
          <p:cNvPr id="10" name="Table 9"/>
          <p:cNvGraphicFramePr>
            <a:graphicFrameLocks noGrp="1"/>
          </p:cNvGraphicFramePr>
          <p:nvPr>
            <p:extLst>
              <p:ext uri="{D42A27DB-BD31-4B8C-83A1-F6EECF244321}">
                <p14:modId xmlns:p14="http://schemas.microsoft.com/office/powerpoint/2010/main" val="1464502353"/>
              </p:ext>
            </p:extLst>
          </p:nvPr>
        </p:nvGraphicFramePr>
        <p:xfrm>
          <a:off x="138126" y="1763688"/>
          <a:ext cx="6581747" cy="3032351"/>
        </p:xfrm>
        <a:graphic>
          <a:graphicData uri="http://schemas.openxmlformats.org/drawingml/2006/table">
            <a:tbl>
              <a:tblPr firstRow="1" bandRow="1">
                <a:tableStyleId>{00A15C55-8517-42AA-B614-E9B94910E393}</a:tableStyleId>
              </a:tblPr>
              <a:tblGrid>
                <a:gridCol w="2138746">
                  <a:extLst>
                    <a:ext uri="{9D8B030D-6E8A-4147-A177-3AD203B41FA5}">
                      <a16:colId xmlns:a16="http://schemas.microsoft.com/office/drawing/2014/main" val="20000"/>
                    </a:ext>
                  </a:extLst>
                </a:gridCol>
                <a:gridCol w="4443001">
                  <a:extLst>
                    <a:ext uri="{9D8B030D-6E8A-4147-A177-3AD203B41FA5}">
                      <a16:colId xmlns:a16="http://schemas.microsoft.com/office/drawing/2014/main" val="20001"/>
                    </a:ext>
                  </a:extLst>
                </a:gridCol>
              </a:tblGrid>
              <a:tr h="353153">
                <a:tc>
                  <a:txBody>
                    <a:bodyPr/>
                    <a:lstStyle/>
                    <a:p>
                      <a:r>
                        <a:rPr lang="en-GB" sz="1300" dirty="0"/>
                        <a:t>Engagement </a:t>
                      </a:r>
                      <a:r>
                        <a:rPr lang="en-GB" sz="1300" baseline="0" dirty="0"/>
                        <a:t>Quotes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a:t>How does</a:t>
                      </a:r>
                      <a:r>
                        <a:rPr lang="en-GB" sz="1300" baseline="0" dirty="0"/>
                        <a:t> this present their love?</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817825">
                <a:tc>
                  <a:txBody>
                    <a:bodyPr/>
                    <a:lstStyle/>
                    <a:p>
                      <a:r>
                        <a:rPr lang="en-GB" sz="1300" dirty="0"/>
                        <a:t>Sheila</a:t>
                      </a:r>
                      <a:r>
                        <a:rPr lang="en-GB" sz="1300" baseline="0" dirty="0"/>
                        <a:t> talked ‘[gaily]’ and in a ‘[playful]’ manner.</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5904">
                <a:tc>
                  <a:txBody>
                    <a:bodyPr/>
                    <a:lstStyle/>
                    <a:p>
                      <a:r>
                        <a:rPr lang="en-GB" sz="1300" dirty="0"/>
                        <a:t>Gerald says,</a:t>
                      </a:r>
                      <a:r>
                        <a:rPr lang="en-GB" sz="1300" baseline="0" dirty="0"/>
                        <a:t> “and I drink to you – and </a:t>
                      </a:r>
                      <a:r>
                        <a:rPr lang="en-GB" sz="1300" b="1" baseline="0" dirty="0"/>
                        <a:t>hope</a:t>
                      </a:r>
                      <a:r>
                        <a:rPr lang="en-GB" sz="1300" baseline="0" dirty="0"/>
                        <a:t> I can make you as happy as you deserve to be”</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77453">
                <a:tc>
                  <a:txBody>
                    <a:bodyPr/>
                    <a:lstStyle/>
                    <a:p>
                      <a:r>
                        <a:rPr lang="en-GB" sz="1300" dirty="0"/>
                        <a:t>To</a:t>
                      </a:r>
                      <a:r>
                        <a:rPr lang="en-GB" sz="1300" baseline="0" dirty="0"/>
                        <a:t> the ring, Sheila says “Now I feel really engaged”</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1862339" y="755576"/>
            <a:ext cx="2718789" cy="892552"/>
          </a:xfrm>
          <a:prstGeom prst="rect">
            <a:avLst/>
          </a:prstGeom>
          <a:noFill/>
        </p:spPr>
        <p:txBody>
          <a:bodyPr wrap="square" rtlCol="0">
            <a:spAutoFit/>
          </a:bodyPr>
          <a:lstStyle/>
          <a:p>
            <a:r>
              <a:rPr lang="en-GB" sz="1300" b="1" dirty="0"/>
              <a:t>The play opens with the </a:t>
            </a:r>
            <a:r>
              <a:rPr lang="en-GB" sz="1300" b="1" dirty="0" err="1"/>
              <a:t>Birlings</a:t>
            </a:r>
            <a:r>
              <a:rPr lang="en-GB" sz="1300" b="1" dirty="0"/>
              <a:t> celebrating Sheila and Gerald’s engagement: but how is their love presented?</a:t>
            </a:r>
          </a:p>
        </p:txBody>
      </p:sp>
      <p:sp>
        <p:nvSpPr>
          <p:cNvPr id="12" name="Folded Corner 11"/>
          <p:cNvSpPr/>
          <p:nvPr/>
        </p:nvSpPr>
        <p:spPr>
          <a:xfrm rot="298958">
            <a:off x="4491243" y="543819"/>
            <a:ext cx="2363585" cy="134933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dirty="0">
                <a:solidFill>
                  <a:schemeClr val="tx1"/>
                </a:solidFill>
              </a:rPr>
              <a:t>Why is Mr Birling so happy about this engagement? What is implied about their romance?</a:t>
            </a:r>
          </a:p>
        </p:txBody>
      </p:sp>
      <p:sp>
        <p:nvSpPr>
          <p:cNvPr id="13" name="TextBox 12"/>
          <p:cNvSpPr txBox="1"/>
          <p:nvPr/>
        </p:nvSpPr>
        <p:spPr>
          <a:xfrm rot="21402102">
            <a:off x="123790" y="4843129"/>
            <a:ext cx="979051" cy="276999"/>
          </a:xfrm>
          <a:prstGeom prst="rect">
            <a:avLst/>
          </a:prstGeom>
          <a:solidFill>
            <a:srgbClr val="2E1A60"/>
          </a:solidFill>
          <a:ln>
            <a:solidFill>
              <a:schemeClr val="tx1"/>
            </a:solidFill>
          </a:ln>
        </p:spPr>
        <p:txBody>
          <a:bodyPr wrap="none" rtlCol="0">
            <a:spAutoFit/>
          </a:bodyPr>
          <a:lstStyle/>
          <a:p>
            <a:r>
              <a:rPr lang="en-GB" sz="1200" b="1" dirty="0">
                <a:solidFill>
                  <a:schemeClr val="bg1"/>
                </a:solidFill>
              </a:rPr>
              <a:t>Girls vs Boys</a:t>
            </a:r>
          </a:p>
        </p:txBody>
      </p:sp>
      <p:sp>
        <p:nvSpPr>
          <p:cNvPr id="14" name="TextBox 13"/>
          <p:cNvSpPr txBox="1"/>
          <p:nvPr/>
        </p:nvSpPr>
        <p:spPr>
          <a:xfrm>
            <a:off x="1109999" y="4801939"/>
            <a:ext cx="5559361" cy="492443"/>
          </a:xfrm>
          <a:prstGeom prst="rect">
            <a:avLst/>
          </a:prstGeom>
          <a:noFill/>
        </p:spPr>
        <p:txBody>
          <a:bodyPr wrap="square" rtlCol="0">
            <a:spAutoFit/>
          </a:bodyPr>
          <a:lstStyle/>
          <a:p>
            <a:r>
              <a:rPr lang="en-GB" sz="1300" b="1" dirty="0"/>
              <a:t>The characters’ view on love is shaped by their gender. How is their view on love presented in the following:</a:t>
            </a:r>
          </a:p>
        </p:txBody>
      </p:sp>
      <p:pic>
        <p:nvPicPr>
          <p:cNvPr id="16" name="Picture 2" descr="Image result for eva smith an inspector call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9028" y="7559824"/>
            <a:ext cx="1109932" cy="1584176"/>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3780" y="5294382"/>
            <a:ext cx="3425220" cy="1365850"/>
          </a:xfrm>
          <a:prstGeom prst="wedgeRoundRectCallout">
            <a:avLst>
              <a:gd name="adj1" fmla="val -20761"/>
              <a:gd name="adj2" fmla="val 1032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Eric says of Eva, “She was pretty and a good sport”</a:t>
            </a:r>
          </a:p>
        </p:txBody>
      </p:sp>
      <p:sp>
        <p:nvSpPr>
          <p:cNvPr id="18" name="Rounded Rectangular Callout 17"/>
          <p:cNvSpPr/>
          <p:nvPr/>
        </p:nvSpPr>
        <p:spPr>
          <a:xfrm>
            <a:off x="3523415" y="5274728"/>
            <a:ext cx="3217953" cy="1385504"/>
          </a:xfrm>
          <a:prstGeom prst="wedgeRoundRectCallout">
            <a:avLst>
              <a:gd name="adj1" fmla="val 31661"/>
              <a:gd name="adj2" fmla="val 1539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Gerald says Eva, “became at once the most important person in her life.”</a:t>
            </a:r>
          </a:p>
        </p:txBody>
      </p:sp>
      <p:sp>
        <p:nvSpPr>
          <p:cNvPr id="19" name="Rounded Rectangular Callout 18"/>
          <p:cNvSpPr/>
          <p:nvPr/>
        </p:nvSpPr>
        <p:spPr>
          <a:xfrm>
            <a:off x="3523415" y="6732240"/>
            <a:ext cx="2353857" cy="2015073"/>
          </a:xfrm>
          <a:prstGeom prst="wedgeRoundRectCallout">
            <a:avLst>
              <a:gd name="adj1" fmla="val 57112"/>
              <a:gd name="adj2" fmla="val 123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Sheila says Gerald was “the wonderful Fairy Prince”</a:t>
            </a:r>
          </a:p>
        </p:txBody>
      </p:sp>
      <p:sp>
        <p:nvSpPr>
          <p:cNvPr id="20" name="Rounded Rectangular Callout 19"/>
          <p:cNvSpPr/>
          <p:nvPr/>
        </p:nvSpPr>
        <p:spPr>
          <a:xfrm>
            <a:off x="1109999" y="6776695"/>
            <a:ext cx="2353857" cy="2015073"/>
          </a:xfrm>
          <a:prstGeom prst="wedgeRoundRectCallout">
            <a:avLst>
              <a:gd name="adj1" fmla="val -56750"/>
              <a:gd name="adj2" fmla="val -87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schemeClr val="tx1"/>
                </a:solidFill>
              </a:rPr>
              <a:t>Gerald admits about Eva “I didn’t feel about her as she felt about me” </a:t>
            </a:r>
          </a:p>
        </p:txBody>
      </p:sp>
      <p:sp>
        <p:nvSpPr>
          <p:cNvPr id="2" name="Slide Number Placeholder 1">
            <a:extLst>
              <a:ext uri="{FF2B5EF4-FFF2-40B4-BE49-F238E27FC236}">
                <a16:creationId xmlns:a16="http://schemas.microsoft.com/office/drawing/2014/main" id="{B9E079BA-DEA5-49C9-86D4-1A2E38CCDE17}"/>
              </a:ext>
            </a:extLst>
          </p:cNvPr>
          <p:cNvSpPr>
            <a:spLocks noGrp="1"/>
          </p:cNvSpPr>
          <p:nvPr>
            <p:ph type="sldNum" sz="quarter" idx="12"/>
          </p:nvPr>
        </p:nvSpPr>
        <p:spPr/>
        <p:txBody>
          <a:bodyPr/>
          <a:lstStyle/>
          <a:p>
            <a:fld id="{9ECE43FB-ED5C-4A34-B868-12C5DF453519}" type="slidenum">
              <a:rPr lang="en-GB" smtClean="0"/>
              <a:t>16</a:t>
            </a:fld>
            <a:endParaRPr lang="en-GB"/>
          </a:p>
        </p:txBody>
      </p:sp>
    </p:spTree>
    <p:extLst>
      <p:ext uri="{BB962C8B-B14F-4D97-AF65-F5344CB8AC3E}">
        <p14:creationId xmlns:p14="http://schemas.microsoft.com/office/powerpoint/2010/main" val="74755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eva smith an inspector cal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092" y="467544"/>
            <a:ext cx="1109932"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Themes: Inequality</a:t>
            </a:r>
          </a:p>
        </p:txBody>
      </p:sp>
      <p:sp>
        <p:nvSpPr>
          <p:cNvPr id="6" name="Folded Corner 5"/>
          <p:cNvSpPr/>
          <p:nvPr/>
        </p:nvSpPr>
        <p:spPr>
          <a:xfrm rot="21435077">
            <a:off x="23793" y="563733"/>
            <a:ext cx="2709844" cy="134933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Why does Eva Smith suffer from such inequality?</a:t>
            </a:r>
          </a:p>
        </p:txBody>
      </p:sp>
      <p:graphicFrame>
        <p:nvGraphicFramePr>
          <p:cNvPr id="7" name="Table 6"/>
          <p:cNvGraphicFramePr>
            <a:graphicFrameLocks noGrp="1"/>
          </p:cNvGraphicFramePr>
          <p:nvPr>
            <p:extLst>
              <p:ext uri="{D42A27DB-BD31-4B8C-83A1-F6EECF244321}">
                <p14:modId xmlns:p14="http://schemas.microsoft.com/office/powerpoint/2010/main" val="553876712"/>
              </p:ext>
            </p:extLst>
          </p:nvPr>
        </p:nvGraphicFramePr>
        <p:xfrm>
          <a:off x="159916" y="2699791"/>
          <a:ext cx="6538168" cy="5535212"/>
        </p:xfrm>
        <a:graphic>
          <a:graphicData uri="http://schemas.openxmlformats.org/drawingml/2006/table">
            <a:tbl>
              <a:tblPr firstRow="1" bandRow="1">
                <a:tableStyleId>{00A15C55-8517-42AA-B614-E9B94910E393}</a:tableStyleId>
              </a:tblPr>
              <a:tblGrid>
                <a:gridCol w="103683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981052">
                  <a:extLst>
                    <a:ext uri="{9D8B030D-6E8A-4147-A177-3AD203B41FA5}">
                      <a16:colId xmlns:a16="http://schemas.microsoft.com/office/drawing/2014/main" val="20002"/>
                    </a:ext>
                  </a:extLst>
                </a:gridCol>
              </a:tblGrid>
              <a:tr h="42192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600" dirty="0"/>
                        <a:t>Eva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600" dirty="0"/>
                        <a:t>The </a:t>
                      </a:r>
                      <a:r>
                        <a:rPr lang="en-GB" sz="1600" dirty="0" err="1"/>
                        <a:t>Birlings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128659">
                <a:tc>
                  <a:txBody>
                    <a:bodyPr/>
                    <a:lstStyle/>
                    <a:p>
                      <a:r>
                        <a:rPr lang="en-GB" sz="1100" b="1" dirty="0"/>
                        <a:t>Gaining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i="1" dirty="0"/>
                        <a:t>Arthur</a:t>
                      </a:r>
                      <a:r>
                        <a:rPr lang="en-GB" sz="1100" i="1" baseline="0" dirty="0"/>
                        <a:t> asks if after she was sacked if she “got into trouble? Go on the streets?” – thereby suggesting that there was no other option of her but to turn to crime or prostitution as a means of making money.</a:t>
                      </a:r>
                      <a:endParaRPr lang="en-GB"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i="1" dirty="0"/>
                        <a:t>Mr Birling had</a:t>
                      </a:r>
                      <a:r>
                        <a:rPr lang="en-GB" sz="1100" i="1" baseline="0" dirty="0"/>
                        <a:t> the luxury of removing peoples employment whenever he felt it in the best interest of the company. </a:t>
                      </a:r>
                      <a:endParaRPr lang="en-GB"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9138">
                <a:tc>
                  <a:txBody>
                    <a:bodyPr/>
                    <a:lstStyle/>
                    <a:p>
                      <a:r>
                        <a:rPr lang="en-GB" sz="1100" b="1" dirty="0"/>
                        <a:t>Personal</a:t>
                      </a:r>
                      <a:r>
                        <a:rPr lang="en-GB" sz="1100" b="1" baseline="0" dirty="0"/>
                        <a:t> Relationships</a:t>
                      </a:r>
                      <a:endParaRPr lang="en-GB"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27212">
                <a:tc>
                  <a:txBody>
                    <a:bodyPr/>
                    <a:lstStyle/>
                    <a:p>
                      <a:r>
                        <a:rPr lang="en-GB" sz="1100" b="1" dirty="0"/>
                        <a:t>Keeping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19138">
                <a:tc>
                  <a:txBody>
                    <a:bodyPr/>
                    <a:lstStyle/>
                    <a:p>
                      <a:r>
                        <a:rPr lang="en-GB" sz="1100" b="1" dirty="0"/>
                        <a:t>Living</a:t>
                      </a:r>
                      <a:r>
                        <a:rPr lang="en-GB" sz="1100" b="1" baseline="0" dirty="0"/>
                        <a:t> </a:t>
                      </a:r>
                      <a:r>
                        <a:rPr lang="en-GB" sz="1100" b="1" baseline="0" dirty="0" err="1"/>
                        <a:t>Arrangments</a:t>
                      </a:r>
                      <a:endParaRPr lang="en-GB"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19138">
                <a:tc>
                  <a:txBody>
                    <a:bodyPr/>
                    <a:lstStyle/>
                    <a:p>
                      <a:r>
                        <a:rPr lang="en-GB" sz="1100" b="1" dirty="0"/>
                        <a:t>Democracy and Elections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Rounded Rectangular Callout 7"/>
          <p:cNvSpPr/>
          <p:nvPr/>
        </p:nvSpPr>
        <p:spPr>
          <a:xfrm>
            <a:off x="3573016" y="539552"/>
            <a:ext cx="3217953" cy="1296144"/>
          </a:xfrm>
          <a:prstGeom prst="wedgeRoundRectCallout">
            <a:avLst>
              <a:gd name="adj1" fmla="val -58485"/>
              <a:gd name="adj2" fmla="val -282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chemeClr val="tx1"/>
                </a:solidFill>
              </a:rPr>
              <a:t>Priestley’s key message is about the inequality in society. Eva’s lifestyle was completely shaped by her inequality, whereas the </a:t>
            </a:r>
            <a:r>
              <a:rPr lang="en-GB" sz="1300" dirty="0" err="1">
                <a:solidFill>
                  <a:schemeClr val="tx1"/>
                </a:solidFill>
              </a:rPr>
              <a:t>Birlings</a:t>
            </a:r>
            <a:r>
              <a:rPr lang="en-GB" sz="1300" dirty="0">
                <a:solidFill>
                  <a:schemeClr val="tx1"/>
                </a:solidFill>
              </a:rPr>
              <a:t> massively benefitted from the social inequality that existed.</a:t>
            </a:r>
          </a:p>
        </p:txBody>
      </p:sp>
      <p:sp>
        <p:nvSpPr>
          <p:cNvPr id="9" name="TextBox 8"/>
          <p:cNvSpPr txBox="1"/>
          <p:nvPr/>
        </p:nvSpPr>
        <p:spPr>
          <a:xfrm>
            <a:off x="67122" y="2051720"/>
            <a:ext cx="6602238" cy="492443"/>
          </a:xfrm>
          <a:prstGeom prst="rect">
            <a:avLst/>
          </a:prstGeom>
          <a:noFill/>
        </p:spPr>
        <p:txBody>
          <a:bodyPr wrap="square" rtlCol="0">
            <a:spAutoFit/>
          </a:bodyPr>
          <a:lstStyle/>
          <a:p>
            <a:r>
              <a:rPr lang="en-GB" sz="1300" b="1" dirty="0"/>
              <a:t>In the table below, explain how Eva Smith’s experience and The Birling’s experience juxtaposed because of their inequality. The first one has been done for you…</a:t>
            </a:r>
          </a:p>
        </p:txBody>
      </p:sp>
      <p:sp>
        <p:nvSpPr>
          <p:cNvPr id="10" name="Rounded Rectangular Callout 9"/>
          <p:cNvSpPr/>
          <p:nvPr/>
        </p:nvSpPr>
        <p:spPr>
          <a:xfrm>
            <a:off x="36190" y="8376574"/>
            <a:ext cx="6633170" cy="659922"/>
          </a:xfrm>
          <a:prstGeom prst="wedgeRoundRectCallout">
            <a:avLst>
              <a:gd name="adj1" fmla="val 31278"/>
              <a:gd name="adj2" fmla="val 179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rgbClr val="FF0000"/>
                </a:solidFill>
              </a:rPr>
              <a:t>Priestley’s Purpose</a:t>
            </a:r>
            <a:r>
              <a:rPr lang="en-GB" sz="1300" b="1" dirty="0">
                <a:solidFill>
                  <a:schemeClr val="tx1"/>
                </a:solidFill>
              </a:rPr>
              <a:t>: </a:t>
            </a:r>
            <a:r>
              <a:rPr lang="en-GB" sz="1300" dirty="0">
                <a:solidFill>
                  <a:schemeClr val="tx1"/>
                </a:solidFill>
              </a:rPr>
              <a:t>What do you think is Priestley’s message about inequality – as presented through the </a:t>
            </a:r>
            <a:r>
              <a:rPr lang="en-GB" sz="1300" dirty="0" smtClean="0">
                <a:solidFill>
                  <a:schemeClr val="tx1"/>
                </a:solidFill>
              </a:rPr>
              <a:t>Inspector.</a:t>
            </a:r>
            <a:r>
              <a:rPr lang="en-GB" sz="1300" dirty="0">
                <a:solidFill>
                  <a:schemeClr val="tx1"/>
                </a:solidFill>
              </a:rPr>
              <a:t> </a:t>
            </a:r>
            <a:r>
              <a:rPr lang="en-GB" sz="1300" dirty="0" smtClean="0">
                <a:solidFill>
                  <a:schemeClr val="tx1"/>
                </a:solidFill>
              </a:rPr>
              <a:t>Write 2 -4 paragraphs in response</a:t>
            </a:r>
            <a:endParaRPr lang="en-GB" sz="1300" b="1" dirty="0">
              <a:solidFill>
                <a:schemeClr val="tx1"/>
              </a:solidFill>
            </a:endParaRPr>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757"/>
          <a:stretch/>
        </p:blipFill>
        <p:spPr bwMode="auto">
          <a:xfrm rot="571164">
            <a:off x="6105363" y="7618077"/>
            <a:ext cx="819473" cy="88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B23FA96-5F42-46CE-85A8-BAAFDDFF8591}"/>
              </a:ext>
            </a:extLst>
          </p:cNvPr>
          <p:cNvSpPr>
            <a:spLocks noGrp="1"/>
          </p:cNvSpPr>
          <p:nvPr>
            <p:ph type="sldNum" sz="quarter" idx="12"/>
          </p:nvPr>
        </p:nvSpPr>
        <p:spPr/>
        <p:txBody>
          <a:bodyPr/>
          <a:lstStyle/>
          <a:p>
            <a:fld id="{9ECE43FB-ED5C-4A34-B868-12C5DF453519}" type="slidenum">
              <a:rPr lang="en-GB" smtClean="0"/>
              <a:t>17</a:t>
            </a:fld>
            <a:endParaRPr lang="en-GB"/>
          </a:p>
        </p:txBody>
      </p:sp>
    </p:spTree>
    <p:extLst>
      <p:ext uri="{BB962C8B-B14F-4D97-AF65-F5344CB8AC3E}">
        <p14:creationId xmlns:p14="http://schemas.microsoft.com/office/powerpoint/2010/main" val="419171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 y="7236296"/>
            <a:ext cx="1321036" cy="188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a:xfrm>
            <a:off x="2357489" y="1639795"/>
            <a:ext cx="3447776" cy="1303665"/>
          </a:xfrm>
          <a:prstGeom prst="wedgeRoundRectCallout">
            <a:avLst>
              <a:gd name="adj1" fmla="val 53819"/>
              <a:gd name="adj2" fmla="val -468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What does she ask the Inspector to do to the man who got Eva pregnant? What does this tell us about her?</a:t>
            </a:r>
          </a:p>
        </p:txBody>
      </p:sp>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Mrs Sybil Birling</a:t>
            </a:r>
          </a:p>
        </p:txBody>
      </p:sp>
      <p:sp>
        <p:nvSpPr>
          <p:cNvPr id="12" name="Rounded Rectangular Callout 11"/>
          <p:cNvSpPr/>
          <p:nvPr/>
        </p:nvSpPr>
        <p:spPr>
          <a:xfrm>
            <a:off x="2328943" y="539552"/>
            <a:ext cx="4394832" cy="1059997"/>
          </a:xfrm>
          <a:prstGeom prst="wedgeRoundRectCallout">
            <a:avLst>
              <a:gd name="adj1" fmla="val 34127"/>
              <a:gd name="adj2" fmla="val 606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i="1" dirty="0">
                <a:solidFill>
                  <a:schemeClr val="tx1"/>
                </a:solidFill>
              </a:rPr>
              <a:t>In the Inspector’s Investigation: </a:t>
            </a:r>
            <a:r>
              <a:rPr lang="en-GB" sz="1300" dirty="0">
                <a:solidFill>
                  <a:schemeClr val="tx1"/>
                </a:solidFill>
              </a:rPr>
              <a:t>What did Mrs Birling do?</a:t>
            </a:r>
            <a:endParaRPr lang="en-GB" sz="1300" b="1" i="1" dirty="0">
              <a:solidFill>
                <a:schemeClr val="tx1"/>
              </a:solidFill>
            </a:endParaRPr>
          </a:p>
        </p:txBody>
      </p:sp>
      <p:sp>
        <p:nvSpPr>
          <p:cNvPr id="11" name="Rectangle 10"/>
          <p:cNvSpPr/>
          <p:nvPr/>
        </p:nvSpPr>
        <p:spPr>
          <a:xfrm>
            <a:off x="1846537" y="7684692"/>
            <a:ext cx="4447502" cy="892552"/>
          </a:xfrm>
          <a:prstGeom prst="rect">
            <a:avLst/>
          </a:prstGeom>
        </p:spPr>
        <p:txBody>
          <a:bodyPr wrap="square">
            <a:spAutoFit/>
          </a:bodyPr>
          <a:lstStyle/>
          <a:p>
            <a:pPr algn="ctr"/>
            <a:r>
              <a:rPr lang="en-US" i="1" dirty="0"/>
              <a:t>“Girls of that class</a:t>
            </a:r>
            <a:r>
              <a:rPr lang="en-US" i="1" dirty="0" smtClean="0"/>
              <a:t>”</a:t>
            </a:r>
          </a:p>
          <a:p>
            <a:pPr algn="ctr"/>
            <a:endParaRPr lang="en-US" i="1" dirty="0"/>
          </a:p>
          <a:p>
            <a:pPr algn="ctr"/>
            <a:r>
              <a:rPr lang="en-US" sz="1600" i="1" dirty="0" smtClean="0"/>
              <a:t>Write an analytical paragraph on lined paper</a:t>
            </a:r>
            <a:endParaRPr lang="en-GB" sz="1600" dirty="0"/>
          </a:p>
        </p:txBody>
      </p:sp>
      <p:sp>
        <p:nvSpPr>
          <p:cNvPr id="13" name="TextBox 12"/>
          <p:cNvSpPr txBox="1"/>
          <p:nvPr/>
        </p:nvSpPr>
        <p:spPr>
          <a:xfrm>
            <a:off x="1189225" y="7230886"/>
            <a:ext cx="5466003" cy="292388"/>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Mrs Birling? </a:t>
            </a:r>
            <a:endParaRPr lang="en-GB" sz="1300" b="1" dirty="0">
              <a:solidFill>
                <a:srgbClr val="FF0000"/>
              </a:solidFill>
            </a:endParaRPr>
          </a:p>
        </p:txBody>
      </p:sp>
      <p:sp>
        <p:nvSpPr>
          <p:cNvPr id="14" name="Folded Corner 13"/>
          <p:cNvSpPr/>
          <p:nvPr/>
        </p:nvSpPr>
        <p:spPr>
          <a:xfrm rot="21435077">
            <a:off x="56795" y="520082"/>
            <a:ext cx="2249225" cy="242261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Who is she? What does she do in the play?</a:t>
            </a: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78937" y="1187623"/>
            <a:ext cx="1230204" cy="175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1165496475"/>
              </p:ext>
            </p:extLst>
          </p:nvPr>
        </p:nvGraphicFramePr>
        <p:xfrm>
          <a:off x="142028" y="3131839"/>
          <a:ext cx="6581747" cy="4047269"/>
        </p:xfrm>
        <a:graphic>
          <a:graphicData uri="http://schemas.openxmlformats.org/drawingml/2006/table">
            <a:tbl>
              <a:tblPr firstRow="1" bandRow="1">
                <a:tableStyleId>{00A15C55-8517-42AA-B614-E9B94910E393}</a:tableStyleId>
              </a:tblPr>
              <a:tblGrid>
                <a:gridCol w="1990828">
                  <a:extLst>
                    <a:ext uri="{9D8B030D-6E8A-4147-A177-3AD203B41FA5}">
                      <a16:colId xmlns:a16="http://schemas.microsoft.com/office/drawing/2014/main" val="20000"/>
                    </a:ext>
                  </a:extLst>
                </a:gridCol>
                <a:gridCol w="4590919">
                  <a:extLst>
                    <a:ext uri="{9D8B030D-6E8A-4147-A177-3AD203B41FA5}">
                      <a16:colId xmlns:a16="http://schemas.microsoft.com/office/drawing/2014/main" val="20001"/>
                    </a:ext>
                  </a:extLst>
                </a:gridCol>
              </a:tblGrid>
              <a:tr h="468460">
                <a:tc>
                  <a:txBody>
                    <a:bodyPr/>
                    <a:lstStyle/>
                    <a:p>
                      <a:r>
                        <a:rPr lang="en-GB" sz="1300" dirty="0"/>
                        <a:t>Mrs Birling’s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smtClean="0"/>
                        <a:t>Why does Priestley</a:t>
                      </a:r>
                      <a:r>
                        <a:rPr lang="en-GB" sz="1300" baseline="0" dirty="0" smtClean="0"/>
                        <a:t> do this?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150098">
                <a:tc>
                  <a:txBody>
                    <a:bodyPr/>
                    <a:lstStyle/>
                    <a:p>
                      <a:r>
                        <a:rPr lang="en-GB" sz="1300" dirty="0"/>
                        <a:t>She follows</a:t>
                      </a:r>
                      <a:r>
                        <a:rPr lang="en-GB" sz="1300" baseline="0" dirty="0"/>
                        <a:t> her husbands lead (passes the message onto the cook, leaves the room so the men can talk)</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07878">
                <a:tc>
                  <a:txBody>
                    <a:bodyPr/>
                    <a:lstStyle/>
                    <a:p>
                      <a:r>
                        <a:rPr lang="en-GB" sz="1300" b="0" i="0" dirty="0"/>
                        <a:t>She speaks ‘haughtily’ and ‘rather grandly’ to the Inspector, and then boasts ‘she was the only one… who didn’t give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20833">
                <a:tc>
                  <a:txBody>
                    <a:bodyPr/>
                    <a:lstStyle/>
                    <a:p>
                      <a:r>
                        <a:rPr lang="en-GB" sz="1300" b="0" i="0" dirty="0"/>
                        <a:t>She has</a:t>
                      </a:r>
                      <a:r>
                        <a:rPr lang="en-GB" sz="1300" b="0" i="0" baseline="0" dirty="0"/>
                        <a:t> a key role at the </a:t>
                      </a:r>
                      <a:r>
                        <a:rPr lang="en-GB" sz="1300" b="0" i="0" baseline="0" dirty="0" err="1"/>
                        <a:t>Brumley</a:t>
                      </a:r>
                      <a:r>
                        <a:rPr lang="en-GB" sz="1300" b="0" i="0" baseline="0" dirty="0"/>
                        <a:t> Women’s Charity, yet turned down Eva’s application.</a:t>
                      </a:r>
                      <a:endParaRPr lang="en-GB" sz="13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12A26560-89E1-4F99-934F-40EB482FB28F}"/>
              </a:ext>
            </a:extLst>
          </p:cNvPr>
          <p:cNvSpPr>
            <a:spLocks noGrp="1"/>
          </p:cNvSpPr>
          <p:nvPr>
            <p:ph type="sldNum" sz="quarter" idx="12"/>
          </p:nvPr>
        </p:nvSpPr>
        <p:spPr/>
        <p:txBody>
          <a:bodyPr/>
          <a:lstStyle/>
          <a:p>
            <a:fld id="{9ECE43FB-ED5C-4A34-B868-12C5DF453519}" type="slidenum">
              <a:rPr lang="en-GB" smtClean="0"/>
              <a:t>2</a:t>
            </a:fld>
            <a:endParaRPr lang="en-GB"/>
          </a:p>
        </p:txBody>
      </p:sp>
    </p:spTree>
    <p:extLst>
      <p:ext uri="{BB962C8B-B14F-4D97-AF65-F5344CB8AC3E}">
        <p14:creationId xmlns:p14="http://schemas.microsoft.com/office/powerpoint/2010/main" val="217147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a:xfrm>
            <a:off x="2357489" y="1639795"/>
            <a:ext cx="3447776" cy="1244469"/>
          </a:xfrm>
          <a:prstGeom prst="wedgeRoundRectCallout">
            <a:avLst>
              <a:gd name="adj1" fmla="val 53819"/>
              <a:gd name="adj2" fmla="val -468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chemeClr val="tx1"/>
                </a:solidFill>
              </a:rPr>
              <a:t>How does he treat the Inspector when he leaves. What does this tell us about Birling?</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3824"/>
            <a:ext cx="1348376" cy="19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Mr Arthur Birling</a:t>
            </a:r>
          </a:p>
        </p:txBody>
      </p:sp>
      <p:sp>
        <p:nvSpPr>
          <p:cNvPr id="12" name="Rounded Rectangular Callout 11"/>
          <p:cNvSpPr/>
          <p:nvPr/>
        </p:nvSpPr>
        <p:spPr>
          <a:xfrm>
            <a:off x="2328943" y="539552"/>
            <a:ext cx="4394832" cy="1059997"/>
          </a:xfrm>
          <a:prstGeom prst="wedgeRoundRectCallout">
            <a:avLst>
              <a:gd name="adj1" fmla="val 34127"/>
              <a:gd name="adj2" fmla="val 606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i="1" dirty="0">
                <a:solidFill>
                  <a:schemeClr val="tx1"/>
                </a:solidFill>
              </a:rPr>
              <a:t>In the Inspector’s Investigation: </a:t>
            </a:r>
            <a:r>
              <a:rPr lang="en-GB" sz="1300" dirty="0">
                <a:solidFill>
                  <a:schemeClr val="tx1"/>
                </a:solidFill>
              </a:rPr>
              <a:t>What did Birling do?</a:t>
            </a:r>
            <a:endParaRPr lang="en-GB" sz="1300" b="1" i="1" dirty="0">
              <a:solidFill>
                <a:schemeClr val="tx1"/>
              </a:solidFill>
            </a:endParaRPr>
          </a:p>
        </p:txBody>
      </p:sp>
      <p:sp>
        <p:nvSpPr>
          <p:cNvPr id="11" name="Rectangle 10"/>
          <p:cNvSpPr/>
          <p:nvPr/>
        </p:nvSpPr>
        <p:spPr>
          <a:xfrm>
            <a:off x="2592338" y="7668344"/>
            <a:ext cx="3429000" cy="646331"/>
          </a:xfrm>
          <a:prstGeom prst="rect">
            <a:avLst/>
          </a:prstGeom>
        </p:spPr>
        <p:txBody>
          <a:bodyPr>
            <a:spAutoFit/>
          </a:bodyPr>
          <a:lstStyle/>
          <a:p>
            <a:pPr algn="ctr"/>
            <a:r>
              <a:rPr lang="en-US" i="1" dirty="0"/>
              <a:t>“I speak as a hard-headed businessman”</a:t>
            </a:r>
            <a:endParaRPr lang="en-GB" dirty="0"/>
          </a:p>
        </p:txBody>
      </p:sp>
      <p:sp>
        <p:nvSpPr>
          <p:cNvPr id="13" name="TextBox 12"/>
          <p:cNvSpPr txBox="1"/>
          <p:nvPr/>
        </p:nvSpPr>
        <p:spPr>
          <a:xfrm>
            <a:off x="1348375" y="7171918"/>
            <a:ext cx="5466003" cy="492443"/>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Birling? Can you get two meanings out of him being  “hard-headed”?</a:t>
            </a:r>
            <a:endParaRPr lang="en-GB" sz="1300" b="1" dirty="0">
              <a:solidFill>
                <a:srgbClr val="FF0000"/>
              </a:solidFill>
            </a:endParaRPr>
          </a:p>
        </p:txBody>
      </p:sp>
      <p:sp>
        <p:nvSpPr>
          <p:cNvPr id="14" name="Folded Corner 13"/>
          <p:cNvSpPr/>
          <p:nvPr/>
        </p:nvSpPr>
        <p:spPr>
          <a:xfrm rot="21435077">
            <a:off x="54131" y="520146"/>
            <a:ext cx="2249225" cy="231151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Who is he? What does he do in the play?</a:t>
            </a: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78937" y="1187623"/>
            <a:ext cx="1230204" cy="175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3685256993"/>
              </p:ext>
            </p:extLst>
          </p:nvPr>
        </p:nvGraphicFramePr>
        <p:xfrm>
          <a:off x="142028" y="2942126"/>
          <a:ext cx="6581747" cy="4187983"/>
        </p:xfrm>
        <a:graphic>
          <a:graphicData uri="http://schemas.openxmlformats.org/drawingml/2006/table">
            <a:tbl>
              <a:tblPr firstRow="1" bandRow="1">
                <a:tableStyleId>{00A15C55-8517-42AA-B614-E9B94910E393}</a:tableStyleId>
              </a:tblPr>
              <a:tblGrid>
                <a:gridCol w="1558780">
                  <a:extLst>
                    <a:ext uri="{9D8B030D-6E8A-4147-A177-3AD203B41FA5}">
                      <a16:colId xmlns:a16="http://schemas.microsoft.com/office/drawing/2014/main" val="20000"/>
                    </a:ext>
                  </a:extLst>
                </a:gridCol>
                <a:gridCol w="5022967">
                  <a:extLst>
                    <a:ext uri="{9D8B030D-6E8A-4147-A177-3AD203B41FA5}">
                      <a16:colId xmlns:a16="http://schemas.microsoft.com/office/drawing/2014/main" val="20001"/>
                    </a:ext>
                  </a:extLst>
                </a:gridCol>
              </a:tblGrid>
              <a:tr h="400088">
                <a:tc>
                  <a:txBody>
                    <a:bodyPr/>
                    <a:lstStyle/>
                    <a:p>
                      <a:r>
                        <a:rPr lang="en-GB" sz="1300" dirty="0"/>
                        <a:t>Birling’s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smtClean="0"/>
                        <a:t>Why does Priestley do this?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086569">
                <a:tc>
                  <a:txBody>
                    <a:bodyPr/>
                    <a:lstStyle/>
                    <a:p>
                      <a:r>
                        <a:rPr lang="en-GB" sz="1300" dirty="0"/>
                        <a:t>At</a:t>
                      </a:r>
                      <a:r>
                        <a:rPr lang="en-GB" sz="1300" baseline="0" dirty="0"/>
                        <a:t> the start, he brags about the quality of his port and cigars.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3046">
                <a:tc>
                  <a:txBody>
                    <a:bodyPr/>
                    <a:lstStyle/>
                    <a:p>
                      <a:r>
                        <a:rPr lang="en-GB" sz="1300" b="0" i="0" dirty="0"/>
                        <a:t>He</a:t>
                      </a:r>
                      <a:r>
                        <a:rPr lang="en-GB" sz="1300" b="0" i="0" baseline="0" dirty="0"/>
                        <a:t> warns Eric and Gerald, “a man has to make his own way – has to look after himself”</a:t>
                      </a:r>
                      <a:endParaRPr lang="en-GB" sz="13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64841">
                <a:tc>
                  <a:txBody>
                    <a:bodyPr/>
                    <a:lstStyle/>
                    <a:p>
                      <a:r>
                        <a:rPr lang="en-GB" sz="1300" dirty="0"/>
                        <a:t>He is</a:t>
                      </a:r>
                      <a:r>
                        <a:rPr lang="en-GB" sz="1300" baseline="0" dirty="0"/>
                        <a:t> delighted that Sheila and Gerald’s engagement has brought Crofts limited and Birling &amp; Company together.</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0EFDBD59-3D66-46CA-9EB8-D097C3481BD5}"/>
              </a:ext>
            </a:extLst>
          </p:cNvPr>
          <p:cNvSpPr>
            <a:spLocks noGrp="1"/>
          </p:cNvSpPr>
          <p:nvPr>
            <p:ph type="sldNum" sz="quarter" idx="12"/>
          </p:nvPr>
        </p:nvSpPr>
        <p:spPr/>
        <p:txBody>
          <a:bodyPr/>
          <a:lstStyle/>
          <a:p>
            <a:fld id="{9ECE43FB-ED5C-4A34-B868-12C5DF453519}" type="slidenum">
              <a:rPr lang="en-GB" smtClean="0"/>
              <a:t>3</a:t>
            </a:fld>
            <a:endParaRPr lang="en-GB"/>
          </a:p>
        </p:txBody>
      </p:sp>
      <p:sp>
        <p:nvSpPr>
          <p:cNvPr id="3" name="Rectangle 2"/>
          <p:cNvSpPr/>
          <p:nvPr/>
        </p:nvSpPr>
        <p:spPr>
          <a:xfrm>
            <a:off x="1916832" y="8356245"/>
            <a:ext cx="4680520" cy="369332"/>
          </a:xfrm>
          <a:prstGeom prst="rect">
            <a:avLst/>
          </a:prstGeom>
        </p:spPr>
        <p:txBody>
          <a:bodyPr wrap="square">
            <a:spAutoFit/>
          </a:bodyPr>
          <a:lstStyle/>
          <a:p>
            <a:pPr algn="ctr"/>
            <a:r>
              <a:rPr lang="en-US" i="1" dirty="0"/>
              <a:t>Write an analytical paragraph on lined paper</a:t>
            </a:r>
            <a:endParaRPr lang="en-GB" dirty="0"/>
          </a:p>
        </p:txBody>
      </p:sp>
    </p:spTree>
    <p:extLst>
      <p:ext uri="{BB962C8B-B14F-4D97-AF65-F5344CB8AC3E}">
        <p14:creationId xmlns:p14="http://schemas.microsoft.com/office/powerpoint/2010/main" val="364119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 </a:t>
            </a:r>
            <a:r>
              <a:rPr lang="en-GB" b="1" dirty="0" err="1">
                <a:solidFill>
                  <a:schemeClr val="bg1"/>
                </a:solidFill>
              </a:rPr>
              <a:t>Birlings</a:t>
            </a:r>
            <a:r>
              <a:rPr lang="en-GB" b="1" dirty="0">
                <a:solidFill>
                  <a:schemeClr val="bg1"/>
                </a:solidFill>
              </a:rPr>
              <a:t> – STRETCH Analysis</a:t>
            </a:r>
          </a:p>
        </p:txBody>
      </p:sp>
      <p:graphicFrame>
        <p:nvGraphicFramePr>
          <p:cNvPr id="5" name="Table 4"/>
          <p:cNvGraphicFramePr>
            <a:graphicFrameLocks noGrp="1"/>
          </p:cNvGraphicFramePr>
          <p:nvPr>
            <p:extLst>
              <p:ext uri="{D42A27DB-BD31-4B8C-83A1-F6EECF244321}">
                <p14:modId xmlns:p14="http://schemas.microsoft.com/office/powerpoint/2010/main" val="2283392562"/>
              </p:ext>
            </p:extLst>
          </p:nvPr>
        </p:nvGraphicFramePr>
        <p:xfrm>
          <a:off x="81136" y="827584"/>
          <a:ext cx="6588224" cy="3888432"/>
        </p:xfrm>
        <a:graphic>
          <a:graphicData uri="http://schemas.openxmlformats.org/drawingml/2006/table">
            <a:tbl>
              <a:tblPr firstRow="1" bandRow="1">
                <a:tableStyleId>{5C22544A-7EE6-4342-B048-85BDC9FD1C3A}</a:tableStyleId>
              </a:tblPr>
              <a:tblGrid>
                <a:gridCol w="3294112">
                  <a:extLst>
                    <a:ext uri="{9D8B030D-6E8A-4147-A177-3AD203B41FA5}">
                      <a16:colId xmlns:a16="http://schemas.microsoft.com/office/drawing/2014/main" val="20000"/>
                    </a:ext>
                  </a:extLst>
                </a:gridCol>
                <a:gridCol w="3294112">
                  <a:extLst>
                    <a:ext uri="{9D8B030D-6E8A-4147-A177-3AD203B41FA5}">
                      <a16:colId xmlns:a16="http://schemas.microsoft.com/office/drawing/2014/main" val="20001"/>
                    </a:ext>
                  </a:extLst>
                </a:gridCol>
              </a:tblGrid>
              <a:tr h="1944216">
                <a:tc>
                  <a:txBody>
                    <a:bodyPr/>
                    <a:lstStyle/>
                    <a:p>
                      <a:r>
                        <a:rPr lang="en-GB" sz="1300" b="0" dirty="0">
                          <a:solidFill>
                            <a:schemeClr val="tx1"/>
                          </a:solidFill>
                        </a:rPr>
                        <a:t>He is placed at ‘one end’ of the table,</a:t>
                      </a:r>
                      <a:r>
                        <a:rPr lang="en-GB" sz="1300" b="0" baseline="0" dirty="0">
                          <a:solidFill>
                            <a:schemeClr val="tx1"/>
                          </a:solidFill>
                        </a:rPr>
                        <a:t> interrupts others and makes long speeches.</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dirty="0">
                          <a:solidFill>
                            <a:schemeClr val="tx1"/>
                          </a:solidFill>
                        </a:rPr>
                        <a:t>He</a:t>
                      </a:r>
                      <a:r>
                        <a:rPr lang="en-GB" sz="1300" b="0" baseline="0" dirty="0">
                          <a:solidFill>
                            <a:schemeClr val="tx1"/>
                          </a:solidFill>
                        </a:rPr>
                        <a:t> gives orders to Sybil to praise the cook (rather then do it himself), without using the cooks name.</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44216">
                <a:tc>
                  <a:txBody>
                    <a:bodyPr/>
                    <a:lstStyle/>
                    <a:p>
                      <a:r>
                        <a:rPr lang="en-GB" sz="1300" dirty="0">
                          <a:solidFill>
                            <a:schemeClr val="tx1"/>
                          </a:solidFill>
                        </a:rPr>
                        <a:t>He has a ‘provincial’ accent, but hopes for a knighthood</a:t>
                      </a:r>
                      <a:r>
                        <a:rPr lang="en-GB" sz="1300" baseline="0" dirty="0">
                          <a:solidFill>
                            <a:schemeClr val="tx1"/>
                          </a:solidFill>
                        </a:rPr>
                        <a:t> for being a ‘sound party man’</a:t>
                      </a:r>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a:solidFill>
                            <a:schemeClr val="tx1"/>
                          </a:solidFill>
                        </a:rPr>
                        <a:t>        He acknowledges</a:t>
                      </a:r>
                      <a:r>
                        <a:rPr lang="en-GB" sz="1300" baseline="0" dirty="0">
                          <a:solidFill>
                            <a:schemeClr val="tx1"/>
                          </a:solidFill>
                        </a:rPr>
                        <a:t> Gerald’s mother thinks       t       the </a:t>
                      </a:r>
                      <a:r>
                        <a:rPr lang="en-GB" sz="1300" baseline="0" dirty="0" err="1">
                          <a:solidFill>
                            <a:schemeClr val="tx1"/>
                          </a:solidFill>
                        </a:rPr>
                        <a:t>Birlings</a:t>
                      </a:r>
                      <a:r>
                        <a:rPr lang="en-GB" sz="1300" baseline="0" dirty="0">
                          <a:solidFill>
                            <a:schemeClr val="tx1"/>
                          </a:solidFill>
                        </a:rPr>
                        <a:t> are socially inferior.</a:t>
                      </a:r>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b="8686"/>
          <a:stretch/>
        </p:blipFill>
        <p:spPr bwMode="auto">
          <a:xfrm>
            <a:off x="2593032" y="2536976"/>
            <a:ext cx="1671936" cy="217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122" y="494348"/>
            <a:ext cx="6602238" cy="292388"/>
          </a:xfrm>
          <a:prstGeom prst="rect">
            <a:avLst/>
          </a:prstGeom>
          <a:noFill/>
        </p:spPr>
        <p:txBody>
          <a:bodyPr wrap="square" rtlCol="0">
            <a:spAutoFit/>
          </a:bodyPr>
          <a:lstStyle/>
          <a:p>
            <a:r>
              <a:rPr lang="en-GB" sz="1300" b="1" dirty="0">
                <a:solidFill>
                  <a:srgbClr val="FF0000"/>
                </a:solidFill>
              </a:rPr>
              <a:t>Mr Birling Key Character Traits: </a:t>
            </a:r>
            <a:r>
              <a:rPr lang="en-GB" sz="1300" dirty="0"/>
              <a:t>What do you learn about him from the following…</a:t>
            </a:r>
            <a:endParaRPr lang="en-GB" sz="1300" b="1"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54322489"/>
              </p:ext>
            </p:extLst>
          </p:nvPr>
        </p:nvGraphicFramePr>
        <p:xfrm>
          <a:off x="94878" y="5080412"/>
          <a:ext cx="6588224" cy="3956084"/>
        </p:xfrm>
        <a:graphic>
          <a:graphicData uri="http://schemas.openxmlformats.org/drawingml/2006/table">
            <a:tbl>
              <a:tblPr firstRow="1" bandRow="1">
                <a:tableStyleId>{5C22544A-7EE6-4342-B048-85BDC9FD1C3A}</a:tableStyleId>
              </a:tblPr>
              <a:tblGrid>
                <a:gridCol w="3294112">
                  <a:extLst>
                    <a:ext uri="{9D8B030D-6E8A-4147-A177-3AD203B41FA5}">
                      <a16:colId xmlns:a16="http://schemas.microsoft.com/office/drawing/2014/main" val="20000"/>
                    </a:ext>
                  </a:extLst>
                </a:gridCol>
                <a:gridCol w="3294112">
                  <a:extLst>
                    <a:ext uri="{9D8B030D-6E8A-4147-A177-3AD203B41FA5}">
                      <a16:colId xmlns:a16="http://schemas.microsoft.com/office/drawing/2014/main" val="20001"/>
                    </a:ext>
                  </a:extLst>
                </a:gridCol>
              </a:tblGrid>
              <a:tr h="1978042">
                <a:tc>
                  <a:txBody>
                    <a:bodyPr/>
                    <a:lstStyle/>
                    <a:p>
                      <a:r>
                        <a:rPr lang="en-GB" sz="1300" b="0" dirty="0">
                          <a:solidFill>
                            <a:schemeClr val="tx1"/>
                          </a:solidFill>
                        </a:rPr>
                        <a:t>She says about</a:t>
                      </a:r>
                      <a:r>
                        <a:rPr lang="en-GB" sz="1300" b="0" baseline="0" dirty="0">
                          <a:solidFill>
                            <a:schemeClr val="tx1"/>
                          </a:solidFill>
                        </a:rPr>
                        <a:t> her children; “he’s only a boy” and “it would be much better if Sheila didn’t listen to this story”</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dirty="0">
                          <a:solidFill>
                            <a:schemeClr val="tx1"/>
                          </a:solidFill>
                        </a:rPr>
                        <a:t>She didn’t know</a:t>
                      </a:r>
                      <a:r>
                        <a:rPr lang="en-GB" sz="1300" b="0" baseline="0" dirty="0">
                          <a:solidFill>
                            <a:schemeClr val="tx1"/>
                          </a:solidFill>
                        </a:rPr>
                        <a:t> Eric has a drinking problem, and couldn’t believe he’d have an affair.</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78042">
                <a:tc>
                  <a:txBody>
                    <a:bodyPr/>
                    <a:lstStyle/>
                    <a:p>
                      <a:r>
                        <a:rPr lang="en-GB" sz="1300" dirty="0">
                          <a:solidFill>
                            <a:schemeClr val="tx1"/>
                          </a:solidFill>
                        </a:rPr>
                        <a:t>She criticises Eva’s lover’s lack of morals.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       She excuses her actions, repeating the</a:t>
                      </a:r>
                      <a:r>
                        <a:rPr lang="en-GB" sz="1400" baseline="0" dirty="0"/>
                        <a:t>     </a:t>
                      </a:r>
                      <a:r>
                        <a:rPr lang="en-GB" sz="1400" dirty="0"/>
                        <a:t>w  word ‘justified’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80864" y="4788024"/>
            <a:ext cx="6588496" cy="292388"/>
          </a:xfrm>
          <a:prstGeom prst="rect">
            <a:avLst/>
          </a:prstGeom>
          <a:noFill/>
        </p:spPr>
        <p:txBody>
          <a:bodyPr wrap="square" rtlCol="0">
            <a:spAutoFit/>
          </a:bodyPr>
          <a:lstStyle/>
          <a:p>
            <a:r>
              <a:rPr lang="en-GB" sz="1300" b="1" dirty="0">
                <a:solidFill>
                  <a:srgbClr val="FF0000"/>
                </a:solidFill>
              </a:rPr>
              <a:t>Mrs Birling Key Character Traits: </a:t>
            </a:r>
            <a:r>
              <a:rPr lang="en-GB" sz="1300" dirty="0"/>
              <a:t>What do you learn about her from the following…</a:t>
            </a:r>
            <a:endParaRPr lang="en-GB" sz="1300" b="1" dirty="0">
              <a:solidFill>
                <a:srgbClr val="FF0000"/>
              </a:solidFill>
            </a:endParaRPr>
          </a:p>
        </p:txBody>
      </p:sp>
      <p:pic>
        <p:nvPicPr>
          <p:cNvPr id="1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87898" l="0" r="100000">
                        <a14:foregroundMark x1="35909" y1="9873" x2="55000" y2="5096"/>
                        <a14:foregroundMark x1="30455" y1="85669" x2="76364" y2="85669"/>
                        <a14:foregroundMark x1="61364" y1="10510" x2="61364" y2="10510"/>
                      </a14:backgroundRemoval>
                    </a14:imgEffect>
                  </a14:imgLayer>
                </a14:imgProps>
              </a:ext>
              <a:ext uri="{28A0092B-C50C-407E-A947-70E740481C1C}">
                <a14:useLocalDpi xmlns:a14="http://schemas.microsoft.com/office/drawing/2010/main" val="0"/>
              </a:ext>
            </a:extLst>
          </a:blip>
          <a:srcRect b="12031"/>
          <a:stretch/>
        </p:blipFill>
        <p:spPr bwMode="auto">
          <a:xfrm>
            <a:off x="2517997" y="6790978"/>
            <a:ext cx="1775099" cy="22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6CBFA0E6-48DA-48B2-A665-26B86E7C2129}"/>
              </a:ext>
            </a:extLst>
          </p:cNvPr>
          <p:cNvSpPr>
            <a:spLocks noGrp="1"/>
          </p:cNvSpPr>
          <p:nvPr>
            <p:ph type="sldNum" sz="quarter" idx="12"/>
          </p:nvPr>
        </p:nvSpPr>
        <p:spPr/>
        <p:txBody>
          <a:bodyPr/>
          <a:lstStyle/>
          <a:p>
            <a:fld id="{9ECE43FB-ED5C-4A34-B868-12C5DF453519}" type="slidenum">
              <a:rPr lang="en-GB" smtClean="0"/>
              <a:t>4</a:t>
            </a:fld>
            <a:endParaRPr lang="en-GB"/>
          </a:p>
        </p:txBody>
      </p:sp>
    </p:spTree>
    <p:extLst>
      <p:ext uri="{BB962C8B-B14F-4D97-AF65-F5344CB8AC3E}">
        <p14:creationId xmlns:p14="http://schemas.microsoft.com/office/powerpoint/2010/main" val="4361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28228"/>
            <a:ext cx="1257772" cy="179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a:xfrm>
            <a:off x="2357489" y="1639795"/>
            <a:ext cx="3447776" cy="1244469"/>
          </a:xfrm>
          <a:prstGeom prst="wedgeRoundRectCallout">
            <a:avLst>
              <a:gd name="adj1" fmla="val 53819"/>
              <a:gd name="adj2" fmla="val -468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chemeClr val="tx1"/>
                </a:solidFill>
              </a:rPr>
              <a:t>How does Sheila now feel about her actions?</a:t>
            </a:r>
          </a:p>
        </p:txBody>
      </p:sp>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Sheila Birling</a:t>
            </a:r>
          </a:p>
        </p:txBody>
      </p:sp>
      <p:sp>
        <p:nvSpPr>
          <p:cNvPr id="12" name="Rounded Rectangular Callout 11"/>
          <p:cNvSpPr/>
          <p:nvPr/>
        </p:nvSpPr>
        <p:spPr>
          <a:xfrm>
            <a:off x="2328943" y="539552"/>
            <a:ext cx="4394832" cy="1059997"/>
          </a:xfrm>
          <a:prstGeom prst="wedgeRoundRectCallout">
            <a:avLst>
              <a:gd name="adj1" fmla="val 34127"/>
              <a:gd name="adj2" fmla="val 606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i="1" dirty="0">
                <a:solidFill>
                  <a:schemeClr val="tx1"/>
                </a:solidFill>
              </a:rPr>
              <a:t>In the Inspector’s Investigation: </a:t>
            </a:r>
            <a:r>
              <a:rPr lang="en-GB" sz="1300" dirty="0">
                <a:solidFill>
                  <a:schemeClr val="tx1"/>
                </a:solidFill>
              </a:rPr>
              <a:t>What did Sheila do? Why was her class a factor in this?</a:t>
            </a:r>
            <a:endParaRPr lang="en-GB" sz="1300" b="1" i="1" dirty="0">
              <a:solidFill>
                <a:schemeClr val="tx1"/>
              </a:solidFill>
            </a:endParaRPr>
          </a:p>
        </p:txBody>
      </p:sp>
      <p:sp>
        <p:nvSpPr>
          <p:cNvPr id="11" name="Rectangle 10"/>
          <p:cNvSpPr/>
          <p:nvPr/>
        </p:nvSpPr>
        <p:spPr>
          <a:xfrm>
            <a:off x="2592338" y="7668344"/>
            <a:ext cx="3429000" cy="646331"/>
          </a:xfrm>
          <a:prstGeom prst="rect">
            <a:avLst/>
          </a:prstGeom>
        </p:spPr>
        <p:txBody>
          <a:bodyPr>
            <a:spAutoFit/>
          </a:bodyPr>
          <a:lstStyle/>
          <a:p>
            <a:pPr algn="ctr"/>
            <a:r>
              <a:rPr lang="en-US" i="1" dirty="0"/>
              <a:t>“Mother – I begged you and begged you to stop”</a:t>
            </a:r>
            <a:endParaRPr lang="en-GB" dirty="0"/>
          </a:p>
        </p:txBody>
      </p:sp>
      <p:sp>
        <p:nvSpPr>
          <p:cNvPr id="13" name="TextBox 12"/>
          <p:cNvSpPr txBox="1"/>
          <p:nvPr/>
        </p:nvSpPr>
        <p:spPr>
          <a:xfrm>
            <a:off x="1368302" y="7441921"/>
            <a:ext cx="5466003" cy="292388"/>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Sheila? </a:t>
            </a:r>
            <a:endParaRPr lang="en-GB" sz="1300" b="1" dirty="0">
              <a:solidFill>
                <a:srgbClr val="FF0000"/>
              </a:solidFill>
            </a:endParaRPr>
          </a:p>
        </p:txBody>
      </p:sp>
      <p:sp>
        <p:nvSpPr>
          <p:cNvPr id="14" name="Folded Corner 13"/>
          <p:cNvSpPr/>
          <p:nvPr/>
        </p:nvSpPr>
        <p:spPr>
          <a:xfrm rot="21435077">
            <a:off x="54131" y="520146"/>
            <a:ext cx="2249225" cy="231151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Who is she? What does she do in the play?</a:t>
            </a: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78937" y="1187623"/>
            <a:ext cx="1230204" cy="175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723424639"/>
              </p:ext>
            </p:extLst>
          </p:nvPr>
        </p:nvGraphicFramePr>
        <p:xfrm>
          <a:off x="142028" y="3038178"/>
          <a:ext cx="6581747" cy="4248481"/>
        </p:xfrm>
        <a:graphic>
          <a:graphicData uri="http://schemas.openxmlformats.org/drawingml/2006/table">
            <a:tbl>
              <a:tblPr firstRow="1" bandRow="1">
                <a:tableStyleId>{00A15C55-8517-42AA-B614-E9B94910E393}</a:tableStyleId>
              </a:tblPr>
              <a:tblGrid>
                <a:gridCol w="1558780">
                  <a:extLst>
                    <a:ext uri="{9D8B030D-6E8A-4147-A177-3AD203B41FA5}">
                      <a16:colId xmlns:a16="http://schemas.microsoft.com/office/drawing/2014/main" val="20000"/>
                    </a:ext>
                  </a:extLst>
                </a:gridCol>
                <a:gridCol w="5022967">
                  <a:extLst>
                    <a:ext uri="{9D8B030D-6E8A-4147-A177-3AD203B41FA5}">
                      <a16:colId xmlns:a16="http://schemas.microsoft.com/office/drawing/2014/main" val="20001"/>
                    </a:ext>
                  </a:extLst>
                </a:gridCol>
              </a:tblGrid>
              <a:tr h="502690">
                <a:tc>
                  <a:txBody>
                    <a:bodyPr/>
                    <a:lstStyle/>
                    <a:p>
                      <a:r>
                        <a:rPr lang="en-GB" sz="1300" dirty="0"/>
                        <a:t>Sheila’s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smtClean="0"/>
                        <a:t>Why</a:t>
                      </a:r>
                      <a:r>
                        <a:rPr lang="en-GB" sz="1300" baseline="0" dirty="0" smtClean="0"/>
                        <a:t> does Priestley do this?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107663">
                <a:tc>
                  <a:txBody>
                    <a:bodyPr/>
                    <a:lstStyle/>
                    <a:p>
                      <a:r>
                        <a:rPr lang="en-GB" sz="1300" dirty="0"/>
                        <a:t>The opening stage directions say Sheila is ‘very pleased with life and rather excited’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46790">
                <a:tc>
                  <a:txBody>
                    <a:bodyPr/>
                    <a:lstStyle/>
                    <a:p>
                      <a:r>
                        <a:rPr lang="en-GB" sz="1300" b="0" i="0" dirty="0"/>
                        <a:t>She refers to Mr and Mrs Birling as</a:t>
                      </a:r>
                      <a:r>
                        <a:rPr lang="en-GB" sz="1300" b="0" i="0" baseline="0" dirty="0"/>
                        <a:t> ‘Mummy’ and ‘Daddy,’ yet she’s engaged to Gerald.</a:t>
                      </a:r>
                      <a:endParaRPr lang="en-GB" sz="13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91338">
                <a:tc>
                  <a:txBody>
                    <a:bodyPr/>
                    <a:lstStyle/>
                    <a:p>
                      <a:r>
                        <a:rPr lang="en-GB" sz="1300" dirty="0"/>
                        <a:t>Whereas</a:t>
                      </a:r>
                      <a:r>
                        <a:rPr lang="en-GB" sz="1300" baseline="0" dirty="0"/>
                        <a:t> Arthur, Gerald and Sybil deny their responsibility, Sheila realises she cannot hid the truth.</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C44CFAC7-D1CC-4FE7-8634-41AD3DE2B481}"/>
              </a:ext>
            </a:extLst>
          </p:cNvPr>
          <p:cNvSpPr>
            <a:spLocks noGrp="1"/>
          </p:cNvSpPr>
          <p:nvPr>
            <p:ph type="sldNum" sz="quarter" idx="12"/>
          </p:nvPr>
        </p:nvSpPr>
        <p:spPr/>
        <p:txBody>
          <a:bodyPr/>
          <a:lstStyle/>
          <a:p>
            <a:fld id="{9ECE43FB-ED5C-4A34-B868-12C5DF453519}" type="slidenum">
              <a:rPr lang="en-GB" smtClean="0"/>
              <a:t>5</a:t>
            </a:fld>
            <a:endParaRPr lang="en-GB"/>
          </a:p>
        </p:txBody>
      </p:sp>
      <p:sp>
        <p:nvSpPr>
          <p:cNvPr id="15" name="Rectangle 14"/>
          <p:cNvSpPr/>
          <p:nvPr/>
        </p:nvSpPr>
        <p:spPr>
          <a:xfrm>
            <a:off x="1916832" y="8356245"/>
            <a:ext cx="4680520" cy="369332"/>
          </a:xfrm>
          <a:prstGeom prst="rect">
            <a:avLst/>
          </a:prstGeom>
        </p:spPr>
        <p:txBody>
          <a:bodyPr wrap="square">
            <a:spAutoFit/>
          </a:bodyPr>
          <a:lstStyle/>
          <a:p>
            <a:pPr algn="ctr"/>
            <a:r>
              <a:rPr lang="en-US" i="1" dirty="0"/>
              <a:t>Write an analytical paragraph on lined paper</a:t>
            </a:r>
            <a:endParaRPr lang="en-GB" dirty="0"/>
          </a:p>
        </p:txBody>
      </p:sp>
    </p:spTree>
    <p:extLst>
      <p:ext uri="{BB962C8B-B14F-4D97-AF65-F5344CB8AC3E}">
        <p14:creationId xmlns:p14="http://schemas.microsoft.com/office/powerpoint/2010/main" val="403026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78161"/>
            <a:ext cx="1257771" cy="179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a:xfrm>
            <a:off x="2357489" y="1639795"/>
            <a:ext cx="3447776" cy="1244469"/>
          </a:xfrm>
          <a:prstGeom prst="wedgeRoundRectCallout">
            <a:avLst>
              <a:gd name="adj1" fmla="val 53819"/>
              <a:gd name="adj2" fmla="val -468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chemeClr val="tx1"/>
                </a:solidFill>
              </a:rPr>
              <a:t>How does he deal with his actions?</a:t>
            </a:r>
          </a:p>
        </p:txBody>
      </p:sp>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Eric Birling</a:t>
            </a:r>
          </a:p>
        </p:txBody>
      </p:sp>
      <p:sp>
        <p:nvSpPr>
          <p:cNvPr id="12" name="Rounded Rectangular Callout 11"/>
          <p:cNvSpPr/>
          <p:nvPr/>
        </p:nvSpPr>
        <p:spPr>
          <a:xfrm>
            <a:off x="2328943" y="539552"/>
            <a:ext cx="4394832" cy="1059997"/>
          </a:xfrm>
          <a:prstGeom prst="wedgeRoundRectCallout">
            <a:avLst>
              <a:gd name="adj1" fmla="val 34127"/>
              <a:gd name="adj2" fmla="val 606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i="1" dirty="0">
                <a:solidFill>
                  <a:schemeClr val="tx1"/>
                </a:solidFill>
              </a:rPr>
              <a:t>In the Inspector’s Investigation: </a:t>
            </a:r>
            <a:r>
              <a:rPr lang="en-GB" sz="1300" dirty="0">
                <a:solidFill>
                  <a:schemeClr val="tx1"/>
                </a:solidFill>
              </a:rPr>
              <a:t>What did Eric do?</a:t>
            </a:r>
            <a:endParaRPr lang="en-GB" sz="1300" b="1" i="1" dirty="0">
              <a:solidFill>
                <a:schemeClr val="tx1"/>
              </a:solidFill>
            </a:endParaRPr>
          </a:p>
        </p:txBody>
      </p:sp>
      <p:sp>
        <p:nvSpPr>
          <p:cNvPr id="11" name="Rectangle 10"/>
          <p:cNvSpPr/>
          <p:nvPr/>
        </p:nvSpPr>
        <p:spPr>
          <a:xfrm>
            <a:off x="2592338" y="7596336"/>
            <a:ext cx="3429000" cy="646331"/>
          </a:xfrm>
          <a:prstGeom prst="rect">
            <a:avLst/>
          </a:prstGeom>
        </p:spPr>
        <p:txBody>
          <a:bodyPr>
            <a:spAutoFit/>
          </a:bodyPr>
          <a:lstStyle/>
          <a:p>
            <a:pPr algn="ctr"/>
            <a:r>
              <a:rPr lang="en-US" i="1" dirty="0"/>
              <a:t>“You killed them both – damn you, damn you”</a:t>
            </a:r>
            <a:endParaRPr lang="en-GB" dirty="0"/>
          </a:p>
        </p:txBody>
      </p:sp>
      <p:sp>
        <p:nvSpPr>
          <p:cNvPr id="13" name="TextBox 12"/>
          <p:cNvSpPr txBox="1"/>
          <p:nvPr/>
        </p:nvSpPr>
        <p:spPr>
          <a:xfrm>
            <a:off x="1257771" y="7338489"/>
            <a:ext cx="5466003" cy="292388"/>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Eric? </a:t>
            </a:r>
            <a:endParaRPr lang="en-GB" sz="1300" b="1" dirty="0">
              <a:solidFill>
                <a:srgbClr val="FF0000"/>
              </a:solidFill>
            </a:endParaRPr>
          </a:p>
        </p:txBody>
      </p:sp>
      <p:sp>
        <p:nvSpPr>
          <p:cNvPr id="14" name="Folded Corner 13"/>
          <p:cNvSpPr/>
          <p:nvPr/>
        </p:nvSpPr>
        <p:spPr>
          <a:xfrm rot="21435077">
            <a:off x="54131" y="520146"/>
            <a:ext cx="2249225" cy="231151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Who is he? What does he do in the play?</a:t>
            </a: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78937" y="1187623"/>
            <a:ext cx="1230204" cy="175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3873241542"/>
              </p:ext>
            </p:extLst>
          </p:nvPr>
        </p:nvGraphicFramePr>
        <p:xfrm>
          <a:off x="138126" y="3010180"/>
          <a:ext cx="6581747" cy="4124564"/>
        </p:xfrm>
        <a:graphic>
          <a:graphicData uri="http://schemas.openxmlformats.org/drawingml/2006/table">
            <a:tbl>
              <a:tblPr firstRow="1" bandRow="1">
                <a:tableStyleId>{00A15C55-8517-42AA-B614-E9B94910E393}</a:tableStyleId>
              </a:tblPr>
              <a:tblGrid>
                <a:gridCol w="1846812">
                  <a:extLst>
                    <a:ext uri="{9D8B030D-6E8A-4147-A177-3AD203B41FA5}">
                      <a16:colId xmlns:a16="http://schemas.microsoft.com/office/drawing/2014/main" val="20000"/>
                    </a:ext>
                  </a:extLst>
                </a:gridCol>
                <a:gridCol w="4734935">
                  <a:extLst>
                    <a:ext uri="{9D8B030D-6E8A-4147-A177-3AD203B41FA5}">
                      <a16:colId xmlns:a16="http://schemas.microsoft.com/office/drawing/2014/main" val="20001"/>
                    </a:ext>
                  </a:extLst>
                </a:gridCol>
              </a:tblGrid>
              <a:tr h="320480">
                <a:tc>
                  <a:txBody>
                    <a:bodyPr/>
                    <a:lstStyle/>
                    <a:p>
                      <a:r>
                        <a:rPr lang="en-GB" sz="1300" dirty="0"/>
                        <a:t>Eric’s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smtClean="0"/>
                        <a:t>Why does Priestley do</a:t>
                      </a:r>
                      <a:r>
                        <a:rPr lang="en-GB" sz="1300" baseline="0" dirty="0" smtClean="0"/>
                        <a:t> this?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195088">
                <a:tc>
                  <a:txBody>
                    <a:bodyPr/>
                    <a:lstStyle/>
                    <a:p>
                      <a:r>
                        <a:rPr lang="en-GB" sz="1300" dirty="0"/>
                        <a:t>The opening stage directions</a:t>
                      </a:r>
                      <a:r>
                        <a:rPr lang="en-GB" sz="1300" baseline="0" dirty="0"/>
                        <a:t> say he is ‘not quite at ease’. He stops himself mid-sentence a few times.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95088">
                <a:tc>
                  <a:txBody>
                    <a:bodyPr/>
                    <a:lstStyle/>
                    <a:p>
                      <a:r>
                        <a:rPr lang="en-GB" sz="1300" b="0" i="0" dirty="0"/>
                        <a:t>He bursts out laughing for no reason and has a squabble with Sheila. His parents talk down to 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13908">
                <a:tc>
                  <a:txBody>
                    <a:bodyPr/>
                    <a:lstStyle/>
                    <a:p>
                      <a:r>
                        <a:rPr lang="en-GB" sz="1300" dirty="0"/>
                        <a:t>He tells both his parents</a:t>
                      </a:r>
                      <a:r>
                        <a:rPr lang="en-GB" sz="1300" baseline="0" dirty="0"/>
                        <a:t> that he’s never been able to talk to them: “</a:t>
                      </a:r>
                      <a:r>
                        <a:rPr lang="en-US" sz="1300" kern="1200" dirty="0">
                          <a:solidFill>
                            <a:schemeClr val="dk1"/>
                          </a:solidFill>
                          <a:latin typeface="+mn-lt"/>
                          <a:ea typeface="+mn-ea"/>
                          <a:cs typeface="+mn-cs"/>
                        </a:rPr>
                        <a:t>You're not the kind of father a chap could go to when he's in trouble.”</a:t>
                      </a:r>
                      <a:endParaRPr lang="en-GB" sz="13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3C817EB3-0FAD-433D-A550-DF25E5248599}"/>
              </a:ext>
            </a:extLst>
          </p:cNvPr>
          <p:cNvSpPr>
            <a:spLocks noGrp="1"/>
          </p:cNvSpPr>
          <p:nvPr>
            <p:ph type="sldNum" sz="quarter" idx="12"/>
          </p:nvPr>
        </p:nvSpPr>
        <p:spPr/>
        <p:txBody>
          <a:bodyPr/>
          <a:lstStyle/>
          <a:p>
            <a:fld id="{9ECE43FB-ED5C-4A34-B868-12C5DF453519}" type="slidenum">
              <a:rPr lang="en-GB" smtClean="0"/>
              <a:t>6</a:t>
            </a:fld>
            <a:endParaRPr lang="en-GB"/>
          </a:p>
        </p:txBody>
      </p:sp>
      <p:sp>
        <p:nvSpPr>
          <p:cNvPr id="15" name="Rectangle 14"/>
          <p:cNvSpPr/>
          <p:nvPr/>
        </p:nvSpPr>
        <p:spPr>
          <a:xfrm>
            <a:off x="1640137" y="8349218"/>
            <a:ext cx="4680520" cy="369332"/>
          </a:xfrm>
          <a:prstGeom prst="rect">
            <a:avLst/>
          </a:prstGeom>
        </p:spPr>
        <p:txBody>
          <a:bodyPr wrap="square">
            <a:spAutoFit/>
          </a:bodyPr>
          <a:lstStyle/>
          <a:p>
            <a:pPr algn="ctr"/>
            <a:r>
              <a:rPr lang="en-US" i="1" dirty="0"/>
              <a:t>Write an analytical paragraph on lined paper</a:t>
            </a:r>
            <a:endParaRPr lang="en-GB" dirty="0"/>
          </a:p>
        </p:txBody>
      </p:sp>
    </p:spTree>
    <p:extLst>
      <p:ext uri="{BB962C8B-B14F-4D97-AF65-F5344CB8AC3E}">
        <p14:creationId xmlns:p14="http://schemas.microsoft.com/office/powerpoint/2010/main" val="263363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The Young </a:t>
            </a:r>
            <a:r>
              <a:rPr lang="en-GB" b="1" dirty="0" err="1">
                <a:solidFill>
                  <a:schemeClr val="bg1"/>
                </a:solidFill>
              </a:rPr>
              <a:t>Birlings</a:t>
            </a:r>
            <a:r>
              <a:rPr lang="en-GB" b="1" dirty="0">
                <a:solidFill>
                  <a:schemeClr val="bg1"/>
                </a:solidFill>
              </a:rPr>
              <a:t> – STRETCH Analysis</a:t>
            </a:r>
          </a:p>
        </p:txBody>
      </p:sp>
      <p:graphicFrame>
        <p:nvGraphicFramePr>
          <p:cNvPr id="5" name="Table 4"/>
          <p:cNvGraphicFramePr>
            <a:graphicFrameLocks noGrp="1"/>
          </p:cNvGraphicFramePr>
          <p:nvPr>
            <p:extLst>
              <p:ext uri="{D42A27DB-BD31-4B8C-83A1-F6EECF244321}">
                <p14:modId xmlns:p14="http://schemas.microsoft.com/office/powerpoint/2010/main" val="4130827575"/>
              </p:ext>
            </p:extLst>
          </p:nvPr>
        </p:nvGraphicFramePr>
        <p:xfrm>
          <a:off x="81136" y="827584"/>
          <a:ext cx="6588224" cy="3888432"/>
        </p:xfrm>
        <a:graphic>
          <a:graphicData uri="http://schemas.openxmlformats.org/drawingml/2006/table">
            <a:tbl>
              <a:tblPr firstRow="1" bandRow="1">
                <a:tableStyleId>{5C22544A-7EE6-4342-B048-85BDC9FD1C3A}</a:tableStyleId>
              </a:tblPr>
              <a:tblGrid>
                <a:gridCol w="3294112">
                  <a:extLst>
                    <a:ext uri="{9D8B030D-6E8A-4147-A177-3AD203B41FA5}">
                      <a16:colId xmlns:a16="http://schemas.microsoft.com/office/drawing/2014/main" val="20000"/>
                    </a:ext>
                  </a:extLst>
                </a:gridCol>
                <a:gridCol w="3294112">
                  <a:extLst>
                    <a:ext uri="{9D8B030D-6E8A-4147-A177-3AD203B41FA5}">
                      <a16:colId xmlns:a16="http://schemas.microsoft.com/office/drawing/2014/main" val="20001"/>
                    </a:ext>
                  </a:extLst>
                </a:gridCol>
              </a:tblGrid>
              <a:tr h="1944216">
                <a:tc>
                  <a:txBody>
                    <a:bodyPr/>
                    <a:lstStyle/>
                    <a:p>
                      <a:r>
                        <a:rPr lang="en-GB" sz="1300" b="0" dirty="0">
                          <a:solidFill>
                            <a:schemeClr val="tx1"/>
                          </a:solidFill>
                        </a:rPr>
                        <a:t>She</a:t>
                      </a:r>
                      <a:r>
                        <a:rPr lang="en-GB" sz="1300" b="0" baseline="0" dirty="0">
                          <a:solidFill>
                            <a:schemeClr val="tx1"/>
                          </a:solidFill>
                        </a:rPr>
                        <a:t> focusses on her own emotions on the night, “I’ve been so happy tonight. Oh I wish you hadn’t told me”</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dirty="0">
                          <a:solidFill>
                            <a:schemeClr val="tx1"/>
                          </a:solidFill>
                        </a:rPr>
                        <a:t>She goes</a:t>
                      </a:r>
                      <a:r>
                        <a:rPr lang="en-GB" sz="1300" b="0" baseline="0" dirty="0">
                          <a:solidFill>
                            <a:schemeClr val="tx1"/>
                          </a:solidFill>
                        </a:rPr>
                        <a:t> on to say about </a:t>
                      </a:r>
                      <a:r>
                        <a:rPr lang="en-GB" sz="1300" b="0" baseline="0" dirty="0" err="1">
                          <a:solidFill>
                            <a:schemeClr val="tx1"/>
                          </a:solidFill>
                        </a:rPr>
                        <a:t>Milwards</a:t>
                      </a:r>
                      <a:r>
                        <a:rPr lang="en-GB" sz="1300" b="0" baseline="0" dirty="0">
                          <a:solidFill>
                            <a:schemeClr val="tx1"/>
                          </a:solidFill>
                        </a:rPr>
                        <a:t>, “I feel now I can never go there again” – what do these views tell us about her upbringing?</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44216">
                <a:tc gridSpan="2">
                  <a:txBody>
                    <a:bodyPr/>
                    <a:lstStyle/>
                    <a:p>
                      <a:r>
                        <a:rPr lang="en-GB" sz="1300" i="1" dirty="0">
                          <a:solidFill>
                            <a:schemeClr val="tx1"/>
                          </a:solidFill>
                        </a:rPr>
                        <a:t>“I know I’m to blame – and I’m desperately sorry – but I can’t believe – I wont</a:t>
                      </a:r>
                    </a:p>
                    <a:p>
                      <a:r>
                        <a:rPr lang="en-GB" sz="1300" i="1" dirty="0">
                          <a:solidFill>
                            <a:schemeClr val="tx1"/>
                          </a:solidFill>
                        </a:rPr>
                        <a:t>believe – it’s simply my fault that in the end she – committed suicide”</a:t>
                      </a:r>
                    </a:p>
                    <a:p>
                      <a:endParaRPr lang="en-GB" sz="1300" i="0" dirty="0">
                        <a:solidFill>
                          <a:schemeClr val="tx1"/>
                        </a:solidFill>
                      </a:endParaRPr>
                    </a:p>
                    <a:p>
                      <a:endParaRPr lang="en-GB" sz="1300" i="0" dirty="0">
                        <a:solidFill>
                          <a:schemeClr val="tx1"/>
                        </a:solidFill>
                      </a:endParaRPr>
                    </a:p>
                    <a:p>
                      <a:endParaRPr lang="en-GB" sz="1300" i="0" dirty="0">
                        <a:solidFill>
                          <a:schemeClr val="tx1"/>
                        </a:solidFill>
                      </a:endParaRPr>
                    </a:p>
                    <a:p>
                      <a:endParaRPr lang="en-GB" sz="1300" i="0" dirty="0">
                        <a:solidFill>
                          <a:schemeClr val="tx1"/>
                        </a:solidFill>
                      </a:endParaRPr>
                    </a:p>
                    <a:p>
                      <a:r>
                        <a:rPr lang="en-GB" sz="1300" i="0" dirty="0">
                          <a:solidFill>
                            <a:schemeClr val="tx1"/>
                          </a:solidFill>
                        </a:rPr>
                        <a:t>How does</a:t>
                      </a:r>
                      <a:r>
                        <a:rPr lang="en-GB" sz="1300" i="0" baseline="0" dirty="0">
                          <a:solidFill>
                            <a:schemeClr val="tx1"/>
                          </a:solidFill>
                        </a:rPr>
                        <a:t> she feel?</a:t>
                      </a:r>
                    </a:p>
                    <a:p>
                      <a:r>
                        <a:rPr lang="en-GB" sz="1300" i="0" baseline="0" dirty="0">
                          <a:solidFill>
                            <a:schemeClr val="tx1"/>
                          </a:solidFill>
                        </a:rPr>
                        <a:t>Does she take responsibility?</a:t>
                      </a:r>
                    </a:p>
                    <a:p>
                      <a:r>
                        <a:rPr lang="en-GB" sz="1300" i="0" baseline="0" dirty="0">
                          <a:solidFill>
                            <a:schemeClr val="tx1"/>
                          </a:solidFill>
                        </a:rPr>
                        <a:t>What do the dashes reflect about her state of mind?</a:t>
                      </a:r>
                      <a:endParaRPr lang="en-GB" sz="13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67122" y="494348"/>
            <a:ext cx="6602238" cy="292388"/>
          </a:xfrm>
          <a:prstGeom prst="rect">
            <a:avLst/>
          </a:prstGeom>
          <a:noFill/>
        </p:spPr>
        <p:txBody>
          <a:bodyPr wrap="square" rtlCol="0">
            <a:spAutoFit/>
          </a:bodyPr>
          <a:lstStyle/>
          <a:p>
            <a:r>
              <a:rPr lang="en-GB" sz="1300" b="1" dirty="0">
                <a:solidFill>
                  <a:srgbClr val="FF0000"/>
                </a:solidFill>
              </a:rPr>
              <a:t>Sheila Key Character Traits: </a:t>
            </a:r>
            <a:r>
              <a:rPr lang="en-GB" sz="1300" dirty="0"/>
              <a:t>What do you learn about her from the following…</a:t>
            </a:r>
            <a:endParaRPr lang="en-GB" sz="1300" b="1"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73430842"/>
              </p:ext>
            </p:extLst>
          </p:nvPr>
        </p:nvGraphicFramePr>
        <p:xfrm>
          <a:off x="94878" y="5080412"/>
          <a:ext cx="6588224" cy="2469104"/>
        </p:xfrm>
        <a:graphic>
          <a:graphicData uri="http://schemas.openxmlformats.org/drawingml/2006/table">
            <a:tbl>
              <a:tblPr firstRow="1" bandRow="1">
                <a:tableStyleId>{5C22544A-7EE6-4342-B048-85BDC9FD1C3A}</a:tableStyleId>
              </a:tblPr>
              <a:tblGrid>
                <a:gridCol w="3294112">
                  <a:extLst>
                    <a:ext uri="{9D8B030D-6E8A-4147-A177-3AD203B41FA5}">
                      <a16:colId xmlns:a16="http://schemas.microsoft.com/office/drawing/2014/main" val="20000"/>
                    </a:ext>
                  </a:extLst>
                </a:gridCol>
                <a:gridCol w="3294112">
                  <a:extLst>
                    <a:ext uri="{9D8B030D-6E8A-4147-A177-3AD203B41FA5}">
                      <a16:colId xmlns:a16="http://schemas.microsoft.com/office/drawing/2014/main" val="20001"/>
                    </a:ext>
                  </a:extLst>
                </a:gridCol>
              </a:tblGrid>
              <a:tr h="2469104">
                <a:tc>
                  <a:txBody>
                    <a:bodyPr/>
                    <a:lstStyle/>
                    <a:p>
                      <a:r>
                        <a:rPr lang="en-GB" sz="1300" b="0" dirty="0">
                          <a:solidFill>
                            <a:schemeClr val="tx1"/>
                          </a:solidFill>
                        </a:rPr>
                        <a:t>He suggests</a:t>
                      </a:r>
                      <a:r>
                        <a:rPr lang="en-GB" sz="1300" b="0" baseline="0" dirty="0">
                          <a:solidFill>
                            <a:schemeClr val="tx1"/>
                          </a:solidFill>
                        </a:rPr>
                        <a:t> Eva was right to go on strike.</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dirty="0">
                          <a:solidFill>
                            <a:schemeClr val="tx1"/>
                          </a:solidFill>
                        </a:rPr>
                        <a:t>When</a:t>
                      </a:r>
                      <a:r>
                        <a:rPr lang="en-GB" sz="1300" b="0" baseline="0" dirty="0">
                          <a:solidFill>
                            <a:schemeClr val="tx1"/>
                          </a:solidFill>
                        </a:rPr>
                        <a:t> he returns in Act 3, his family do not support him, but are angry about the impending scandal. He is ‘explosively’ refused a drink.</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80864" y="4788024"/>
            <a:ext cx="6588496" cy="292388"/>
          </a:xfrm>
          <a:prstGeom prst="rect">
            <a:avLst/>
          </a:prstGeom>
          <a:noFill/>
        </p:spPr>
        <p:txBody>
          <a:bodyPr wrap="square" rtlCol="0">
            <a:spAutoFit/>
          </a:bodyPr>
          <a:lstStyle/>
          <a:p>
            <a:r>
              <a:rPr lang="en-GB" sz="1300" b="1" dirty="0">
                <a:solidFill>
                  <a:srgbClr val="FF0000"/>
                </a:solidFill>
              </a:rPr>
              <a:t>Eric Key Character Traits: </a:t>
            </a:r>
            <a:r>
              <a:rPr lang="en-GB" sz="1300" dirty="0"/>
              <a:t>What do you learn about him from the following…</a:t>
            </a:r>
            <a:endParaRPr lang="en-GB" sz="1300" b="1" dirty="0">
              <a:solidFill>
                <a:srgbClr val="FF0000"/>
              </a:solidFill>
            </a:endParaRPr>
          </a:p>
        </p:txBody>
      </p:sp>
      <p:pic>
        <p:nvPicPr>
          <p:cNvPr id="1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7134" l="10000" r="90000"/>
                    </a14:imgEffect>
                  </a14:imgLayer>
                </a14:imgProps>
              </a:ext>
              <a:ext uri="{28A0092B-C50C-407E-A947-70E740481C1C}">
                <a14:useLocalDpi xmlns:a14="http://schemas.microsoft.com/office/drawing/2010/main" val="0"/>
              </a:ext>
            </a:extLst>
          </a:blip>
          <a:srcRect b="12305"/>
          <a:stretch/>
        </p:blipFill>
        <p:spPr bwMode="auto">
          <a:xfrm>
            <a:off x="5804692" y="3347864"/>
            <a:ext cx="10930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3284984" y="1835696"/>
            <a:ext cx="360040" cy="360040"/>
          </a:xfrm>
          <a:prstGeom prst="rightArrow">
            <a:avLst/>
          </a:prstGeom>
          <a:solidFill>
            <a:srgbClr val="522E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b="14413"/>
          <a:stretch/>
        </p:blipFill>
        <p:spPr bwMode="auto">
          <a:xfrm>
            <a:off x="-78933" y="5725616"/>
            <a:ext cx="1118779" cy="136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36190" y="7964428"/>
            <a:ext cx="6633170" cy="1000060"/>
          </a:xfrm>
          <a:prstGeom prst="wedgeRoundRectCallout">
            <a:avLst>
              <a:gd name="adj1" fmla="val 31278"/>
              <a:gd name="adj2" fmla="val 179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rgbClr val="FF0000"/>
                </a:solidFill>
              </a:rPr>
              <a:t>Priestley’s Purpose</a:t>
            </a:r>
            <a:r>
              <a:rPr lang="en-GB" sz="1300" b="1" dirty="0">
                <a:solidFill>
                  <a:schemeClr val="tx1"/>
                </a:solidFill>
              </a:rPr>
              <a:t>: </a:t>
            </a:r>
            <a:r>
              <a:rPr lang="en-GB" sz="1300" b="1" dirty="0" smtClean="0">
                <a:solidFill>
                  <a:schemeClr val="tx1"/>
                </a:solidFill>
              </a:rPr>
              <a:t>Write 2 paragraphs </a:t>
            </a:r>
            <a:r>
              <a:rPr lang="en-GB" sz="1300" dirty="0" smtClean="0">
                <a:solidFill>
                  <a:schemeClr val="tx1"/>
                </a:solidFill>
              </a:rPr>
              <a:t>What </a:t>
            </a:r>
            <a:r>
              <a:rPr lang="en-GB" sz="1300" dirty="0">
                <a:solidFill>
                  <a:schemeClr val="tx1"/>
                </a:solidFill>
              </a:rPr>
              <a:t>is Priestley’s message through Eric and Sheila? Think about how they are different to their parents…</a:t>
            </a:r>
            <a:endParaRPr lang="en-GB" sz="1300" b="1" dirty="0">
              <a:solidFill>
                <a:schemeClr val="tx1"/>
              </a:solidFill>
            </a:endParaRPr>
          </a:p>
        </p:txBody>
      </p:sp>
      <p:pic>
        <p:nvPicPr>
          <p:cNvPr id="717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2757"/>
          <a:stretch/>
        </p:blipFill>
        <p:spPr bwMode="auto">
          <a:xfrm rot="571164">
            <a:off x="5717594" y="6863801"/>
            <a:ext cx="1040282" cy="111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57435722-416D-4CBA-B9C0-C78B5CF340DD}"/>
              </a:ext>
            </a:extLst>
          </p:cNvPr>
          <p:cNvSpPr>
            <a:spLocks noGrp="1"/>
          </p:cNvSpPr>
          <p:nvPr>
            <p:ph type="sldNum" sz="quarter" idx="12"/>
          </p:nvPr>
        </p:nvSpPr>
        <p:spPr/>
        <p:txBody>
          <a:bodyPr/>
          <a:lstStyle/>
          <a:p>
            <a:fld id="{9ECE43FB-ED5C-4A34-B868-12C5DF453519}" type="slidenum">
              <a:rPr lang="en-GB" smtClean="0"/>
              <a:t>7</a:t>
            </a:fld>
            <a:endParaRPr lang="en-GB"/>
          </a:p>
        </p:txBody>
      </p:sp>
    </p:spTree>
    <p:extLst>
      <p:ext uri="{BB962C8B-B14F-4D97-AF65-F5344CB8AC3E}">
        <p14:creationId xmlns:p14="http://schemas.microsoft.com/office/powerpoint/2010/main" val="393045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 y="7270591"/>
            <a:ext cx="1275978" cy="182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ular Callout 15"/>
          <p:cNvSpPr/>
          <p:nvPr/>
        </p:nvSpPr>
        <p:spPr>
          <a:xfrm>
            <a:off x="2357489" y="1639795"/>
            <a:ext cx="3447776" cy="1420037"/>
          </a:xfrm>
          <a:prstGeom prst="wedgeRoundRectCallout">
            <a:avLst>
              <a:gd name="adj1" fmla="val 53819"/>
              <a:gd name="adj2" fmla="val -468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chemeClr val="tx1"/>
                </a:solidFill>
              </a:rPr>
              <a:t>What were Gerald’s intentions? How does he feel about her death?</a:t>
            </a:r>
          </a:p>
        </p:txBody>
      </p:sp>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Gerald Croft</a:t>
            </a:r>
          </a:p>
        </p:txBody>
      </p:sp>
      <p:sp>
        <p:nvSpPr>
          <p:cNvPr id="12" name="Rounded Rectangular Callout 11"/>
          <p:cNvSpPr/>
          <p:nvPr/>
        </p:nvSpPr>
        <p:spPr>
          <a:xfrm>
            <a:off x="2328943" y="539552"/>
            <a:ext cx="4394832" cy="1059997"/>
          </a:xfrm>
          <a:prstGeom prst="wedgeRoundRectCallout">
            <a:avLst>
              <a:gd name="adj1" fmla="val 34127"/>
              <a:gd name="adj2" fmla="val 606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i="1" dirty="0">
                <a:solidFill>
                  <a:schemeClr val="tx1"/>
                </a:solidFill>
              </a:rPr>
              <a:t>In the Inspector’s Investigation: </a:t>
            </a:r>
            <a:r>
              <a:rPr lang="en-GB" sz="1300" dirty="0">
                <a:solidFill>
                  <a:schemeClr val="tx1"/>
                </a:solidFill>
              </a:rPr>
              <a:t>What did Gerald do?</a:t>
            </a:r>
            <a:endParaRPr lang="en-GB" sz="1300" b="1" i="1" dirty="0">
              <a:solidFill>
                <a:schemeClr val="tx1"/>
              </a:solidFill>
            </a:endParaRPr>
          </a:p>
        </p:txBody>
      </p:sp>
      <p:sp>
        <p:nvSpPr>
          <p:cNvPr id="11" name="Rectangle 10"/>
          <p:cNvSpPr/>
          <p:nvPr/>
        </p:nvSpPr>
        <p:spPr>
          <a:xfrm>
            <a:off x="2592337" y="7775175"/>
            <a:ext cx="3429000" cy="646331"/>
          </a:xfrm>
          <a:prstGeom prst="rect">
            <a:avLst/>
          </a:prstGeom>
        </p:spPr>
        <p:txBody>
          <a:bodyPr>
            <a:spAutoFit/>
          </a:bodyPr>
          <a:lstStyle/>
          <a:p>
            <a:pPr algn="ctr"/>
            <a:r>
              <a:rPr lang="en-US" i="1" dirty="0"/>
              <a:t>“We’re respectable citizens and not criminals”</a:t>
            </a:r>
            <a:endParaRPr lang="en-GB" dirty="0"/>
          </a:p>
        </p:txBody>
      </p:sp>
      <p:sp>
        <p:nvSpPr>
          <p:cNvPr id="13" name="TextBox 12"/>
          <p:cNvSpPr txBox="1"/>
          <p:nvPr/>
        </p:nvSpPr>
        <p:spPr>
          <a:xfrm>
            <a:off x="1573835" y="7467209"/>
            <a:ext cx="5466003" cy="292388"/>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a:t>
            </a:r>
            <a:r>
              <a:rPr lang="en-GB" sz="1300" dirty="0" smtClean="0"/>
              <a:t>Gerald? </a:t>
            </a:r>
            <a:endParaRPr lang="en-GB" sz="1300" b="1" dirty="0">
              <a:solidFill>
                <a:srgbClr val="FF0000"/>
              </a:solidFill>
            </a:endParaRPr>
          </a:p>
        </p:txBody>
      </p:sp>
      <p:sp>
        <p:nvSpPr>
          <p:cNvPr id="14" name="Folded Corner 13"/>
          <p:cNvSpPr/>
          <p:nvPr/>
        </p:nvSpPr>
        <p:spPr>
          <a:xfrm rot="21435077">
            <a:off x="54131" y="520146"/>
            <a:ext cx="2249225" cy="231151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Who is he? What does he do in the play?</a:t>
            </a: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78937" y="1187623"/>
            <a:ext cx="1230204" cy="175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4172822666"/>
              </p:ext>
            </p:extLst>
          </p:nvPr>
        </p:nvGraphicFramePr>
        <p:xfrm>
          <a:off x="142028" y="3149861"/>
          <a:ext cx="6581747" cy="4209528"/>
        </p:xfrm>
        <a:graphic>
          <a:graphicData uri="http://schemas.openxmlformats.org/drawingml/2006/table">
            <a:tbl>
              <a:tblPr firstRow="1" bandRow="1">
                <a:tableStyleId>{00A15C55-8517-42AA-B614-E9B94910E393}</a:tableStyleId>
              </a:tblPr>
              <a:tblGrid>
                <a:gridCol w="1990828">
                  <a:extLst>
                    <a:ext uri="{9D8B030D-6E8A-4147-A177-3AD203B41FA5}">
                      <a16:colId xmlns:a16="http://schemas.microsoft.com/office/drawing/2014/main" val="20000"/>
                    </a:ext>
                  </a:extLst>
                </a:gridCol>
                <a:gridCol w="4590919">
                  <a:extLst>
                    <a:ext uri="{9D8B030D-6E8A-4147-A177-3AD203B41FA5}">
                      <a16:colId xmlns:a16="http://schemas.microsoft.com/office/drawing/2014/main" val="20001"/>
                    </a:ext>
                  </a:extLst>
                </a:gridCol>
              </a:tblGrid>
              <a:tr h="471228">
                <a:tc>
                  <a:txBody>
                    <a:bodyPr/>
                    <a:lstStyle/>
                    <a:p>
                      <a:r>
                        <a:rPr lang="en-GB" sz="1300" dirty="0"/>
                        <a:t>Gerald’s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smtClean="0"/>
                        <a:t>Why does Priestley do this?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1091261">
                <a:tc>
                  <a:txBody>
                    <a:bodyPr/>
                    <a:lstStyle/>
                    <a:p>
                      <a:r>
                        <a:rPr lang="en-GB" sz="1300" dirty="0"/>
                        <a:t>Gerald and Arthur </a:t>
                      </a:r>
                      <a:r>
                        <a:rPr lang="en-GB" sz="1300" baseline="0" dirty="0"/>
                        <a:t>agree with each other about the strike, and Arthur sticks up for Gerald after the affair is revealed.</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8759">
                <a:tc>
                  <a:txBody>
                    <a:bodyPr/>
                    <a:lstStyle/>
                    <a:p>
                      <a:r>
                        <a:rPr lang="en-GB" sz="1300" dirty="0"/>
                        <a:t>Birling</a:t>
                      </a:r>
                      <a:r>
                        <a:rPr lang="en-GB" sz="1300" baseline="0" dirty="0"/>
                        <a:t> lectures Gerald, yet confides in him about his impending knighthood.</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5854">
                <a:tc>
                  <a:txBody>
                    <a:bodyPr/>
                    <a:lstStyle/>
                    <a:p>
                      <a:r>
                        <a:rPr lang="en-GB" sz="1300" dirty="0"/>
                        <a:t>Sybil calls Gerald’s story a</a:t>
                      </a:r>
                      <a:r>
                        <a:rPr lang="en-GB" sz="1300" baseline="0" dirty="0"/>
                        <a:t> “disgusting affair,” whilst previously she had stopped Mrs Birling from teasing Gerald for working too much over the summer. </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DD83A8F8-299A-40C5-A49B-68EA7CC663FB}"/>
              </a:ext>
            </a:extLst>
          </p:cNvPr>
          <p:cNvSpPr>
            <a:spLocks noGrp="1"/>
          </p:cNvSpPr>
          <p:nvPr>
            <p:ph type="sldNum" sz="quarter" idx="12"/>
          </p:nvPr>
        </p:nvSpPr>
        <p:spPr/>
        <p:txBody>
          <a:bodyPr/>
          <a:lstStyle/>
          <a:p>
            <a:fld id="{9ECE43FB-ED5C-4A34-B868-12C5DF453519}" type="slidenum">
              <a:rPr lang="en-GB" smtClean="0"/>
              <a:t>8</a:t>
            </a:fld>
            <a:endParaRPr lang="en-GB"/>
          </a:p>
        </p:txBody>
      </p:sp>
      <p:sp>
        <p:nvSpPr>
          <p:cNvPr id="18" name="Rectangle 17"/>
          <p:cNvSpPr/>
          <p:nvPr/>
        </p:nvSpPr>
        <p:spPr>
          <a:xfrm>
            <a:off x="1834580" y="8475134"/>
            <a:ext cx="4680520" cy="369332"/>
          </a:xfrm>
          <a:prstGeom prst="rect">
            <a:avLst/>
          </a:prstGeom>
        </p:spPr>
        <p:txBody>
          <a:bodyPr wrap="square">
            <a:spAutoFit/>
          </a:bodyPr>
          <a:lstStyle/>
          <a:p>
            <a:pPr algn="ctr"/>
            <a:r>
              <a:rPr lang="en-US" i="1" dirty="0"/>
              <a:t>Write an analytical paragraph on lined paper</a:t>
            </a:r>
            <a:endParaRPr lang="en-GB" dirty="0"/>
          </a:p>
        </p:txBody>
      </p:sp>
    </p:spTree>
    <p:extLst>
      <p:ext uri="{BB962C8B-B14F-4D97-AF65-F5344CB8AC3E}">
        <p14:creationId xmlns:p14="http://schemas.microsoft.com/office/powerpoint/2010/main" val="197133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450217"/>
              </p:ext>
            </p:extLst>
          </p:nvPr>
        </p:nvGraphicFramePr>
        <p:xfrm>
          <a:off x="2362960" y="1075692"/>
          <a:ext cx="4360814" cy="2128156"/>
        </p:xfrm>
        <a:graphic>
          <a:graphicData uri="http://schemas.openxmlformats.org/drawingml/2006/table">
            <a:tbl>
              <a:tblPr firstRow="1" bandRow="1">
                <a:tableStyleId>{5C22544A-7EE6-4342-B048-85BDC9FD1C3A}</a:tableStyleId>
              </a:tblPr>
              <a:tblGrid>
                <a:gridCol w="1426080">
                  <a:extLst>
                    <a:ext uri="{9D8B030D-6E8A-4147-A177-3AD203B41FA5}">
                      <a16:colId xmlns:a16="http://schemas.microsoft.com/office/drawing/2014/main" val="20000"/>
                    </a:ext>
                  </a:extLst>
                </a:gridCol>
                <a:gridCol w="2934734">
                  <a:extLst>
                    <a:ext uri="{9D8B030D-6E8A-4147-A177-3AD203B41FA5}">
                      <a16:colId xmlns:a16="http://schemas.microsoft.com/office/drawing/2014/main" val="20001"/>
                    </a:ext>
                  </a:extLst>
                </a:gridCol>
              </a:tblGrid>
              <a:tr h="532039">
                <a:tc>
                  <a:txBody>
                    <a:bodyPr/>
                    <a:lstStyle/>
                    <a:p>
                      <a:r>
                        <a:rPr lang="en-GB" sz="1300" b="0" kern="1200" baseline="0" dirty="0">
                          <a:solidFill>
                            <a:schemeClr val="bg1"/>
                          </a:solidFill>
                          <a:latin typeface="+mn-lt"/>
                          <a:ea typeface="+mn-ea"/>
                          <a:cs typeface="+mn-cs"/>
                        </a:rPr>
                        <a:t>Dominance of 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2E92"/>
                    </a:solidFill>
                  </a:tcPr>
                </a:tc>
                <a:tc>
                  <a:txBody>
                    <a:bodyPr/>
                    <a:lstStyle/>
                    <a:p>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2039">
                <a:tc>
                  <a:txBody>
                    <a:bodyPr/>
                    <a:lstStyle/>
                    <a:p>
                      <a:r>
                        <a:rPr lang="en-GB" sz="1300" b="0" kern="1200" baseline="0" dirty="0">
                          <a:solidFill>
                            <a:schemeClr val="bg1"/>
                          </a:solidFill>
                          <a:latin typeface="+mn-lt"/>
                          <a:ea typeface="+mn-ea"/>
                          <a:cs typeface="+mn-cs"/>
                        </a:rPr>
                        <a:t>Treatment as a sexual object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2E92"/>
                    </a:solidFill>
                  </a:tcPr>
                </a:tc>
                <a:tc>
                  <a:txBody>
                    <a:bodyPr/>
                    <a:lstStyle/>
                    <a:p>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2039">
                <a:tc>
                  <a:txBody>
                    <a:bodyPr/>
                    <a:lstStyle/>
                    <a:p>
                      <a:r>
                        <a:rPr lang="en-GB" sz="1300" b="0" kern="1200" baseline="0" dirty="0">
                          <a:solidFill>
                            <a:schemeClr val="bg1"/>
                          </a:solidFill>
                          <a:latin typeface="+mn-lt"/>
                          <a:ea typeface="+mn-ea"/>
                          <a:cs typeface="+mn-cs"/>
                        </a:rPr>
                        <a:t>Difficulty in being independent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2E92"/>
                    </a:solidFill>
                  </a:tcPr>
                </a:tc>
                <a:tc>
                  <a:txBody>
                    <a:bodyPr/>
                    <a:lstStyle/>
                    <a:p>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2039">
                <a:tc>
                  <a:txBody>
                    <a:bodyPr/>
                    <a:lstStyle/>
                    <a:p>
                      <a:r>
                        <a:rPr lang="en-GB" sz="1300" b="0" kern="1200" baseline="0" dirty="0">
                          <a:solidFill>
                            <a:schemeClr val="bg1"/>
                          </a:solidFill>
                          <a:latin typeface="+mn-lt"/>
                          <a:ea typeface="+mn-ea"/>
                          <a:cs typeface="+mn-cs"/>
                        </a:rPr>
                        <a:t>Prejudice about sexual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2E92"/>
                    </a:solidFill>
                  </a:tcPr>
                </a:tc>
                <a:tc>
                  <a:txBody>
                    <a:bodyPr/>
                    <a:lstStyle/>
                    <a:p>
                      <a:endParaRPr lang="en-GB"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9218" name="Picture 2" descr="Image result for eva smith an inspector cal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 y="7385484"/>
            <a:ext cx="1234607" cy="17621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2078"/>
            <a:ext cx="6858000" cy="469622"/>
          </a:xfrm>
          <a:prstGeom prst="rect">
            <a:avLst/>
          </a:prstGeom>
          <a:solidFill>
            <a:srgbClr val="522E92"/>
          </a:solidFill>
          <a:ln w="381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Eva Smith / Daisy Renton</a:t>
            </a:r>
          </a:p>
        </p:txBody>
      </p:sp>
      <p:sp>
        <p:nvSpPr>
          <p:cNvPr id="11" name="Rectangle 10"/>
          <p:cNvSpPr/>
          <p:nvPr/>
        </p:nvSpPr>
        <p:spPr>
          <a:xfrm>
            <a:off x="2592338" y="7596336"/>
            <a:ext cx="3429000" cy="646331"/>
          </a:xfrm>
          <a:prstGeom prst="rect">
            <a:avLst/>
          </a:prstGeom>
        </p:spPr>
        <p:txBody>
          <a:bodyPr>
            <a:spAutoFit/>
          </a:bodyPr>
          <a:lstStyle/>
          <a:p>
            <a:pPr algn="ctr"/>
            <a:r>
              <a:rPr lang="en-US" i="1" dirty="0"/>
              <a:t>“Just used her… as if she was an animal, a thing, not a person”</a:t>
            </a:r>
            <a:endParaRPr lang="en-GB" dirty="0"/>
          </a:p>
        </p:txBody>
      </p:sp>
      <p:sp>
        <p:nvSpPr>
          <p:cNvPr id="13" name="TextBox 12"/>
          <p:cNvSpPr txBox="1"/>
          <p:nvPr/>
        </p:nvSpPr>
        <p:spPr>
          <a:xfrm>
            <a:off x="1391997" y="7385485"/>
            <a:ext cx="5466003" cy="292388"/>
          </a:xfrm>
          <a:prstGeom prst="rect">
            <a:avLst/>
          </a:prstGeom>
          <a:noFill/>
        </p:spPr>
        <p:txBody>
          <a:bodyPr wrap="square" rtlCol="0">
            <a:spAutoFit/>
          </a:bodyPr>
          <a:lstStyle/>
          <a:p>
            <a:r>
              <a:rPr lang="en-GB" sz="1300" b="1" dirty="0">
                <a:solidFill>
                  <a:srgbClr val="FF0000"/>
                </a:solidFill>
              </a:rPr>
              <a:t>If there’s one quote to know:  </a:t>
            </a:r>
            <a:r>
              <a:rPr lang="en-GB" sz="1300" dirty="0"/>
              <a:t>What does this quote tell us about Eva / Daisy? </a:t>
            </a:r>
            <a:endParaRPr lang="en-GB" sz="1300" b="1" dirty="0">
              <a:solidFill>
                <a:srgbClr val="FF0000"/>
              </a:solidFill>
            </a:endParaRPr>
          </a:p>
        </p:txBody>
      </p:sp>
      <p:sp>
        <p:nvSpPr>
          <p:cNvPr id="14" name="Folded Corner 13"/>
          <p:cNvSpPr/>
          <p:nvPr/>
        </p:nvSpPr>
        <p:spPr>
          <a:xfrm rot="21435077">
            <a:off x="63103" y="519929"/>
            <a:ext cx="2249225" cy="268573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b="1" dirty="0">
                <a:solidFill>
                  <a:schemeClr val="tx1"/>
                </a:solidFill>
              </a:rPr>
              <a:t>Who is she? What does she do in the play?</a:t>
            </a:r>
          </a:p>
        </p:txBody>
      </p:sp>
      <p:graphicFrame>
        <p:nvGraphicFramePr>
          <p:cNvPr id="17" name="Table 16"/>
          <p:cNvGraphicFramePr>
            <a:graphicFrameLocks noGrp="1"/>
          </p:cNvGraphicFramePr>
          <p:nvPr>
            <p:extLst>
              <p:ext uri="{D42A27DB-BD31-4B8C-83A1-F6EECF244321}">
                <p14:modId xmlns:p14="http://schemas.microsoft.com/office/powerpoint/2010/main" val="544978815"/>
              </p:ext>
            </p:extLst>
          </p:nvPr>
        </p:nvGraphicFramePr>
        <p:xfrm>
          <a:off x="142028" y="3362335"/>
          <a:ext cx="6581747" cy="3790683"/>
        </p:xfrm>
        <a:graphic>
          <a:graphicData uri="http://schemas.openxmlformats.org/drawingml/2006/table">
            <a:tbl>
              <a:tblPr firstRow="1" bandRow="1">
                <a:tableStyleId>{00A15C55-8517-42AA-B614-E9B94910E393}</a:tableStyleId>
              </a:tblPr>
              <a:tblGrid>
                <a:gridCol w="1918820">
                  <a:extLst>
                    <a:ext uri="{9D8B030D-6E8A-4147-A177-3AD203B41FA5}">
                      <a16:colId xmlns:a16="http://schemas.microsoft.com/office/drawing/2014/main" val="20000"/>
                    </a:ext>
                  </a:extLst>
                </a:gridCol>
                <a:gridCol w="4662927">
                  <a:extLst>
                    <a:ext uri="{9D8B030D-6E8A-4147-A177-3AD203B41FA5}">
                      <a16:colId xmlns:a16="http://schemas.microsoft.com/office/drawing/2014/main" val="20001"/>
                    </a:ext>
                  </a:extLst>
                </a:gridCol>
              </a:tblGrid>
              <a:tr h="448522">
                <a:tc>
                  <a:txBody>
                    <a:bodyPr/>
                    <a:lstStyle/>
                    <a:p>
                      <a:r>
                        <a:rPr lang="en-GB" sz="1300" dirty="0"/>
                        <a:t>Eva / Daisy’s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tc>
                  <a:txBody>
                    <a:bodyPr/>
                    <a:lstStyle/>
                    <a:p>
                      <a:r>
                        <a:rPr lang="en-GB" sz="1300" dirty="0"/>
                        <a:t>What do we learn about 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1A60"/>
                    </a:solidFill>
                  </a:tcPr>
                </a:tc>
                <a:extLst>
                  <a:ext uri="{0D108BD9-81ED-4DB2-BD59-A6C34878D82A}">
                    <a16:rowId xmlns:a16="http://schemas.microsoft.com/office/drawing/2014/main" val="10000"/>
                  </a:ext>
                </a:extLst>
              </a:tr>
              <a:tr h="988306">
                <a:tc>
                  <a:txBody>
                    <a:bodyPr/>
                    <a:lstStyle/>
                    <a:p>
                      <a:r>
                        <a:rPr lang="en-GB" sz="1300" dirty="0"/>
                        <a:t>She</a:t>
                      </a:r>
                      <a:r>
                        <a:rPr lang="en-GB" sz="1300" baseline="0" dirty="0"/>
                        <a:t> wont take Eric’s stolen money and she organised the strike at the factory.  </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2441">
                <a:tc>
                  <a:txBody>
                    <a:bodyPr/>
                    <a:lstStyle/>
                    <a:p>
                      <a:r>
                        <a:rPr lang="en-GB" sz="1300" dirty="0"/>
                        <a:t>She never appears on stage, yet she is central to all the characters’ lives.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41414">
                <a:tc>
                  <a:txBody>
                    <a:bodyPr/>
                    <a:lstStyle/>
                    <a:p>
                      <a:r>
                        <a:rPr lang="en-GB" sz="1300" dirty="0"/>
                        <a:t>Before</a:t>
                      </a:r>
                      <a:r>
                        <a:rPr lang="en-GB" sz="1300" baseline="0" dirty="0"/>
                        <a:t> he knows how the night would unfold, Mr Birling describes her a lively, hard-working and good-looking.</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9" name="TextBox 18"/>
          <p:cNvSpPr txBox="1"/>
          <p:nvPr/>
        </p:nvSpPr>
        <p:spPr>
          <a:xfrm>
            <a:off x="2326399" y="535196"/>
            <a:ext cx="4397376" cy="492443"/>
          </a:xfrm>
          <a:prstGeom prst="rect">
            <a:avLst/>
          </a:prstGeom>
          <a:noFill/>
        </p:spPr>
        <p:txBody>
          <a:bodyPr wrap="square" rtlCol="0">
            <a:spAutoFit/>
          </a:bodyPr>
          <a:lstStyle/>
          <a:p>
            <a:r>
              <a:rPr lang="en-GB" sz="1300" dirty="0"/>
              <a:t>Eva’s story demonstrates the struggles of being a woman in 1912. Where do we see the following in the play: </a:t>
            </a:r>
          </a:p>
        </p:txBody>
      </p:sp>
      <p:sp>
        <p:nvSpPr>
          <p:cNvPr id="5" name="Rectangle 4"/>
          <p:cNvSpPr/>
          <p:nvPr/>
        </p:nvSpPr>
        <p:spPr>
          <a:xfrm rot="690330">
            <a:off x="5277021" y="3763819"/>
            <a:ext cx="1579827" cy="4390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i="1" dirty="0">
                <a:solidFill>
                  <a:schemeClr val="tx1"/>
                </a:solidFill>
              </a:rPr>
              <a:t>STRETCH</a:t>
            </a:r>
            <a:r>
              <a:rPr lang="en-GB" sz="1100" i="1" dirty="0">
                <a:solidFill>
                  <a:schemeClr val="tx1"/>
                </a:solidFill>
              </a:rPr>
              <a:t>: How does this differ to the </a:t>
            </a:r>
            <a:r>
              <a:rPr lang="en-GB" sz="1100" i="1" dirty="0" err="1">
                <a:solidFill>
                  <a:schemeClr val="tx1"/>
                </a:solidFill>
              </a:rPr>
              <a:t>Birlings</a:t>
            </a:r>
            <a:r>
              <a:rPr lang="en-GB" sz="1100" i="1" dirty="0">
                <a:solidFill>
                  <a:schemeClr val="tx1"/>
                </a:solidFill>
              </a:rPr>
              <a:t>?</a:t>
            </a:r>
          </a:p>
        </p:txBody>
      </p:sp>
      <p:sp>
        <p:nvSpPr>
          <p:cNvPr id="6" name="Slide Number Placeholder 5">
            <a:extLst>
              <a:ext uri="{FF2B5EF4-FFF2-40B4-BE49-F238E27FC236}">
                <a16:creationId xmlns:a16="http://schemas.microsoft.com/office/drawing/2014/main" id="{3863632C-A2C1-4729-A695-B01F43FE5B06}"/>
              </a:ext>
            </a:extLst>
          </p:cNvPr>
          <p:cNvSpPr>
            <a:spLocks noGrp="1"/>
          </p:cNvSpPr>
          <p:nvPr>
            <p:ph type="sldNum" sz="quarter" idx="12"/>
          </p:nvPr>
        </p:nvSpPr>
        <p:spPr/>
        <p:txBody>
          <a:bodyPr/>
          <a:lstStyle/>
          <a:p>
            <a:fld id="{9ECE43FB-ED5C-4A34-B868-12C5DF453519}" type="slidenum">
              <a:rPr lang="en-GB" smtClean="0"/>
              <a:t>9</a:t>
            </a:fld>
            <a:endParaRPr lang="en-GB"/>
          </a:p>
        </p:txBody>
      </p:sp>
      <p:sp>
        <p:nvSpPr>
          <p:cNvPr id="12" name="Rectangle 11"/>
          <p:cNvSpPr/>
          <p:nvPr/>
        </p:nvSpPr>
        <p:spPr>
          <a:xfrm>
            <a:off x="1916832" y="8356245"/>
            <a:ext cx="4680520" cy="369332"/>
          </a:xfrm>
          <a:prstGeom prst="rect">
            <a:avLst/>
          </a:prstGeom>
        </p:spPr>
        <p:txBody>
          <a:bodyPr wrap="square">
            <a:spAutoFit/>
          </a:bodyPr>
          <a:lstStyle/>
          <a:p>
            <a:pPr algn="ctr"/>
            <a:r>
              <a:rPr lang="en-US" i="1" dirty="0"/>
              <a:t>Write an analytical paragraph on lined paper</a:t>
            </a:r>
            <a:endParaRPr lang="en-GB" dirty="0"/>
          </a:p>
        </p:txBody>
      </p:sp>
    </p:spTree>
    <p:extLst>
      <p:ext uri="{BB962C8B-B14F-4D97-AF65-F5344CB8AC3E}">
        <p14:creationId xmlns:p14="http://schemas.microsoft.com/office/powerpoint/2010/main" val="2925239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5751</TotalTime>
  <Words>2818</Words>
  <Application>Microsoft Office PowerPoint</Application>
  <PresentationFormat>On-screen Show (4:3)</PresentationFormat>
  <Paragraphs>256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Algerian</vt:lpstr>
      <vt:lpstr>Arial</vt:lpstr>
      <vt:lpstr>Calibri</vt:lpstr>
      <vt:lpstr>Office Theme</vt:lpstr>
      <vt:lpstr>Revision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Birmingham 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Kirby</dc:creator>
  <cp:lastModifiedBy>Michelle Johnston</cp:lastModifiedBy>
  <cp:revision>178</cp:revision>
  <dcterms:created xsi:type="dcterms:W3CDTF">2016-10-02T18:44:32Z</dcterms:created>
  <dcterms:modified xsi:type="dcterms:W3CDTF">2019-09-26T15:32:24Z</dcterms:modified>
</cp:coreProperties>
</file>