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6" r:id="rId10"/>
    <p:sldId id="273" r:id="rId11"/>
    <p:sldId id="274" r:id="rId12"/>
    <p:sldId id="258" r:id="rId13"/>
    <p:sldId id="275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22E1E-7A8A-4E82-8607-6CCA50316932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D6EF7-D65B-43FE-B22F-8DC001C36F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45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28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9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84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10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797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74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63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39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287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928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123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514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39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@SPryke2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6EF7-D65B-43FE-B22F-8DC001C36F4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80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75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8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93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7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70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87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17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88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0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09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B5305-20DA-47BA-B42A-779750236353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E4616-BCF0-430F-94A1-80D3285A2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33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2899" y="4626629"/>
            <a:ext cx="38727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A CHRISTMAS CAROL:</a:t>
            </a:r>
          </a:p>
          <a:p>
            <a:pPr algn="ctr"/>
            <a:endParaRPr lang="en-GB" sz="2800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QUOTATION DRILLS</a:t>
            </a:r>
          </a:p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VERSION 2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25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71" y="153694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063746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baseline="0" dirty="0" smtClean="0"/>
                        <a:t>Pick ONE word that shifts the tone of the novella from joyful (Ghost of Christmas Present) to something else. Explain your decision.</a:t>
                      </a:r>
                      <a:endParaRPr lang="en-GB" sz="11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n-GB" sz="1050" b="1" i="1" baseline="0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else does mist appear in the novella? Why does the idea of mist make an appearance then and now? How do these two moments link?</a:t>
                      </a:r>
                      <a:endParaRPr lang="en-GB" sz="1200" dirty="0" smtClean="0"/>
                    </a:p>
                    <a:p>
                      <a:endParaRPr lang="en-GB" sz="1100" dirty="0" smtClean="0"/>
                    </a:p>
                    <a:p>
                      <a:pPr algn="ctr"/>
                      <a:endParaRPr lang="en-GB" sz="110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dirty="0" smtClean="0"/>
                    </a:p>
                    <a:p>
                      <a:pPr algn="ctr"/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/>
                        <a:t>Why</a:t>
                      </a:r>
                      <a:r>
                        <a:rPr lang="en-GB" sz="1200" b="1" i="1" baseline="0" dirty="0" smtClean="0"/>
                        <a:t> is the ghost described as a ‘phantom’ and not a ‘ghost’ or ‘spirit’ like the others?</a:t>
                      </a:r>
                      <a:endParaRPr lang="en-GB" sz="1200" b="1" i="1" dirty="0" smtClean="0"/>
                    </a:p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the threat of time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any other areas of the text?</a:t>
                      </a:r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reaper-like figure could represent fear of death. Why is it important that Scrooge experiences fear of death? Link your ideas to the plight of the lower classes in Victorian London.</a:t>
                      </a:r>
                      <a:endParaRPr lang="en-GB" sz="1600" dirty="0" smtClean="0"/>
                    </a:p>
                    <a:p>
                      <a:pPr algn="ctr"/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fear in the novella?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Despair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679054" y="348407"/>
            <a:ext cx="10591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</a:rPr>
              <a:t>‘</a:t>
            </a:r>
            <a:r>
              <a:rPr lang="en-GB" sz="2000" b="1" dirty="0">
                <a:solidFill>
                  <a:srgbClr val="FF0000"/>
                </a:solidFill>
              </a:rPr>
              <a:t>Scrooge… beheld a solemn Phantom, draped and hooded, coming, like a mist along the ground, towards him</a:t>
            </a:r>
            <a:r>
              <a:rPr lang="en-GB" sz="2000" b="1" dirty="0" smtClean="0">
                <a:solidFill>
                  <a:srgbClr val="FF0000"/>
                </a:solidFill>
              </a:rPr>
              <a:t>.’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8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71" y="153694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532097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baseline="0" dirty="0" smtClean="0"/>
                        <a:t>Complete single word analysis on ‘feather’ and ‘angel’. </a:t>
                      </a:r>
                      <a:endParaRPr lang="en-GB" sz="11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Why</a:t>
                      </a:r>
                      <a:r>
                        <a:rPr lang="en-GB" sz="1100" b="1" i="1" baseline="0" dirty="0" smtClean="0"/>
                        <a:t> is ‘I am as light as a feather’ significant? Focus on ‘light’ and the idea of weight. How can you connect this quotation to another area of the text?</a:t>
                      </a:r>
                      <a:endParaRPr lang="en-GB" sz="1400" dirty="0" smtClean="0"/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pPr algn="ctr"/>
                      <a:endParaRPr lang="en-GB" sz="110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dirty="0" smtClean="0"/>
                    </a:p>
                    <a:p>
                      <a:pPr algn="ctr"/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050" b="1" i="1" dirty="0" smtClean="0"/>
                        <a:t>Why</a:t>
                      </a:r>
                      <a:r>
                        <a:rPr lang="en-GB" sz="1050" b="1" i="1" baseline="0" dirty="0" smtClean="0"/>
                        <a:t> is ‘I am as merry as a schoolboy’ significant? Focus on ‘schoolboy’. How can you connect this quotation to another area of the text?</a:t>
                      </a:r>
                      <a:endParaRPr lang="en-GB" sz="1050" b="1" dirty="0" smtClean="0"/>
                    </a:p>
                    <a:p>
                      <a:endParaRPr lang="en-GB" sz="1200" dirty="0" smtClean="0"/>
                    </a:p>
                    <a:p>
                      <a:endParaRPr lang="en-GB" sz="1200" dirty="0" smtClean="0"/>
                    </a:p>
                    <a:p>
                      <a:endParaRPr lang="en-GB" sz="1200" dirty="0" smtClean="0"/>
                    </a:p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the ability to change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What could Scrooge</a:t>
                      </a:r>
                      <a:r>
                        <a:rPr lang="en-GB" sz="1200" b="1" i="1" baseline="0" dirty="0" smtClean="0"/>
                        <a:t> now be symbolic of?</a:t>
                      </a:r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dirty="0" smtClean="0"/>
                        <a:t>Think about</a:t>
                      </a:r>
                      <a:r>
                        <a:rPr lang="en-GB" sz="1100" b="1" i="1" baseline="0" dirty="0" smtClean="0"/>
                        <a:t> what Scrooge compares himself to in this quotation. How are they different to what he was compared to at the beginning of the novella?</a:t>
                      </a:r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change in the novella?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Transformation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726186" y="503148"/>
            <a:ext cx="103442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‘I am as light as a feather, I am as happy as an angel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as merry as a schoolboy.’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7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317" y="311336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Template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92527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71" y="153694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193287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</a:t>
            </a:r>
          </a:p>
          <a:p>
            <a:pPr algn="ctr"/>
            <a:endParaRPr lang="en-GB" sz="1100" b="1" u="sng" dirty="0"/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726186" y="503148"/>
            <a:ext cx="103442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QUOTATION HERE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7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43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04861" y="395147"/>
            <a:ext cx="7940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‘secret, and self</a:t>
            </a:r>
            <a:r>
              <a:rPr lang="en-GB" sz="24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n-GB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contained, and solitary as an oyster’</a:t>
            </a:r>
            <a:endParaRPr lang="en-GB" sz="2400" dirty="0">
              <a:solidFill>
                <a:srgbClr val="FF0000"/>
              </a:solidFill>
            </a:endParaRPr>
          </a:p>
        </p:txBody>
      </p:sp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61103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Why does Dickens use words that contain repeated ‘s’ sounds in his description of Scrooge? (sibilance) Consider how the words sound when you say them aloud.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In the 19</a:t>
                      </a:r>
                      <a:r>
                        <a:rPr lang="en-GB" sz="1100" b="1" i="1" baseline="30000" dirty="0" smtClean="0"/>
                        <a:t>th</a:t>
                      </a:r>
                      <a:r>
                        <a:rPr lang="en-GB" sz="1100" b="1" i="1" baseline="0" dirty="0" smtClean="0"/>
                        <a:t> century, oysters were plentiful, cheap and popular with the lower classes. With this in mind, how can the quotation take on new meaning?</a:t>
                      </a:r>
                      <a:endParaRPr lang="en-GB" sz="1100" b="1" i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Why compare Scrooge to</a:t>
                      </a:r>
                      <a:r>
                        <a:rPr lang="en-GB" sz="1200" b="1" i="1" baseline="0" dirty="0" smtClean="0"/>
                        <a:t> an oyster?</a:t>
                      </a:r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</a:t>
                      </a:r>
                      <a:r>
                        <a:rPr lang="en-GB" sz="1100" b="1" i="1" baseline="0" dirty="0" smtClean="0"/>
                        <a:t> intent? What is he trying to say about the society he is a part of through this quotation?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Complete single</a:t>
                      </a:r>
                      <a:r>
                        <a:rPr lang="en-GB" sz="1100" b="1" i="1" baseline="0" dirty="0" smtClean="0"/>
                        <a:t> word analysis on any word from the quotation apart from ‘oyster’.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other areas of the text? Consider ideas from all staves.</a:t>
                      </a:r>
                      <a:endParaRPr lang="en-GB" sz="12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of loneliness in ‘A Christmas Carol’?</a:t>
            </a:r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Loneliness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21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93201" y="421490"/>
            <a:ext cx="10233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‘his clerk, who in a dismal little cell beyond, a sort of tank, was copying letters.’</a:t>
            </a:r>
          </a:p>
        </p:txBody>
      </p:sp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39196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How does, ‘in a dismal little cell beyond, a sort of tank’ reinforce the poor working conditions of the lower classes in Victorian London?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How does Dickens portray</a:t>
                      </a:r>
                      <a:r>
                        <a:rPr lang="en-GB" sz="1100" b="1" i="1" baseline="0" dirty="0" smtClean="0"/>
                        <a:t> Bob as a possession of Scrooge’s? Why does he do this?</a:t>
                      </a:r>
                      <a:endParaRPr lang="en-GB" sz="1100" b="1" i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Why</a:t>
                      </a:r>
                      <a:r>
                        <a:rPr lang="en-GB" sz="1200" b="1" i="1" baseline="0" dirty="0" smtClean="0"/>
                        <a:t> is Bob’s place of work ‘beyond’ Scrooge’s? Why are they not together?</a:t>
                      </a:r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Define the word ‘destitute’ and link it to this quotation.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the society he is a part of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other areas of the text? Consider ideas from all staves.</a:t>
                      </a:r>
                      <a:endParaRPr lang="en-GB" sz="12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Bob Cratchit’s destitution?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Poverty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68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84793" y="348407"/>
            <a:ext cx="106500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‘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chain he drew was clasped about his middle.  It was 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long, and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made of cash-boxes, keys, padlocks, ledgers, deeds, 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heavy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purses wrought in steel.’</a:t>
            </a:r>
          </a:p>
          <a:p>
            <a:endParaRPr lang="en-GB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39885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What is Marley’s chain symbolic of? Why use a chain to symbolise this? What are the connotations of a chain?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Marley adopts the appearance</a:t>
                      </a:r>
                      <a:r>
                        <a:rPr lang="en-GB" sz="1100" b="1" i="1" baseline="0" dirty="0" smtClean="0"/>
                        <a:t> of a Victorian prisoner. What does this tell us about society during this time?</a:t>
                      </a:r>
                      <a:endParaRPr lang="en-GB" sz="1100" b="1" i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Discuss</a:t>
                      </a:r>
                      <a:r>
                        <a:rPr lang="en-GB" sz="1200" b="1" i="1" baseline="0" dirty="0" smtClean="0"/>
                        <a:t> the significance of ‘weight’ in this quotation.</a:t>
                      </a:r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the consequences of one’s actions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other areas of the text? Consider ideas from all staves.</a:t>
                      </a:r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Complete single</a:t>
                      </a:r>
                      <a:r>
                        <a:rPr lang="en-GB" sz="1200" b="1" i="1" baseline="0" dirty="0" smtClean="0"/>
                        <a:t> word analysis on ‘clasped’. What does this tell us about the chain?</a:t>
                      </a:r>
                      <a:endParaRPr lang="en-GB" sz="12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guilt?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Consequences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9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35204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What is the cap that is mentioned?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is the cap a metaphor for? 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How has this cap been ‘made’?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does light represent in the novella?</a:t>
                      </a:r>
                      <a:r>
                        <a:rPr lang="en-GB" sz="1100" b="1" i="1" baseline="0" dirty="0"/>
                        <a:t> </a:t>
                      </a:r>
                      <a:r>
                        <a:rPr lang="en-GB" sz="1100" b="1" i="1" baseline="0" dirty="0" smtClean="0"/>
                        <a:t>The fact that Scrooge is so eager to put the light out suggests what about him?</a:t>
                      </a:r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What</a:t>
                      </a:r>
                      <a:r>
                        <a:rPr lang="en-GB" sz="1200" b="1" i="1" baseline="0" dirty="0" smtClean="0"/>
                        <a:t> are ‘worldly hands’? Are they good or bad in this context?</a:t>
                      </a:r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the upper classes in the society he is a part of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other areas of the text? Consider ideas from all staves.</a:t>
                      </a:r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are the consequences</a:t>
                      </a:r>
                      <a:r>
                        <a:rPr lang="en-GB" sz="1100" b="1" i="1" baseline="0" dirty="0" smtClean="0"/>
                        <a:t> Scrooge could face for putting out the light? What are the consequences for the rest of society?</a:t>
                      </a:r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redemption in the novel?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Hope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827653" y="352443"/>
            <a:ext cx="102250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‘Would you so soon put out, with worldly hands, the light I </a:t>
            </a:r>
            <a:r>
              <a:rPr lang="en-GB" sz="2000" b="1" dirty="0" smtClean="0">
                <a:solidFill>
                  <a:srgbClr val="FF0000"/>
                </a:solidFill>
              </a:rPr>
              <a:t>give? Is </a:t>
            </a:r>
            <a:r>
              <a:rPr lang="en-GB" sz="2000" b="1" dirty="0">
                <a:solidFill>
                  <a:srgbClr val="FF0000"/>
                </a:solidFill>
              </a:rPr>
              <a:t>it not enough that you are one of those whose passions made this cap?’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0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41319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What can we infer about Scrooge’s original aspirations? What could Belle’s aspirations be if they don’t match Scrooge’s?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Consider Scrooge’s passion: ‘Gain’. What</a:t>
                      </a:r>
                      <a:r>
                        <a:rPr lang="en-GB" sz="1100" b="1" i="1" baseline="0" dirty="0" smtClean="0"/>
                        <a:t> was society like in Victorian London to cause ‘Gain’ to be his sole focus?</a:t>
                      </a:r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dirty="0" smtClean="0"/>
                    </a:p>
                    <a:p>
                      <a:pPr algn="ctr"/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/>
                        <a:t>‘Aspirations’ is a plural and ‘Gain’ is singular.</a:t>
                      </a:r>
                      <a:r>
                        <a:rPr lang="en-GB" sz="1200" b="1" i="1" baseline="0" dirty="0" smtClean="0"/>
                        <a:t> What does this suggest to you?</a:t>
                      </a:r>
                      <a:endParaRPr lang="en-GB" sz="1200" b="1" i="1" dirty="0" smtClean="0"/>
                    </a:p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people and their morals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other areas of the text? Consider ideas from all staves.</a:t>
                      </a:r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Complete single</a:t>
                      </a:r>
                      <a:r>
                        <a:rPr lang="en-GB" sz="1100" b="1" i="1" baseline="0" dirty="0" smtClean="0"/>
                        <a:t> word analysis on the words ‘master-passion’ and ‘engrosses.’</a:t>
                      </a:r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greed in the novel?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Fear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679054" y="324716"/>
            <a:ext cx="10591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‘I have seen your nobler aspirations fall off one by one, until </a:t>
            </a:r>
            <a:r>
              <a:rPr lang="en-GB" sz="2000" b="1" dirty="0" smtClean="0">
                <a:solidFill>
                  <a:srgbClr val="FF0000"/>
                </a:solidFill>
              </a:rPr>
              <a:t>the master-passion</a:t>
            </a:r>
            <a:r>
              <a:rPr lang="en-GB" sz="2000" b="1" dirty="0">
                <a:solidFill>
                  <a:srgbClr val="FF0000"/>
                </a:solidFill>
              </a:rPr>
              <a:t>, Gain, engrosses you.’</a:t>
            </a:r>
          </a:p>
        </p:txBody>
      </p:sp>
    </p:spTree>
    <p:extLst>
      <p:ext uri="{BB962C8B-B14F-4D97-AF65-F5344CB8AC3E}">
        <p14:creationId xmlns:p14="http://schemas.microsoft.com/office/powerpoint/2010/main" val="332079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216834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Pick ONE word that shifts the tone of the novella from melancholy to something else. Explain your decision.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Why is this ghost</a:t>
                      </a:r>
                      <a:r>
                        <a:rPr lang="en-GB" sz="1100" b="1" i="1" baseline="0" dirty="0" smtClean="0"/>
                        <a:t> ‘glorious to see’? What can we infer about this ghost compared to the two that have come before?</a:t>
                      </a:r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dirty="0" smtClean="0"/>
                    </a:p>
                    <a:p>
                      <a:pPr algn="ctr"/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/>
                        <a:t>What</a:t>
                      </a:r>
                      <a:r>
                        <a:rPr lang="en-GB" sz="1200" b="1" i="1" baseline="0" dirty="0" smtClean="0"/>
                        <a:t> is the significance of light in the novel? Why is it important that its light is ‘shed… on Scrooge’?</a:t>
                      </a:r>
                      <a:endParaRPr lang="en-GB" sz="1200" b="1" i="1" dirty="0" smtClean="0"/>
                    </a:p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what Christmas can teach us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other areas of the text? Consider ideas from all staves.</a:t>
                      </a:r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similarities</a:t>
                      </a:r>
                      <a:r>
                        <a:rPr lang="en-GB" sz="1100" b="1" i="1" baseline="0" dirty="0" smtClean="0"/>
                        <a:t> does this ghost share with Christmas time? Consider each part of the quotation carefully.</a:t>
                      </a:r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Christmas through the Ghosts?</a:t>
            </a:r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Redemption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679054" y="348407"/>
            <a:ext cx="10591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‘there sat a jolly Giant, glorious to see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who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bore a glowing torch… to shed its 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Scrooge.’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9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328855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What impression does ‘tearing’ and ‘screaming’ give the reader of the two younger Cratchits?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Turkey</a:t>
                      </a:r>
                      <a:r>
                        <a:rPr lang="en-GB" sz="1050" b="1" i="1" baseline="0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was an exotic bird, too expensive for the common person to purchase. The Cratchits are excited about a humble ‘goose’. What do we learn about them from this?</a:t>
                      </a:r>
                      <a:endParaRPr lang="en-GB" sz="1200" dirty="0" smtClean="0"/>
                    </a:p>
                    <a:p>
                      <a:endParaRPr lang="en-GB" sz="1100" dirty="0" smtClean="0"/>
                    </a:p>
                    <a:p>
                      <a:pPr algn="ctr"/>
                      <a:endParaRPr lang="en-GB" sz="110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dirty="0" smtClean="0"/>
                    </a:p>
                    <a:p>
                      <a:pPr algn="ctr"/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/>
                        <a:t>What can Scrooge and readers learn from the Cratchits?</a:t>
                      </a:r>
                    </a:p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how happiness can be achieved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How can you connect this quotation</a:t>
                      </a:r>
                      <a:r>
                        <a:rPr lang="en-GB" sz="1200" b="1" i="1" baseline="0" dirty="0" smtClean="0"/>
                        <a:t> </a:t>
                      </a:r>
                      <a:r>
                        <a:rPr lang="en-GB" sz="1200" b="1" i="1" dirty="0" smtClean="0"/>
                        <a:t>to any other areas of the text?</a:t>
                      </a:r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How do the boy and girl here</a:t>
                      </a:r>
                      <a:r>
                        <a:rPr lang="en-GB" sz="1100" b="1" i="1" baseline="0" dirty="0" smtClean="0"/>
                        <a:t> differ from the boy who personifies ‘Ignorance’ and the girl who personifies ‘Want’ later in the novel?</a:t>
                      </a:r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873200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happiness in the novella?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Family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679054" y="348407"/>
            <a:ext cx="10591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‘two smaller Cratchits, boy and girl, came tearing in, 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screaming that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outside the baker's they had smelt the goose’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54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a christmas carol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83" y="150118"/>
            <a:ext cx="1580515" cy="8140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07860"/>
              </p:ext>
            </p:extLst>
          </p:nvPr>
        </p:nvGraphicFramePr>
        <p:xfrm>
          <a:off x="145671" y="1078489"/>
          <a:ext cx="8986840" cy="4847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Who/what</a:t>
                      </a:r>
                      <a:r>
                        <a:rPr lang="en-GB" sz="1100" b="1" i="1" baseline="0" dirty="0" smtClean="0"/>
                        <a:t> is the quotation about?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mean?</a:t>
                      </a:r>
                    </a:p>
                    <a:p>
                      <a:pPr algn="ctr"/>
                      <a:r>
                        <a:rPr lang="en-GB" sz="1100" b="1" i="1" baseline="0" dirty="0" smtClean="0"/>
                        <a:t>What does the quotation suggest?</a:t>
                      </a:r>
                      <a:endParaRPr lang="en-GB" sz="11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baseline="0" dirty="0" smtClean="0"/>
                        <a:t>What are the qualities of ‘Ignorance’ and ‘Want’. What do they mean? Are they good or bad? Explain. 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baseline="0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How can you connect this quotation to other areas of the text? Where has Scrooge shown these qualities before?</a:t>
                      </a:r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pPr algn="ctr"/>
                      <a:endParaRPr lang="en-GB" sz="110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baseline="0" dirty="0" smtClean="0"/>
                    </a:p>
                    <a:p>
                      <a:pPr algn="ctr"/>
                      <a:endParaRPr lang="en-GB" sz="1100" b="1" i="1" dirty="0" smtClean="0"/>
                    </a:p>
                    <a:p>
                      <a:pPr algn="ctr"/>
                      <a:endParaRPr lang="en-GB" sz="1100" b="1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/>
                        <a:t>Complete single</a:t>
                      </a:r>
                      <a:r>
                        <a:rPr lang="en-GB" sz="1200" b="1" i="1" baseline="0" dirty="0" smtClean="0"/>
                        <a:t> word analysis on ‘beware’ and ‘Doom’.</a:t>
                      </a:r>
                      <a:endParaRPr lang="en-GB" sz="1200" b="1" i="1" dirty="0" smtClean="0"/>
                    </a:p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 smtClean="0"/>
                        <a:t>What is Dickens’ authorial intent? What is he trying to say about</a:t>
                      </a:r>
                      <a:r>
                        <a:rPr lang="en-GB" sz="1100" b="1" i="1" baseline="0" dirty="0" smtClean="0"/>
                        <a:t> the dangers of ignorance and want through this quotation?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i="1" dirty="0" smtClean="0"/>
                        <a:t>The ghost</a:t>
                      </a:r>
                      <a:r>
                        <a:rPr lang="en-GB" sz="1200" b="1" i="1" baseline="0" dirty="0" smtClean="0"/>
                        <a:t> tells Scrooge to especially beware ‘Ignorance’. </a:t>
                      </a:r>
                      <a:r>
                        <a:rPr lang="en-GB" sz="1200" b="1" i="1" dirty="0" smtClean="0"/>
                        <a:t>Why does</a:t>
                      </a:r>
                      <a:r>
                        <a:rPr lang="en-GB" sz="1200" b="1" i="1" baseline="0" dirty="0" smtClean="0"/>
                        <a:t> the ghost (and Dickens) consider</a:t>
                      </a:r>
                      <a:r>
                        <a:rPr lang="en-GB" sz="1200" b="1" i="1" dirty="0" smtClean="0"/>
                        <a:t> ‘Ignorance’ to be a worse</a:t>
                      </a:r>
                      <a:r>
                        <a:rPr lang="en-GB" sz="1200" b="1" i="1" baseline="0" dirty="0" smtClean="0"/>
                        <a:t> quality than ‘Want’?</a:t>
                      </a:r>
                      <a:endParaRPr lang="en-GB" sz="12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2290487" y="2476777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01775" y="249106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53579" y="2486855"/>
            <a:ext cx="2958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90487" y="4791918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98529" y="4803403"/>
            <a:ext cx="3286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186862" y="1078488"/>
            <a:ext cx="2883555" cy="57163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endParaRPr lang="en-GB" sz="1200" b="1" dirty="0" smtClean="0"/>
          </a:p>
          <a:p>
            <a:pPr algn="ctr"/>
            <a:endParaRPr lang="en-GB" sz="1100" b="1" dirty="0" smtClean="0"/>
          </a:p>
          <a:p>
            <a:pPr algn="ctr"/>
            <a:r>
              <a:rPr lang="en-GB" sz="1100" b="1" dirty="0" smtClean="0"/>
              <a:t>Now write a paragraph which answers this question. In your response, use the quotation you have just analysed: </a:t>
            </a:r>
            <a:r>
              <a:rPr lang="en-GB" sz="1100" b="1" u="sng" dirty="0" smtClean="0"/>
              <a:t>How does Dickens present ideas about immorality in the novella?</a:t>
            </a:r>
          </a:p>
          <a:p>
            <a:pPr algn="ctr"/>
            <a:endParaRPr lang="en-GB" sz="1100" b="1" u="sng" dirty="0" smtClean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  <a:p>
            <a:pPr algn="ctr"/>
            <a:endParaRPr lang="en-GB" sz="1200" b="1" u="sng" dirty="0"/>
          </a:p>
          <a:p>
            <a:pPr algn="ctr"/>
            <a:endParaRPr lang="en-GB" sz="1200" b="1" u="sng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827653" y="126957"/>
            <a:ext cx="1029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0" dirty="0" smtClean="0">
                <a:effectLst/>
                <a:latin typeface="arial" panose="020B0604020202020204" pitchFamily="34" charset="0"/>
              </a:rPr>
              <a:t>Complete the quotation drill before answering the quick question </a:t>
            </a:r>
            <a:r>
              <a:rPr lang="en-GB" sz="1400" b="1" dirty="0" smtClean="0">
                <a:latin typeface="arial" panose="020B0604020202020204" pitchFamily="34" charset="0"/>
              </a:rPr>
              <a:t>using the line you have analysed in the grid.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5671" y="5994603"/>
            <a:ext cx="898684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Which topics can this quotation be filed under? One has already been done for you:</a:t>
            </a:r>
          </a:p>
          <a:p>
            <a:endParaRPr lang="en-GB" sz="1400" b="1" i="1" dirty="0"/>
          </a:p>
          <a:p>
            <a:r>
              <a:rPr lang="en-GB" b="1" dirty="0" smtClean="0"/>
              <a:t>- Immorality </a:t>
            </a:r>
            <a:endParaRPr lang="en-GB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381196" y="379413"/>
            <a:ext cx="9187515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‘This boy is Ignorance. This girl is Want. Beware them both, and all of their degree; but most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of all beware this boy, for on his brow I see that written which is Doom</a:t>
            </a:r>
            <a:r>
              <a:rPr lang="en-US" altLang="en-US" sz="1600" b="1" dirty="0" smtClean="0">
                <a:solidFill>
                  <a:srgbClr val="FF0000"/>
                </a:solidFill>
              </a:rPr>
              <a:t>.’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098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2528</Words>
  <Application>Microsoft Office PowerPoint</Application>
  <PresentationFormat>Widescreen</PresentationFormat>
  <Paragraphs>566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Template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Pryke</dc:creator>
  <cp:lastModifiedBy>Michelle Johnston</cp:lastModifiedBy>
  <cp:revision>93</cp:revision>
  <dcterms:created xsi:type="dcterms:W3CDTF">2019-04-15T11:46:13Z</dcterms:created>
  <dcterms:modified xsi:type="dcterms:W3CDTF">2020-03-16T14:30:46Z</dcterms:modified>
</cp:coreProperties>
</file>