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9" r:id="rId3"/>
    <p:sldId id="258" r:id="rId4"/>
    <p:sldId id="261" r:id="rId5"/>
    <p:sldId id="263" r:id="rId6"/>
  </p:sldIdLst>
  <p:sldSz cx="6858000" cy="9144000" type="screen4x3"/>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79B"/>
    <a:srgbClr val="6666FF"/>
    <a:srgbClr val="66CCFF"/>
    <a:srgbClr val="FFFF66"/>
    <a:srgbClr val="63CD86"/>
    <a:srgbClr val="EB654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34" d="100"/>
          <a:sy n="34" d="100"/>
        </p:scale>
        <p:origin x="1056" y="7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7F7754E-4EDE-4F0C-89D0-6BE0E96EBC0D}" type="datetimeFigureOut">
              <a:rPr lang="en-GB" smtClean="0"/>
              <a:t>22/07/2019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248E58-DEB5-427B-B46C-64EF6EB1F8D4}" type="slidenum">
              <a:rPr lang="en-GB" smtClean="0"/>
              <a:t>‹#›</a:t>
            </a:fld>
            <a:endParaRPr lang="en-GB"/>
          </a:p>
        </p:txBody>
      </p:sp>
    </p:spTree>
    <p:extLst>
      <p:ext uri="{BB962C8B-B14F-4D97-AF65-F5344CB8AC3E}">
        <p14:creationId xmlns:p14="http://schemas.microsoft.com/office/powerpoint/2010/main" val="3890087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7F7754E-4EDE-4F0C-89D0-6BE0E96EBC0D}" type="datetimeFigureOut">
              <a:rPr lang="en-GB" smtClean="0"/>
              <a:t>22/07/2019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248E58-DEB5-427B-B46C-64EF6EB1F8D4}" type="slidenum">
              <a:rPr lang="en-GB" smtClean="0"/>
              <a:t>‹#›</a:t>
            </a:fld>
            <a:endParaRPr lang="en-GB"/>
          </a:p>
        </p:txBody>
      </p:sp>
    </p:spTree>
    <p:extLst>
      <p:ext uri="{BB962C8B-B14F-4D97-AF65-F5344CB8AC3E}">
        <p14:creationId xmlns:p14="http://schemas.microsoft.com/office/powerpoint/2010/main" val="3855251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7F7754E-4EDE-4F0C-89D0-6BE0E96EBC0D}" type="datetimeFigureOut">
              <a:rPr lang="en-GB" smtClean="0"/>
              <a:t>22/07/2019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248E58-DEB5-427B-B46C-64EF6EB1F8D4}" type="slidenum">
              <a:rPr lang="en-GB" smtClean="0"/>
              <a:t>‹#›</a:t>
            </a:fld>
            <a:endParaRPr lang="en-GB"/>
          </a:p>
        </p:txBody>
      </p:sp>
    </p:spTree>
    <p:extLst>
      <p:ext uri="{BB962C8B-B14F-4D97-AF65-F5344CB8AC3E}">
        <p14:creationId xmlns:p14="http://schemas.microsoft.com/office/powerpoint/2010/main" val="1533054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7F7754E-4EDE-4F0C-89D0-6BE0E96EBC0D}" type="datetimeFigureOut">
              <a:rPr lang="en-GB" smtClean="0"/>
              <a:t>22/07/2019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248E58-DEB5-427B-B46C-64EF6EB1F8D4}" type="slidenum">
              <a:rPr lang="en-GB" smtClean="0"/>
              <a:t>‹#›</a:t>
            </a:fld>
            <a:endParaRPr lang="en-GB"/>
          </a:p>
        </p:txBody>
      </p:sp>
    </p:spTree>
    <p:extLst>
      <p:ext uri="{BB962C8B-B14F-4D97-AF65-F5344CB8AC3E}">
        <p14:creationId xmlns:p14="http://schemas.microsoft.com/office/powerpoint/2010/main" val="2720487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7F7754E-4EDE-4F0C-89D0-6BE0E96EBC0D}" type="datetimeFigureOut">
              <a:rPr lang="en-GB" smtClean="0"/>
              <a:t>22/07/2019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248E58-DEB5-427B-B46C-64EF6EB1F8D4}" type="slidenum">
              <a:rPr lang="en-GB" smtClean="0"/>
              <a:t>‹#›</a:t>
            </a:fld>
            <a:endParaRPr lang="en-GB"/>
          </a:p>
        </p:txBody>
      </p:sp>
    </p:spTree>
    <p:extLst>
      <p:ext uri="{BB962C8B-B14F-4D97-AF65-F5344CB8AC3E}">
        <p14:creationId xmlns:p14="http://schemas.microsoft.com/office/powerpoint/2010/main" val="3912910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7F7754E-4EDE-4F0C-89D0-6BE0E96EBC0D}" type="datetimeFigureOut">
              <a:rPr lang="en-GB" smtClean="0"/>
              <a:t>22/07/2019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6248E58-DEB5-427B-B46C-64EF6EB1F8D4}" type="slidenum">
              <a:rPr lang="en-GB" smtClean="0"/>
              <a:t>‹#›</a:t>
            </a:fld>
            <a:endParaRPr lang="en-GB"/>
          </a:p>
        </p:txBody>
      </p:sp>
    </p:spTree>
    <p:extLst>
      <p:ext uri="{BB962C8B-B14F-4D97-AF65-F5344CB8AC3E}">
        <p14:creationId xmlns:p14="http://schemas.microsoft.com/office/powerpoint/2010/main" val="3896501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7F7754E-4EDE-4F0C-89D0-6BE0E96EBC0D}" type="datetimeFigureOut">
              <a:rPr lang="en-GB" smtClean="0"/>
              <a:t>22/07/2019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6248E58-DEB5-427B-B46C-64EF6EB1F8D4}" type="slidenum">
              <a:rPr lang="en-GB" smtClean="0"/>
              <a:t>‹#›</a:t>
            </a:fld>
            <a:endParaRPr lang="en-GB"/>
          </a:p>
        </p:txBody>
      </p:sp>
    </p:spTree>
    <p:extLst>
      <p:ext uri="{BB962C8B-B14F-4D97-AF65-F5344CB8AC3E}">
        <p14:creationId xmlns:p14="http://schemas.microsoft.com/office/powerpoint/2010/main" val="4216209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7F7754E-4EDE-4F0C-89D0-6BE0E96EBC0D}" type="datetimeFigureOut">
              <a:rPr lang="en-GB" smtClean="0"/>
              <a:t>22/07/2019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6248E58-DEB5-427B-B46C-64EF6EB1F8D4}" type="slidenum">
              <a:rPr lang="en-GB" smtClean="0"/>
              <a:t>‹#›</a:t>
            </a:fld>
            <a:endParaRPr lang="en-GB"/>
          </a:p>
        </p:txBody>
      </p:sp>
    </p:spTree>
    <p:extLst>
      <p:ext uri="{BB962C8B-B14F-4D97-AF65-F5344CB8AC3E}">
        <p14:creationId xmlns:p14="http://schemas.microsoft.com/office/powerpoint/2010/main" val="3858076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F7754E-4EDE-4F0C-89D0-6BE0E96EBC0D}" type="datetimeFigureOut">
              <a:rPr lang="en-GB" smtClean="0"/>
              <a:t>22/07/2019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6248E58-DEB5-427B-B46C-64EF6EB1F8D4}" type="slidenum">
              <a:rPr lang="en-GB" smtClean="0"/>
              <a:t>‹#›</a:t>
            </a:fld>
            <a:endParaRPr lang="en-GB"/>
          </a:p>
        </p:txBody>
      </p:sp>
    </p:spTree>
    <p:extLst>
      <p:ext uri="{BB962C8B-B14F-4D97-AF65-F5344CB8AC3E}">
        <p14:creationId xmlns:p14="http://schemas.microsoft.com/office/powerpoint/2010/main" val="2900855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37F7754E-4EDE-4F0C-89D0-6BE0E96EBC0D}" type="datetimeFigureOut">
              <a:rPr lang="en-GB" smtClean="0"/>
              <a:t>22/07/2019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6248E58-DEB5-427B-B46C-64EF6EB1F8D4}" type="slidenum">
              <a:rPr lang="en-GB" smtClean="0"/>
              <a:t>‹#›</a:t>
            </a:fld>
            <a:endParaRPr lang="en-GB"/>
          </a:p>
        </p:txBody>
      </p:sp>
    </p:spTree>
    <p:extLst>
      <p:ext uri="{BB962C8B-B14F-4D97-AF65-F5344CB8AC3E}">
        <p14:creationId xmlns:p14="http://schemas.microsoft.com/office/powerpoint/2010/main" val="42183571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37F7754E-4EDE-4F0C-89D0-6BE0E96EBC0D}" type="datetimeFigureOut">
              <a:rPr lang="en-GB" smtClean="0"/>
              <a:t>22/07/2019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6248E58-DEB5-427B-B46C-64EF6EB1F8D4}" type="slidenum">
              <a:rPr lang="en-GB" smtClean="0"/>
              <a:t>‹#›</a:t>
            </a:fld>
            <a:endParaRPr lang="en-GB"/>
          </a:p>
        </p:txBody>
      </p:sp>
    </p:spTree>
    <p:extLst>
      <p:ext uri="{BB962C8B-B14F-4D97-AF65-F5344CB8AC3E}">
        <p14:creationId xmlns:p14="http://schemas.microsoft.com/office/powerpoint/2010/main" val="2538953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37F7754E-4EDE-4F0C-89D0-6BE0E96EBC0D}" type="datetimeFigureOut">
              <a:rPr lang="en-GB" smtClean="0"/>
              <a:t>22/07/2019</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6248E58-DEB5-427B-B46C-64EF6EB1F8D4}" type="slidenum">
              <a:rPr lang="en-GB" smtClean="0"/>
              <a:t>‹#›</a:t>
            </a:fld>
            <a:endParaRPr lang="en-GB"/>
          </a:p>
        </p:txBody>
      </p:sp>
    </p:spTree>
    <p:extLst>
      <p:ext uri="{BB962C8B-B14F-4D97-AF65-F5344CB8AC3E}">
        <p14:creationId xmlns:p14="http://schemas.microsoft.com/office/powerpoint/2010/main" val="392728944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033" y="118702"/>
            <a:ext cx="6673931" cy="641320"/>
          </a:xfrm>
          <a:solidFill>
            <a:srgbClr val="EB654F"/>
          </a:solidFill>
        </p:spPr>
        <p:txBody>
          <a:bodyPr>
            <a:normAutofit fontScale="90000"/>
          </a:bodyPr>
          <a:lstStyle/>
          <a:p>
            <a:pPr algn="ctr"/>
            <a:r>
              <a:rPr lang="en-GB" sz="4800" dirty="0" smtClean="0"/>
              <a:t>Morality</a:t>
            </a:r>
            <a:endParaRPr lang="en-GB" sz="4800" dirty="0"/>
          </a:p>
        </p:txBody>
      </p:sp>
      <p:sp>
        <p:nvSpPr>
          <p:cNvPr id="3" name="Content Placeholder 2"/>
          <p:cNvSpPr>
            <a:spLocks noGrp="1"/>
          </p:cNvSpPr>
          <p:nvPr>
            <p:ph idx="1"/>
          </p:nvPr>
        </p:nvSpPr>
        <p:spPr>
          <a:xfrm>
            <a:off x="92034" y="7611809"/>
            <a:ext cx="6673930" cy="1401563"/>
          </a:xfrm>
          <a:ln>
            <a:solidFill>
              <a:schemeClr val="accent2">
                <a:lumMod val="75000"/>
              </a:schemeClr>
            </a:solidFill>
          </a:ln>
        </p:spPr>
        <p:txBody>
          <a:bodyPr>
            <a:normAutofit/>
          </a:bodyPr>
          <a:lstStyle/>
          <a:p>
            <a:pPr marL="0" indent="0">
              <a:buNone/>
            </a:pPr>
            <a:r>
              <a:rPr lang="en-GB" sz="1800" dirty="0" smtClean="0"/>
              <a:t>How does Priestley explore issues of morality in </a:t>
            </a:r>
            <a:r>
              <a:rPr lang="en-GB" sz="1800" i="1" dirty="0" smtClean="0"/>
              <a:t>An Inspector Calls</a:t>
            </a:r>
            <a:r>
              <a:rPr lang="en-GB" sz="1800" dirty="0" smtClean="0"/>
              <a:t>?</a:t>
            </a:r>
            <a:endParaRPr lang="en-GB" sz="1800" dirty="0"/>
          </a:p>
          <a:p>
            <a:pPr marL="0" indent="0">
              <a:buNone/>
            </a:pPr>
            <a:r>
              <a:rPr lang="en-GB" sz="1800" b="1" dirty="0" smtClean="0"/>
              <a:t>Write about:</a:t>
            </a:r>
          </a:p>
          <a:p>
            <a:pPr marL="0" indent="0">
              <a:buNone/>
            </a:pPr>
            <a:r>
              <a:rPr lang="en-GB" sz="1800" dirty="0" smtClean="0"/>
              <a:t>The ideas about morality in the play</a:t>
            </a:r>
          </a:p>
          <a:p>
            <a:pPr marL="0" indent="0">
              <a:buNone/>
            </a:pPr>
            <a:r>
              <a:rPr lang="en-GB" sz="1800" dirty="0" smtClean="0"/>
              <a:t>How Priestley presents these ideas by the way he writes</a:t>
            </a:r>
          </a:p>
        </p:txBody>
      </p:sp>
      <p:sp>
        <p:nvSpPr>
          <p:cNvPr id="4" name="TextBox 3"/>
          <p:cNvSpPr txBox="1"/>
          <p:nvPr/>
        </p:nvSpPr>
        <p:spPr>
          <a:xfrm>
            <a:off x="92033" y="760022"/>
            <a:ext cx="6673931" cy="584775"/>
          </a:xfrm>
          <a:prstGeom prst="rect">
            <a:avLst/>
          </a:prstGeom>
          <a:noFill/>
        </p:spPr>
        <p:txBody>
          <a:bodyPr wrap="square" rtlCol="0">
            <a:spAutoFit/>
          </a:bodyPr>
          <a:lstStyle/>
          <a:p>
            <a:r>
              <a:rPr lang="en-GB" sz="1600" b="1" dirty="0" smtClean="0">
                <a:latin typeface="Gadugi" panose="020B0502040204020203" pitchFamily="34" charset="0"/>
              </a:rPr>
              <a:t>Morality: </a:t>
            </a:r>
            <a:r>
              <a:rPr lang="en-GB" sz="1600" dirty="0" smtClean="0">
                <a:latin typeface="Gadugi" panose="020B0502040204020203" pitchFamily="34" charset="0"/>
              </a:rPr>
              <a:t>concerning </a:t>
            </a:r>
            <a:r>
              <a:rPr lang="en-GB" sz="1600" dirty="0">
                <a:latin typeface="Gadugi" panose="020B0502040204020203" pitchFamily="34" charset="0"/>
              </a:rPr>
              <a:t>the distinction between right and wrong or good and bad behaviour.</a:t>
            </a:r>
          </a:p>
        </p:txBody>
      </p:sp>
      <p:sp>
        <p:nvSpPr>
          <p:cNvPr id="5" name="TextBox 4"/>
          <p:cNvSpPr txBox="1"/>
          <p:nvPr/>
        </p:nvSpPr>
        <p:spPr>
          <a:xfrm>
            <a:off x="92033" y="1349158"/>
            <a:ext cx="6673931" cy="3323987"/>
          </a:xfrm>
          <a:prstGeom prst="rect">
            <a:avLst/>
          </a:prstGeom>
          <a:noFill/>
          <a:ln>
            <a:solidFill>
              <a:schemeClr val="accent2">
                <a:lumMod val="75000"/>
              </a:schemeClr>
            </a:solidFill>
          </a:ln>
        </p:spPr>
        <p:txBody>
          <a:bodyPr wrap="square" rtlCol="0">
            <a:spAutoFit/>
          </a:bodyPr>
          <a:lstStyle/>
          <a:p>
            <a:pPr algn="ctr"/>
            <a:r>
              <a:rPr lang="en-GB" sz="1600" b="1" dirty="0" smtClean="0">
                <a:latin typeface="Levenim MT" panose="02010502060101010101" pitchFamily="2" charset="-79"/>
                <a:cs typeface="Levenim MT" panose="02010502060101010101" pitchFamily="2" charset="-79"/>
              </a:rPr>
              <a:t>Which characters can be considered ‘moral’? </a:t>
            </a:r>
          </a:p>
          <a:p>
            <a:pPr algn="just"/>
            <a:r>
              <a:rPr lang="en-GB" sz="1600" b="1" dirty="0" smtClean="0"/>
              <a:t>Gerald: </a:t>
            </a:r>
            <a:r>
              <a:rPr lang="en-GB" sz="1600" dirty="0" smtClean="0"/>
              <a:t>Gerald views himself as having strong morals; he believes that in being honest with Daisy, that his behaviour was morally right. He also seems to genuinely care for her, however, Daisy is quickly forgotten and his attentions return to Sheila at the end of the play.</a:t>
            </a:r>
          </a:p>
          <a:p>
            <a:pPr algn="ctr"/>
            <a:r>
              <a:rPr lang="en-GB" sz="1600" b="1" i="1" dirty="0" smtClean="0"/>
              <a:t>“We’re respectful citizens and not criminals”</a:t>
            </a:r>
          </a:p>
          <a:p>
            <a:pPr algn="just"/>
            <a:r>
              <a:rPr lang="en-GB" sz="1600" b="1" dirty="0" smtClean="0"/>
              <a:t>Sybil Birling: </a:t>
            </a:r>
            <a:r>
              <a:rPr lang="en-GB" sz="1600" dirty="0" smtClean="0"/>
              <a:t>Sybil prides herself on maintaining a respectable reputation for her family. She does this partly by volunteering at a women’s charity. Her judgment of Eva may be ‘moral’ in a society where women must conform to certain expectations; evidently, this is immoral in the eyes of the socialist Inspector. He believes Sybil is concerned with other people’s perception of her, not the safety of the young women her charity seeks to help.</a:t>
            </a:r>
          </a:p>
          <a:p>
            <a:pPr algn="ctr"/>
            <a:r>
              <a:rPr lang="en-GB" sz="1600" b="1" i="1" dirty="0" smtClean="0"/>
              <a:t>“Girls of that class”</a:t>
            </a:r>
            <a:endParaRPr lang="en-GB" sz="1600" b="1" i="1" dirty="0"/>
          </a:p>
        </p:txBody>
      </p:sp>
      <p:sp>
        <p:nvSpPr>
          <p:cNvPr id="7" name="TextBox 6"/>
          <p:cNvSpPr txBox="1"/>
          <p:nvPr/>
        </p:nvSpPr>
        <p:spPr>
          <a:xfrm>
            <a:off x="143986" y="4714342"/>
            <a:ext cx="6570024" cy="2877711"/>
          </a:xfrm>
          <a:prstGeom prst="rect">
            <a:avLst/>
          </a:prstGeom>
          <a:noFill/>
        </p:spPr>
        <p:txBody>
          <a:bodyPr wrap="square" rtlCol="0">
            <a:spAutoFit/>
          </a:bodyPr>
          <a:lstStyle/>
          <a:p>
            <a:pPr algn="ctr"/>
            <a:r>
              <a:rPr lang="en-GB" b="1" dirty="0" smtClean="0">
                <a:latin typeface="Levenim MT" panose="02010502060101010101" pitchFamily="2" charset="-79"/>
                <a:cs typeface="Levenim MT" panose="02010502060101010101" pitchFamily="2" charset="-79"/>
              </a:rPr>
              <a:t>The Seven Deadly Sins</a:t>
            </a:r>
          </a:p>
          <a:p>
            <a:pPr algn="ctr"/>
            <a:r>
              <a:rPr lang="en-GB" sz="1400" i="1" dirty="0" smtClean="0">
                <a:latin typeface="Gadugi" panose="020B0502040204020203" pitchFamily="34" charset="0"/>
              </a:rPr>
              <a:t>Morality is linked to religion. Priestley draws on Christian values to highlight the character’s lack of morality.</a:t>
            </a:r>
          </a:p>
          <a:p>
            <a:r>
              <a:rPr lang="en-GB" sz="1500" b="1" dirty="0" smtClean="0">
                <a:latin typeface="Gadugi" panose="020B0502040204020203" pitchFamily="34" charset="0"/>
              </a:rPr>
              <a:t>Gluttony: </a:t>
            </a:r>
            <a:r>
              <a:rPr lang="en-GB" sz="1500" dirty="0" smtClean="0">
                <a:latin typeface="Gadugi" panose="020B0502040204020203" pitchFamily="34" charset="0"/>
              </a:rPr>
              <a:t>The Birlings are at dinner with dessert and champagne at the beginning of the play.</a:t>
            </a:r>
          </a:p>
          <a:p>
            <a:r>
              <a:rPr lang="en-GB" sz="1500" b="1" dirty="0" smtClean="0">
                <a:latin typeface="Gadugi" panose="020B0502040204020203" pitchFamily="34" charset="0"/>
              </a:rPr>
              <a:t>Greed: </a:t>
            </a:r>
            <a:r>
              <a:rPr lang="en-GB" sz="1500" dirty="0" smtClean="0">
                <a:latin typeface="Gadugi" panose="020B0502040204020203" pitchFamily="34" charset="0"/>
              </a:rPr>
              <a:t>Arthur Birling is guilty of being greedy: “Lower costs and higher prices”</a:t>
            </a:r>
          </a:p>
          <a:p>
            <a:r>
              <a:rPr lang="en-GB" sz="1500" b="1" dirty="0" smtClean="0">
                <a:latin typeface="Gadugi" panose="020B0502040204020203" pitchFamily="34" charset="0"/>
              </a:rPr>
              <a:t>Envy: </a:t>
            </a:r>
            <a:r>
              <a:rPr lang="en-GB" sz="1500" dirty="0" smtClean="0">
                <a:latin typeface="Gadugi" panose="020B0502040204020203" pitchFamily="34" charset="0"/>
              </a:rPr>
              <a:t>Sheila is filled with envy when she sees how pretty Eva is.</a:t>
            </a:r>
          </a:p>
          <a:p>
            <a:r>
              <a:rPr lang="en-GB" sz="1500" b="1" dirty="0" smtClean="0">
                <a:latin typeface="Gadugi" panose="020B0502040204020203" pitchFamily="34" charset="0"/>
              </a:rPr>
              <a:t>Pride: </a:t>
            </a:r>
            <a:r>
              <a:rPr lang="en-GB" sz="1500" dirty="0" smtClean="0">
                <a:latin typeface="Gadugi" panose="020B0502040204020203" pitchFamily="34" charset="0"/>
              </a:rPr>
              <a:t>Sybil puts herself first in many conversations; she is also too proud to consider Eva’s needs. “Impertinent girl!”</a:t>
            </a:r>
          </a:p>
          <a:p>
            <a:r>
              <a:rPr lang="en-GB" sz="1500" b="1" dirty="0" smtClean="0">
                <a:latin typeface="Gadugi" panose="020B0502040204020203" pitchFamily="34" charset="0"/>
              </a:rPr>
              <a:t>Lust: </a:t>
            </a:r>
            <a:r>
              <a:rPr lang="en-GB" sz="1500" dirty="0" smtClean="0">
                <a:latin typeface="Gadugi" panose="020B0502040204020203" pitchFamily="34" charset="0"/>
              </a:rPr>
              <a:t>Eric and Gerald are both lustful and use Eva for their own sexual gratification. Eric says “I threatened to make a row.”</a:t>
            </a:r>
            <a:endParaRPr lang="en-GB" sz="1500" dirty="0">
              <a:latin typeface="Gadugi" panose="020B0502040204020203" pitchFamily="34" charset="0"/>
            </a:endParaRPr>
          </a:p>
        </p:txBody>
      </p:sp>
    </p:spTree>
    <p:custDataLst>
      <p:tags r:id="rId1"/>
    </p:custDataLst>
    <p:extLst>
      <p:ext uri="{BB962C8B-B14F-4D97-AF65-F5344CB8AC3E}">
        <p14:creationId xmlns:p14="http://schemas.microsoft.com/office/powerpoint/2010/main" val="646197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28" y="166202"/>
            <a:ext cx="6673932" cy="522567"/>
          </a:xfrm>
          <a:solidFill>
            <a:schemeClr val="accent4">
              <a:lumMod val="60000"/>
              <a:lumOff val="40000"/>
            </a:schemeClr>
          </a:solidFill>
        </p:spPr>
        <p:txBody>
          <a:bodyPr>
            <a:normAutofit fontScale="90000"/>
          </a:bodyPr>
          <a:lstStyle/>
          <a:p>
            <a:pPr algn="ctr"/>
            <a:r>
              <a:rPr lang="en-GB" dirty="0" smtClean="0">
                <a:latin typeface="Gadugi" panose="020B0502040204020203" pitchFamily="34" charset="0"/>
              </a:rPr>
              <a:t>Social Responsibility</a:t>
            </a:r>
            <a:endParaRPr lang="en-GB" dirty="0">
              <a:latin typeface="Gadugi" panose="020B0502040204020203" pitchFamily="34" charset="0"/>
            </a:endParaRPr>
          </a:p>
        </p:txBody>
      </p:sp>
      <p:sp>
        <p:nvSpPr>
          <p:cNvPr id="3" name="Content Placeholder 2"/>
          <p:cNvSpPr>
            <a:spLocks noGrp="1"/>
          </p:cNvSpPr>
          <p:nvPr>
            <p:ph idx="1"/>
          </p:nvPr>
        </p:nvSpPr>
        <p:spPr>
          <a:xfrm>
            <a:off x="83128" y="854749"/>
            <a:ext cx="6673932" cy="1223433"/>
          </a:xfrm>
          <a:ln>
            <a:solidFill>
              <a:srgbClr val="FFC000"/>
            </a:solidFill>
          </a:ln>
        </p:spPr>
        <p:txBody>
          <a:bodyPr>
            <a:normAutofit/>
          </a:bodyPr>
          <a:lstStyle/>
          <a:p>
            <a:pPr marL="0" indent="0">
              <a:buNone/>
            </a:pPr>
            <a:r>
              <a:rPr lang="en-GB" sz="2000" b="1" dirty="0" smtClean="0"/>
              <a:t>Social responsibility: </a:t>
            </a:r>
            <a:r>
              <a:rPr lang="en-GB" sz="2000" dirty="0" smtClean="0"/>
              <a:t>The principle of socialism is that those who are privileged should help those who are less fortunate. Priestley suggests that Capitalism focuses too much on personal gain.</a:t>
            </a:r>
            <a:endParaRPr lang="en-GB" sz="2000" dirty="0"/>
          </a:p>
        </p:txBody>
      </p:sp>
      <p:sp>
        <p:nvSpPr>
          <p:cNvPr id="4" name="TextBox 3"/>
          <p:cNvSpPr txBox="1"/>
          <p:nvPr/>
        </p:nvSpPr>
        <p:spPr>
          <a:xfrm>
            <a:off x="83128" y="2322316"/>
            <a:ext cx="6673932" cy="4154984"/>
          </a:xfrm>
          <a:prstGeom prst="rect">
            <a:avLst/>
          </a:prstGeom>
          <a:noFill/>
          <a:ln>
            <a:solidFill>
              <a:srgbClr val="FFFF66"/>
            </a:solidFill>
          </a:ln>
        </p:spPr>
        <p:txBody>
          <a:bodyPr wrap="square" rtlCol="0">
            <a:spAutoFit/>
          </a:bodyPr>
          <a:lstStyle/>
          <a:p>
            <a:pPr algn="ctr"/>
            <a:r>
              <a:rPr lang="en-GB" b="1" dirty="0" smtClean="0">
                <a:latin typeface="Levenim MT" panose="02010502060101010101" pitchFamily="2" charset="-79"/>
                <a:cs typeface="Levenim MT" panose="02010502060101010101" pitchFamily="2" charset="-79"/>
              </a:rPr>
              <a:t>Which characters lack social responsibility?</a:t>
            </a:r>
          </a:p>
          <a:p>
            <a:r>
              <a:rPr lang="en-GB" sz="1600" b="1" dirty="0" smtClean="0">
                <a:latin typeface="Levenim MT" panose="02010502060101010101" pitchFamily="2" charset="-79"/>
                <a:cs typeface="Levenim MT" panose="02010502060101010101" pitchFamily="2" charset="-79"/>
              </a:rPr>
              <a:t>Arthur Birling </a:t>
            </a:r>
            <a:r>
              <a:rPr lang="en-GB" sz="1600" dirty="0" smtClean="0">
                <a:latin typeface="Levenim MT" panose="02010502060101010101" pitchFamily="2" charset="-79"/>
                <a:cs typeface="Levenim MT" panose="02010502060101010101" pitchFamily="2" charset="-79"/>
              </a:rPr>
              <a:t>does not support socialist views; he believes that it is his duty to maintain “lower costs” and ensure that the labourers are paid the least amount possible. His neglect of the workers continues as rival companies agreed amongst themselves on wages, so that workers could not leave for higher salaries. He believes they are greedy and would ask for the “earth” if they could.</a:t>
            </a:r>
          </a:p>
          <a:p>
            <a:r>
              <a:rPr lang="en-GB" sz="1600" b="1" dirty="0" smtClean="0">
                <a:latin typeface="Levenim MT" panose="02010502060101010101" pitchFamily="2" charset="-79"/>
                <a:cs typeface="Levenim MT" panose="02010502060101010101" pitchFamily="2" charset="-79"/>
              </a:rPr>
              <a:t>Sheila Birling</a:t>
            </a:r>
            <a:r>
              <a:rPr lang="en-GB" sz="1600" dirty="0" smtClean="0">
                <a:latin typeface="Levenim MT" panose="02010502060101010101" pitchFamily="2" charset="-79"/>
                <a:cs typeface="Levenim MT" panose="02010502060101010101" pitchFamily="2" charset="-79"/>
              </a:rPr>
              <a:t> lacks social responsibility when she gets into a “furious temper” and demands that Eva Smith is fired. She does not think beyond her own needs or consider the impact her behaviour may have.</a:t>
            </a:r>
          </a:p>
          <a:p>
            <a:r>
              <a:rPr lang="en-GB" sz="1600" b="1" dirty="0" smtClean="0">
                <a:latin typeface="Levenim MT" panose="02010502060101010101" pitchFamily="2" charset="-79"/>
                <a:cs typeface="Levenim MT" panose="02010502060101010101" pitchFamily="2" charset="-79"/>
              </a:rPr>
              <a:t>Sybil Birling’s </a:t>
            </a:r>
            <a:r>
              <a:rPr lang="en-GB" sz="1600" dirty="0" smtClean="0">
                <a:latin typeface="Levenim MT" panose="02010502060101010101" pitchFamily="2" charset="-79"/>
                <a:cs typeface="Levenim MT" panose="02010502060101010101" pitchFamily="2" charset="-79"/>
              </a:rPr>
              <a:t>lack of social responsibility is particularly shocking because her role in a women’s charity is specifically to act in a socially responsible manner, which she readily abandons in rejecting Eva Smith based on her own traditionalist views.</a:t>
            </a:r>
            <a:endParaRPr lang="en-GB" sz="1600" b="1" dirty="0">
              <a:latin typeface="Levenim MT" panose="02010502060101010101" pitchFamily="2" charset="-79"/>
              <a:cs typeface="Levenim MT" panose="02010502060101010101" pitchFamily="2" charset="-79"/>
            </a:endParaRPr>
          </a:p>
        </p:txBody>
      </p:sp>
      <p:sp>
        <p:nvSpPr>
          <p:cNvPr id="5" name="TextBox 4"/>
          <p:cNvSpPr txBox="1"/>
          <p:nvPr/>
        </p:nvSpPr>
        <p:spPr>
          <a:xfrm>
            <a:off x="83128" y="6721434"/>
            <a:ext cx="6673932" cy="2308324"/>
          </a:xfrm>
          <a:prstGeom prst="rect">
            <a:avLst/>
          </a:prstGeom>
          <a:noFill/>
          <a:ln>
            <a:solidFill>
              <a:schemeClr val="accent2">
                <a:lumMod val="60000"/>
                <a:lumOff val="40000"/>
              </a:schemeClr>
            </a:solidFill>
          </a:ln>
        </p:spPr>
        <p:txBody>
          <a:bodyPr wrap="square" rtlCol="0">
            <a:spAutoFit/>
          </a:bodyPr>
          <a:lstStyle/>
          <a:p>
            <a:pPr algn="ctr"/>
            <a:r>
              <a:rPr lang="en-GB" b="1" dirty="0" smtClean="0"/>
              <a:t>The Inspector</a:t>
            </a:r>
          </a:p>
          <a:p>
            <a:pPr algn="ctr"/>
            <a:r>
              <a:rPr lang="en-GB" dirty="0" smtClean="0">
                <a:latin typeface="Kalinga" panose="020B0502040204020203" pitchFamily="34" charset="0"/>
                <a:cs typeface="Kalinga" panose="020B0502040204020203" pitchFamily="34" charset="0"/>
              </a:rPr>
              <a:t>The Inspector fights against the wave of Capitalist attitudes throughout the play. He plays the dramatic function and also acts as a vessel to carry Priestley’s message of responsibility.</a:t>
            </a:r>
          </a:p>
          <a:p>
            <a:pPr algn="ctr"/>
            <a:r>
              <a:rPr lang="en-GB" i="1" dirty="0" smtClean="0">
                <a:latin typeface="Kalinga" panose="020B0502040204020203" pitchFamily="34" charset="0"/>
                <a:cs typeface="Kalinga" panose="020B0502040204020203" pitchFamily="34" charset="0"/>
              </a:rPr>
              <a:t>“Remember what you did, Mrs Birling”  </a:t>
            </a:r>
          </a:p>
          <a:p>
            <a:pPr algn="ctr"/>
            <a:r>
              <a:rPr lang="en-GB" i="1" dirty="0" smtClean="0">
                <a:latin typeface="Kalinga" panose="020B0502040204020203" pitchFamily="34" charset="0"/>
                <a:cs typeface="Kalinga" panose="020B0502040204020203" pitchFamily="34" charset="0"/>
              </a:rPr>
              <a:t>“She needed not only money, but advice, sympathy, friendliness”</a:t>
            </a:r>
            <a:endParaRPr lang="en-GB" i="1" dirty="0">
              <a:latin typeface="Kalinga" panose="020B0502040204020203" pitchFamily="34" charset="0"/>
              <a:cs typeface="Kalinga" panose="020B0502040204020203" pitchFamily="34" charset="0"/>
            </a:endParaRPr>
          </a:p>
        </p:txBody>
      </p:sp>
    </p:spTree>
    <p:custDataLst>
      <p:tags r:id="rId1"/>
    </p:custDataLst>
    <p:extLst>
      <p:ext uri="{BB962C8B-B14F-4D97-AF65-F5344CB8AC3E}">
        <p14:creationId xmlns:p14="http://schemas.microsoft.com/office/powerpoint/2010/main" val="1609140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229" y="130577"/>
            <a:ext cx="6641831" cy="629443"/>
          </a:xfrm>
          <a:solidFill>
            <a:schemeClr val="accent6">
              <a:lumMod val="60000"/>
              <a:lumOff val="40000"/>
            </a:schemeClr>
          </a:solidFill>
        </p:spPr>
        <p:txBody>
          <a:bodyPr>
            <a:normAutofit/>
          </a:bodyPr>
          <a:lstStyle/>
          <a:p>
            <a:pPr algn="ctr"/>
            <a:r>
              <a:rPr lang="en-GB" sz="3600" b="1" dirty="0" smtClean="0"/>
              <a:t>Survival of the Fittest</a:t>
            </a:r>
            <a:endParaRPr lang="en-GB" sz="3600" b="1" dirty="0"/>
          </a:p>
        </p:txBody>
      </p:sp>
      <p:sp>
        <p:nvSpPr>
          <p:cNvPr id="3" name="Content Placeholder 2"/>
          <p:cNvSpPr>
            <a:spLocks noGrp="1"/>
          </p:cNvSpPr>
          <p:nvPr>
            <p:ph idx="1"/>
          </p:nvPr>
        </p:nvSpPr>
        <p:spPr>
          <a:xfrm>
            <a:off x="115229" y="914124"/>
            <a:ext cx="6641831" cy="1021553"/>
          </a:xfrm>
          <a:ln>
            <a:solidFill>
              <a:srgbClr val="00B050"/>
            </a:solidFill>
          </a:ln>
        </p:spPr>
        <p:txBody>
          <a:bodyPr>
            <a:normAutofit/>
          </a:bodyPr>
          <a:lstStyle/>
          <a:p>
            <a:pPr marL="0" indent="0">
              <a:buNone/>
            </a:pPr>
            <a:r>
              <a:rPr lang="en-GB" sz="1600" b="1" dirty="0" smtClean="0">
                <a:latin typeface="Gadugi" panose="020B0502040204020203" pitchFamily="34" charset="0"/>
              </a:rPr>
              <a:t>Survival of the Fittest: </a:t>
            </a:r>
            <a:r>
              <a:rPr lang="en-GB" sz="1600" dirty="0">
                <a:latin typeface="Gadugi" panose="020B0502040204020203" pitchFamily="34" charset="0"/>
              </a:rPr>
              <a:t>"</a:t>
            </a:r>
            <a:r>
              <a:rPr lang="en-GB" sz="1600" b="1" dirty="0">
                <a:latin typeface="Gadugi" panose="020B0502040204020203" pitchFamily="34" charset="0"/>
              </a:rPr>
              <a:t>Survival of the fittest</a:t>
            </a:r>
            <a:r>
              <a:rPr lang="en-GB" sz="1600" dirty="0">
                <a:latin typeface="Gadugi" panose="020B0502040204020203" pitchFamily="34" charset="0"/>
              </a:rPr>
              <a:t>" is a phrase that originated from Darwinian evolutionary </a:t>
            </a:r>
            <a:r>
              <a:rPr lang="en-GB" sz="1600" dirty="0" smtClean="0">
                <a:latin typeface="Gadugi" panose="020B0502040204020203" pitchFamily="34" charset="0"/>
              </a:rPr>
              <a:t>theory. In </a:t>
            </a:r>
            <a:r>
              <a:rPr lang="en-GB" sz="1600" dirty="0">
                <a:latin typeface="Gadugi" panose="020B0502040204020203" pitchFamily="34" charset="0"/>
              </a:rPr>
              <a:t>Darwinian terms the phrase is best understood as "Survival of the form that will leave the most copies of itself in successive generations."</a:t>
            </a:r>
            <a:endParaRPr lang="en-GB" sz="1600" b="1" dirty="0">
              <a:latin typeface="Gadugi" panose="020B0502040204020203" pitchFamily="34" charset="0"/>
            </a:endParaRPr>
          </a:p>
        </p:txBody>
      </p:sp>
      <p:sp>
        <p:nvSpPr>
          <p:cNvPr id="4" name="TextBox 3"/>
          <p:cNvSpPr txBox="1"/>
          <p:nvPr/>
        </p:nvSpPr>
        <p:spPr>
          <a:xfrm>
            <a:off x="115229" y="2006931"/>
            <a:ext cx="6641831" cy="5386090"/>
          </a:xfrm>
          <a:prstGeom prst="rect">
            <a:avLst/>
          </a:prstGeom>
          <a:noFill/>
        </p:spPr>
        <p:txBody>
          <a:bodyPr wrap="square" rtlCol="0">
            <a:spAutoFit/>
          </a:bodyPr>
          <a:lstStyle/>
          <a:p>
            <a:pPr algn="ctr"/>
            <a:r>
              <a:rPr lang="en-GB" b="1" dirty="0" smtClean="0"/>
              <a:t>Which characters support the idea of ‘survival of the fittest’?</a:t>
            </a:r>
          </a:p>
          <a:p>
            <a:pPr marL="285750" indent="-285750">
              <a:buFont typeface="Arial" panose="020B0604020202020204" pitchFamily="34" charset="0"/>
              <a:buChar char="•"/>
            </a:pPr>
            <a:r>
              <a:rPr lang="en-GB" sz="1600" dirty="0" smtClean="0">
                <a:latin typeface="Gadugi" panose="020B0502040204020203" pitchFamily="34" charset="0"/>
              </a:rPr>
              <a:t>Arthur Birling’s Capitalist view that a man must “look after himself” reveals that he has not regard for those less privileged than himself and his family. His attitude towards his workers is selfish and he dismisses any suffering on their part entirely. </a:t>
            </a:r>
          </a:p>
          <a:p>
            <a:pPr marL="285750" indent="-285750">
              <a:buFont typeface="Arial" panose="020B0604020202020204" pitchFamily="34" charset="0"/>
              <a:buChar char="•"/>
            </a:pPr>
            <a:r>
              <a:rPr lang="en-GB" sz="1600" dirty="0" smtClean="0">
                <a:latin typeface="Gadugi" panose="020B0502040204020203" pitchFamily="34" charset="0"/>
              </a:rPr>
              <a:t>Towards the end of the play, both Sheila and Eric remind him of these words: “I didn’t notice that you told him it’s every man for himself’.</a:t>
            </a:r>
          </a:p>
          <a:p>
            <a:r>
              <a:rPr lang="en-GB" sz="1600" dirty="0" smtClean="0">
                <a:latin typeface="Gadugi" panose="020B0502040204020203" pitchFamily="34" charset="0"/>
              </a:rPr>
              <a:t>The structure of the play adheres to the three classical unities: </a:t>
            </a:r>
          </a:p>
          <a:p>
            <a:r>
              <a:rPr lang="en-GB" b="1" i="1" dirty="0"/>
              <a:t>U</a:t>
            </a:r>
            <a:r>
              <a:rPr lang="en-GB" b="1" i="1" dirty="0" smtClean="0"/>
              <a:t>nity </a:t>
            </a:r>
            <a:r>
              <a:rPr lang="en-GB" b="1" i="1" dirty="0"/>
              <a:t>of action</a:t>
            </a:r>
            <a:r>
              <a:rPr lang="en-GB" b="1" dirty="0"/>
              <a:t>: </a:t>
            </a:r>
            <a:r>
              <a:rPr lang="en-GB" dirty="0"/>
              <a:t>a play should have one action that it follows, with minimal </a:t>
            </a:r>
            <a:r>
              <a:rPr lang="en-GB" dirty="0" smtClean="0"/>
              <a:t>subplots</a:t>
            </a:r>
            <a:endParaRPr lang="en-GB" dirty="0"/>
          </a:p>
          <a:p>
            <a:r>
              <a:rPr lang="en-GB" b="1" i="1" dirty="0"/>
              <a:t>U</a:t>
            </a:r>
            <a:r>
              <a:rPr lang="en-GB" b="1" i="1" dirty="0" smtClean="0"/>
              <a:t>nity </a:t>
            </a:r>
            <a:r>
              <a:rPr lang="en-GB" b="1" i="1" dirty="0"/>
              <a:t>of time</a:t>
            </a:r>
            <a:r>
              <a:rPr lang="en-GB" b="1" dirty="0"/>
              <a:t>: </a:t>
            </a:r>
            <a:r>
              <a:rPr lang="en-GB" dirty="0"/>
              <a:t>the action in a play should occur over a period of no more than 24 </a:t>
            </a:r>
            <a:r>
              <a:rPr lang="en-GB" dirty="0" smtClean="0"/>
              <a:t>hours</a:t>
            </a:r>
            <a:endParaRPr lang="en-GB" dirty="0"/>
          </a:p>
          <a:p>
            <a:r>
              <a:rPr lang="en-GB" b="1" i="1" dirty="0"/>
              <a:t>U</a:t>
            </a:r>
            <a:r>
              <a:rPr lang="en-GB" b="1" i="1" dirty="0" smtClean="0"/>
              <a:t>nity </a:t>
            </a:r>
            <a:r>
              <a:rPr lang="en-GB" b="1" i="1" dirty="0"/>
              <a:t>of place</a:t>
            </a:r>
            <a:r>
              <a:rPr lang="en-GB" b="1" dirty="0"/>
              <a:t>: </a:t>
            </a:r>
            <a:r>
              <a:rPr lang="en-GB" dirty="0"/>
              <a:t>a play should exist in a single physical space and should not attempt to compress geography, nor should the stage represent more than one </a:t>
            </a:r>
            <a:r>
              <a:rPr lang="en-GB" dirty="0" smtClean="0"/>
              <a:t>place</a:t>
            </a:r>
          </a:p>
          <a:p>
            <a:endParaRPr lang="en-GB" dirty="0"/>
          </a:p>
          <a:p>
            <a:pPr algn="ctr"/>
            <a:r>
              <a:rPr lang="en-GB" b="1" dirty="0" smtClean="0"/>
              <a:t>This represents a cycle; Birling’s words come back to haunt him. The telephone ringing at the end also symbolises the beginning of another interrogation – have the Birlings learned anything?</a:t>
            </a:r>
            <a:endParaRPr lang="en-GB" b="1" dirty="0"/>
          </a:p>
        </p:txBody>
      </p:sp>
      <p:sp>
        <p:nvSpPr>
          <p:cNvPr id="5" name="TextBox 4"/>
          <p:cNvSpPr txBox="1"/>
          <p:nvPr/>
        </p:nvSpPr>
        <p:spPr>
          <a:xfrm>
            <a:off x="115229" y="7488025"/>
            <a:ext cx="6641831" cy="1477328"/>
          </a:xfrm>
          <a:prstGeom prst="rect">
            <a:avLst/>
          </a:prstGeom>
          <a:noFill/>
          <a:ln>
            <a:solidFill>
              <a:schemeClr val="accent6">
                <a:lumMod val="50000"/>
              </a:schemeClr>
            </a:solidFill>
          </a:ln>
        </p:spPr>
        <p:txBody>
          <a:bodyPr wrap="square" rtlCol="0">
            <a:spAutoFit/>
          </a:bodyPr>
          <a:lstStyle/>
          <a:p>
            <a:r>
              <a:rPr lang="en-GB" dirty="0" smtClean="0"/>
              <a:t>How does Priestley explore the idea ‘survival of the fittest’ in the play </a:t>
            </a:r>
            <a:r>
              <a:rPr lang="en-GB" i="1" dirty="0" smtClean="0"/>
              <a:t>An Inspector Calls</a:t>
            </a:r>
            <a:r>
              <a:rPr lang="en-GB" dirty="0" smtClean="0"/>
              <a:t>?</a:t>
            </a:r>
          </a:p>
          <a:p>
            <a:r>
              <a:rPr lang="en-GB" b="1" dirty="0" smtClean="0"/>
              <a:t>Write about:</a:t>
            </a:r>
          </a:p>
          <a:p>
            <a:r>
              <a:rPr lang="en-GB" dirty="0" smtClean="0"/>
              <a:t>The ideas about ‘survival’ in the play</a:t>
            </a:r>
          </a:p>
          <a:p>
            <a:r>
              <a:rPr lang="en-GB" dirty="0" smtClean="0"/>
              <a:t>How Priestley presents these ideas by the way he writes</a:t>
            </a:r>
          </a:p>
        </p:txBody>
      </p:sp>
      <p:cxnSp>
        <p:nvCxnSpPr>
          <p:cNvPr id="7" name="Straight Connector 6"/>
          <p:cNvCxnSpPr/>
          <p:nvPr/>
        </p:nvCxnSpPr>
        <p:spPr>
          <a:xfrm>
            <a:off x="285008" y="6341423"/>
            <a:ext cx="6234546" cy="0"/>
          </a:xfrm>
          <a:prstGeom prst="line">
            <a:avLst/>
          </a:prstGeom>
          <a:ln w="28575">
            <a:solidFill>
              <a:srgbClr val="63CD86"/>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75791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161" y="178077"/>
            <a:ext cx="6507677" cy="605693"/>
          </a:xfrm>
          <a:solidFill>
            <a:srgbClr val="66CCFF"/>
          </a:solidFill>
        </p:spPr>
        <p:txBody>
          <a:bodyPr>
            <a:normAutofit/>
          </a:bodyPr>
          <a:lstStyle/>
          <a:p>
            <a:pPr algn="ctr"/>
            <a:r>
              <a:rPr lang="en-GB" dirty="0" smtClean="0">
                <a:latin typeface="Levenim MT" panose="02010502060101010101" pitchFamily="2" charset="-79"/>
                <a:cs typeface="Levenim MT" panose="02010502060101010101" pitchFamily="2" charset="-79"/>
              </a:rPr>
              <a:t>Inequality</a:t>
            </a:r>
            <a:endParaRPr lang="en-GB" dirty="0">
              <a:latin typeface="Levenim MT" panose="02010502060101010101" pitchFamily="2" charset="-79"/>
              <a:cs typeface="Levenim MT" panose="02010502060101010101" pitchFamily="2" charset="-79"/>
            </a:endParaRPr>
          </a:p>
        </p:txBody>
      </p:sp>
      <p:sp>
        <p:nvSpPr>
          <p:cNvPr id="3" name="Content Placeholder 2"/>
          <p:cNvSpPr>
            <a:spLocks noGrp="1"/>
          </p:cNvSpPr>
          <p:nvPr>
            <p:ph idx="1"/>
          </p:nvPr>
        </p:nvSpPr>
        <p:spPr>
          <a:xfrm>
            <a:off x="175161" y="949752"/>
            <a:ext cx="6507677" cy="617791"/>
          </a:xfrm>
        </p:spPr>
        <p:txBody>
          <a:bodyPr>
            <a:normAutofit lnSpcReduction="10000"/>
          </a:bodyPr>
          <a:lstStyle/>
          <a:p>
            <a:pPr marL="0" indent="0" algn="ctr">
              <a:buNone/>
            </a:pPr>
            <a:r>
              <a:rPr lang="en-GB" sz="2000" b="1" dirty="0">
                <a:latin typeface="Levenim MT" panose="02010502060101010101" pitchFamily="2" charset="-79"/>
                <a:cs typeface="Levenim MT" panose="02010502060101010101" pitchFamily="2" charset="-79"/>
              </a:rPr>
              <a:t>Social inequality</a:t>
            </a:r>
            <a:r>
              <a:rPr lang="en-GB" sz="2000" dirty="0">
                <a:latin typeface="Levenim MT" panose="02010502060101010101" pitchFamily="2" charset="-79"/>
                <a:cs typeface="Levenim MT" panose="02010502060101010101" pitchFamily="2" charset="-79"/>
              </a:rPr>
              <a:t> occurs when resources in a given society are distributed </a:t>
            </a:r>
            <a:r>
              <a:rPr lang="en-GB" sz="2000" dirty="0" smtClean="0">
                <a:latin typeface="Levenim MT" panose="02010502060101010101" pitchFamily="2" charset="-79"/>
                <a:cs typeface="Levenim MT" panose="02010502060101010101" pitchFamily="2" charset="-79"/>
              </a:rPr>
              <a:t>unevenly.</a:t>
            </a:r>
            <a:endParaRPr lang="en-GB" sz="2000" dirty="0">
              <a:latin typeface="Levenim MT" panose="02010502060101010101" pitchFamily="2" charset="-79"/>
              <a:cs typeface="Levenim MT" panose="02010502060101010101" pitchFamily="2" charset="-79"/>
            </a:endParaRPr>
          </a:p>
        </p:txBody>
      </p:sp>
      <p:sp>
        <p:nvSpPr>
          <p:cNvPr id="5" name="Content Placeholder 2"/>
          <p:cNvSpPr txBox="1">
            <a:spLocks/>
          </p:cNvSpPr>
          <p:nvPr/>
        </p:nvSpPr>
        <p:spPr>
          <a:xfrm>
            <a:off x="175161" y="1567543"/>
            <a:ext cx="6507677" cy="3491346"/>
          </a:xfrm>
          <a:prstGeom prst="rect">
            <a:avLst/>
          </a:prstGeom>
          <a:ln>
            <a:solidFill>
              <a:srgbClr val="0070C0"/>
            </a:solidFill>
          </a:ln>
        </p:spPr>
        <p:txBody>
          <a:bodyPr vert="horz" lIns="91440" tIns="45720" rIns="91440" bIns="45720" rtlCol="0">
            <a:normAutofit lnSpcReduction="10000"/>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Font typeface="Arial" panose="020B0604020202020204" pitchFamily="34" charset="0"/>
              <a:buNone/>
            </a:pPr>
            <a:r>
              <a:rPr lang="en-GB" sz="1800" b="1" dirty="0" smtClean="0">
                <a:latin typeface="Gadugi" panose="020B0502040204020203" pitchFamily="34" charset="0"/>
                <a:cs typeface="Levenim MT" panose="02010502060101010101" pitchFamily="2" charset="-79"/>
              </a:rPr>
              <a:t>Which characters reflect social inequalities?</a:t>
            </a:r>
          </a:p>
          <a:p>
            <a:r>
              <a:rPr lang="en-GB" sz="1800" dirty="0" smtClean="0">
                <a:latin typeface="Gadugi" panose="020B0502040204020203" pitchFamily="34" charset="0"/>
                <a:cs typeface="Levenim MT" panose="02010502060101010101" pitchFamily="2" charset="-79"/>
              </a:rPr>
              <a:t>Eva symbolises social and gender inequalities. Because of her class, she is treated as </a:t>
            </a:r>
            <a:r>
              <a:rPr lang="en-GB" sz="1800" b="1" dirty="0" smtClean="0">
                <a:latin typeface="Gadugi" panose="020B0502040204020203" pitchFamily="34" charset="0"/>
                <a:cs typeface="Levenim MT" panose="02010502060101010101" pitchFamily="2" charset="-79"/>
              </a:rPr>
              <a:t>inferior</a:t>
            </a:r>
            <a:r>
              <a:rPr lang="en-GB" sz="1800" dirty="0" smtClean="0">
                <a:latin typeface="Gadugi" panose="020B0502040204020203" pitchFamily="34" charset="0"/>
                <a:cs typeface="Levenim MT" panose="02010502060101010101" pitchFamily="2" charset="-79"/>
              </a:rPr>
              <a:t> by each character. </a:t>
            </a:r>
          </a:p>
          <a:p>
            <a:r>
              <a:rPr lang="en-GB" sz="1800" dirty="0" smtClean="0">
                <a:latin typeface="Gadugi" panose="020B0502040204020203" pitchFamily="34" charset="0"/>
                <a:cs typeface="Levenim MT" panose="02010502060101010101" pitchFamily="2" charset="-79"/>
              </a:rPr>
              <a:t>Arthur Birling </a:t>
            </a:r>
            <a:r>
              <a:rPr lang="en-GB" sz="1800" b="1" dirty="0" smtClean="0">
                <a:latin typeface="Gadugi" panose="020B0502040204020203" pitchFamily="34" charset="0"/>
                <a:cs typeface="Levenim MT" panose="02010502060101010101" pitchFamily="2" charset="-79"/>
              </a:rPr>
              <a:t>controls</a:t>
            </a:r>
            <a:r>
              <a:rPr lang="en-GB" sz="1800" dirty="0" smtClean="0">
                <a:latin typeface="Gadugi" panose="020B0502040204020203" pitchFamily="34" charset="0"/>
                <a:cs typeface="Levenim MT" panose="02010502060101010101" pitchFamily="2" charset="-79"/>
              </a:rPr>
              <a:t> Eva because she needs him in order to earn a living. </a:t>
            </a:r>
          </a:p>
          <a:p>
            <a:r>
              <a:rPr lang="en-GB" sz="1800" dirty="0" smtClean="0">
                <a:latin typeface="Gadugi" panose="020B0502040204020203" pitchFamily="34" charset="0"/>
                <a:cs typeface="Levenim MT" panose="02010502060101010101" pitchFamily="2" charset="-79"/>
              </a:rPr>
              <a:t>Sheila’s behaviour means she is easily fired from </a:t>
            </a:r>
            <a:r>
              <a:rPr lang="en-GB" sz="1800" dirty="0" err="1" smtClean="0">
                <a:latin typeface="Gadugi" panose="020B0502040204020203" pitchFamily="34" charset="0"/>
                <a:cs typeface="Levenim MT" panose="02010502060101010101" pitchFamily="2" charset="-79"/>
              </a:rPr>
              <a:t>Milwards</a:t>
            </a:r>
            <a:r>
              <a:rPr lang="en-GB" sz="1800" dirty="0" smtClean="0">
                <a:latin typeface="Gadugi" panose="020B0502040204020203" pitchFamily="34" charset="0"/>
                <a:cs typeface="Levenim MT" panose="02010502060101010101" pitchFamily="2" charset="-79"/>
              </a:rPr>
              <a:t> with no rights or means of defence.</a:t>
            </a:r>
          </a:p>
          <a:p>
            <a:r>
              <a:rPr lang="en-GB" sz="1800" dirty="0" smtClean="0">
                <a:latin typeface="Gadugi" panose="020B0502040204020203" pitchFamily="34" charset="0"/>
                <a:cs typeface="Levenim MT" panose="02010502060101010101" pitchFamily="2" charset="-79"/>
              </a:rPr>
              <a:t>Both Eric and Gerald </a:t>
            </a:r>
            <a:r>
              <a:rPr lang="en-GB" sz="1800" b="1" dirty="0" smtClean="0">
                <a:latin typeface="Gadugi" panose="020B0502040204020203" pitchFamily="34" charset="0"/>
                <a:cs typeface="Levenim MT" panose="02010502060101010101" pitchFamily="2" charset="-79"/>
              </a:rPr>
              <a:t>prey </a:t>
            </a:r>
            <a:r>
              <a:rPr lang="en-GB" sz="1800" dirty="0" smtClean="0">
                <a:latin typeface="Gadugi" panose="020B0502040204020203" pitchFamily="34" charset="0"/>
                <a:cs typeface="Levenim MT" panose="02010502060101010101" pitchFamily="2" charset="-79"/>
              </a:rPr>
              <a:t>on Eva because of her </a:t>
            </a:r>
            <a:r>
              <a:rPr lang="en-GB" sz="1800" b="1" dirty="0" smtClean="0">
                <a:latin typeface="Gadugi" panose="020B0502040204020203" pitchFamily="34" charset="0"/>
                <a:cs typeface="Levenim MT" panose="02010502060101010101" pitchFamily="2" charset="-79"/>
              </a:rPr>
              <a:t>low status</a:t>
            </a:r>
            <a:r>
              <a:rPr lang="en-GB" sz="1800" dirty="0" smtClean="0">
                <a:latin typeface="Gadugi" panose="020B0502040204020203" pitchFamily="34" charset="0"/>
                <a:cs typeface="Levenim MT" panose="02010502060101010101" pitchFamily="2" charset="-79"/>
              </a:rPr>
              <a:t>; her penniless, lonely and hungry existence mean she is an </a:t>
            </a:r>
            <a:r>
              <a:rPr lang="en-GB" sz="1800" b="1" dirty="0" smtClean="0">
                <a:latin typeface="Gadugi" panose="020B0502040204020203" pitchFamily="34" charset="0"/>
                <a:cs typeface="Levenim MT" panose="02010502060101010101" pitchFamily="2" charset="-79"/>
              </a:rPr>
              <a:t>easy target</a:t>
            </a:r>
            <a:r>
              <a:rPr lang="en-GB" sz="1800" dirty="0" smtClean="0">
                <a:latin typeface="Gadugi" panose="020B0502040204020203" pitchFamily="34" charset="0"/>
                <a:cs typeface="Levenim MT" panose="02010502060101010101" pitchFamily="2" charset="-79"/>
              </a:rPr>
              <a:t>.</a:t>
            </a:r>
          </a:p>
          <a:p>
            <a:r>
              <a:rPr lang="en-GB" sz="1800" dirty="0" smtClean="0">
                <a:latin typeface="Gadugi" panose="020B0502040204020203" pitchFamily="34" charset="0"/>
                <a:cs typeface="Levenim MT" panose="02010502060101010101" pitchFamily="2" charset="-79"/>
              </a:rPr>
              <a:t>Sybil Birling’s </a:t>
            </a:r>
            <a:r>
              <a:rPr lang="en-GB" sz="1800" b="1" dirty="0" smtClean="0">
                <a:latin typeface="Gadugi" panose="020B0502040204020203" pitchFamily="34" charset="0"/>
                <a:cs typeface="Levenim MT" panose="02010502060101010101" pitchFamily="2" charset="-79"/>
              </a:rPr>
              <a:t>elitist attitude </a:t>
            </a:r>
            <a:r>
              <a:rPr lang="en-GB" sz="1800" dirty="0" smtClean="0">
                <a:latin typeface="Gadugi" panose="020B0502040204020203" pitchFamily="34" charset="0"/>
                <a:cs typeface="Levenim MT" panose="02010502060101010101" pitchFamily="2" charset="-79"/>
              </a:rPr>
              <a:t>means she views Eva as a lowly and inferior. Her instinct is to treat her with </a:t>
            </a:r>
            <a:r>
              <a:rPr lang="en-GB" sz="1800" b="1" dirty="0" smtClean="0">
                <a:latin typeface="Gadugi" panose="020B0502040204020203" pitchFamily="34" charset="0"/>
                <a:cs typeface="Levenim MT" panose="02010502060101010101" pitchFamily="2" charset="-79"/>
              </a:rPr>
              <a:t>disrespect</a:t>
            </a:r>
            <a:r>
              <a:rPr lang="en-GB" sz="1800" dirty="0" smtClean="0">
                <a:latin typeface="Gadugi" panose="020B0502040204020203" pitchFamily="34" charset="0"/>
                <a:cs typeface="Levenim MT" panose="02010502060101010101" pitchFamily="2" charset="-79"/>
              </a:rPr>
              <a:t> because her views are so embedded in her character.</a:t>
            </a:r>
          </a:p>
        </p:txBody>
      </p:sp>
      <p:sp>
        <p:nvSpPr>
          <p:cNvPr id="7" name="Rectangle 6"/>
          <p:cNvSpPr/>
          <p:nvPr/>
        </p:nvSpPr>
        <p:spPr>
          <a:xfrm>
            <a:off x="175160" y="5269568"/>
            <a:ext cx="6507677" cy="1815882"/>
          </a:xfrm>
          <a:prstGeom prst="rect">
            <a:avLst/>
          </a:prstGeom>
          <a:solidFill>
            <a:schemeClr val="accent5">
              <a:lumMod val="20000"/>
              <a:lumOff val="80000"/>
            </a:schemeClr>
          </a:solidFill>
        </p:spPr>
        <p:txBody>
          <a:bodyPr wrap="square">
            <a:spAutoFit/>
          </a:bodyPr>
          <a:lstStyle/>
          <a:p>
            <a:r>
              <a:rPr lang="en-GB" sz="1600" dirty="0">
                <a:solidFill>
                  <a:srgbClr val="333333"/>
                </a:solidFill>
                <a:latin typeface="Tempus Sans ITC" panose="04020404030D07020202" pitchFamily="82" charset="0"/>
              </a:rPr>
              <a:t>Priestley deliberately set his play in 1912 because the date represented an era when all was very different from the time he was writing. In 1912, rigid class and gender boundaries seemed to ensure that nothing would change. Yet by 1945, most of those class and gender divisions had been breached. Priestley wanted to make the most of these changes. Through this play, he encourages people to seize the opportunity the end of the war had given them to build a better, more caring society.</a:t>
            </a:r>
            <a:endParaRPr lang="en-GB" sz="1600" dirty="0">
              <a:latin typeface="Tempus Sans ITC" panose="04020404030D07020202" pitchFamily="82" charset="0"/>
            </a:endParaRPr>
          </a:p>
        </p:txBody>
      </p:sp>
      <p:sp>
        <p:nvSpPr>
          <p:cNvPr id="8" name="Rectangle 7"/>
          <p:cNvSpPr/>
          <p:nvPr/>
        </p:nvSpPr>
        <p:spPr>
          <a:xfrm>
            <a:off x="175160" y="7296130"/>
            <a:ext cx="6507677" cy="1569660"/>
          </a:xfrm>
          <a:prstGeom prst="rect">
            <a:avLst/>
          </a:prstGeom>
          <a:solidFill>
            <a:schemeClr val="bg1"/>
          </a:solidFill>
          <a:ln>
            <a:solidFill>
              <a:srgbClr val="6666FF"/>
            </a:solidFill>
          </a:ln>
        </p:spPr>
        <p:txBody>
          <a:bodyPr wrap="square">
            <a:spAutoFit/>
          </a:bodyPr>
          <a:lstStyle/>
          <a:p>
            <a:r>
              <a:rPr lang="en-GB" sz="1600" dirty="0" smtClean="0">
                <a:solidFill>
                  <a:srgbClr val="333333"/>
                </a:solidFill>
                <a:latin typeface="verdana" panose="020B0604030504040204" pitchFamily="34" charset="0"/>
              </a:rPr>
              <a:t>How does Priestley explore ideas about equality in the play </a:t>
            </a:r>
            <a:r>
              <a:rPr lang="en-GB" sz="1600" i="1" dirty="0" smtClean="0">
                <a:solidFill>
                  <a:srgbClr val="333333"/>
                </a:solidFill>
                <a:latin typeface="verdana" panose="020B0604030504040204" pitchFamily="34" charset="0"/>
              </a:rPr>
              <a:t>An Inspector Calls?</a:t>
            </a:r>
          </a:p>
          <a:p>
            <a:r>
              <a:rPr lang="en-GB" sz="1600" b="1" dirty="0" smtClean="0">
                <a:solidFill>
                  <a:srgbClr val="333333"/>
                </a:solidFill>
                <a:latin typeface="verdana" panose="020B0604030504040204" pitchFamily="34" charset="0"/>
              </a:rPr>
              <a:t>Write about:</a:t>
            </a:r>
            <a:r>
              <a:rPr lang="en-GB" sz="1600" dirty="0" smtClean="0">
                <a:solidFill>
                  <a:srgbClr val="333333"/>
                </a:solidFill>
                <a:latin typeface="verdana" panose="020B0604030504040204" pitchFamily="34" charset="0"/>
              </a:rPr>
              <a:t/>
            </a:r>
            <a:br>
              <a:rPr lang="en-GB" sz="1600" dirty="0" smtClean="0">
                <a:solidFill>
                  <a:srgbClr val="333333"/>
                </a:solidFill>
                <a:latin typeface="verdana" panose="020B0604030504040204" pitchFamily="34" charset="0"/>
              </a:rPr>
            </a:br>
            <a:r>
              <a:rPr lang="en-GB" sz="1600" dirty="0" smtClean="0">
                <a:solidFill>
                  <a:srgbClr val="333333"/>
                </a:solidFill>
                <a:latin typeface="verdana" panose="020B0604030504040204" pitchFamily="34" charset="0"/>
              </a:rPr>
              <a:t>The ideas about inequality in the play</a:t>
            </a:r>
          </a:p>
          <a:p>
            <a:r>
              <a:rPr lang="en-GB" sz="1600" dirty="0" smtClean="0">
                <a:solidFill>
                  <a:srgbClr val="333333"/>
                </a:solidFill>
                <a:latin typeface="verdana" panose="020B0604030504040204" pitchFamily="34" charset="0"/>
              </a:rPr>
              <a:t>How Priestley presents ideas about inequality by the way he writes</a:t>
            </a:r>
            <a:endParaRPr lang="en-GB" sz="1600" dirty="0"/>
          </a:p>
        </p:txBody>
      </p:sp>
    </p:spTree>
    <p:extLst>
      <p:ext uri="{BB962C8B-B14F-4D97-AF65-F5344CB8AC3E}">
        <p14:creationId xmlns:p14="http://schemas.microsoft.com/office/powerpoint/2010/main" val="3425172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55" y="201828"/>
            <a:ext cx="6582454" cy="570068"/>
          </a:xfrm>
          <a:solidFill>
            <a:srgbClr val="FF579B"/>
          </a:solidFill>
        </p:spPr>
        <p:txBody>
          <a:bodyPr>
            <a:normAutofit fontScale="90000"/>
          </a:bodyPr>
          <a:lstStyle/>
          <a:p>
            <a:pPr algn="ctr"/>
            <a:r>
              <a:rPr lang="en-GB" sz="4000" b="1" dirty="0" smtClean="0">
                <a:latin typeface="Tempus Sans ITC" panose="04020404030D07020202" pitchFamily="82" charset="0"/>
              </a:rPr>
              <a:t>Love</a:t>
            </a:r>
            <a:endParaRPr lang="en-GB" b="1" dirty="0">
              <a:latin typeface="Tempus Sans ITC" panose="04020404030D07020202" pitchFamily="82" charset="0"/>
            </a:endParaRPr>
          </a:p>
        </p:txBody>
      </p:sp>
      <p:sp>
        <p:nvSpPr>
          <p:cNvPr id="3" name="Content Placeholder 2"/>
          <p:cNvSpPr>
            <a:spLocks noGrp="1"/>
          </p:cNvSpPr>
          <p:nvPr>
            <p:ph idx="1"/>
          </p:nvPr>
        </p:nvSpPr>
        <p:spPr>
          <a:xfrm>
            <a:off x="162731" y="2797605"/>
            <a:ext cx="6487451" cy="2534416"/>
          </a:xfrm>
          <a:ln>
            <a:solidFill>
              <a:srgbClr val="FF579B"/>
            </a:solidFill>
          </a:ln>
        </p:spPr>
        <p:txBody>
          <a:bodyPr>
            <a:normAutofit lnSpcReduction="10000"/>
          </a:bodyPr>
          <a:lstStyle/>
          <a:p>
            <a:pPr marL="0" indent="0" algn="ctr">
              <a:buNone/>
            </a:pPr>
            <a:r>
              <a:rPr lang="en-GB" sz="2000" b="1" dirty="0" smtClean="0"/>
              <a:t>How is love presented at the beginning of the play?</a:t>
            </a:r>
          </a:p>
          <a:p>
            <a:pPr marL="0" indent="0" algn="ctr">
              <a:buNone/>
            </a:pPr>
            <a:r>
              <a:rPr lang="en-GB" sz="1800" dirty="0" smtClean="0"/>
              <a:t>For Sheila, love represents faithfulness. This is also true for Eva; Gerald explains, “I became at once the most important person in her life”. Love is also linked to fairy tales. Sheila says, “You were the wonderful </a:t>
            </a:r>
            <a:r>
              <a:rPr lang="en-GB" sz="1800" dirty="0"/>
              <a:t>F</a:t>
            </a:r>
            <a:r>
              <a:rPr lang="en-GB" sz="1800" dirty="0" smtClean="0"/>
              <a:t>airy Prince”.</a:t>
            </a:r>
          </a:p>
          <a:p>
            <a:pPr marL="0" indent="0" algn="ctr">
              <a:buNone/>
            </a:pPr>
            <a:r>
              <a:rPr lang="en-GB" sz="1800" dirty="0" smtClean="0"/>
              <a:t>Gerald and Eric’s view of love is more linked to lust and sex. Eric says, “she was pretty and a good sport” which suggests he sees love as a game. It also reiterates the idea that Eva is prey and Eric the predator.</a:t>
            </a:r>
            <a:endParaRPr lang="en-GB" sz="1800" dirty="0"/>
          </a:p>
        </p:txBody>
      </p:sp>
      <p:sp>
        <p:nvSpPr>
          <p:cNvPr id="4" name="TextBox 3"/>
          <p:cNvSpPr txBox="1"/>
          <p:nvPr/>
        </p:nvSpPr>
        <p:spPr>
          <a:xfrm>
            <a:off x="150855" y="766280"/>
            <a:ext cx="6582454" cy="2031325"/>
          </a:xfrm>
          <a:prstGeom prst="rect">
            <a:avLst/>
          </a:prstGeom>
          <a:noFill/>
        </p:spPr>
        <p:txBody>
          <a:bodyPr wrap="square" rtlCol="0">
            <a:spAutoFit/>
          </a:bodyPr>
          <a:lstStyle/>
          <a:p>
            <a:pPr algn="just"/>
            <a:r>
              <a:rPr lang="en-GB" b="1" dirty="0" smtClean="0"/>
              <a:t>Love:</a:t>
            </a:r>
            <a:r>
              <a:rPr lang="en-GB" dirty="0" smtClean="0"/>
              <a:t> In </a:t>
            </a:r>
            <a:r>
              <a:rPr lang="en-GB" dirty="0"/>
              <a:t>the first decade of the twentieth century, men "called upon" young women whom they fancied by (with the permission of her parents) visiting her home. The two would spend time together, usually with the supervision of her parents so that they may get to know each other on an intellectual and emotional level. The couple was rarely left alone, making sexual intimacy (and physical contact in general) nearly </a:t>
            </a:r>
            <a:r>
              <a:rPr lang="en-GB" dirty="0" smtClean="0"/>
              <a:t>impossible.</a:t>
            </a:r>
            <a:endParaRPr lang="en-GB" dirty="0"/>
          </a:p>
        </p:txBody>
      </p:sp>
      <p:sp>
        <p:nvSpPr>
          <p:cNvPr id="5" name="Content Placeholder 2"/>
          <p:cNvSpPr txBox="1">
            <a:spLocks/>
          </p:cNvSpPr>
          <p:nvPr/>
        </p:nvSpPr>
        <p:spPr>
          <a:xfrm>
            <a:off x="150854" y="6994567"/>
            <a:ext cx="6487451" cy="1933698"/>
          </a:xfrm>
          <a:prstGeom prst="rect">
            <a:avLst/>
          </a:prstGeom>
          <a:ln>
            <a:solidFill>
              <a:srgbClr val="FF579B"/>
            </a:solidFill>
          </a:ln>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Font typeface="Arial" panose="020B0604020202020204" pitchFamily="34" charset="0"/>
              <a:buNone/>
            </a:pPr>
            <a:r>
              <a:rPr lang="en-GB" sz="1800" dirty="0" smtClean="0"/>
              <a:t>How does Priestley explore ideas about love and relationships in the play </a:t>
            </a:r>
            <a:r>
              <a:rPr lang="en-GB" sz="1800" i="1" dirty="0" smtClean="0"/>
              <a:t>An Inspector Calls</a:t>
            </a:r>
            <a:r>
              <a:rPr lang="en-GB" sz="1800" dirty="0" smtClean="0"/>
              <a:t>?</a:t>
            </a:r>
          </a:p>
          <a:p>
            <a:pPr marL="0" indent="0">
              <a:buFont typeface="Arial" panose="020B0604020202020204" pitchFamily="34" charset="0"/>
              <a:buNone/>
            </a:pPr>
            <a:r>
              <a:rPr lang="en-GB" sz="1800" b="1" dirty="0" smtClean="0"/>
              <a:t>Write about:</a:t>
            </a:r>
          </a:p>
          <a:p>
            <a:pPr marL="0" indent="0">
              <a:buFont typeface="Arial" panose="020B0604020202020204" pitchFamily="34" charset="0"/>
              <a:buNone/>
            </a:pPr>
            <a:r>
              <a:rPr lang="en-GB" sz="1800" dirty="0" smtClean="0"/>
              <a:t>The ideas about love and relationships in the play</a:t>
            </a:r>
          </a:p>
          <a:p>
            <a:pPr marL="0" indent="0">
              <a:buFont typeface="Arial" panose="020B0604020202020204" pitchFamily="34" charset="0"/>
              <a:buNone/>
            </a:pPr>
            <a:r>
              <a:rPr lang="en-GB" sz="1800" dirty="0" smtClean="0"/>
              <a:t>How Priestley presents ideas about love and relationships by the way he writes</a:t>
            </a:r>
            <a:endParaRPr lang="en-GB" sz="1800" dirty="0"/>
          </a:p>
        </p:txBody>
      </p:sp>
      <p:sp>
        <p:nvSpPr>
          <p:cNvPr id="6" name="Content Placeholder 2"/>
          <p:cNvSpPr txBox="1">
            <a:spLocks/>
          </p:cNvSpPr>
          <p:nvPr/>
        </p:nvSpPr>
        <p:spPr>
          <a:xfrm>
            <a:off x="150854" y="5403271"/>
            <a:ext cx="6487451" cy="1211283"/>
          </a:xfrm>
          <a:prstGeom prst="rect">
            <a:avLst/>
          </a:prstGeom>
          <a:ln>
            <a:noFill/>
          </a:ln>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Font typeface="Arial" panose="020B0604020202020204" pitchFamily="34" charset="0"/>
              <a:buNone/>
            </a:pPr>
            <a:r>
              <a:rPr lang="en-GB" sz="1600" b="1" dirty="0" smtClean="0"/>
              <a:t>Marriage and Men</a:t>
            </a:r>
          </a:p>
          <a:p>
            <a:pPr marL="0" indent="0" algn="just">
              <a:buFont typeface="Arial" panose="020B0604020202020204" pitchFamily="34" charset="0"/>
              <a:buNone/>
            </a:pPr>
            <a:r>
              <a:rPr lang="en-GB" sz="1600" dirty="0" smtClean="0"/>
              <a:t>Attitudes towards women appear to passed down to young men by their parents. Arthur tries to defend Gerald by making comments about his friends having affairs. Daisy’s surname “Renton” also has connotations of prostitution: “rent”. This again reflects the way the young men view the women in their lives.</a:t>
            </a:r>
            <a:endParaRPr lang="en-GB" sz="1600" dirty="0"/>
          </a:p>
        </p:txBody>
      </p:sp>
    </p:spTree>
    <p:extLst>
      <p:ext uri="{BB962C8B-B14F-4D97-AF65-F5344CB8AC3E}">
        <p14:creationId xmlns:p14="http://schemas.microsoft.com/office/powerpoint/2010/main" val="30428139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273</TotalTime>
  <Words>1320</Words>
  <Application>Microsoft Office PowerPoint</Application>
  <PresentationFormat>On-screen Show (4:3)</PresentationFormat>
  <Paragraphs>66</Paragraphs>
  <Slides>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vt:i4>
      </vt:variant>
    </vt:vector>
  </HeadingPairs>
  <TitlesOfParts>
    <vt:vector size="14" baseType="lpstr">
      <vt:lpstr>Arial</vt:lpstr>
      <vt:lpstr>Calibri</vt:lpstr>
      <vt:lpstr>Calibri Light</vt:lpstr>
      <vt:lpstr>Gadugi</vt:lpstr>
      <vt:lpstr>Kalinga</vt:lpstr>
      <vt:lpstr>Levenim MT</vt:lpstr>
      <vt:lpstr>Tempus Sans ITC</vt:lpstr>
      <vt:lpstr>verdana</vt:lpstr>
      <vt:lpstr>Office Theme</vt:lpstr>
      <vt:lpstr>Morality</vt:lpstr>
      <vt:lpstr>Social Responsibility</vt:lpstr>
      <vt:lpstr>Survival of the Fittest</vt:lpstr>
      <vt:lpstr>Inequality</vt:lpstr>
      <vt:lpstr>Love</vt:lpstr>
    </vt:vector>
  </TitlesOfParts>
  <Company>Warminster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Inspector Calls By J.B Priestley</dc:title>
  <dc:creator>Eleanor Mears</dc:creator>
  <cp:lastModifiedBy>Michelle Johnston</cp:lastModifiedBy>
  <cp:revision>18</cp:revision>
  <cp:lastPrinted>2017-03-22T12:45:08Z</cp:lastPrinted>
  <dcterms:created xsi:type="dcterms:W3CDTF">2017-03-22T11:03:42Z</dcterms:created>
  <dcterms:modified xsi:type="dcterms:W3CDTF">2019-07-22T13:59:04Z</dcterms:modified>
</cp:coreProperties>
</file>