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675D82-70AB-47CD-A1F2-891921328877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3F89E6-37DF-4B9B-AD07-E41917FBA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183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mtClean="0"/>
              <a:t>https://www.nhs.uk/video/Pages/Hypertension.aspx (Video about hypertension)</a:t>
            </a:r>
          </a:p>
          <a:p>
            <a:r>
              <a:rPr lang="en-GB" altLang="en-US" smtClean="0"/>
              <a:t>https://www.nhs.uk/video/Pages/coronary-arteries-and-heart-disease.aspx (Video on CHD)</a:t>
            </a:r>
          </a:p>
          <a:p>
            <a:endParaRPr lang="en-GB" altLang="en-US" smtClean="0"/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7238" indent="-2905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65225" indent="-2317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31950" indent="-2317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98675" indent="-2317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55875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13075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70275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27475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783DCCC-529E-4321-870D-C9CE22956993}" type="slidenum">
              <a:rPr lang="en-GB" altLang="en-US" smtClean="0"/>
              <a:pPr/>
              <a:t>2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066415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mtClean="0"/>
              <a:t>https://www.theheartfoundation.org/heart-disease-facts/heart-disease-statistics/</a:t>
            </a:r>
          </a:p>
          <a:p>
            <a:endParaRPr lang="en-GB" altLang="en-US" smtClean="0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7238" indent="-2905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65225" indent="-2317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31950" indent="-2317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98675" indent="-2317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55875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13075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70275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27475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9AE32F3-7A48-46FF-9B80-EF87A45062B7}" type="slidenum">
              <a:rPr lang="en-GB" altLang="en-US" smtClean="0"/>
              <a:pPr/>
              <a:t>3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075451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mtClean="0"/>
              <a:t>https://www.youtube.com/watch?v=vUVljd0vweU – Bupa video on CHD and the build up of atheroma 1.36 mins</a:t>
            </a:r>
          </a:p>
          <a:p>
            <a:r>
              <a:rPr lang="en-GB" altLang="en-US" smtClean="0"/>
              <a:t>https://www.youtube.com/watch?v=f3-nypB2O88 - animation of angioplasty 3.15 mins</a:t>
            </a:r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7238" indent="-2905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65225" indent="-2317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31950" indent="-2317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98675" indent="-2317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55875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13075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70275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27475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A3FA11B-CEDD-46BD-B028-2A1820F849B8}" type="slidenum">
              <a:rPr lang="en-GB" altLang="en-US" smtClean="0"/>
              <a:pPr/>
              <a:t>4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203236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9459-D55D-4ED1-8638-80B7D1C28C56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BA4A-ED1A-4184-BECF-4132DB22AA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482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9459-D55D-4ED1-8638-80B7D1C28C56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BA4A-ED1A-4184-BECF-4132DB22AA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719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9459-D55D-4ED1-8638-80B7D1C28C56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BA4A-ED1A-4184-BECF-4132DB22AA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919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9459-D55D-4ED1-8638-80B7D1C28C56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BA4A-ED1A-4184-BECF-4132DB22AA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478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9459-D55D-4ED1-8638-80B7D1C28C56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BA4A-ED1A-4184-BECF-4132DB22AA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5525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9459-D55D-4ED1-8638-80B7D1C28C56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BA4A-ED1A-4184-BECF-4132DB22AA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650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9459-D55D-4ED1-8638-80B7D1C28C56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BA4A-ED1A-4184-BECF-4132DB22AA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516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9459-D55D-4ED1-8638-80B7D1C28C56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BA4A-ED1A-4184-BECF-4132DB22AA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862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9459-D55D-4ED1-8638-80B7D1C28C56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BA4A-ED1A-4184-BECF-4132DB22AA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618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9459-D55D-4ED1-8638-80B7D1C28C56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BA4A-ED1A-4184-BECF-4132DB22AA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393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9459-D55D-4ED1-8638-80B7D1C28C56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BA4A-ED1A-4184-BECF-4132DB22AA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1052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29459-D55D-4ED1-8638-80B7D1C28C56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9BA4A-ED1A-4184-BECF-4132DB22AA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468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8lEEqTvBk4" TargetMode="External"/><Relationship Id="rId2" Type="http://schemas.openxmlformats.org/officeDocument/2006/relationships/hyperlink" Target="https://www.youtube.com/watch?v=cENxTrz6h1Y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hf.org.uk/publications/treatments-for-heart-conditions/the-road-ahead---your-guide-to-heart-tests-and-treatment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CV system malfunctions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745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solidFill>
                  <a:schemeClr val="bg1"/>
                </a:solidFill>
              </a:rPr>
              <a:t>Cardiovascular malfunctions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195544-3E6C-48CC-9608-6F7C737CA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GB" sz="4000" dirty="0"/>
              <a:t>These are things that can go wrong with the cardiovascular system and include:</a:t>
            </a:r>
          </a:p>
          <a:p>
            <a:pPr>
              <a:defRPr/>
            </a:pPr>
            <a:r>
              <a:rPr lang="en-GB" sz="4000" dirty="0"/>
              <a:t>Hypertension – which is increased/high blood pressure</a:t>
            </a:r>
          </a:p>
          <a:p>
            <a:pPr>
              <a:defRPr/>
            </a:pPr>
            <a:r>
              <a:rPr lang="en-GB" sz="4000" dirty="0"/>
              <a:t>Coronary heart disease – such as angina and heart attack</a:t>
            </a:r>
          </a:p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456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solidFill>
                  <a:srgbClr val="FF0000"/>
                </a:solidFill>
              </a:rPr>
              <a:t>Activity – 50 mins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C1D7B-F5E6-4A26-80A3-213146848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850" y="1619250"/>
            <a:ext cx="8229600" cy="442595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GB" dirty="0"/>
              <a:t>Research the coronary heart disease and hypertension and investigate: </a:t>
            </a:r>
          </a:p>
          <a:p>
            <a:pPr>
              <a:defRPr/>
            </a:pPr>
            <a:r>
              <a:rPr lang="en-GB" dirty="0"/>
              <a:t>What they are -  detailed explanation</a:t>
            </a:r>
          </a:p>
          <a:p>
            <a:pPr>
              <a:defRPr/>
            </a:pPr>
            <a:r>
              <a:rPr lang="en-GB" dirty="0"/>
              <a:t>The signs and symptoms</a:t>
            </a:r>
          </a:p>
          <a:p>
            <a:pPr>
              <a:defRPr/>
            </a:pPr>
            <a:r>
              <a:rPr lang="en-GB" dirty="0"/>
              <a:t>What is the cause?</a:t>
            </a:r>
          </a:p>
          <a:p>
            <a:pPr>
              <a:defRPr/>
            </a:pPr>
            <a:r>
              <a:rPr lang="en-GB" dirty="0"/>
              <a:t>How they can impact on the CV system</a:t>
            </a:r>
          </a:p>
          <a:p>
            <a:pPr>
              <a:defRPr/>
            </a:pPr>
            <a:r>
              <a:rPr lang="en-GB" dirty="0"/>
              <a:t>How they impact on the individual in terms of care, treatment or lifestyle changes</a:t>
            </a:r>
          </a:p>
          <a:p>
            <a:pPr>
              <a:defRPr/>
            </a:pPr>
            <a:r>
              <a:rPr lang="en-GB" dirty="0"/>
              <a:t>How are they monitored and treated?</a:t>
            </a:r>
          </a:p>
          <a:p>
            <a:pPr>
              <a:defRPr/>
            </a:pPr>
            <a:endParaRPr lang="en-GB" dirty="0"/>
          </a:p>
        </p:txBody>
      </p:sp>
      <p:pic>
        <p:nvPicPr>
          <p:cNvPr id="9728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9826" y="73026"/>
            <a:ext cx="1628775" cy="154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045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Coronary heart </a:t>
            </a:r>
            <a:r>
              <a:rPr lang="en-GB" altLang="en-US" dirty="0" smtClean="0"/>
              <a:t>disease</a:t>
            </a:r>
          </a:p>
        </p:txBody>
      </p:sp>
      <p:sp>
        <p:nvSpPr>
          <p:cNvPr id="99331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This is caused through the build up of fatty substances in the arteries which restrict the blood flow </a:t>
            </a:r>
          </a:p>
          <a:p>
            <a:r>
              <a:rPr lang="en-GB" altLang="en-US"/>
              <a:t>Individuals will generally not be diagnosed with CHD until after they have had an incident such as a heart attack </a:t>
            </a:r>
          </a:p>
          <a:p>
            <a:r>
              <a:rPr lang="en-GB" altLang="en-US"/>
              <a:t>It will mean that individuals will need to make lifestyle changes including diet and exercise. They may need to take medication, have additional monitoring and/or surgery</a:t>
            </a:r>
          </a:p>
        </p:txBody>
      </p:sp>
    </p:spTree>
    <p:extLst>
      <p:ext uri="{BB962C8B-B14F-4D97-AF65-F5344CB8AC3E}">
        <p14:creationId xmlns:p14="http://schemas.microsoft.com/office/powerpoint/2010/main" val="244790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itle 1"/>
          <p:cNvSpPr>
            <a:spLocks noGrp="1" noChangeArrowheads="1"/>
          </p:cNvSpPr>
          <p:nvPr>
            <p:ph type="title"/>
          </p:nvPr>
        </p:nvSpPr>
        <p:spPr>
          <a:xfrm>
            <a:off x="1524001" y="115888"/>
            <a:ext cx="9001125" cy="1143000"/>
          </a:xfrm>
        </p:spPr>
        <p:txBody>
          <a:bodyPr/>
          <a:lstStyle/>
          <a:p>
            <a:r>
              <a:rPr lang="en-GB" altLang="en-US" sz="3600" dirty="0"/>
              <a:t>Monitoring, treatment and care needs for malfunctions</a:t>
            </a:r>
          </a:p>
        </p:txBody>
      </p:sp>
      <p:sp>
        <p:nvSpPr>
          <p:cNvPr id="101379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Malfunctions of the CV can be fatal and so it is vital that they are monitored and the appropriate treatment is given</a:t>
            </a:r>
          </a:p>
          <a:p>
            <a:r>
              <a:rPr lang="en-GB" altLang="en-US" dirty="0" smtClean="0"/>
              <a:t>CV malfunctions can have a major impact on individuals and affect their daily lives leading to lifestyle changes, medication, increased observations such as blood pressure or ECG traces and in some cases surgery</a:t>
            </a:r>
          </a:p>
        </p:txBody>
      </p:sp>
    </p:spTree>
    <p:extLst>
      <p:ext uri="{BB962C8B-B14F-4D97-AF65-F5344CB8AC3E}">
        <p14:creationId xmlns:p14="http://schemas.microsoft.com/office/powerpoint/2010/main" val="145023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Level Up Assessment on CVS:</a:t>
            </a:r>
          </a:p>
        </p:txBody>
      </p:sp>
      <p:sp>
        <p:nvSpPr>
          <p:cNvPr id="1024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Look at your mini assessment on LO1 the CVS.</a:t>
            </a:r>
          </a:p>
          <a:p>
            <a:r>
              <a:rPr lang="en-GB" altLang="en-US" smtClean="0"/>
              <a:t>We will go through this as a class.</a:t>
            </a:r>
          </a:p>
          <a:p>
            <a:r>
              <a:rPr lang="en-GB" altLang="en-US" smtClean="0"/>
              <a:t>Then you will have the chance to improve your answers to the questions in purple.</a:t>
            </a:r>
          </a:p>
        </p:txBody>
      </p:sp>
    </p:spTree>
    <p:extLst>
      <p:ext uri="{BB962C8B-B14F-4D97-AF65-F5344CB8AC3E}">
        <p14:creationId xmlns:p14="http://schemas.microsoft.com/office/powerpoint/2010/main" val="400120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Treatment and care needs</a:t>
            </a:r>
          </a:p>
        </p:txBody>
      </p:sp>
      <p:sp>
        <p:nvSpPr>
          <p:cNvPr id="68611" name="Content Placeholder 2">
            <a:extLst>
              <a:ext uri="{FF2B5EF4-FFF2-40B4-BE49-F238E27FC236}">
                <a16:creationId xmlns:a16="http://schemas.microsoft.com/office/drawing/2014/main" id="{BF2148C6-B5E9-405E-8802-CC7398418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>
                <a:hlinkClick r:id="rId2"/>
              </a:rPr>
              <a:t>https://www.youtube.com/watch?v=cENxTrz6h1Y</a:t>
            </a:r>
            <a:r>
              <a:rPr lang="en-GB" altLang="en-US" dirty="0"/>
              <a:t> – heart bypass (NHS choices) 3.24 </a:t>
            </a:r>
            <a:r>
              <a:rPr lang="en-GB" altLang="en-US" dirty="0" err="1"/>
              <a:t>mins</a:t>
            </a:r>
            <a:endParaRPr lang="en-GB" altLang="en-US" dirty="0"/>
          </a:p>
          <a:p>
            <a:pPr>
              <a:defRPr/>
            </a:pPr>
            <a:r>
              <a:rPr lang="en-GB" altLang="en-US" dirty="0">
                <a:hlinkClick r:id="rId3"/>
              </a:rPr>
              <a:t>https://www.youtube.com/watch?v=V8lEEqTvBk4</a:t>
            </a:r>
            <a:r>
              <a:rPr lang="en-GB" altLang="en-US" dirty="0"/>
              <a:t> – lifestyle changes 3.58mins</a:t>
            </a:r>
          </a:p>
          <a:p>
            <a:pPr>
              <a:defRPr/>
            </a:pPr>
            <a:endParaRPr lang="en-GB" altLang="en-US" dirty="0"/>
          </a:p>
          <a:p>
            <a:pPr marL="0" indent="0">
              <a:buNone/>
              <a:defRPr/>
            </a:pPr>
            <a:endParaRPr lang="en-GB" altLang="en-US" dirty="0"/>
          </a:p>
          <a:p>
            <a:pPr>
              <a:defRPr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7683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solidFill>
                  <a:srgbClr val="FF0000"/>
                </a:solidFill>
              </a:rPr>
              <a:t>Listening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AA07A-8C35-48F2-9438-0C2C9FD98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GB" dirty="0">
                <a:hlinkClick r:id="rId2"/>
              </a:rPr>
              <a:t>https://www.bhf.org.uk/publications/treatments-for-heart-conditions/the-road-ahead---your-guide-to-heart-tests-and-treatments</a:t>
            </a:r>
            <a:endParaRPr lang="en-GB" dirty="0"/>
          </a:p>
          <a:p>
            <a:pPr>
              <a:defRPr/>
            </a:pPr>
            <a:r>
              <a:rPr lang="en-GB" dirty="0"/>
              <a:t>Click onto the above link and research and listen to the tests and treatments involved with heart conditions</a:t>
            </a:r>
          </a:p>
        </p:txBody>
      </p:sp>
    </p:spTree>
    <p:extLst>
      <p:ext uri="{BB962C8B-B14F-4D97-AF65-F5344CB8AC3E}">
        <p14:creationId xmlns:p14="http://schemas.microsoft.com/office/powerpoint/2010/main" val="284650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366</Words>
  <Application>Microsoft Office PowerPoint</Application>
  <PresentationFormat>Widescreen</PresentationFormat>
  <Paragraphs>39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CV system malfunctions</vt:lpstr>
      <vt:lpstr>Cardiovascular malfunctions</vt:lpstr>
      <vt:lpstr>Activity – 50 mins</vt:lpstr>
      <vt:lpstr>Coronary heart disease</vt:lpstr>
      <vt:lpstr>Monitoring, treatment and care needs for malfunctions</vt:lpstr>
      <vt:lpstr>Level Up Assessment on CVS:</vt:lpstr>
      <vt:lpstr>Treatment and care needs</vt:lpstr>
      <vt:lpstr>Listening activities</vt:lpstr>
    </vt:vector>
  </TitlesOfParts>
  <Company>Divergent Partnership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system malfunctions</dc:title>
  <dc:creator>Alex Groom</dc:creator>
  <cp:lastModifiedBy>Alex Groom</cp:lastModifiedBy>
  <cp:revision>1</cp:revision>
  <dcterms:created xsi:type="dcterms:W3CDTF">2020-09-23T07:16:04Z</dcterms:created>
  <dcterms:modified xsi:type="dcterms:W3CDTF">2020-09-23T07:16:12Z</dcterms:modified>
</cp:coreProperties>
</file>