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9" r:id="rId2"/>
    <p:sldId id="260" r:id="rId3"/>
    <p:sldId id="272" r:id="rId4"/>
    <p:sldId id="261" r:id="rId5"/>
    <p:sldId id="274" r:id="rId6"/>
    <p:sldId id="273" r:id="rId7"/>
    <p:sldId id="267" r:id="rId8"/>
    <p:sldId id="264" r:id="rId9"/>
    <p:sldId id="269" r:id="rId10"/>
    <p:sldId id="271" r:id="rId11"/>
    <p:sldId id="263" r:id="rId12"/>
    <p:sldId id="27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A32"/>
    <a:srgbClr val="60FF4B"/>
    <a:srgbClr val="FF3333"/>
    <a:srgbClr val="D8EAEC"/>
    <a:srgbClr val="A0FF93"/>
    <a:srgbClr val="FCFF81"/>
    <a:srgbClr val="EAF468"/>
    <a:srgbClr val="D57D47"/>
    <a:srgbClr val="DA8E6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4192" autoAdjust="0"/>
  </p:normalViewPr>
  <p:slideViewPr>
    <p:cSldViewPr>
      <p:cViewPr>
        <p:scale>
          <a:sx n="66" d="100"/>
          <a:sy n="66" d="100"/>
        </p:scale>
        <p:origin x="-1488" y="-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0388F-89D1-44C5-B62D-083193BD224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B51F3-EC81-4098-99C8-B992D98CA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6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Do it now introduces working through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37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Focus</a:t>
            </a:r>
            <a:r>
              <a:rPr lang="en-GB" baseline="0" dirty="0" smtClean="0"/>
              <a:t> on decreasing sequences to apply pupils understanding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90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Peer discussion</a:t>
            </a:r>
            <a:r>
              <a:rPr lang="en-GB" baseline="0" dirty="0" smtClean="0"/>
              <a:t> task and opportunity for whole class Assessment for Learning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474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Whole</a:t>
            </a:r>
            <a:r>
              <a:rPr lang="en-GB" baseline="0" dirty="0" smtClean="0"/>
              <a:t> class discussion about meeting the LQ / PLQ,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4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LQ</a:t>
            </a:r>
            <a:r>
              <a:rPr lang="en-GB" baseline="0" dirty="0" smtClean="0"/>
              <a:t> and PLQ presented to class and analysed</a:t>
            </a:r>
          </a:p>
          <a:p>
            <a:r>
              <a:rPr lang="en-GB" baseline="0" dirty="0" smtClean="0"/>
              <a:t>2. What / How / Why - Topic</a:t>
            </a:r>
          </a:p>
          <a:p>
            <a:r>
              <a:rPr lang="en-GB" baseline="0" dirty="0" smtClean="0"/>
              <a:t>3. Key words discussed with class - Literacy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5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Literacy</a:t>
            </a:r>
            <a:r>
              <a:rPr lang="en-GB" baseline="0" dirty="0" smtClean="0"/>
              <a:t> to be explained – animations introduce the terms and an opportunity to discuss to the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1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Encourage peer work to have a go and continuing the sequence themselves before reviewing this as a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1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</a:t>
            </a:r>
            <a:r>
              <a:rPr lang="en-GB" baseline="0" dirty="0" smtClean="0"/>
              <a:t> Content Explained.</a:t>
            </a:r>
          </a:p>
          <a:p>
            <a:r>
              <a:rPr lang="en-GB" baseline="0" dirty="0" smtClean="0"/>
              <a:t>Low Ability – Further Explanations and Examples on Board</a:t>
            </a:r>
          </a:p>
          <a:p>
            <a:r>
              <a:rPr lang="en-GB" baseline="0" dirty="0" smtClean="0"/>
              <a:t>Middle Ability – Explanations and Student Engagement</a:t>
            </a:r>
          </a:p>
          <a:p>
            <a:r>
              <a:rPr lang="en-GB" baseline="0" dirty="0" smtClean="0"/>
              <a:t>High Ability – Present and encourage student led conversations / Discussions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1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Misconception</a:t>
            </a:r>
            <a:r>
              <a:rPr lang="en-GB" baseline="0" dirty="0" smtClean="0"/>
              <a:t> on the 2</a:t>
            </a:r>
            <a:r>
              <a:rPr lang="en-GB" baseline="30000" dirty="0" smtClean="0"/>
              <a:t>nd</a:t>
            </a:r>
            <a:r>
              <a:rPr lang="en-GB" baseline="0" dirty="0" smtClean="0"/>
              <a:t> sequence – only squares added on the left and right but not at the bottom.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Opportunity for class discussion – “Are you happy with this? Discuss with your partner” – this is an opportunity to gauge understanding of pattern spotting.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4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Allow students time to progressively work through the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25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Bronze</a:t>
            </a:r>
            <a:r>
              <a:rPr lang="en-GB" baseline="0" dirty="0" smtClean="0"/>
              <a:t> – Encouraging students to identify the term-to-term rule</a:t>
            </a:r>
          </a:p>
          <a:p>
            <a:r>
              <a:rPr lang="en-GB" baseline="0" dirty="0" smtClean="0"/>
              <a:t>Silver – Students apply the term-to-term rule to find the next two shapes</a:t>
            </a:r>
          </a:p>
          <a:p>
            <a:r>
              <a:rPr lang="en-GB" baseline="0" dirty="0" smtClean="0"/>
              <a:t>Gold – Students to be descriptive in identifying the 6</a:t>
            </a:r>
            <a:r>
              <a:rPr lang="en-GB" baseline="30000" dirty="0" smtClean="0"/>
              <a:t>th</a:t>
            </a:r>
            <a:r>
              <a:rPr lang="en-GB" baseline="0" dirty="0" smtClean="0"/>
              <a:t> shape</a:t>
            </a:r>
          </a:p>
          <a:p>
            <a:r>
              <a:rPr lang="en-GB" baseline="0" dirty="0" smtClean="0"/>
              <a:t>PLQ Challenge (next slide) – Converting shape sequences to numerical sequences (also a future lesson)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4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Printed hand</a:t>
            </a:r>
            <a:r>
              <a:rPr lang="en-GB" baseline="0" dirty="0" smtClean="0"/>
              <a:t> out to give to students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51F3-EC81-4098-99C8-B992D98CA1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9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29C4AA4-8027-4268-80B1-6B66493DE7A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362DCD8-899A-4B1F-AB69-92CED77DCE4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j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j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70267" y="411652"/>
            <a:ext cx="3779911" cy="2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8228" y="4835723"/>
            <a:ext cx="2570604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Prepare For Learning</a:t>
            </a:r>
            <a:endParaRPr lang="en-GB" sz="1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377" y="4835723"/>
            <a:ext cx="660162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+mj-lt"/>
              </a:rPr>
              <a:t>KW: Sequence, Term, Rule, Ascending, Descending</a:t>
            </a:r>
            <a:endParaRPr lang="en-GB" sz="1600" b="1" dirty="0">
              <a:latin typeface="+mj-lt"/>
            </a:endParaRPr>
          </a:p>
        </p:txBody>
      </p:sp>
      <p:sp>
        <p:nvSpPr>
          <p:cNvPr id="6" name="AutoShape 4" descr="https://media.licdn.com/media/p/5/005/078/2ec/1b24dea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290706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+mj-lt"/>
              </a:rPr>
              <a:t>Continuing Sequences</a:t>
            </a:r>
            <a:endParaRPr lang="en-GB" sz="2800" b="1" u="sng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822009"/>
            <a:ext cx="7627992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LQ: Can I continue sequences with shapes?</a:t>
            </a:r>
            <a:br>
              <a:rPr lang="en-GB" sz="2400" b="1" dirty="0" smtClean="0">
                <a:solidFill>
                  <a:schemeClr val="tx1"/>
                </a:solidFill>
                <a:latin typeface="+mj-lt"/>
              </a:rPr>
            </a:br>
            <a:r>
              <a:rPr lang="en-GB" sz="105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GB" sz="1050" b="1" dirty="0" smtClean="0">
                <a:solidFill>
                  <a:schemeClr val="tx1"/>
                </a:solidFill>
                <a:latin typeface="+mj-lt"/>
              </a:rPr>
            </a:br>
            <a:r>
              <a:rPr lang="en-GB" sz="2400" b="1" dirty="0" smtClean="0">
                <a:solidFill>
                  <a:srgbClr val="7030A0"/>
                </a:solidFill>
                <a:latin typeface="+mj-lt"/>
              </a:rPr>
              <a:t>PLQ: Can I convert these to numerical sequences?</a:t>
            </a:r>
            <a:endParaRPr lang="en-GB" sz="24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5576" y="2139702"/>
            <a:ext cx="8808913" cy="2592288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34559" y="216624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+mj-lt"/>
              </a:rPr>
              <a:t>Do it Now</a:t>
            </a:r>
            <a:endParaRPr lang="en-GB" b="1" u="sng" dirty="0">
              <a:latin typeface="+mj-lt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6535727" y="-22670"/>
            <a:ext cx="2697281" cy="364176"/>
          </a:xfrm>
          <a:noFill/>
        </p:spPr>
        <p:txBody>
          <a:bodyPr/>
          <a:lstStyle/>
          <a:p>
            <a:fld id="{B734A026-3CBB-4BD7-B2A3-BDB126165ADC}" type="datetime1">
              <a:rPr lang="en-GB" sz="2400" b="1" u="sng" smtClean="0">
                <a:solidFill>
                  <a:schemeClr val="bg1"/>
                </a:solidFill>
                <a:latin typeface="+mj-lt"/>
              </a:rPr>
              <a:t>22/09/2020</a:t>
            </a:fld>
            <a:endParaRPr lang="en-GB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44208" y="996457"/>
            <a:ext cx="2627783" cy="207141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36195" y="946138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  <a:sym typeface="Wingdings" panose="05000000000000000000" pitchFamily="2" charset="2"/>
              </a:rPr>
              <a:t>           </a:t>
            </a:r>
            <a:r>
              <a:rPr lang="en-GB" sz="1400" b="1" dirty="0" smtClean="0">
                <a:latin typeface="+mj-lt"/>
              </a:rPr>
              <a:t>5 Minute Timer        </a:t>
            </a:r>
            <a:r>
              <a:rPr lang="en-GB" sz="1400" b="1" dirty="0" smtClean="0">
                <a:latin typeface="+mj-lt"/>
                <a:sym typeface="Wingdings" panose="05000000000000000000" pitchFamily="2" charset="2"/>
              </a:rPr>
              <a:t></a:t>
            </a:r>
            <a:endParaRPr lang="en-GB" sz="14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2643758"/>
            <a:ext cx="1637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Task 1:</a:t>
            </a: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Copy the sequence and fill in the missing number.</a:t>
            </a:r>
            <a:endParaRPr lang="en-GB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t="17012" r="35641" b="40512"/>
          <a:stretch/>
        </p:blipFill>
        <p:spPr bwMode="auto">
          <a:xfrm>
            <a:off x="1804908" y="2267035"/>
            <a:ext cx="3855326" cy="230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74419" y="2697182"/>
            <a:ext cx="2502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Task 2:</a:t>
            </a: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Describe what happens in each sequence.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47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26" y="4835723"/>
            <a:ext cx="2570604" cy="30777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Reviewing Learning</a:t>
            </a:r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42377" y="4835722"/>
            <a:ext cx="660162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Trebuchet MS"/>
              </a:rPr>
              <a:t>KW: Sequence, Term, Rule, Ascending, Descending</a:t>
            </a:r>
          </a:p>
        </p:txBody>
      </p:sp>
      <p:sp>
        <p:nvSpPr>
          <p:cNvPr id="14" name="Date Placeholder 12"/>
          <p:cNvSpPr>
            <a:spLocks noGrp="1"/>
          </p:cNvSpPr>
          <p:nvPr>
            <p:ph type="dt" sz="half" idx="10"/>
          </p:nvPr>
        </p:nvSpPr>
        <p:spPr>
          <a:xfrm>
            <a:off x="6555239" y="-24674"/>
            <a:ext cx="2697281" cy="364176"/>
          </a:xfrm>
          <a:noFill/>
        </p:spPr>
        <p:txBody>
          <a:bodyPr/>
          <a:lstStyle/>
          <a:p>
            <a:fld id="{B734A026-3CBB-4BD7-B2A3-BDB126165ADC}" type="datetime1">
              <a:rPr lang="en-GB" sz="2400" b="1" u="sng" smtClean="0">
                <a:solidFill>
                  <a:schemeClr val="bg1"/>
                </a:solidFill>
                <a:latin typeface="+mj-lt"/>
              </a:rPr>
              <a:t>22/09/2020</a:t>
            </a:fld>
            <a:endParaRPr lang="en-GB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8227" y="4835721"/>
            <a:ext cx="2570604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Apply To Demonstrate</a:t>
            </a:r>
            <a:endParaRPr lang="en-GB" sz="1600" b="1" dirty="0">
              <a:latin typeface="+mj-lt"/>
            </a:endParaRPr>
          </a:p>
        </p:txBody>
      </p:sp>
      <p:pic>
        <p:nvPicPr>
          <p:cNvPr id="8194" name="Picture 2" descr="http://www.skwirk.com/content/upload/images/Primary/NSW/Year_6/Maths/Patterns/topic1/chapter1/tp_ch1_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0" t="72427" r="48721" b="6290"/>
          <a:stretch/>
        </p:blipFill>
        <p:spPr bwMode="auto">
          <a:xfrm>
            <a:off x="323092" y="3653172"/>
            <a:ext cx="1867965" cy="9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skwirk.com/content/upload/images/Primary/NSW/Year_6/Maths/Patterns/topic1/chapter1/tp_ch1_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 t="72427" r="48721" b="6290"/>
          <a:stretch/>
        </p:blipFill>
        <p:spPr bwMode="auto">
          <a:xfrm>
            <a:off x="2457664" y="3639150"/>
            <a:ext cx="1613614" cy="94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skwirk.com/content/upload/images/Primary/NSW/Year_6/Maths/Patterns/topic1/chapter1/tp_ch1_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9" t="72427" r="48721" b="6290"/>
          <a:stretch/>
        </p:blipFill>
        <p:spPr bwMode="auto">
          <a:xfrm>
            <a:off x="4200804" y="3639150"/>
            <a:ext cx="1337288" cy="9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skwirk.com/content/upload/images/Primary/NSW/Year_6/Maths/Patterns/topic1/chapter1/tp_ch1_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6" t="33681" b="45036"/>
          <a:stretch/>
        </p:blipFill>
        <p:spPr bwMode="auto">
          <a:xfrm>
            <a:off x="323528" y="2154288"/>
            <a:ext cx="1863448" cy="1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skwirk.com/content/upload/images/Primary/NSW/Year_6/Maths/Patterns/topic1/chapter1/tp_ch1_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6" t="33681" r="2988" b="45036"/>
          <a:stretch/>
        </p:blipFill>
        <p:spPr bwMode="auto">
          <a:xfrm>
            <a:off x="2555776" y="2154288"/>
            <a:ext cx="1557146" cy="1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skwirk.com/content/upload/images/Primary/NSW/Year_6/Maths/Patterns/topic1/chapter1/tp_ch1_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3" t="33681" r="2988" b="45036"/>
          <a:stretch/>
        </p:blipFill>
        <p:spPr bwMode="auto">
          <a:xfrm>
            <a:off x="4283968" y="2154288"/>
            <a:ext cx="1240682" cy="1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skwirk.com/content/upload/images/Primary/NSW/Year_6/Maths/Patterns/topic1/chapter1/tp_ch1_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6" b="82949"/>
          <a:stretch/>
        </p:blipFill>
        <p:spPr bwMode="auto">
          <a:xfrm>
            <a:off x="323528" y="958311"/>
            <a:ext cx="1863448" cy="9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skwirk.com/content/upload/images/Primary/NSW/Year_6/Maths/Patterns/topic1/chapter1/tp_ch1_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3" b="82949"/>
          <a:stretch/>
        </p:blipFill>
        <p:spPr bwMode="auto">
          <a:xfrm>
            <a:off x="2627784" y="954663"/>
            <a:ext cx="1429004" cy="9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skwirk.com/content/upload/images/Primary/NSW/Year_6/Maths/Patterns/topic1/chapter1/tp_ch1_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1" b="85302"/>
          <a:stretch/>
        </p:blipFill>
        <p:spPr bwMode="auto">
          <a:xfrm>
            <a:off x="4499992" y="915566"/>
            <a:ext cx="1068300" cy="8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6228184" y="483518"/>
            <a:ext cx="2808312" cy="432048"/>
          </a:xfrm>
          <a:prstGeom prst="rect">
            <a:avLst/>
          </a:prstGeom>
          <a:solidFill>
            <a:srgbClr val="D57D47"/>
          </a:solidFill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GB" sz="2000" b="1" u="sng" dirty="0" smtClean="0">
                <a:latin typeface="+mj-lt"/>
              </a:rPr>
              <a:t>Bronze Task</a:t>
            </a:r>
            <a:endParaRPr lang="en-GB" sz="2000" b="1" u="sng" dirty="0">
              <a:latin typeface="+mj-lt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228184" y="1851670"/>
            <a:ext cx="2808312" cy="504056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GB" sz="2000" b="1" u="sng" dirty="0" smtClean="0">
                <a:latin typeface="+mj-lt"/>
              </a:rPr>
              <a:t>Silver Task</a:t>
            </a:r>
            <a:endParaRPr lang="en-GB" sz="2000" b="1" u="sng" dirty="0">
              <a:latin typeface="+mj-lt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228184" y="3075806"/>
            <a:ext cx="2808312" cy="504056"/>
          </a:xfrm>
          <a:prstGeom prst="rect">
            <a:avLst/>
          </a:prstGeom>
          <a:solidFill>
            <a:srgbClr val="F6DA32"/>
          </a:solidFill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GB" sz="2000" b="1" u="sng" dirty="0" smtClean="0">
                <a:latin typeface="+mj-lt"/>
              </a:rPr>
              <a:t>Gold Task</a:t>
            </a:r>
            <a:endParaRPr lang="en-GB" b="1" u="sng" dirty="0">
              <a:latin typeface="+mj-lt"/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8442430" y="1257604"/>
            <a:ext cx="1080120" cy="2520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228184" y="235746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Draw the next two terms of the sequences.</a:t>
            </a:r>
            <a:endParaRPr lang="en-GB" dirty="0">
              <a:latin typeface="+mj-lt"/>
            </a:endParaRPr>
          </a:p>
        </p:txBody>
      </p:sp>
      <p:sp>
        <p:nvSpPr>
          <p:cNvPr id="33" name="Right Arrow 32"/>
          <p:cNvSpPr/>
          <p:nvPr/>
        </p:nvSpPr>
        <p:spPr>
          <a:xfrm rot="5400000">
            <a:off x="8541748" y="2725074"/>
            <a:ext cx="920420" cy="21309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084168" y="91556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Draw the sequences and find the rule between the </a:t>
            </a:r>
            <a:r>
              <a:rPr lang="en-GB" dirty="0" smtClean="0">
                <a:latin typeface="+mj-lt"/>
              </a:rPr>
              <a:t>terms.</a:t>
            </a:r>
            <a:endParaRPr lang="en-GB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36512" y="-20538"/>
            <a:ext cx="4544479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Apply To Demonstrate</a:t>
            </a:r>
            <a:endParaRPr lang="en-GB" sz="24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0192" y="358160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Draw the next two terms of the sequences.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9741" r="48586" b="76316"/>
          <a:stretch/>
        </p:blipFill>
        <p:spPr bwMode="auto">
          <a:xfrm>
            <a:off x="176130" y="831942"/>
            <a:ext cx="8967870" cy="164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047" y="115466"/>
            <a:ext cx="8229600" cy="8001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Can you demonstrate what you have learned?</a:t>
            </a:r>
            <a:endParaRPr lang="en-GB" sz="2000" dirty="0"/>
          </a:p>
        </p:txBody>
      </p:sp>
      <p:sp>
        <p:nvSpPr>
          <p:cNvPr id="14" name="Date Placeholder 12"/>
          <p:cNvSpPr>
            <a:spLocks noGrp="1"/>
          </p:cNvSpPr>
          <p:nvPr>
            <p:ph type="dt" sz="half" idx="10"/>
          </p:nvPr>
        </p:nvSpPr>
        <p:spPr>
          <a:xfrm>
            <a:off x="6535727" y="-20538"/>
            <a:ext cx="2697281" cy="364176"/>
          </a:xfrm>
          <a:noFill/>
        </p:spPr>
        <p:txBody>
          <a:bodyPr/>
          <a:lstStyle/>
          <a:p>
            <a:fld id="{B734A026-3CBB-4BD7-B2A3-BDB126165ADC}" type="datetime1">
              <a:rPr lang="en-GB" sz="2400" b="1" u="sng" smtClean="0">
                <a:solidFill>
                  <a:schemeClr val="bg1"/>
                </a:solidFill>
                <a:latin typeface="+mj-lt"/>
              </a:rPr>
              <a:t>22/09/2020</a:t>
            </a:fld>
            <a:endParaRPr lang="en-GB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228" y="4835723"/>
            <a:ext cx="2570604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Reviewing Learning</a:t>
            </a:r>
            <a:endParaRPr lang="en-GB" sz="1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377" y="4835722"/>
            <a:ext cx="660162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Trebuchet MS"/>
              </a:rPr>
              <a:t>KW: Sequence, Term, Rule, Ascending, Descending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089" y="411652"/>
            <a:ext cx="3779911" cy="2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627534"/>
            <a:ext cx="8229600" cy="36678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GB" b="1" u="sng" dirty="0" smtClean="0">
                <a:latin typeface="+mj-lt"/>
              </a:rPr>
              <a:t>Lesson Review</a:t>
            </a:r>
            <a:endParaRPr lang="en-GB" b="1" u="sng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585629"/>
            <a:ext cx="8334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With the person next to you, discuss the following questions:</a:t>
            </a:r>
          </a:p>
          <a:p>
            <a:endParaRPr lang="en-GB" b="1" dirty="0">
              <a:latin typeface="+mj-lt"/>
            </a:endParaRPr>
          </a:p>
          <a:p>
            <a:pPr marL="342900" indent="-342900">
              <a:buAutoNum type="arabicParenR"/>
            </a:pPr>
            <a:r>
              <a:rPr lang="en-GB" b="1" dirty="0" smtClean="0">
                <a:latin typeface="+mj-lt"/>
              </a:rPr>
              <a:t>How could you describe the rule for this sequence?</a:t>
            </a:r>
          </a:p>
          <a:p>
            <a:pPr marL="342900" indent="-342900">
              <a:buAutoNum type="arabicParenR"/>
            </a:pPr>
            <a:r>
              <a:rPr lang="en-GB" b="1" dirty="0" smtClean="0">
                <a:latin typeface="+mj-lt"/>
              </a:rPr>
              <a:t>What would the 5</a:t>
            </a:r>
            <a:r>
              <a:rPr lang="en-GB" b="1" baseline="30000" dirty="0" smtClean="0">
                <a:latin typeface="+mj-lt"/>
              </a:rPr>
              <a:t>th</a:t>
            </a:r>
            <a:r>
              <a:rPr lang="en-GB" b="1" dirty="0" smtClean="0">
                <a:latin typeface="+mj-lt"/>
              </a:rPr>
              <a:t> term look like?</a:t>
            </a:r>
          </a:p>
          <a:p>
            <a:pPr marL="342900" indent="-342900">
              <a:buAutoNum type="arabicParenR"/>
            </a:pPr>
            <a:r>
              <a:rPr lang="en-GB" b="1" dirty="0" smtClean="0">
                <a:latin typeface="+mj-lt"/>
              </a:rPr>
              <a:t>Is there a quick way we could go about finding how many there would be in the 10</a:t>
            </a:r>
            <a:r>
              <a:rPr lang="en-GB" b="1" baseline="30000" dirty="0" smtClean="0">
                <a:latin typeface="+mj-lt"/>
              </a:rPr>
              <a:t>th</a:t>
            </a:r>
            <a:r>
              <a:rPr lang="en-GB" b="1" dirty="0" smtClean="0">
                <a:latin typeface="+mj-lt"/>
              </a:rPr>
              <a:t> term?</a:t>
            </a:r>
          </a:p>
          <a:p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59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15466"/>
            <a:ext cx="8229600" cy="8001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What have you learned today?</a:t>
            </a:r>
            <a:endParaRPr lang="en-GB" sz="2000" dirty="0"/>
          </a:p>
        </p:txBody>
      </p:sp>
      <p:sp>
        <p:nvSpPr>
          <p:cNvPr id="14" name="Date Placeholder 12"/>
          <p:cNvSpPr>
            <a:spLocks noGrp="1"/>
          </p:cNvSpPr>
          <p:nvPr>
            <p:ph type="dt" sz="half" idx="10"/>
          </p:nvPr>
        </p:nvSpPr>
        <p:spPr>
          <a:xfrm>
            <a:off x="6555239" y="-24674"/>
            <a:ext cx="2697281" cy="364176"/>
          </a:xfrm>
          <a:noFill/>
        </p:spPr>
        <p:txBody>
          <a:bodyPr/>
          <a:lstStyle/>
          <a:p>
            <a:fld id="{B734A026-3CBB-4BD7-B2A3-BDB126165ADC}" type="datetime1">
              <a:rPr lang="en-GB" sz="2400" b="1" u="sng" smtClean="0">
                <a:solidFill>
                  <a:schemeClr val="bg1"/>
                </a:solidFill>
                <a:latin typeface="+mj-lt"/>
              </a:rPr>
              <a:t>22/09/2020</a:t>
            </a:fld>
            <a:endParaRPr lang="en-GB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228" y="4835723"/>
            <a:ext cx="2570604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Reviewing Learning</a:t>
            </a:r>
            <a:endParaRPr lang="en-GB" sz="1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377" y="4835722"/>
            <a:ext cx="660162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Trebuchet MS"/>
              </a:rPr>
              <a:t>KW: Sequence, Term, Rule, Ascending, Descending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089" y="411652"/>
            <a:ext cx="3779911" cy="2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5535" y="1347614"/>
            <a:ext cx="811864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+mj-lt"/>
              </a:rPr>
              <a:t>LQ: Can I continue sequences </a:t>
            </a:r>
            <a:r>
              <a:rPr lang="en-GB" sz="3600" b="1" dirty="0" smtClean="0">
                <a:latin typeface="+mj-lt"/>
              </a:rPr>
              <a:t>with </a:t>
            </a:r>
            <a:r>
              <a:rPr lang="en-GB" sz="3600" b="1" dirty="0">
                <a:latin typeface="+mj-lt"/>
              </a:rPr>
              <a:t>shapes?</a:t>
            </a:r>
            <a:br>
              <a:rPr lang="en-GB" sz="3600" b="1" dirty="0">
                <a:latin typeface="+mj-lt"/>
              </a:rPr>
            </a:br>
            <a:r>
              <a:rPr lang="en-GB" sz="1400" b="1" dirty="0">
                <a:latin typeface="+mj-lt"/>
              </a:rPr>
              <a:t/>
            </a:r>
            <a:br>
              <a:rPr lang="en-GB" sz="1400" b="1" dirty="0">
                <a:latin typeface="+mj-lt"/>
              </a:rPr>
            </a:br>
            <a:r>
              <a:rPr lang="en-GB" sz="3600" b="1" dirty="0">
                <a:solidFill>
                  <a:srgbClr val="7030A0"/>
                </a:solidFill>
                <a:latin typeface="+mj-lt"/>
              </a:rPr>
              <a:t>PLQ: Can I convert these to numerical sequences?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27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43169"/>
            <a:ext cx="9145016" cy="2052228"/>
          </a:xfrm>
        </p:spPr>
        <p:txBody>
          <a:bodyPr anchor="t"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LQ: Can I continue sequences </a:t>
            </a:r>
            <a:r>
              <a:rPr lang="en-GB" sz="2800" b="1" dirty="0" smtClean="0">
                <a:solidFill>
                  <a:schemeClr val="tx1"/>
                </a:solidFill>
              </a:rPr>
              <a:t>with </a:t>
            </a:r>
            <a:r>
              <a:rPr lang="en-GB" sz="2800" b="1" dirty="0">
                <a:solidFill>
                  <a:schemeClr val="tx1"/>
                </a:solidFill>
              </a:rPr>
              <a:t>shapes?</a:t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1100" b="1" dirty="0">
                <a:solidFill>
                  <a:schemeClr val="tx1"/>
                </a:solidFill>
              </a:rPr>
              <a:t/>
            </a:r>
            <a:br>
              <a:rPr lang="en-GB" sz="11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rgbClr val="7030A0"/>
                </a:solidFill>
              </a:rPr>
              <a:t>PLQ: Can I convert these to numerical sequences?</a:t>
            </a:r>
            <a:endParaRPr lang="en-GB" sz="2800" dirty="0"/>
          </a:p>
        </p:txBody>
      </p:sp>
      <p:sp>
        <p:nvSpPr>
          <p:cNvPr id="18" name="Date Placeholder 12"/>
          <p:cNvSpPr>
            <a:spLocks noGrp="1"/>
          </p:cNvSpPr>
          <p:nvPr>
            <p:ph type="dt" sz="half" idx="10"/>
          </p:nvPr>
        </p:nvSpPr>
        <p:spPr>
          <a:xfrm>
            <a:off x="6535727" y="-29822"/>
            <a:ext cx="2697281" cy="364176"/>
          </a:xfrm>
          <a:noFill/>
        </p:spPr>
        <p:txBody>
          <a:bodyPr/>
          <a:lstStyle/>
          <a:p>
            <a:fld id="{B734A026-3CBB-4BD7-B2A3-BDB126165ADC}" type="datetime1">
              <a:rPr lang="en-GB" sz="2400" b="1" u="sng" smtClean="0">
                <a:solidFill>
                  <a:schemeClr val="bg1"/>
                </a:solidFill>
                <a:latin typeface="+mj-lt"/>
              </a:rPr>
              <a:t>22/09/2020</a:t>
            </a:fld>
            <a:endParaRPr lang="en-GB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228" y="4835723"/>
            <a:ext cx="2570604" cy="330860"/>
          </a:xfrm>
          <a:prstGeom prst="rect">
            <a:avLst/>
          </a:prstGeom>
          <a:solidFill>
            <a:srgbClr val="D8EAE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50" b="1" dirty="0" smtClean="0">
                <a:latin typeface="+mj-lt"/>
              </a:rPr>
              <a:t>Agree Learning Outcomes</a:t>
            </a:r>
            <a:endParaRPr lang="en-GB" sz="155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377" y="4835723"/>
            <a:ext cx="660162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Trebuchet MS"/>
              </a:rPr>
              <a:t>KW: Sequence, Term, Rule, Ascending, Descending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4089" y="411652"/>
            <a:ext cx="3779911" cy="2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31328"/>
              </p:ext>
            </p:extLst>
          </p:nvPr>
        </p:nvGraphicFramePr>
        <p:xfrm>
          <a:off x="107505" y="2787774"/>
          <a:ext cx="8928990" cy="189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/>
                <a:gridCol w="2976330"/>
                <a:gridCol w="2976330"/>
              </a:tblGrid>
              <a:tr h="1890210">
                <a:tc>
                  <a:txBody>
                    <a:bodyPr/>
                    <a:lstStyle/>
                    <a:p>
                      <a:pPr algn="ctr"/>
                      <a:r>
                        <a:rPr lang="en-GB" sz="2100" b="1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What?</a:t>
                      </a:r>
                      <a:endParaRPr lang="en-GB" sz="2100" b="0" u="non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100" b="0" u="non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en-GB" sz="2000" b="1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Looking at sequences, drawing</a:t>
                      </a:r>
                      <a:r>
                        <a:rPr lang="en-GB" sz="2000" b="1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the next shape.</a:t>
                      </a:r>
                      <a:endParaRPr lang="en-GB" sz="2000" b="1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How?</a:t>
                      </a:r>
                      <a:endParaRPr lang="en-GB" sz="2100" b="0" u="non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0" u="non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Spotting patterns and continuing</a:t>
                      </a:r>
                      <a:r>
                        <a:rPr lang="en-GB" sz="2100" b="1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them.</a:t>
                      </a:r>
                      <a:endParaRPr lang="en-GB" sz="2100" b="1" u="non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Why?</a:t>
                      </a:r>
                      <a:endParaRPr lang="en-GB" sz="2100" b="0" u="non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100" b="0" u="non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en-GB" sz="2100" b="1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So we can predict</a:t>
                      </a:r>
                      <a:r>
                        <a:rPr lang="en-GB" sz="2100" b="1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the future (with Maths anyway!).</a:t>
                      </a:r>
                      <a:endParaRPr lang="en-GB" sz="2100" b="1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EC"/>
                    </a:solidFill>
                  </a:tcPr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-28228" y="152266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 smtClean="0"/>
              <a:t>What are we learning today?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4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" y="152266"/>
            <a:ext cx="8229600" cy="80010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Do you understand this new topic?</a:t>
            </a:r>
            <a:endParaRPr lang="en-GB" sz="2200" dirty="0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10"/>
          </p:nvPr>
        </p:nvSpPr>
        <p:spPr>
          <a:xfrm>
            <a:off x="6555239" y="-24674"/>
            <a:ext cx="2697281" cy="364176"/>
          </a:xfrm>
          <a:noFill/>
        </p:spPr>
        <p:txBody>
          <a:bodyPr/>
          <a:lstStyle/>
          <a:p>
            <a:fld id="{B734A026-3CBB-4BD7-B2A3-BDB126165ADC}" type="datetime1">
              <a:rPr lang="en-GB" sz="2400" b="1" u="sng" smtClean="0">
                <a:solidFill>
                  <a:schemeClr val="bg1"/>
                </a:solidFill>
                <a:latin typeface="+mj-lt"/>
              </a:rPr>
              <a:t>22/09/2020</a:t>
            </a:fld>
            <a:endParaRPr lang="en-GB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229" y="4835723"/>
            <a:ext cx="2570604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Present New Information</a:t>
            </a:r>
            <a:endParaRPr lang="en-GB" sz="1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376" y="4835723"/>
            <a:ext cx="660162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Trebuchet MS"/>
              </a:rPr>
              <a:t>KW: Sequence, Term, Rule, Ascending, Descending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089" y="411652"/>
            <a:ext cx="3779911" cy="2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41181" r="66254" b="48536"/>
          <a:stretch/>
        </p:blipFill>
        <p:spPr bwMode="auto">
          <a:xfrm>
            <a:off x="0" y="1222440"/>
            <a:ext cx="4283968" cy="121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89143"/>
            <a:ext cx="18002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Key Words: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Sequence</a:t>
            </a:r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Term</a:t>
            </a:r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Rule</a:t>
            </a:r>
            <a:endParaRPr lang="en-GB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9031" y="2675029"/>
            <a:ext cx="377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Draw the sequence in your book and draw the next two terms.</a:t>
            </a:r>
            <a:endParaRPr lang="en-GB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2519" y="3375696"/>
            <a:ext cx="377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Describe what happens to the sequence each time. </a:t>
            </a:r>
            <a:endParaRPr lang="en-GB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031" y="4159274"/>
            <a:ext cx="377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Rule = Add 2 each time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99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" y="152266"/>
            <a:ext cx="8229600" cy="80010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Do you understand this new topic?</a:t>
            </a:r>
            <a:endParaRPr lang="en-GB" sz="2200" dirty="0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10"/>
          </p:nvPr>
        </p:nvSpPr>
        <p:spPr>
          <a:xfrm>
            <a:off x="6555239" y="-24674"/>
            <a:ext cx="2697281" cy="364176"/>
          </a:xfrm>
          <a:noFill/>
        </p:spPr>
        <p:txBody>
          <a:bodyPr/>
          <a:lstStyle/>
          <a:p>
            <a:fld id="{B734A026-3CBB-4BD7-B2A3-BDB126165ADC}" type="datetime1">
              <a:rPr lang="en-GB" sz="2400" b="1" u="sng" smtClean="0">
                <a:solidFill>
                  <a:schemeClr val="bg1"/>
                </a:solidFill>
                <a:latin typeface="+mj-lt"/>
              </a:rPr>
              <a:t>22/09/2020</a:t>
            </a:fld>
            <a:endParaRPr lang="en-GB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229" y="4835723"/>
            <a:ext cx="2570604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Present New Information</a:t>
            </a:r>
            <a:endParaRPr lang="en-GB" sz="1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376" y="4835723"/>
            <a:ext cx="660162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Trebuchet MS"/>
              </a:rPr>
              <a:t>KW: Sequence, Term, Rule, Ascending, Descending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089" y="411652"/>
            <a:ext cx="3779911" cy="2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t="51722" r="66367" b="29267"/>
          <a:stretch/>
        </p:blipFill>
        <p:spPr bwMode="auto">
          <a:xfrm>
            <a:off x="183637" y="1462281"/>
            <a:ext cx="4820411" cy="24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3187" y="1620545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Working with a partner;</a:t>
            </a:r>
          </a:p>
          <a:p>
            <a:endParaRPr lang="en-GB" dirty="0">
              <a:latin typeface="+mj-lt"/>
            </a:endParaRPr>
          </a:p>
          <a:p>
            <a:pPr marL="342900" indent="-342900">
              <a:buAutoNum type="alphaLcParenR"/>
            </a:pPr>
            <a:r>
              <a:rPr lang="en-GB" dirty="0" smtClean="0">
                <a:latin typeface="+mj-lt"/>
              </a:rPr>
              <a:t>Draw out the sequence and the next two terms</a:t>
            </a:r>
          </a:p>
          <a:p>
            <a:pPr marL="342900" indent="-342900">
              <a:buAutoNum type="alphaLcParenR"/>
            </a:pPr>
            <a:endParaRPr lang="en-GB" dirty="0">
              <a:latin typeface="+mj-lt"/>
            </a:endParaRPr>
          </a:p>
          <a:p>
            <a:pPr marL="342900" indent="-342900">
              <a:buAutoNum type="alphaLcParenR"/>
            </a:pPr>
            <a:r>
              <a:rPr lang="en-GB" dirty="0" smtClean="0">
                <a:latin typeface="+mj-lt"/>
              </a:rPr>
              <a:t>Write out the rule for each sequence.</a:t>
            </a:r>
          </a:p>
        </p:txBody>
      </p:sp>
    </p:spTree>
    <p:extLst>
      <p:ext uri="{BB962C8B-B14F-4D97-AF65-F5344CB8AC3E}">
        <p14:creationId xmlns:p14="http://schemas.microsoft.com/office/powerpoint/2010/main" val="33572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648" y="149163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THE NEXT SLIDE HAS ANIMATIONS WITH A MISCONCEPTION – PLAY THROUGH TO SEE FOR YOURSELF!</a:t>
            </a:r>
          </a:p>
        </p:txBody>
      </p:sp>
    </p:spTree>
    <p:extLst>
      <p:ext uri="{BB962C8B-B14F-4D97-AF65-F5344CB8AC3E}">
        <p14:creationId xmlns:p14="http://schemas.microsoft.com/office/powerpoint/2010/main" val="35418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7" r="916" b="40301"/>
          <a:stretch/>
        </p:blipFill>
        <p:spPr bwMode="auto">
          <a:xfrm>
            <a:off x="6023731" y="3138464"/>
            <a:ext cx="2460625" cy="81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12"/>
          <p:cNvSpPr>
            <a:spLocks noGrp="1"/>
          </p:cNvSpPr>
          <p:nvPr>
            <p:ph type="dt" sz="half" idx="10"/>
          </p:nvPr>
        </p:nvSpPr>
        <p:spPr>
          <a:xfrm>
            <a:off x="6555239" y="-24674"/>
            <a:ext cx="2697281" cy="364176"/>
          </a:xfrm>
          <a:noFill/>
        </p:spPr>
        <p:txBody>
          <a:bodyPr/>
          <a:lstStyle/>
          <a:p>
            <a:fld id="{B734A026-3CBB-4BD7-B2A3-BDB126165ADC}" type="datetime1">
              <a:rPr lang="en-GB" sz="2400" b="1" u="sng" smtClean="0">
                <a:solidFill>
                  <a:schemeClr val="bg1"/>
                </a:solidFill>
                <a:latin typeface="+mj-lt"/>
              </a:rPr>
              <a:t>22/09/2020</a:t>
            </a:fld>
            <a:endParaRPr lang="en-GB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228" y="4835723"/>
            <a:ext cx="2570604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Reviewing Learning</a:t>
            </a:r>
            <a:endParaRPr lang="en-GB" sz="1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377" y="4835722"/>
            <a:ext cx="660162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Trebuchet MS"/>
              </a:rPr>
              <a:t>KW: Sequence, Term, Rule, Ascending, Descending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089" y="411652"/>
            <a:ext cx="3779911" cy="2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51722" r="66367" b="39840"/>
          <a:stretch/>
        </p:blipFill>
        <p:spPr bwMode="auto">
          <a:xfrm>
            <a:off x="35496" y="915566"/>
            <a:ext cx="4757869" cy="110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75923"/>
              </p:ext>
            </p:extLst>
          </p:nvPr>
        </p:nvGraphicFramePr>
        <p:xfrm>
          <a:off x="4067944" y="1106506"/>
          <a:ext cx="1872208" cy="80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36"/>
                <a:gridCol w="474725"/>
                <a:gridCol w="474725"/>
                <a:gridCol w="445222"/>
              </a:tblGrid>
              <a:tr h="4023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53842"/>
              </p:ext>
            </p:extLst>
          </p:nvPr>
        </p:nvGraphicFramePr>
        <p:xfrm>
          <a:off x="6263628" y="1119048"/>
          <a:ext cx="2250555" cy="80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89"/>
                <a:gridCol w="475573"/>
                <a:gridCol w="475573"/>
                <a:gridCol w="410510"/>
                <a:gridCol w="410510"/>
              </a:tblGrid>
              <a:tr h="4023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t="60612" r="66367" b="29267"/>
          <a:stretch/>
        </p:blipFill>
        <p:spPr bwMode="auto">
          <a:xfrm>
            <a:off x="22718" y="3022774"/>
            <a:ext cx="3613178" cy="98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9"/>
          <a:stretch/>
        </p:blipFill>
        <p:spPr bwMode="auto">
          <a:xfrm>
            <a:off x="3779912" y="3147814"/>
            <a:ext cx="2063276" cy="89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13970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  <a:latin typeface="+mj-lt"/>
              </a:rPr>
              <a:t>Rule = Add 2</a:t>
            </a:r>
            <a:endParaRPr lang="en-GB" sz="24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088" y="422793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  <a:latin typeface="+mj-lt"/>
              </a:rPr>
              <a:t>Rule = Add 2</a:t>
            </a:r>
            <a:endParaRPr lang="en-GB" sz="24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0958" y="4434666"/>
            <a:ext cx="62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accent3"/>
                </a:solidFill>
                <a:latin typeface="+mj-lt"/>
              </a:rPr>
              <a:t>Are you happy with this? Discuss with your partner. </a:t>
            </a:r>
            <a:endParaRPr lang="en-GB" b="1" i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20"/>
          <a:stretch/>
        </p:blipFill>
        <p:spPr bwMode="auto">
          <a:xfrm>
            <a:off x="3779912" y="3075806"/>
            <a:ext cx="2063276" cy="121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73374"/>
            <a:ext cx="2430009" cy="13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83568" y="4227934"/>
            <a:ext cx="2016224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u="sng" dirty="0" smtClean="0">
                <a:solidFill>
                  <a:srgbClr val="FF0000"/>
                </a:solidFill>
                <a:latin typeface="+mj-lt"/>
              </a:rPr>
              <a:t>Rule = Add 3</a:t>
            </a:r>
            <a:endParaRPr lang="en-GB" sz="2200" b="1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047" y="115466"/>
            <a:ext cx="8229600" cy="8001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Can you demonstrate what you have learned?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074" y="1178274"/>
            <a:ext cx="8688238" cy="124946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GB" sz="2000" dirty="0" smtClean="0"/>
              <a:t>Task 1 – Draw the sequence and the next two terms</a:t>
            </a:r>
          </a:p>
          <a:p>
            <a:pPr marL="109728" indent="0" algn="just">
              <a:buNone/>
            </a:pPr>
            <a:r>
              <a:rPr lang="en-GB" sz="2000" dirty="0" smtClean="0"/>
              <a:t>Task 2 – State the rule for the sequence</a:t>
            </a:r>
          </a:p>
          <a:p>
            <a:pPr marL="109728" indent="0" algn="just">
              <a:buNone/>
            </a:pPr>
            <a:r>
              <a:rPr lang="en-GB" sz="2000" dirty="0" smtClean="0"/>
              <a:t>Task 3 – Predict how many lines there will be in the 10th shape</a:t>
            </a:r>
            <a:endParaRPr lang="en-GB" sz="2000" dirty="0"/>
          </a:p>
        </p:txBody>
      </p:sp>
      <p:sp>
        <p:nvSpPr>
          <p:cNvPr id="14" name="Date Placeholder 12"/>
          <p:cNvSpPr>
            <a:spLocks noGrp="1"/>
          </p:cNvSpPr>
          <p:nvPr>
            <p:ph type="dt" sz="half" idx="10"/>
          </p:nvPr>
        </p:nvSpPr>
        <p:spPr>
          <a:xfrm>
            <a:off x="6555239" y="-24674"/>
            <a:ext cx="2697281" cy="364176"/>
          </a:xfrm>
          <a:noFill/>
        </p:spPr>
        <p:txBody>
          <a:bodyPr/>
          <a:lstStyle/>
          <a:p>
            <a:fld id="{B734A026-3CBB-4BD7-B2A3-BDB126165ADC}" type="datetime1">
              <a:rPr lang="en-GB" sz="2400" b="1" u="sng" smtClean="0">
                <a:solidFill>
                  <a:schemeClr val="bg1"/>
                </a:solidFill>
                <a:latin typeface="+mj-lt"/>
              </a:rPr>
              <a:t>22/09/2020</a:t>
            </a:fld>
            <a:endParaRPr lang="en-GB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228" y="4835723"/>
            <a:ext cx="2570604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Reviewing Learning</a:t>
            </a:r>
            <a:endParaRPr lang="en-GB" sz="1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377" y="4835722"/>
            <a:ext cx="660162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Trebuchet MS"/>
              </a:rPr>
              <a:t>KW: Sequence, Term, Rule, Ascending, Descending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089" y="411652"/>
            <a:ext cx="3779911" cy="2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07504" y="699542"/>
            <a:ext cx="2027498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HINGE QUESTION</a:t>
            </a:r>
            <a:endParaRPr lang="en-GB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9" t="26210" r="37885" b="60886"/>
          <a:stretch/>
        </p:blipFill>
        <p:spPr bwMode="auto">
          <a:xfrm>
            <a:off x="1784" y="2413058"/>
            <a:ext cx="537768" cy="104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9" t="26210" r="20768" b="60886"/>
          <a:stretch/>
        </p:blipFill>
        <p:spPr bwMode="auto">
          <a:xfrm>
            <a:off x="509540" y="2434871"/>
            <a:ext cx="803778" cy="105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9" t="26248" r="3228" b="63074"/>
          <a:stretch/>
        </p:blipFill>
        <p:spPr bwMode="auto">
          <a:xfrm>
            <a:off x="1331640" y="2427734"/>
            <a:ext cx="1140677" cy="8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7144151" y="3997102"/>
            <a:ext cx="1892344" cy="59087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+mj-lt"/>
              </a:rPr>
              <a:t>Silver</a:t>
            </a:r>
            <a:endParaRPr lang="en-GB" sz="2400" b="1" dirty="0">
              <a:latin typeface="+mj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144151" y="2643758"/>
            <a:ext cx="1892344" cy="122413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+mj-lt"/>
              </a:rPr>
              <a:t>Bronze</a:t>
            </a:r>
            <a:endParaRPr lang="en-GB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6626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+mj-lt"/>
              </a:rPr>
              <a:t>Rule = Add 5 lines</a:t>
            </a:r>
            <a:endParaRPr lang="en-GB" sz="2400" b="1" u="sng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4168" y="2838584"/>
            <a:ext cx="1296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Task 1</a:t>
            </a:r>
          </a:p>
          <a:p>
            <a:endParaRPr lang="en-GB" sz="500" b="1" dirty="0">
              <a:latin typeface="+mj-lt"/>
            </a:endParaRPr>
          </a:p>
          <a:p>
            <a:r>
              <a:rPr lang="en-GB" sz="2400" b="1" dirty="0" smtClean="0">
                <a:latin typeface="+mj-lt"/>
              </a:rPr>
              <a:t>Task 2</a:t>
            </a:r>
          </a:p>
          <a:p>
            <a:endParaRPr lang="en-GB" sz="2400" b="1" dirty="0" smtClean="0">
              <a:latin typeface="+mj-lt"/>
            </a:endParaRPr>
          </a:p>
          <a:p>
            <a:endParaRPr lang="en-GB" sz="300" b="1" dirty="0">
              <a:latin typeface="+mj-lt"/>
            </a:endParaRPr>
          </a:p>
          <a:p>
            <a:r>
              <a:rPr lang="en-GB" sz="2400" b="1" dirty="0" smtClean="0">
                <a:latin typeface="+mj-lt"/>
              </a:rPr>
              <a:t>Task 3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7" t="27626" r="6224" b="63114"/>
          <a:stretch/>
        </p:blipFill>
        <p:spPr bwMode="auto">
          <a:xfrm>
            <a:off x="2627784" y="2542032"/>
            <a:ext cx="676656" cy="74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7" t="27626" r="6224" b="63114"/>
          <a:stretch/>
        </p:blipFill>
        <p:spPr bwMode="auto">
          <a:xfrm>
            <a:off x="3304440" y="2545234"/>
            <a:ext cx="676656" cy="74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7" t="27626" r="6224" b="63114"/>
          <a:stretch/>
        </p:blipFill>
        <p:spPr bwMode="auto">
          <a:xfrm>
            <a:off x="4139952" y="2542032"/>
            <a:ext cx="676656" cy="74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7" t="27626" r="6224" b="63114"/>
          <a:stretch/>
        </p:blipFill>
        <p:spPr bwMode="auto">
          <a:xfrm>
            <a:off x="4816608" y="2545234"/>
            <a:ext cx="676656" cy="74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7" t="27626" r="8584" b="63114"/>
          <a:stretch/>
        </p:blipFill>
        <p:spPr bwMode="auto">
          <a:xfrm>
            <a:off x="5479520" y="2545234"/>
            <a:ext cx="338328" cy="74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471665" y="4270325"/>
            <a:ext cx="326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10</a:t>
            </a:r>
            <a:r>
              <a:rPr lang="en-GB" sz="2400" baseline="30000" dirty="0" smtClean="0">
                <a:latin typeface="+mj-lt"/>
              </a:rPr>
              <a:t>th</a:t>
            </a:r>
            <a:r>
              <a:rPr lang="en-GB" sz="2400" dirty="0" smtClean="0">
                <a:latin typeface="+mj-lt"/>
              </a:rPr>
              <a:t> Shape = 51 Lines</a:t>
            </a:r>
            <a:endParaRPr lang="en-GB" sz="2400" dirty="0">
              <a:latin typeface="+mj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596336" y="1068874"/>
            <a:ext cx="1220817" cy="1130930"/>
          </a:xfrm>
          <a:prstGeom prst="ellipse">
            <a:avLst/>
          </a:prstGeom>
          <a:solidFill>
            <a:srgbClr val="33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2060"/>
                </a:solidFill>
                <a:latin typeface="+mj-lt"/>
              </a:rPr>
              <a:t>3 Minute Activity Timer</a:t>
            </a:r>
            <a:endParaRPr lang="en-GB" sz="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1" grpId="0"/>
      <p:bldP spid="22" grpId="0"/>
      <p:bldP spid="28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3095" y="771091"/>
            <a:ext cx="6011073" cy="264706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228" y="115466"/>
            <a:ext cx="8229600" cy="8001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Can you develop understanding about this topic?</a:t>
            </a:r>
            <a:endParaRPr lang="en-GB" sz="1800" dirty="0"/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10"/>
          </p:nvPr>
        </p:nvSpPr>
        <p:spPr>
          <a:xfrm>
            <a:off x="-69497" y="-92546"/>
            <a:ext cx="2697281" cy="364176"/>
          </a:xfrm>
          <a:noFill/>
        </p:spPr>
        <p:txBody>
          <a:bodyPr/>
          <a:lstStyle/>
          <a:p>
            <a:fld id="{B734A026-3CBB-4BD7-B2A3-BDB126165ADC}" type="datetime1">
              <a:rPr lang="en-GB" sz="2400" b="1" u="sng" smtClean="0">
                <a:solidFill>
                  <a:schemeClr val="bg1"/>
                </a:solidFill>
                <a:latin typeface="+mj-lt"/>
              </a:rPr>
              <a:t>22/09/2020</a:t>
            </a:fld>
            <a:endParaRPr lang="en-GB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228" y="4835723"/>
            <a:ext cx="2570604" cy="33855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Construct  Meaning</a:t>
            </a:r>
            <a:endParaRPr lang="en-GB" sz="1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377" y="4835723"/>
            <a:ext cx="660162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Trebuchet MS"/>
              </a:rPr>
              <a:t>KW: Sequence, Term, Rule, Ascending, Descending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089" y="411652"/>
            <a:ext cx="3779911" cy="2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28184" y="771406"/>
            <a:ext cx="2808312" cy="432048"/>
          </a:xfrm>
          <a:prstGeom prst="rect">
            <a:avLst/>
          </a:prstGeom>
          <a:solidFill>
            <a:srgbClr val="D57D47"/>
          </a:solidFill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GB" sz="2000" b="1" u="sng" dirty="0" smtClean="0">
                <a:latin typeface="+mj-lt"/>
              </a:rPr>
              <a:t>Bronze Task</a:t>
            </a:r>
            <a:endParaRPr lang="en-GB" sz="2000" b="1" u="sng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4089" y="411652"/>
            <a:ext cx="3779911" cy="2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28184" y="1707510"/>
            <a:ext cx="2808312" cy="504056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GB" sz="2000" b="1" u="sng" dirty="0" smtClean="0">
                <a:latin typeface="+mj-lt"/>
              </a:rPr>
              <a:t>Silver Task</a:t>
            </a:r>
            <a:endParaRPr lang="en-GB" sz="2000" b="1" u="sng" dirty="0">
              <a:latin typeface="+mj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28184" y="2715622"/>
            <a:ext cx="2808312" cy="504056"/>
          </a:xfrm>
          <a:prstGeom prst="rect">
            <a:avLst/>
          </a:prstGeom>
          <a:solidFill>
            <a:srgbClr val="F6DA32"/>
          </a:solidFill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GB" sz="2000" b="1" u="sng" dirty="0" smtClean="0">
                <a:latin typeface="+mj-lt"/>
              </a:rPr>
              <a:t>Gold Task</a:t>
            </a:r>
            <a:endParaRPr lang="en-GB" b="1" u="sng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95" y="712632"/>
            <a:ext cx="640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  <a:sym typeface="Wingdings" panose="05000000000000000000" pitchFamily="2" charset="2"/>
              </a:rPr>
              <a:t>                                 10</a:t>
            </a:r>
            <a:r>
              <a:rPr lang="en-GB" dirty="0" smtClean="0">
                <a:latin typeface="+mj-lt"/>
              </a:rPr>
              <a:t> Minutes                              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</a:t>
            </a:r>
            <a:endParaRPr lang="en-GB" dirty="0"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8730462" y="1338179"/>
            <a:ext cx="504056" cy="2520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228184" y="3817372"/>
            <a:ext cx="2808312" cy="338554"/>
          </a:xfrm>
          <a:prstGeom prst="rect">
            <a:avLst/>
          </a:prstGeom>
          <a:solidFill>
            <a:srgbClr val="7030A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Extension – PLQ Challenge</a:t>
            </a:r>
            <a:endParaRPr lang="en-GB" sz="1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113144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Draw the sequences and find the rule between the terms</a:t>
            </a:r>
            <a:endParaRPr lang="en-GB" sz="16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7259" y="2139558"/>
            <a:ext cx="2595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Draw the next two terms of the sequences</a:t>
            </a:r>
            <a:endParaRPr lang="en-GB" sz="16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7259" y="3211111"/>
            <a:ext cx="2595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Describe the 6</a:t>
            </a:r>
            <a:r>
              <a:rPr lang="en-GB" sz="1600" baseline="30000" dirty="0" smtClean="0">
                <a:latin typeface="+mj-lt"/>
              </a:rPr>
              <a:t>th</a:t>
            </a:r>
            <a:r>
              <a:rPr lang="en-GB" sz="1600" dirty="0" smtClean="0">
                <a:latin typeface="+mj-lt"/>
              </a:rPr>
              <a:t> shape in each sequence.</a:t>
            </a:r>
            <a:endParaRPr lang="en-GB" sz="1600" dirty="0">
              <a:latin typeface="+mj-lt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3"/>
          <a:srcRect l="60053" t="34177" r="22104" b="57976"/>
          <a:stretch/>
        </p:blipFill>
        <p:spPr bwMode="auto">
          <a:xfrm>
            <a:off x="130810" y="1089934"/>
            <a:ext cx="3602457" cy="89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60336" t="43535" r="26699" b="45468"/>
          <a:stretch/>
        </p:blipFill>
        <p:spPr bwMode="auto">
          <a:xfrm>
            <a:off x="179512" y="1923678"/>
            <a:ext cx="2392622" cy="1140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3"/>
          <a:srcRect l="60336" t="54532" r="14635" b="37638"/>
          <a:stretch/>
        </p:blipFill>
        <p:spPr bwMode="auto">
          <a:xfrm>
            <a:off x="130810" y="3147814"/>
            <a:ext cx="3752199" cy="622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4"/>
          <a:srcRect l="63912" t="29893" r="15408" b="54905"/>
          <a:stretch/>
        </p:blipFill>
        <p:spPr bwMode="auto">
          <a:xfrm>
            <a:off x="323528" y="3770443"/>
            <a:ext cx="2605906" cy="945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97259" y="4155926"/>
            <a:ext cx="2595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Complete the table for each sequence</a:t>
            </a:r>
            <a:endParaRPr lang="en-GB" sz="1600" dirty="0">
              <a:latin typeface="+mj-lt"/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8730462" y="2337724"/>
            <a:ext cx="504056" cy="2520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5400000">
            <a:off x="8683715" y="3392583"/>
            <a:ext cx="597550" cy="2520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8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2377" y="4835722"/>
            <a:ext cx="6601623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Trebuchet MS"/>
              </a:rPr>
              <a:t>KW: Sequence, Term, Rule, Ascending, Descending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089" y="411652"/>
            <a:ext cx="3779911" cy="281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ate Placeholder 12"/>
          <p:cNvSpPr>
            <a:spLocks noGrp="1"/>
          </p:cNvSpPr>
          <p:nvPr>
            <p:ph type="dt" sz="half" idx="10"/>
          </p:nvPr>
        </p:nvSpPr>
        <p:spPr>
          <a:xfrm>
            <a:off x="6535727" y="-24854"/>
            <a:ext cx="2697281" cy="364176"/>
          </a:xfrm>
          <a:noFill/>
        </p:spPr>
        <p:txBody>
          <a:bodyPr/>
          <a:lstStyle/>
          <a:p>
            <a:fld id="{B734A026-3CBB-4BD7-B2A3-BDB126165ADC}" type="datetime1">
              <a:rPr lang="en-GB" sz="2400" b="1" u="sng" smtClean="0">
                <a:solidFill>
                  <a:schemeClr val="bg1"/>
                </a:solidFill>
                <a:latin typeface="+mj-lt"/>
              </a:rPr>
              <a:t>22/09/2020</a:t>
            </a:fld>
            <a:endParaRPr lang="en-GB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065" y="987574"/>
            <a:ext cx="3451831" cy="400110"/>
          </a:xfrm>
          <a:prstGeom prst="rect">
            <a:avLst/>
          </a:prstGeom>
          <a:solidFill>
            <a:srgbClr val="7030A0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Extension – PLQ Challenge</a:t>
            </a:r>
            <a:endParaRPr lang="en-GB" sz="2000" b="1" dirty="0">
              <a:latin typeface="+mj-l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-36512" y="115466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 smtClean="0"/>
              <a:t>Can you </a:t>
            </a:r>
            <a:r>
              <a:rPr lang="en-GB" sz="2200" dirty="0"/>
              <a:t>e</a:t>
            </a:r>
            <a:r>
              <a:rPr lang="en-GB" sz="2200" dirty="0" smtClean="0"/>
              <a:t>xtend your understanding?</a:t>
            </a:r>
            <a:endParaRPr lang="en-GB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-28228" y="4835723"/>
            <a:ext cx="2570604" cy="33855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Construct  Meaning</a:t>
            </a:r>
            <a:endParaRPr lang="en-GB" sz="1600" b="1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21381"/>
              </p:ext>
            </p:extLst>
          </p:nvPr>
        </p:nvGraphicFramePr>
        <p:xfrm>
          <a:off x="467545" y="1707654"/>
          <a:ext cx="7992887" cy="899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912"/>
                <a:gridCol w="934097"/>
                <a:gridCol w="959146"/>
                <a:gridCol w="1039076"/>
                <a:gridCol w="1039076"/>
                <a:gridCol w="959146"/>
                <a:gridCol w="879217"/>
                <a:gridCol w="879217"/>
              </a:tblGrid>
              <a:tr h="433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j-lt"/>
                        </a:rPr>
                        <a:t>Term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2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3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4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5</a:t>
                      </a:r>
                      <a:endParaRPr lang="en-GB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6</a:t>
                      </a:r>
                      <a:endParaRPr lang="en-GB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Number of matchsticks: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</a:rPr>
                        <a:t> </a:t>
                      </a:r>
                      <a:endParaRPr lang="en-GB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</a:rPr>
                        <a:t> </a:t>
                      </a:r>
                      <a:endParaRPr lang="en-GB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 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j-lt"/>
                        </a:rPr>
                        <a:t> </a:t>
                      </a:r>
                      <a:endParaRPr lang="en-GB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 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 </a:t>
                      </a: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615" marR="60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7" name="Picture 16"/>
          <p:cNvPicPr/>
          <p:nvPr/>
        </p:nvPicPr>
        <p:blipFill rotWithShape="1">
          <a:blip r:embed="rId3"/>
          <a:srcRect l="60053" t="34177" r="22104" b="57976"/>
          <a:stretch/>
        </p:blipFill>
        <p:spPr bwMode="auto">
          <a:xfrm>
            <a:off x="184065" y="2837251"/>
            <a:ext cx="3167105" cy="89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3"/>
          <a:srcRect l="60336" t="43535" r="26699" b="45468"/>
          <a:stretch/>
        </p:blipFill>
        <p:spPr bwMode="auto">
          <a:xfrm>
            <a:off x="3635896" y="2684080"/>
            <a:ext cx="2392622" cy="1140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3"/>
          <a:srcRect l="60336" t="54532" r="14635" b="37638"/>
          <a:stretch/>
        </p:blipFill>
        <p:spPr bwMode="auto">
          <a:xfrm>
            <a:off x="351038" y="3936117"/>
            <a:ext cx="3752199" cy="622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63912" t="29893" r="15408" b="54905"/>
          <a:stretch/>
        </p:blipFill>
        <p:spPr bwMode="auto">
          <a:xfrm>
            <a:off x="6464575" y="2839351"/>
            <a:ext cx="2605906" cy="945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5"/>
          <a:srcRect l="63116" t="39446" r="12194" b="50967"/>
          <a:stretch/>
        </p:blipFill>
        <p:spPr bwMode="auto">
          <a:xfrm>
            <a:off x="5004048" y="3936117"/>
            <a:ext cx="4021920" cy="82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101361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Complete the table in your book for these sequences.</a:t>
            </a:r>
            <a:endParaRPr lang="en-GB" dirty="0">
              <a:latin typeface="+mj-lt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716016" y="3711317"/>
            <a:ext cx="576064" cy="523696"/>
          </a:xfrm>
          <a:prstGeom prst="star5">
            <a:avLst/>
          </a:prstGeom>
          <a:solidFill>
            <a:srgbClr val="F6D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1779</TotalTime>
  <Words>887</Words>
  <Application>Microsoft Office PowerPoint</Application>
  <PresentationFormat>On-screen Show (16:9)</PresentationFormat>
  <Paragraphs>169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PowerPoint Presentation</vt:lpstr>
      <vt:lpstr>LQ: Can I continue sequences with shapes?  PLQ: Can I convert these to numerical sequences?</vt:lpstr>
      <vt:lpstr>Do you understand this new topic?</vt:lpstr>
      <vt:lpstr>Do you understand this new topic?</vt:lpstr>
      <vt:lpstr>PowerPoint Presentation</vt:lpstr>
      <vt:lpstr>PowerPoint Presentation</vt:lpstr>
      <vt:lpstr>Can you demonstrate what you have learned?</vt:lpstr>
      <vt:lpstr>Can you develop understanding about this topic?</vt:lpstr>
      <vt:lpstr>PowerPoint Presentation</vt:lpstr>
      <vt:lpstr>PowerPoint Presentation</vt:lpstr>
      <vt:lpstr>Can you demonstrate what you have learned?</vt:lpstr>
      <vt:lpstr>What have you learned today?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Toogood</dc:creator>
  <cp:lastModifiedBy>Byron Walker</cp:lastModifiedBy>
  <cp:revision>58</cp:revision>
  <dcterms:created xsi:type="dcterms:W3CDTF">2016-05-26T21:32:42Z</dcterms:created>
  <dcterms:modified xsi:type="dcterms:W3CDTF">2020-09-22T10:56:28Z</dcterms:modified>
</cp:coreProperties>
</file>