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9" r:id="rId2"/>
    <p:sldId id="260" r:id="rId3"/>
    <p:sldId id="261" r:id="rId4"/>
    <p:sldId id="273" r:id="rId5"/>
    <p:sldId id="272" r:id="rId6"/>
    <p:sldId id="274" r:id="rId7"/>
    <p:sldId id="267" r:id="rId8"/>
    <p:sldId id="266" r:id="rId9"/>
    <p:sldId id="264" r:id="rId10"/>
    <p:sldId id="269" r:id="rId11"/>
    <p:sldId id="271" r:id="rId12"/>
    <p:sldId id="263" r:id="rId13"/>
    <p:sldId id="270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FF4B"/>
    <a:srgbClr val="FF3333"/>
    <a:srgbClr val="D8EAEC"/>
    <a:srgbClr val="A0FF93"/>
    <a:srgbClr val="FCFF81"/>
    <a:srgbClr val="EAF468"/>
    <a:srgbClr val="D57D47"/>
    <a:srgbClr val="DA8E60"/>
    <a:srgbClr val="E6E6E6"/>
    <a:srgbClr val="F6D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2" autoAdjust="0"/>
    <p:restoredTop sz="84192" autoAdjust="0"/>
  </p:normalViewPr>
  <p:slideViewPr>
    <p:cSldViewPr>
      <p:cViewPr>
        <p:scale>
          <a:sx n="75" d="100"/>
          <a:sy n="75" d="100"/>
        </p:scale>
        <p:origin x="-1248" y="-2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0388F-89D1-44C5-B62D-083193BD224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B51F3-EC81-4098-99C8-B992D98CA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64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</a:t>
            </a:r>
            <a:r>
              <a:rPr lang="en-GB" baseline="0" dirty="0" smtClean="0"/>
              <a:t> work in silence. Start the Timer for students to write down non-negotiables and to see who is late.</a:t>
            </a:r>
          </a:p>
          <a:p>
            <a:r>
              <a:rPr lang="en-GB" baseline="0" dirty="0" smtClean="0"/>
              <a:t>1. All Students copy down Title, LQ, PLQ, Date</a:t>
            </a:r>
          </a:p>
          <a:p>
            <a:r>
              <a:rPr lang="en-GB" baseline="0" dirty="0" smtClean="0"/>
              <a:t>2. All students write down Key Words</a:t>
            </a:r>
          </a:p>
          <a:p>
            <a:r>
              <a:rPr lang="en-GB" baseline="0" dirty="0" smtClean="0"/>
              <a:t>3. All students write attempt Do it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037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Opportunity for whole class Apply tasks – Exam style / Worded questions</a:t>
            </a:r>
          </a:p>
          <a:p>
            <a:endParaRPr lang="en-GB" dirty="0" smtClean="0"/>
          </a:p>
          <a:p>
            <a:r>
              <a:rPr lang="en-GB" dirty="0" smtClean="0"/>
              <a:t>Pupils can also attempt the PLQ Challenge as an extension</a:t>
            </a:r>
            <a:r>
              <a:rPr lang="en-GB" baseline="0" dirty="0" smtClean="0"/>
              <a:t> to the learning.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590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All students complete Exit Ticket. Pupils write down Q1</a:t>
            </a:r>
            <a:r>
              <a:rPr lang="en-GB" baseline="0" dirty="0" smtClean="0"/>
              <a:t> – Q5 in their books and answer the questions.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Extension – Could be an open ended / creative task, such as “how would you explain this topic to a Year 4 student?” or “create 5 questions for your partner” or “How could we apply this to….?”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474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Finally recap the learning from</a:t>
            </a:r>
            <a:r>
              <a:rPr lang="en-GB" baseline="0" dirty="0" smtClean="0"/>
              <a:t> the LQ and PLQ. Opportunity for </a:t>
            </a:r>
            <a:r>
              <a:rPr lang="en-GB" baseline="0" dirty="0" err="1" smtClean="0"/>
              <a:t>AfL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447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1. LQ</a:t>
            </a:r>
            <a:r>
              <a:rPr lang="en-GB" baseline="0" dirty="0" smtClean="0"/>
              <a:t> and PLQ presented to class and analysed</a:t>
            </a:r>
          </a:p>
          <a:p>
            <a:r>
              <a:rPr lang="en-GB" baseline="0" dirty="0" smtClean="0"/>
              <a:t>2. What / How / Why - Topic</a:t>
            </a:r>
          </a:p>
          <a:p>
            <a:r>
              <a:rPr lang="en-GB" baseline="0" dirty="0" smtClean="0"/>
              <a:t>3. Key words discussed with class - Literacy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59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</a:t>
            </a:r>
            <a:r>
              <a:rPr lang="en-GB" baseline="0" dirty="0" smtClean="0"/>
              <a:t> Content Explained.</a:t>
            </a:r>
          </a:p>
          <a:p>
            <a:r>
              <a:rPr lang="en-GB" baseline="0" dirty="0" smtClean="0"/>
              <a:t>Low Ability – Further Explanations and Examples on Board</a:t>
            </a:r>
          </a:p>
          <a:p>
            <a:r>
              <a:rPr lang="en-GB" baseline="0" dirty="0" smtClean="0"/>
              <a:t>Middle Ability – Explanations and Student Engagement</a:t>
            </a:r>
          </a:p>
          <a:p>
            <a:r>
              <a:rPr lang="en-GB" baseline="0" dirty="0" smtClean="0"/>
              <a:t>High Ability – Present and encourage student led conversations / 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12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</a:t>
            </a:r>
            <a:r>
              <a:rPr lang="en-GB" baseline="0" dirty="0" smtClean="0"/>
              <a:t> Content Explained.</a:t>
            </a:r>
          </a:p>
          <a:p>
            <a:r>
              <a:rPr lang="en-GB" baseline="0" dirty="0" smtClean="0"/>
              <a:t>Low Ability – Further Explanations and Examples on Board</a:t>
            </a:r>
          </a:p>
          <a:p>
            <a:r>
              <a:rPr lang="en-GB" baseline="0" dirty="0" smtClean="0"/>
              <a:t>Middle Ability – Explanations and Student Engagement</a:t>
            </a:r>
          </a:p>
          <a:p>
            <a:r>
              <a:rPr lang="en-GB" baseline="0" dirty="0" smtClean="0"/>
              <a:t>High Ability – Present and encourage student led conversations / 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12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</a:t>
            </a:r>
            <a:r>
              <a:rPr lang="en-GB" baseline="0" dirty="0" smtClean="0"/>
              <a:t> Content Explained.</a:t>
            </a:r>
          </a:p>
          <a:p>
            <a:r>
              <a:rPr lang="en-GB" baseline="0" dirty="0" smtClean="0"/>
              <a:t>Low Ability – Further Explanations and Examples on Board</a:t>
            </a:r>
          </a:p>
          <a:p>
            <a:r>
              <a:rPr lang="en-GB" baseline="0" dirty="0" smtClean="0"/>
              <a:t>Middle Ability – Explanations and Student Engagement</a:t>
            </a:r>
          </a:p>
          <a:p>
            <a:r>
              <a:rPr lang="en-GB" baseline="0" dirty="0" smtClean="0"/>
              <a:t>High Ability – Present and encourage student led conversations / 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12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Hinge Question: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Pupils Attempt question in Silence without the 4 multiple choice</a:t>
            </a:r>
          </a:p>
          <a:p>
            <a:pPr marL="228600" indent="-228600">
              <a:buAutoNum type="arabicPeriod"/>
            </a:pPr>
            <a:r>
              <a:rPr lang="en-GB" dirty="0" smtClean="0"/>
              <a:t>Timer</a:t>
            </a:r>
            <a:r>
              <a:rPr lang="en-GB" baseline="0" dirty="0" smtClean="0"/>
              <a:t> set on for students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Pupils look at the selection of answers and remember A, B, C or D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51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see their answers here</a:t>
            </a:r>
            <a:r>
              <a:rPr lang="en-GB" baseline="0" dirty="0" smtClean="0"/>
              <a:t> which relate to the activity they will do on the next slide.</a:t>
            </a:r>
          </a:p>
          <a:p>
            <a:endParaRPr lang="en-GB" baseline="0" dirty="0" smtClean="0"/>
          </a:p>
          <a:p>
            <a:r>
              <a:rPr lang="en-GB" baseline="0" dirty="0" smtClean="0"/>
              <a:t>PowerPoint Tip – Move the Bronze, Silver, Gold bas around to the answers. The animations are already put in.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317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All pupils</a:t>
            </a:r>
            <a:r>
              <a:rPr lang="en-GB" baseline="0" dirty="0" smtClean="0"/>
              <a:t> attempt the task at their level from the Hinge Question. Pupils who are on Bronze only have a small amount of time to achieve the Bronze Task.</a:t>
            </a:r>
          </a:p>
          <a:p>
            <a:r>
              <a:rPr lang="en-GB" baseline="0" dirty="0" smtClean="0"/>
              <a:t>Bronze – Copying down further examples and relooking over to see if they understand. </a:t>
            </a:r>
          </a:p>
          <a:p>
            <a:r>
              <a:rPr lang="en-GB" baseline="0" dirty="0" smtClean="0"/>
              <a:t>Silver – Construct meaning towards the LQ</a:t>
            </a:r>
          </a:p>
          <a:p>
            <a:r>
              <a:rPr lang="en-GB" baseline="0" dirty="0" smtClean="0"/>
              <a:t>Gold – Pupils will have achieved the LQ and will be working towards the PLQ. Pupils can attempt the PLQ Challenge after this (To be printed)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344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PLQ</a:t>
            </a:r>
            <a:r>
              <a:rPr lang="en-GB" baseline="0" dirty="0" smtClean="0"/>
              <a:t> Challenge after Gold Tasks / Apply work. Can be further Apply Tasks if there is time. Ideally printed.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59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j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j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j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j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70267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Prepare For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Sequence, Term, Expression, nth term, Increase</a:t>
            </a:r>
            <a:endParaRPr lang="en-GB" sz="1600" b="1" dirty="0">
              <a:latin typeface="+mj-lt"/>
            </a:endParaRPr>
          </a:p>
        </p:txBody>
      </p:sp>
      <p:sp>
        <p:nvSpPr>
          <p:cNvPr id="6" name="AutoShape 4" descr="https://media.licdn.com/media/p/5/005/078/2ec/1b24dea.png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819" y="322295"/>
            <a:ext cx="6326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+mj-lt"/>
              </a:rPr>
              <a:t>Finding an expression for the nth term rule</a:t>
            </a:r>
            <a:endParaRPr lang="en-GB" sz="2000" b="1" u="sng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6376" y="822009"/>
            <a:ext cx="58998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+mj-lt"/>
              </a:rPr>
              <a:t>LQ: Can I find an expression for the nth term rule?</a:t>
            </a:r>
            <a:br>
              <a:rPr lang="en-GB" b="1" dirty="0" smtClean="0">
                <a:solidFill>
                  <a:schemeClr val="tx1"/>
                </a:solidFill>
                <a:latin typeface="+mj-lt"/>
              </a:rPr>
            </a:br>
            <a:r>
              <a:rPr lang="en-GB" sz="900" b="1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n-GB" sz="900" b="1" dirty="0" smtClean="0">
                <a:solidFill>
                  <a:schemeClr val="tx1"/>
                </a:solidFill>
                <a:latin typeface="+mj-lt"/>
              </a:rPr>
            </a:br>
            <a:r>
              <a:rPr lang="en-GB" b="1" dirty="0" smtClean="0">
                <a:solidFill>
                  <a:srgbClr val="7030A0"/>
                </a:solidFill>
                <a:latin typeface="+mj-lt"/>
              </a:rPr>
              <a:t>PLQ: Can I recognise sequences by their expressions?</a:t>
            </a:r>
            <a:endParaRPr lang="en-GB" dirty="0"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5576" y="1814588"/>
            <a:ext cx="8808913" cy="2917402"/>
          </a:xfrm>
          <a:prstGeom prst="round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41692" y="1981577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+mj-lt"/>
              </a:rPr>
              <a:t>Do it Now</a:t>
            </a:r>
            <a:endParaRPr lang="en-GB" b="1" u="sng" dirty="0">
              <a:latin typeface="+mj-lt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27" y="-22670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444208" y="996457"/>
            <a:ext cx="2627783" cy="207141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336195" y="946138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           </a:t>
            </a:r>
            <a:r>
              <a:rPr lang="en-GB" sz="1400" b="1" dirty="0" smtClean="0">
                <a:latin typeface="+mj-lt"/>
              </a:rPr>
              <a:t>5 Minute Timer        </a:t>
            </a:r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sz="1400" b="1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36" t="26823" r="14787" b="22136"/>
          <a:stretch/>
        </p:blipFill>
        <p:spPr bwMode="auto">
          <a:xfrm>
            <a:off x="2123728" y="1911724"/>
            <a:ext cx="5321218" cy="272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79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27" y="-2485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4065" y="877646"/>
            <a:ext cx="3451831" cy="400110"/>
          </a:xfrm>
          <a:prstGeom prst="rect">
            <a:avLst/>
          </a:prstGeom>
          <a:solidFill>
            <a:srgbClr val="7030A0">
              <a:alpha val="77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+mj-lt"/>
              </a:rPr>
              <a:t>Extension – PLQ Challenge</a:t>
            </a:r>
            <a:endParaRPr lang="en-GB" sz="2000" b="1" dirty="0">
              <a:latin typeface="+mj-lt"/>
            </a:endParaRPr>
          </a:p>
        </p:txBody>
      </p:sp>
      <p:pic>
        <p:nvPicPr>
          <p:cNvPr id="27" name="Picture 26" descr="C:\Users\Alexi.Makris\AppData\Local\Microsoft\Windows\Temporary Internet Files\Content.Outlook\1FW3KCXK\Print 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901" y="469295"/>
            <a:ext cx="697993" cy="69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-36512" y="115466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 smtClean="0"/>
              <a:t>Can you </a:t>
            </a:r>
            <a:r>
              <a:rPr lang="en-GB" sz="2200" dirty="0"/>
              <a:t>e</a:t>
            </a:r>
            <a:r>
              <a:rPr lang="en-GB" sz="2200" dirty="0" smtClean="0"/>
              <a:t>xtend your understanding?</a:t>
            </a:r>
            <a:endParaRPr lang="en-GB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84065" y="1430231"/>
            <a:ext cx="8638175" cy="30963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GB" sz="1600" dirty="0" smtClean="0">
                <a:latin typeface="+mj-lt"/>
              </a:rPr>
              <a:t>Write </a:t>
            </a:r>
            <a:r>
              <a:rPr lang="en-GB" sz="1600" dirty="0">
                <a:latin typeface="+mj-lt"/>
              </a:rPr>
              <a:t>the nth term rule for each sequence</a:t>
            </a:r>
            <a:r>
              <a:rPr lang="en-GB" dirty="0" smtClean="0"/>
              <a:t>.</a:t>
            </a:r>
          </a:p>
          <a:p>
            <a:r>
              <a:rPr lang="en-GB" sz="2200" dirty="0" smtClean="0"/>
              <a:t>6, 11, 16, 21 ….</a:t>
            </a:r>
          </a:p>
          <a:p>
            <a:r>
              <a:rPr lang="en-GB" sz="2200" dirty="0" smtClean="0"/>
              <a:t>20, 33, 46…</a:t>
            </a:r>
          </a:p>
          <a:p>
            <a:r>
              <a:rPr lang="en-GB" sz="2200" dirty="0" smtClean="0"/>
              <a:t>305, 309, 313, 317…</a:t>
            </a:r>
          </a:p>
          <a:p>
            <a:r>
              <a:rPr lang="en-GB" sz="2200" dirty="0" smtClean="0"/>
              <a:t>1017, 1028, 1039…</a:t>
            </a:r>
          </a:p>
          <a:p>
            <a:r>
              <a:rPr lang="en-GB" sz="2200" dirty="0" smtClean="0"/>
              <a:t>20, 11, 2, -7…</a:t>
            </a:r>
          </a:p>
          <a:p>
            <a:r>
              <a:rPr lang="en-GB" sz="2200" dirty="0"/>
              <a:t>4</a:t>
            </a:r>
            <a:r>
              <a:rPr lang="en-GB" sz="2200" dirty="0" smtClean="0"/>
              <a:t>7, 58, 69…</a:t>
            </a:r>
          </a:p>
          <a:p>
            <a:r>
              <a:rPr lang="en-GB" sz="2200" dirty="0" smtClean="0"/>
              <a:t>-4, -8, -12, -16…</a:t>
            </a:r>
          </a:p>
          <a:p>
            <a:endParaRPr lang="en-GB" dirty="0"/>
          </a:p>
          <a:p>
            <a:pPr marL="109728" indent="0">
              <a:buFont typeface="Georgia"/>
              <a:buNone/>
            </a:pPr>
            <a:endParaRPr lang="en-GB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430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626" y="4835723"/>
            <a:ext cx="2570604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Reviewing Learning</a:t>
            </a:r>
            <a:endParaRPr lang="en-GB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28227" y="4835721"/>
            <a:ext cx="2570604" cy="338554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Apply To Demonstrate</a:t>
            </a:r>
            <a:endParaRPr lang="en-GB" sz="1600" b="1" dirty="0"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-36512" y="77546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 smtClean="0"/>
              <a:t>Can you apply what you have learned?</a:t>
            </a:r>
            <a:endParaRPr lang="en-GB" sz="2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34" t="22917" r="18887" b="17187"/>
          <a:stretch/>
        </p:blipFill>
        <p:spPr bwMode="auto">
          <a:xfrm>
            <a:off x="467544" y="692980"/>
            <a:ext cx="5567758" cy="397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7020272" y="1707654"/>
            <a:ext cx="1728192" cy="266429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Extension</a:t>
            </a:r>
          </a:p>
          <a:p>
            <a:endParaRPr lang="en-GB" sz="1400" b="1" u="sng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</a:rPr>
              <a:t>Write down 3 examples where: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  <a:latin typeface="+mj-lt"/>
              </a:rPr>
              <a:t>You can find the nth term rule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  <a:latin typeface="+mj-lt"/>
              </a:rPr>
              <a:t>Where you cannot find the nth term rule </a:t>
            </a:r>
            <a:endParaRPr lang="en-GB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8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047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Can you demonstrate what you have learned?</a:t>
            </a:r>
            <a:endParaRPr lang="en-GB" sz="2000" dirty="0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27" y="-20538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843558"/>
            <a:ext cx="8229600" cy="366784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GB" b="1" u="sng" dirty="0" smtClean="0">
                <a:latin typeface="+mj-lt"/>
              </a:rPr>
              <a:t>Exit Ticket</a:t>
            </a:r>
            <a:endParaRPr lang="en-GB" b="1" u="sng" dirty="0">
              <a:latin typeface="+mj-lt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190225"/>
              </p:ext>
            </p:extLst>
          </p:nvPr>
        </p:nvGraphicFramePr>
        <p:xfrm>
          <a:off x="538424" y="1506144"/>
          <a:ext cx="4609639" cy="30675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09639"/>
              </a:tblGrid>
              <a:tr h="52485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Q1) 2,4,6,8 What is the nth term?</a:t>
                      </a:r>
                      <a:endParaRPr lang="en-GB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85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Q2) Write the next 3 terms 6, 9, 12…</a:t>
                      </a:r>
                      <a:endParaRPr lang="en-GB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8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j-lt"/>
                        </a:rPr>
                        <a:t>Q3) </a:t>
                      </a:r>
                      <a:r>
                        <a:rPr kumimoji="0" lang="en-GB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</a:t>
                      </a:r>
                      <a:r>
                        <a:rPr kumimoji="0" lang="en-GB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11, 16…</a:t>
                      </a:r>
                      <a:r>
                        <a:rPr kumimoji="0" lang="en-GB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What is the nth term?</a:t>
                      </a:r>
                    </a:p>
                    <a:p>
                      <a:endParaRPr lang="en-GB" dirty="0" smtClean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j-lt"/>
                        </a:rPr>
                        <a:t>Q4)</a:t>
                      </a:r>
                      <a:r>
                        <a:rPr kumimoji="0" lang="en-GB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2,4,6,8 What is the nth term?</a:t>
                      </a:r>
                    </a:p>
                    <a:p>
                      <a:endParaRPr lang="en-GB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87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Q5) What are</a:t>
                      </a:r>
                      <a:r>
                        <a:rPr lang="en-GB" baseline="0" dirty="0" smtClean="0">
                          <a:latin typeface="+mj-lt"/>
                        </a:rPr>
                        <a:t> the first 3 terms in the sequence? 3n+1</a:t>
                      </a:r>
                      <a:endParaRPr lang="en-GB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64089" y="1431358"/>
            <a:ext cx="30243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+mj-lt"/>
              </a:rPr>
              <a:t>Extension</a:t>
            </a:r>
          </a:p>
          <a:p>
            <a:endParaRPr lang="en-GB" sz="2000" dirty="0" smtClean="0">
              <a:latin typeface="+mj-lt"/>
            </a:endParaRPr>
          </a:p>
          <a:p>
            <a:endParaRPr lang="en-GB" sz="2000" b="1" u="sng" dirty="0">
              <a:latin typeface="+mj-lt"/>
            </a:endParaRPr>
          </a:p>
          <a:p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593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12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What have you learned today?</a:t>
            </a:r>
            <a:endParaRPr lang="en-GB" sz="2000" dirty="0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95535" y="1347614"/>
            <a:ext cx="8118647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latin typeface="+mj-lt"/>
              </a:rPr>
              <a:t>LQ: Can I find an expression for the nth term rule?</a:t>
            </a:r>
            <a:br>
              <a:rPr lang="en-GB" sz="3600" b="1" dirty="0">
                <a:latin typeface="+mj-lt"/>
              </a:rPr>
            </a:br>
            <a:r>
              <a:rPr lang="en-GB" sz="1400" b="1" dirty="0">
                <a:latin typeface="+mj-lt"/>
              </a:rPr>
              <a:t/>
            </a:r>
            <a:br>
              <a:rPr lang="en-GB" sz="1400" b="1" dirty="0">
                <a:latin typeface="+mj-lt"/>
              </a:rPr>
            </a:br>
            <a:r>
              <a:rPr lang="en-GB" sz="3600" b="1" dirty="0">
                <a:solidFill>
                  <a:srgbClr val="7030A0"/>
                </a:solidFill>
                <a:latin typeface="+mj-lt"/>
              </a:rPr>
              <a:t>PLQ: Can I recognise sequences by their expressions?</a:t>
            </a:r>
            <a:endParaRPr lang="en-GB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274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943169"/>
            <a:ext cx="8784976" cy="2052228"/>
          </a:xfrm>
        </p:spPr>
        <p:txBody>
          <a:bodyPr anchor="t">
            <a:normAutofit/>
          </a:bodyPr>
          <a:lstStyle/>
          <a:p>
            <a:r>
              <a:rPr lang="en-GB" sz="2800" b="1" dirty="0">
                <a:solidFill>
                  <a:schemeClr val="tx1"/>
                </a:solidFill>
              </a:rPr>
              <a:t>LQ: Can I find an expression for the nth term rule?</a:t>
            </a:r>
            <a:br>
              <a:rPr lang="en-GB" sz="2800" b="1" dirty="0">
                <a:solidFill>
                  <a:schemeClr val="tx1"/>
                </a:solidFill>
              </a:rPr>
            </a:br>
            <a:r>
              <a:rPr lang="en-GB" sz="1100" b="1" dirty="0">
                <a:solidFill>
                  <a:schemeClr val="tx1"/>
                </a:solidFill>
              </a:rPr>
              <a:t/>
            </a:r>
            <a:br>
              <a:rPr lang="en-GB" sz="1100" b="1" dirty="0">
                <a:solidFill>
                  <a:schemeClr val="tx1"/>
                </a:solidFill>
              </a:rPr>
            </a:br>
            <a:r>
              <a:rPr lang="en-GB" sz="2800" b="1" dirty="0">
                <a:solidFill>
                  <a:srgbClr val="7030A0"/>
                </a:solidFill>
              </a:rPr>
              <a:t>PLQ: Can I recognise sequences by their expressions?</a:t>
            </a:r>
            <a:endParaRPr lang="en-GB" sz="2800" dirty="0"/>
          </a:p>
        </p:txBody>
      </p:sp>
      <p:sp>
        <p:nvSpPr>
          <p:cNvPr id="18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27" y="-29822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0860"/>
          </a:xfrm>
          <a:prstGeom prst="rect">
            <a:avLst/>
          </a:prstGeom>
          <a:solidFill>
            <a:srgbClr val="D8EAE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550" b="1" dirty="0" smtClean="0">
                <a:latin typeface="+mj-lt"/>
              </a:rPr>
              <a:t>Agree Learning Outcomes</a:t>
            </a:r>
            <a:endParaRPr lang="en-GB" sz="155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08881"/>
              </p:ext>
            </p:extLst>
          </p:nvPr>
        </p:nvGraphicFramePr>
        <p:xfrm>
          <a:off x="107505" y="2787774"/>
          <a:ext cx="8928990" cy="19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/>
                <a:gridCol w="2976330"/>
                <a:gridCol w="2976330"/>
              </a:tblGrid>
              <a:tr h="1890210">
                <a:tc>
                  <a:txBody>
                    <a:bodyPr/>
                    <a:lstStyle/>
                    <a:p>
                      <a:pPr algn="ctr"/>
                      <a:r>
                        <a:rPr lang="en-GB" sz="18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What?</a:t>
                      </a:r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/>
                      <a:r>
                        <a:rPr lang="en-GB" sz="1600" b="1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Creating</a:t>
                      </a:r>
                      <a:r>
                        <a:rPr lang="en-GB" sz="1600" b="1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 mathematical rule for a number pattern.</a:t>
                      </a:r>
                      <a:endParaRPr lang="en-GB" sz="1600" b="1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How?</a:t>
                      </a:r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Looking at picture patterns,</a:t>
                      </a:r>
                      <a:r>
                        <a:rPr lang="en-GB" sz="1800" b="1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then number patterns.</a:t>
                      </a:r>
                      <a:endParaRPr lang="en-GB" sz="1800" b="1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Why?</a:t>
                      </a:r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/>
                      <a:r>
                        <a:rPr lang="en-GB" sz="1800" b="1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So</a:t>
                      </a:r>
                      <a:r>
                        <a:rPr lang="en-GB" sz="1800" b="1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we can find any term in a sequence that we need to! E.g. How many bricks you need to build a house.</a:t>
                      </a:r>
                      <a:endParaRPr lang="en-GB" sz="1800" b="1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</a:tr>
            </a:tbl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-28228" y="152266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 smtClean="0"/>
              <a:t>What are we learning today?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54517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" y="152266"/>
            <a:ext cx="8229600" cy="80010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Do you understand this new topic?</a:t>
            </a:r>
            <a:endParaRPr lang="en-GB" sz="2200" dirty="0"/>
          </a:p>
        </p:txBody>
      </p:sp>
      <p:sp>
        <p:nvSpPr>
          <p:cNvPr id="11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6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9" t="28906" r="23865" b="50096"/>
          <a:stretch/>
        </p:blipFill>
        <p:spPr bwMode="auto">
          <a:xfrm>
            <a:off x="1257073" y="873323"/>
            <a:ext cx="5334000" cy="1536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4123" y="2281178"/>
            <a:ext cx="82400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you draw the next </a:t>
            </a:r>
            <a:r>
              <a:rPr lang="en-GB" b="1" dirty="0" smtClean="0"/>
              <a:t>term </a:t>
            </a:r>
            <a:r>
              <a:rPr lang="en-GB" dirty="0" smtClean="0"/>
              <a:t>in the sequence?</a:t>
            </a:r>
          </a:p>
          <a:p>
            <a:r>
              <a:rPr lang="en-GB" dirty="0" smtClean="0"/>
              <a:t>How many matchsticks in </a:t>
            </a:r>
            <a:r>
              <a:rPr lang="en-GB" b="1" dirty="0" smtClean="0"/>
              <a:t>each term?</a:t>
            </a:r>
          </a:p>
          <a:p>
            <a:r>
              <a:rPr lang="en-GB" dirty="0" smtClean="0"/>
              <a:t>Can </a:t>
            </a:r>
            <a:r>
              <a:rPr lang="en-GB" dirty="0"/>
              <a:t>we spot a </a:t>
            </a:r>
            <a:r>
              <a:rPr lang="en-GB" b="1" dirty="0"/>
              <a:t>pattern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many match sticks will there be in the </a:t>
            </a:r>
            <a:r>
              <a:rPr lang="en-GB" b="1" dirty="0" smtClean="0"/>
              <a:t>next term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many matchsticks will there be in the </a:t>
            </a:r>
            <a:r>
              <a:rPr lang="en-GB" b="1" dirty="0" smtClean="0"/>
              <a:t>10</a:t>
            </a:r>
            <a:r>
              <a:rPr lang="en-GB" b="1" baseline="30000" dirty="0" smtClean="0"/>
              <a:t>th</a:t>
            </a:r>
            <a:r>
              <a:rPr lang="en-GB" b="1" dirty="0" smtClean="0"/>
              <a:t>, 50</a:t>
            </a:r>
            <a:r>
              <a:rPr lang="en-GB" b="1" baseline="30000" dirty="0" smtClean="0"/>
              <a:t>th</a:t>
            </a:r>
            <a:r>
              <a:rPr lang="en-GB" b="1" dirty="0" smtClean="0"/>
              <a:t> and 100</a:t>
            </a:r>
            <a:r>
              <a:rPr lang="en-GB" b="1" baseline="30000" dirty="0" smtClean="0"/>
              <a:t>th</a:t>
            </a:r>
            <a:r>
              <a:rPr lang="en-GB" b="1" dirty="0" smtClean="0"/>
              <a:t> term?</a:t>
            </a:r>
            <a:endParaRPr lang="en-GB" b="1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2660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transum.org/Maths/Activity/Matchstick_Patterns/images/Level1_Diagram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9" y="573528"/>
            <a:ext cx="4978633" cy="924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1547663" y="2031690"/>
            <a:ext cx="6574085" cy="1350150"/>
          </a:xfrm>
          <a:prstGeom prst="wedgeRoundRectCallout">
            <a:avLst>
              <a:gd name="adj1" fmla="val 49676"/>
              <a:gd name="adj2" fmla="val 9782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The 2</a:t>
            </a:r>
            <a:r>
              <a:rPr lang="en-GB" sz="2400" baseline="30000" dirty="0"/>
              <a:t>nd</a:t>
            </a:r>
            <a:r>
              <a:rPr lang="en-GB" sz="2400" dirty="0"/>
              <a:t> pattern has 11 matchsticks.</a:t>
            </a:r>
          </a:p>
          <a:p>
            <a:pPr algn="ctr"/>
            <a:r>
              <a:rPr lang="en-GB" sz="1000" dirty="0"/>
              <a:t> </a:t>
            </a:r>
          </a:p>
          <a:p>
            <a:pPr algn="ctr"/>
            <a:r>
              <a:rPr lang="en-GB" sz="2400" dirty="0"/>
              <a:t>The 20</a:t>
            </a:r>
            <a:r>
              <a:rPr lang="en-GB" sz="2400" baseline="30000" dirty="0"/>
              <a:t>th</a:t>
            </a:r>
            <a:r>
              <a:rPr lang="en-GB" sz="2400" dirty="0"/>
              <a:t> pattern will be 10 × 2</a:t>
            </a:r>
            <a:r>
              <a:rPr lang="en-GB" sz="2400" baseline="30000" dirty="0"/>
              <a:t>nd</a:t>
            </a:r>
            <a:r>
              <a:rPr lang="en-GB" sz="2400" dirty="0"/>
              <a:t> pattern.</a:t>
            </a:r>
          </a:p>
          <a:p>
            <a:pPr algn="ctr"/>
            <a:endParaRPr lang="en-GB" sz="1000" dirty="0"/>
          </a:p>
          <a:p>
            <a:pPr algn="ctr"/>
            <a:r>
              <a:rPr lang="en-GB" sz="2400" dirty="0"/>
              <a:t>So the 20</a:t>
            </a:r>
            <a:r>
              <a:rPr lang="en-GB" sz="2400" baseline="30000" dirty="0"/>
              <a:t>th</a:t>
            </a:r>
            <a:r>
              <a:rPr lang="en-GB" sz="2400" dirty="0"/>
              <a:t> pattern will have 110 matchsticks.</a:t>
            </a:r>
          </a:p>
        </p:txBody>
      </p:sp>
      <p:pic>
        <p:nvPicPr>
          <p:cNvPr id="8194" name="Picture 2" descr="C:\Users\laura.shenker\AppData\Local\Microsoft\Windows\Temporary Internet Files\Content.IE5\RBQGD9QC\stickman-151357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861189"/>
            <a:ext cx="803920" cy="120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2376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10" name="Oval 9"/>
          <p:cNvSpPr/>
          <p:nvPr/>
        </p:nvSpPr>
        <p:spPr>
          <a:xfrm>
            <a:off x="7878198" y="573528"/>
            <a:ext cx="1026114" cy="102611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7341" y="712548"/>
            <a:ext cx="203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 Minute for Discussion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861189"/>
            <a:ext cx="5207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Do you agree? Discuss in pairs.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403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6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" y="152266"/>
            <a:ext cx="8229600" cy="80010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Do you understand this new topic?</a:t>
            </a:r>
            <a:endParaRPr lang="en-GB" sz="2200" dirty="0"/>
          </a:p>
        </p:txBody>
      </p:sp>
      <p:sp>
        <p:nvSpPr>
          <p:cNvPr id="11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6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" descr="http://www.transum.org/Maths/Activity/Matchstick_Patterns/images/Level1_Diagram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92798"/>
            <a:ext cx="5256584" cy="130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778029"/>
              </p:ext>
            </p:extLst>
          </p:nvPr>
        </p:nvGraphicFramePr>
        <p:xfrm>
          <a:off x="385029" y="2427733"/>
          <a:ext cx="758022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044"/>
                <a:gridCol w="1516044"/>
                <a:gridCol w="1516044"/>
                <a:gridCol w="1516044"/>
                <a:gridCol w="1516044"/>
              </a:tblGrid>
              <a:tr h="226824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 term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urved Up Arrow 15"/>
          <p:cNvSpPr/>
          <p:nvPr/>
        </p:nvSpPr>
        <p:spPr>
          <a:xfrm>
            <a:off x="1619672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4788024" y="3126673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3149588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19672" y="336383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/>
                </a:solidFill>
              </a:rPr>
              <a:t>+ </a:t>
            </a:r>
            <a:r>
              <a:rPr lang="en-GB" sz="1800" b="1" dirty="0" smtClean="0">
                <a:solidFill>
                  <a:schemeClr val="accent6"/>
                </a:solidFill>
              </a:rPr>
              <a:t>5</a:t>
            </a:r>
            <a:endParaRPr lang="en-GB" sz="1800" b="1" dirty="0">
              <a:solidFill>
                <a:schemeClr val="accent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31840" y="33509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/>
                </a:solidFill>
              </a:rPr>
              <a:t>+ </a:t>
            </a:r>
            <a:r>
              <a:rPr lang="en-GB" sz="1800" b="1" dirty="0" smtClean="0">
                <a:solidFill>
                  <a:schemeClr val="accent6"/>
                </a:solidFill>
              </a:rPr>
              <a:t>5</a:t>
            </a:r>
            <a:endParaRPr lang="en-GB" sz="1800" b="1" dirty="0">
              <a:solidFill>
                <a:schemeClr val="accent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8024" y="335454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/>
                </a:solidFill>
              </a:rPr>
              <a:t>+ </a:t>
            </a:r>
            <a:r>
              <a:rPr lang="en-GB" sz="1800" b="1" dirty="0" smtClean="0">
                <a:solidFill>
                  <a:schemeClr val="accent6"/>
                </a:solidFill>
              </a:rPr>
              <a:t>5</a:t>
            </a:r>
            <a:endParaRPr lang="en-GB" sz="1800" b="1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36096" y="1064140"/>
            <a:ext cx="3707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n = number of terms</a:t>
            </a:r>
          </a:p>
          <a:p>
            <a:endParaRPr lang="en-GB" sz="2000" b="1" dirty="0">
              <a:latin typeface="+mj-lt"/>
            </a:endParaRPr>
          </a:p>
          <a:p>
            <a:r>
              <a:rPr lang="en-GB" sz="2000" b="1" dirty="0" smtClean="0">
                <a:latin typeface="+mj-lt"/>
              </a:rPr>
              <a:t>When n = 1, the answer is 6</a:t>
            </a:r>
          </a:p>
          <a:p>
            <a:r>
              <a:rPr lang="en-GB" sz="2000" b="1" dirty="0" smtClean="0">
                <a:latin typeface="+mj-lt"/>
              </a:rPr>
              <a:t>When n = 2, the answer is 11</a:t>
            </a:r>
            <a:endParaRPr lang="en-GB" sz="20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512" y="4011910"/>
            <a:ext cx="5663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are we doing to get the next term?</a:t>
            </a:r>
          </a:p>
          <a:p>
            <a:r>
              <a:rPr lang="en-GB" dirty="0" smtClean="0"/>
              <a:t>How would we write the nth term?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436096" y="3309801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 the numbers increase by 5. Our expressions will begin with 5n.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5436096" y="4011910"/>
            <a:ext cx="3312368" cy="6463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000" b="1" dirty="0" smtClean="0">
                <a:solidFill>
                  <a:srgbClr val="7030A0"/>
                </a:solidFill>
                <a:latin typeface="+mj-lt"/>
              </a:rPr>
              <a:t>     5n + 1</a:t>
            </a:r>
            <a:endParaRPr lang="en-GB" sz="40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92280" y="4083919"/>
            <a:ext cx="720080" cy="5040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2720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1" grpId="0"/>
      <p:bldP spid="23" grpId="0"/>
      <p:bldP spid="24" grpId="0"/>
      <p:bldP spid="15" grpId="0"/>
      <p:bldP spid="3" grpId="0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" y="152266"/>
            <a:ext cx="8229600" cy="80010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Do you understand this new topic?</a:t>
            </a:r>
            <a:endParaRPr lang="en-GB" sz="2200" dirty="0"/>
          </a:p>
        </p:txBody>
      </p:sp>
      <p:sp>
        <p:nvSpPr>
          <p:cNvPr id="11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6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654120"/>
              </p:ext>
            </p:extLst>
          </p:nvPr>
        </p:nvGraphicFramePr>
        <p:xfrm>
          <a:off x="385029" y="2427733"/>
          <a:ext cx="758022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044"/>
                <a:gridCol w="1516044"/>
                <a:gridCol w="1516044"/>
                <a:gridCol w="1516044"/>
                <a:gridCol w="1516044"/>
              </a:tblGrid>
              <a:tr h="226824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 term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urved Up Arrow 15"/>
          <p:cNvSpPr/>
          <p:nvPr/>
        </p:nvSpPr>
        <p:spPr>
          <a:xfrm>
            <a:off x="1619672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4788024" y="3126673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3149588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8185" y="1363836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n = number of terms</a:t>
            </a:r>
            <a:endParaRPr lang="en-GB" sz="20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512" y="4011910"/>
            <a:ext cx="5663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are we doing to get the next term?</a:t>
            </a:r>
          </a:p>
          <a:p>
            <a:r>
              <a:rPr lang="en-GB" dirty="0" smtClean="0"/>
              <a:t>How would we write the nth term?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203598"/>
            <a:ext cx="5519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4, 7, 10, 13, 16….</a:t>
            </a:r>
            <a:endParaRPr lang="en-GB" sz="320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86484"/>
              </p:ext>
            </p:extLst>
          </p:nvPr>
        </p:nvGraphicFramePr>
        <p:xfrm>
          <a:off x="323528" y="2422950"/>
          <a:ext cx="758022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044"/>
                <a:gridCol w="1516044"/>
                <a:gridCol w="1516044"/>
                <a:gridCol w="1516044"/>
                <a:gridCol w="1516044"/>
              </a:tblGrid>
              <a:tr h="226824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5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 term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urved Up Arrow 18"/>
          <p:cNvSpPr/>
          <p:nvPr/>
        </p:nvSpPr>
        <p:spPr>
          <a:xfrm>
            <a:off x="6084168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003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5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047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Can you demonstrate what you have learned?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242" y="1322290"/>
            <a:ext cx="8688238" cy="28902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2000" dirty="0" smtClean="0">
                <a:latin typeface="+mj-lt"/>
              </a:rPr>
              <a:t>Find the nth term rule for this sequence: 5, 9, 13, 17… </a:t>
            </a:r>
            <a:endParaRPr lang="en-GB" sz="2000" dirty="0">
              <a:latin typeface="+mj-lt"/>
            </a:endParaRPr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95536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95536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4871827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871827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11560" y="257175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2n+9</a:t>
            </a:r>
            <a:endParaRPr lang="en-GB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87851" y="382230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4n+1</a:t>
            </a:r>
            <a:endParaRPr lang="en-GB" sz="2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379730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4n</a:t>
            </a:r>
            <a:endParaRPr lang="en-GB" sz="2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87851" y="2571749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n+5</a:t>
            </a:r>
            <a:endParaRPr lang="en-GB" sz="2800" dirty="0">
              <a:latin typeface="+mj-lt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403648" y="1923678"/>
            <a:ext cx="6659562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04242" y="964913"/>
            <a:ext cx="2027498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HINGE QUESTION</a:t>
            </a:r>
            <a:endParaRPr lang="en-GB" b="1" dirty="0"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7884368" y="1149579"/>
            <a:ext cx="659867" cy="5580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274423" y="1865218"/>
            <a:ext cx="6939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  <a:sym typeface="Wingdings" panose="05000000000000000000" pitchFamily="2" charset="2"/>
              </a:rPr>
              <a:t>                                      30 Seconds                                    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90752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  <p:bldP spid="7" grpId="0"/>
      <p:bldP spid="18" grpId="0"/>
      <p:bldP spid="19" grpId="0"/>
      <p:bldP spid="20" grpId="0"/>
      <p:bldP spid="29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047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Can you demonstrate what you have learned?</a:t>
            </a:r>
            <a:endParaRPr lang="en-GB" sz="2000" dirty="0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0538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95536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95536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4871827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871827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11560" y="257175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A.</a:t>
            </a:r>
            <a:endParaRPr lang="en-GB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87851" y="382230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D. </a:t>
            </a:r>
            <a:endParaRPr lang="en-GB" sz="2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3796615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C. </a:t>
            </a:r>
            <a:endParaRPr lang="en-GB" sz="2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87851" y="2571749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B. </a:t>
            </a:r>
            <a:endParaRPr lang="en-GB" sz="2800" dirty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8116" y="2472308"/>
            <a:ext cx="3672408" cy="8640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395536" y="3651870"/>
            <a:ext cx="3672408" cy="8640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4876895" y="2472307"/>
            <a:ext cx="3672408" cy="8640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4871827" y="3651868"/>
            <a:ext cx="3672408" cy="864096"/>
          </a:xfrm>
          <a:prstGeom prst="roundRect">
            <a:avLst/>
          </a:prstGeom>
          <a:solidFill>
            <a:srgbClr val="D5B8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14140" y="2519635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Silver</a:t>
            </a:r>
            <a:endParaRPr lang="en-GB" sz="4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105912" y="2519634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Bronze</a:t>
            </a:r>
            <a:endParaRPr lang="en-GB" sz="4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11560" y="3699197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Bronze</a:t>
            </a:r>
            <a:endParaRPr lang="en-GB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128871" y="3699197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Gold</a:t>
            </a:r>
            <a:endParaRPr lang="en-GB" sz="4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04242" y="964913"/>
            <a:ext cx="2027498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HINGE QUESTION</a:t>
            </a:r>
            <a:endParaRPr lang="en-GB" b="1" dirty="0">
              <a:latin typeface="+mj-lt"/>
            </a:endParaRPr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204242" y="1322290"/>
            <a:ext cx="8688238" cy="28902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2000" dirty="0" smtClean="0">
                <a:latin typeface="+mj-lt"/>
              </a:rPr>
              <a:t>Find the nth term rule for this sequence: 5, 9, 13, 17… </a:t>
            </a:r>
            <a:endParaRPr lang="en-GB" sz="2000" dirty="0">
              <a:latin typeface="+mj-lt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887308" y="365186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103332" y="375131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A.</a:t>
            </a:r>
            <a:endParaRPr lang="en-GB" sz="28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889888" y="3651868"/>
            <a:ext cx="3672408" cy="8640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105912" y="3699195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Silver</a:t>
            </a:r>
            <a:endParaRPr lang="en-GB" sz="4400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392956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08980" y="375131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A.</a:t>
            </a:r>
            <a:endParaRPr lang="en-GB" sz="2800" dirty="0">
              <a:latin typeface="+mj-lt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95536" y="3651870"/>
            <a:ext cx="3672408" cy="8640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11560" y="3699197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Silver</a:t>
            </a:r>
            <a:endParaRPr lang="en-GB" sz="4400" b="1" dirty="0"/>
          </a:p>
        </p:txBody>
      </p:sp>
      <p:sp>
        <p:nvSpPr>
          <p:cNvPr id="40" name="Rounded Rectangle 39"/>
          <p:cNvSpPr/>
          <p:nvPr/>
        </p:nvSpPr>
        <p:spPr>
          <a:xfrm>
            <a:off x="380055" y="2466549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96079" y="256599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B. </a:t>
            </a:r>
            <a:endParaRPr lang="en-GB" sz="28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85123" y="2466548"/>
            <a:ext cx="3672408" cy="8640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14140" y="2513875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Bronze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35402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34" grpId="0" animBg="1"/>
      <p:bldP spid="35" grpId="0"/>
      <p:bldP spid="38" grpId="0" animBg="1"/>
      <p:bldP spid="39" grpId="0"/>
      <p:bldP spid="42" grpId="0" animBg="1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3095" y="771091"/>
            <a:ext cx="6184225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228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1800" dirty="0" smtClean="0"/>
              <a:t>Can you develop understanding about this topic?</a:t>
            </a:r>
            <a:endParaRPr lang="en-GB" sz="1800" dirty="0"/>
          </a:p>
        </p:txBody>
      </p:sp>
      <p:sp>
        <p:nvSpPr>
          <p:cNvPr id="11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0538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9112" y="1131590"/>
            <a:ext cx="2808312" cy="3531866"/>
          </a:xfrm>
          <a:prstGeom prst="rect">
            <a:avLst/>
          </a:prstGeom>
          <a:solidFill>
            <a:srgbClr val="D57D47"/>
          </a:solidFill>
          <a:ln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GB" sz="2000" b="1" u="sng" dirty="0" smtClean="0">
                <a:latin typeface="+mj-lt"/>
              </a:rPr>
              <a:t>Bronze Task</a:t>
            </a:r>
          </a:p>
          <a:p>
            <a:pPr marL="109728" indent="0">
              <a:buNone/>
            </a:pPr>
            <a:r>
              <a:rPr lang="en-GB" sz="1600" dirty="0" smtClean="0">
                <a:latin typeface="+mj-lt"/>
              </a:rPr>
              <a:t>Write the next 3 terms in the sequence.</a:t>
            </a:r>
          </a:p>
          <a:p>
            <a:pPr marL="109728" indent="0">
              <a:buNone/>
            </a:pPr>
            <a:r>
              <a:rPr lang="en-GB" sz="1600" dirty="0" smtClean="0">
                <a:latin typeface="+mj-lt"/>
              </a:rPr>
              <a:t>What are we doing  each time to get the next term?</a:t>
            </a:r>
          </a:p>
          <a:p>
            <a:r>
              <a:rPr lang="en-GB" sz="1600" dirty="0" smtClean="0">
                <a:latin typeface="+mj-lt"/>
              </a:rPr>
              <a:t>2,4,6,8,10…</a:t>
            </a:r>
          </a:p>
          <a:p>
            <a:r>
              <a:rPr lang="en-GB" sz="1600" dirty="0" smtClean="0">
                <a:latin typeface="+mj-lt"/>
              </a:rPr>
              <a:t>3,6,9,12,15…</a:t>
            </a:r>
          </a:p>
          <a:p>
            <a:r>
              <a:rPr lang="en-GB" sz="1600" dirty="0" smtClean="0">
                <a:latin typeface="+mj-lt"/>
              </a:rPr>
              <a:t>1, 2, 3, 4, 5…</a:t>
            </a:r>
          </a:p>
          <a:p>
            <a:r>
              <a:rPr lang="en-GB" sz="1600" dirty="0">
                <a:latin typeface="+mj-lt"/>
              </a:rPr>
              <a:t>5,10,15,20…</a:t>
            </a:r>
          </a:p>
          <a:p>
            <a:r>
              <a:rPr lang="en-GB" sz="1600" dirty="0">
                <a:latin typeface="+mj-lt"/>
              </a:rPr>
              <a:t>3, 6, 9, 12</a:t>
            </a:r>
            <a:r>
              <a:rPr lang="en-GB" sz="1600" dirty="0" smtClean="0">
                <a:latin typeface="+mj-lt"/>
              </a:rPr>
              <a:t>…</a:t>
            </a:r>
          </a:p>
          <a:p>
            <a:r>
              <a:rPr lang="en-GB" sz="1600" dirty="0" smtClean="0">
                <a:latin typeface="+mj-lt"/>
              </a:rPr>
              <a:t>4, 8, 12, 16…</a:t>
            </a:r>
            <a:endParaRPr lang="en-GB" sz="1600" dirty="0">
              <a:latin typeface="+mj-lt"/>
            </a:endParaRPr>
          </a:p>
          <a:p>
            <a:endParaRPr lang="en-GB" sz="1600" dirty="0" smtClean="0">
              <a:latin typeface="+mj-lt"/>
            </a:endParaRPr>
          </a:p>
          <a:p>
            <a:endParaRPr lang="en-GB" sz="1600" dirty="0" smtClean="0">
              <a:latin typeface="+mj-lt"/>
            </a:endParaRPr>
          </a:p>
          <a:p>
            <a:endParaRPr lang="en-GB" sz="1600" dirty="0" smtClean="0">
              <a:latin typeface="+mj-lt"/>
            </a:endParaRPr>
          </a:p>
          <a:p>
            <a:endParaRPr lang="en-GB" sz="1600" dirty="0" smtClean="0">
              <a:latin typeface="+mj-lt"/>
            </a:endParaRPr>
          </a:p>
          <a:p>
            <a:endParaRPr lang="en-GB" sz="16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131840" y="1131590"/>
            <a:ext cx="2808312" cy="3531866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GB" sz="2000" b="1" u="sng" dirty="0" smtClean="0">
                <a:latin typeface="+mj-lt"/>
              </a:rPr>
              <a:t>Silver Task</a:t>
            </a:r>
          </a:p>
          <a:p>
            <a:pPr marL="109728" indent="0">
              <a:buNone/>
            </a:pPr>
            <a:r>
              <a:rPr lang="en-GB" sz="1800" dirty="0" smtClean="0">
                <a:latin typeface="+mj-lt"/>
              </a:rPr>
              <a:t>Write the nth term rule for each sequence.</a:t>
            </a:r>
          </a:p>
          <a:p>
            <a:r>
              <a:rPr lang="en-GB" sz="1800" dirty="0" smtClean="0">
                <a:latin typeface="+mj-lt"/>
              </a:rPr>
              <a:t>6,12, 18…</a:t>
            </a:r>
          </a:p>
          <a:p>
            <a:r>
              <a:rPr lang="en-GB" sz="1800" dirty="0" smtClean="0">
                <a:latin typeface="+mj-lt"/>
              </a:rPr>
              <a:t>4, 8, 12, 16…</a:t>
            </a:r>
          </a:p>
          <a:p>
            <a:r>
              <a:rPr lang="en-GB" sz="1800" dirty="0" smtClean="0">
                <a:latin typeface="+mj-lt"/>
              </a:rPr>
              <a:t>10, 20, 30, 40…</a:t>
            </a:r>
          </a:p>
          <a:p>
            <a:r>
              <a:rPr lang="en-GB" sz="1800" dirty="0" smtClean="0">
                <a:latin typeface="+mj-lt"/>
              </a:rPr>
              <a:t>9, 18, 27…</a:t>
            </a:r>
          </a:p>
          <a:p>
            <a:r>
              <a:rPr lang="en-GB" sz="1800" dirty="0" smtClean="0">
                <a:latin typeface="+mj-lt"/>
              </a:rPr>
              <a:t>11, 22, 33, 44, 55…</a:t>
            </a:r>
          </a:p>
          <a:p>
            <a:r>
              <a:rPr lang="en-GB" sz="1800" dirty="0" smtClean="0">
                <a:latin typeface="+mj-lt"/>
              </a:rPr>
              <a:t>12, 24, 36, 48..</a:t>
            </a:r>
          </a:p>
          <a:p>
            <a:r>
              <a:rPr lang="en-GB" sz="1800" dirty="0" smtClean="0">
                <a:latin typeface="+mj-lt"/>
              </a:rPr>
              <a:t>15, 20, 25, 30..</a:t>
            </a:r>
          </a:p>
          <a:p>
            <a:endParaRPr lang="en-GB" sz="1800" dirty="0" smtClean="0">
              <a:latin typeface="+mj-lt"/>
            </a:endParaRPr>
          </a:p>
          <a:p>
            <a:endParaRPr lang="en-GB" sz="1800" dirty="0" smtClean="0">
              <a:latin typeface="+mj-lt"/>
            </a:endParaRPr>
          </a:p>
          <a:p>
            <a:endParaRPr lang="en-GB" sz="1800" dirty="0" smtClean="0">
              <a:latin typeface="+mj-lt"/>
            </a:endParaRPr>
          </a:p>
          <a:p>
            <a:pPr marL="109728" indent="0">
              <a:buNone/>
            </a:pPr>
            <a:endParaRPr lang="en-GB" sz="2000" b="1" u="sng" dirty="0">
              <a:latin typeface="+mj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154566" y="1081964"/>
            <a:ext cx="2808312" cy="3096344"/>
          </a:xfrm>
          <a:prstGeom prst="rect">
            <a:avLst/>
          </a:prstGeom>
          <a:solidFill>
            <a:srgbClr val="F6DA32"/>
          </a:solidFill>
          <a:ln>
            <a:solidFill>
              <a:schemeClr val="tx1"/>
            </a:solidFill>
          </a:ln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GB" sz="2000" b="1" u="sng" dirty="0" smtClean="0">
                <a:latin typeface="+mj-lt"/>
              </a:rPr>
              <a:t>Gold Task</a:t>
            </a:r>
          </a:p>
          <a:p>
            <a:pPr marL="109728" indent="0">
              <a:buNone/>
            </a:pPr>
            <a:r>
              <a:rPr lang="en-GB" sz="1600" dirty="0">
                <a:latin typeface="+mj-lt"/>
              </a:rPr>
              <a:t>Write the nth term rule for each sequence</a:t>
            </a:r>
            <a:r>
              <a:rPr lang="en-GB" dirty="0" smtClean="0"/>
              <a:t>.</a:t>
            </a:r>
          </a:p>
          <a:p>
            <a:r>
              <a:rPr lang="en-GB" sz="2200" dirty="0" smtClean="0"/>
              <a:t>3, 5, 7, 9….</a:t>
            </a:r>
          </a:p>
          <a:p>
            <a:r>
              <a:rPr lang="en-GB" sz="2200" dirty="0" smtClean="0"/>
              <a:t>4,7,10, 13, 16,…</a:t>
            </a:r>
          </a:p>
          <a:p>
            <a:r>
              <a:rPr lang="en-GB" sz="2200" dirty="0" smtClean="0"/>
              <a:t>19, 13, 7…</a:t>
            </a:r>
          </a:p>
          <a:p>
            <a:r>
              <a:rPr lang="en-GB" sz="2200" dirty="0" smtClean="0"/>
              <a:t>5, 9, 13…</a:t>
            </a:r>
          </a:p>
          <a:p>
            <a:r>
              <a:rPr lang="en-GB" sz="2200" dirty="0" smtClean="0"/>
              <a:t>3, 10, 17, 24…</a:t>
            </a:r>
          </a:p>
          <a:p>
            <a:r>
              <a:rPr lang="en-GB" sz="2200" dirty="0" smtClean="0"/>
              <a:t>7, 9, 11, 13, 15</a:t>
            </a:r>
          </a:p>
          <a:p>
            <a:r>
              <a:rPr lang="en-GB" sz="2200" dirty="0" smtClean="0"/>
              <a:t>4, 8, 12, 16…</a:t>
            </a:r>
          </a:p>
          <a:p>
            <a:endParaRPr lang="en-GB" dirty="0"/>
          </a:p>
          <a:p>
            <a:pPr marL="109728" indent="0">
              <a:buFont typeface="Georgia"/>
              <a:buNone/>
            </a:pPr>
            <a:endParaRPr lang="en-GB" b="1" u="sng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095" y="712632"/>
            <a:ext cx="640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j-lt"/>
                <a:sym typeface="Wingdings" panose="05000000000000000000" pitchFamily="2" charset="2"/>
              </a:rPr>
              <a:t>                                 10</a:t>
            </a:r>
            <a:r>
              <a:rPr lang="en-GB" dirty="0" smtClean="0">
                <a:latin typeface="+mj-lt"/>
              </a:rPr>
              <a:t> Minutes                                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dirty="0">
              <a:latin typeface="+mj-lt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771800" y="2721247"/>
            <a:ext cx="50405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>
            <a:off x="5769783" y="2721247"/>
            <a:ext cx="50405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5400000">
            <a:off x="7394758" y="4095454"/>
            <a:ext cx="331148" cy="264963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156177" y="4413141"/>
            <a:ext cx="2808312" cy="338554"/>
          </a:xfrm>
          <a:prstGeom prst="rect">
            <a:avLst/>
          </a:prstGeom>
          <a:solidFill>
            <a:srgbClr val="7030A0">
              <a:alpha val="77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Extension – PLQ Challenge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688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886</TotalTime>
  <Words>1500</Words>
  <Application>Microsoft Office PowerPoint</Application>
  <PresentationFormat>On-screen Show (16:9)</PresentationFormat>
  <Paragraphs>249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PowerPoint Presentation</vt:lpstr>
      <vt:lpstr>LQ: Can I find an expression for the nth term rule?  PLQ: Can I recognise sequences by their expressions?</vt:lpstr>
      <vt:lpstr>Do you understand this new topic?</vt:lpstr>
      <vt:lpstr>PowerPoint Presentation</vt:lpstr>
      <vt:lpstr>Do you understand this new topic?</vt:lpstr>
      <vt:lpstr>Do you understand this new topic?</vt:lpstr>
      <vt:lpstr>Can you demonstrate what you have learned?</vt:lpstr>
      <vt:lpstr>Can you demonstrate what you have learned?</vt:lpstr>
      <vt:lpstr>Can you develop understanding about this topic?</vt:lpstr>
      <vt:lpstr>PowerPoint Presentation</vt:lpstr>
      <vt:lpstr>PowerPoint Presentation</vt:lpstr>
      <vt:lpstr>Can you demonstrate what you have learned?</vt:lpstr>
      <vt:lpstr>What have you learned today?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Toogood</dc:creator>
  <cp:lastModifiedBy>Byron Walker</cp:lastModifiedBy>
  <cp:revision>56</cp:revision>
  <dcterms:created xsi:type="dcterms:W3CDTF">2016-05-26T21:32:42Z</dcterms:created>
  <dcterms:modified xsi:type="dcterms:W3CDTF">2020-09-22T10:58:59Z</dcterms:modified>
</cp:coreProperties>
</file>