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 id="268" r:id="rId14"/>
    <p:sldId id="269" r:id="rId15"/>
    <p:sldId id="270" r:id="rId16"/>
    <p:sldId id="271" r:id="rId17"/>
    <p:sldId id="281" r:id="rId18"/>
    <p:sldId id="272" r:id="rId19"/>
    <p:sldId id="273" r:id="rId20"/>
    <p:sldId id="274" r:id="rId21"/>
    <p:sldId id="275" r:id="rId22"/>
    <p:sldId id="276" r:id="rId23"/>
    <p:sldId id="277" r:id="rId24"/>
    <p:sldId id="278" r:id="rId25"/>
    <p:sldId id="279" r:id="rId26"/>
    <p:sldId id="28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b="1" dirty="0" smtClean="0"/>
              <a:t>Component </a:t>
            </a:r>
            <a:r>
              <a:rPr lang="en-GB" b="1" dirty="0" smtClean="0"/>
              <a:t>2- LAA Final Piece of Coursework</a:t>
            </a:r>
            <a:endParaRPr lang="en-GB" b="1" dirty="0"/>
          </a:p>
        </p:txBody>
      </p:sp>
      <p:sp>
        <p:nvSpPr>
          <p:cNvPr id="3" name="Subtitle 2"/>
          <p:cNvSpPr>
            <a:spLocks noGrp="1"/>
          </p:cNvSpPr>
          <p:nvPr>
            <p:ph type="subTitle" idx="1"/>
          </p:nvPr>
        </p:nvSpPr>
        <p:spPr>
          <a:xfrm>
            <a:off x="1507067" y="4351279"/>
            <a:ext cx="7766936" cy="1096899"/>
          </a:xfrm>
        </p:spPr>
        <p:txBody>
          <a:bodyPr/>
          <a:lstStyle/>
          <a:p>
            <a:pPr algn="ctr"/>
            <a:r>
              <a:rPr lang="en-GB" b="1" dirty="0" smtClean="0">
                <a:solidFill>
                  <a:schemeClr val="tx1"/>
                </a:solidFill>
              </a:rPr>
              <a:t>Year 11 Coursework</a:t>
            </a:r>
          </a:p>
          <a:p>
            <a:pPr algn="ctr"/>
            <a:r>
              <a:rPr lang="en-GB" b="1" dirty="0" smtClean="0">
                <a:solidFill>
                  <a:schemeClr val="tx1"/>
                </a:solidFill>
              </a:rPr>
              <a:t>Mrs Dighton</a:t>
            </a:r>
            <a:endParaRPr lang="en-GB" b="1" dirty="0">
              <a:solidFill>
                <a:schemeClr val="tx1"/>
              </a:solidFill>
            </a:endParaRPr>
          </a:p>
        </p:txBody>
      </p:sp>
    </p:spTree>
    <p:extLst>
      <p:ext uri="{BB962C8B-B14F-4D97-AF65-F5344CB8AC3E}">
        <p14:creationId xmlns:p14="http://schemas.microsoft.com/office/powerpoint/2010/main" val="698163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541417"/>
            <a:ext cx="8596668" cy="4976949"/>
          </a:xfrm>
        </p:spPr>
        <p:txBody>
          <a:bodyPr>
            <a:normAutofit/>
          </a:bodyPr>
          <a:lstStyle/>
          <a:p>
            <a:r>
              <a:rPr lang="en-GB" i="1" dirty="0"/>
              <a:t>They live on the second floor of a block of </a:t>
            </a:r>
            <a:r>
              <a:rPr lang="en-GB" i="1" dirty="0" smtClean="0"/>
              <a:t>flats= </a:t>
            </a:r>
            <a:r>
              <a:rPr lang="en-GB" i="1" dirty="0" smtClean="0">
                <a:solidFill>
                  <a:schemeClr val="accent1">
                    <a:lumMod val="75000"/>
                  </a:schemeClr>
                </a:solidFill>
              </a:rPr>
              <a:t>Local Housing Association, Social services, occupational health to help move them?!</a:t>
            </a:r>
            <a:endParaRPr lang="en-GB" i="1" dirty="0">
              <a:solidFill>
                <a:schemeClr val="accent1">
                  <a:lumMod val="75000"/>
                </a:schemeClr>
              </a:solidFill>
            </a:endParaRPr>
          </a:p>
          <a:p>
            <a:r>
              <a:rPr lang="en-GB" i="1" dirty="0" smtClean="0"/>
              <a:t>The lift is often broken. (This means that access to the street is down two flights of stairs) = </a:t>
            </a:r>
            <a:r>
              <a:rPr lang="en-GB" i="1" dirty="0" smtClean="0">
                <a:solidFill>
                  <a:schemeClr val="accent1">
                    <a:lumMod val="75000"/>
                  </a:schemeClr>
                </a:solidFill>
              </a:rPr>
              <a:t>As above- if they move to the ground floor= less issues.</a:t>
            </a:r>
          </a:p>
          <a:p>
            <a:r>
              <a:rPr lang="en-GB" i="1" dirty="0" smtClean="0"/>
              <a:t>Verna </a:t>
            </a:r>
            <a:r>
              <a:rPr lang="en-GB" i="1" dirty="0"/>
              <a:t>has a medical condition which affects her mobility</a:t>
            </a:r>
            <a:r>
              <a:rPr lang="en-GB" i="1" dirty="0" smtClean="0"/>
              <a:t>.= </a:t>
            </a:r>
            <a:r>
              <a:rPr lang="en-GB" i="1" dirty="0" smtClean="0">
                <a:solidFill>
                  <a:schemeClr val="accent1">
                    <a:lumMod val="75000"/>
                  </a:schemeClr>
                </a:solidFill>
              </a:rPr>
              <a:t>Physiotherapist could give exercises to help her mobility.</a:t>
            </a:r>
            <a:endParaRPr lang="en-GB" i="1" dirty="0"/>
          </a:p>
          <a:p>
            <a:r>
              <a:rPr lang="en-GB" i="1" dirty="0" smtClean="0"/>
              <a:t>Verna </a:t>
            </a:r>
            <a:r>
              <a:rPr lang="en-GB" i="1" dirty="0"/>
              <a:t>also has asthma which has recently got much worse</a:t>
            </a:r>
            <a:r>
              <a:rPr lang="en-GB" i="1" dirty="0" smtClean="0"/>
              <a:t>.= </a:t>
            </a:r>
            <a:r>
              <a:rPr lang="en-GB" i="1" dirty="0" smtClean="0">
                <a:solidFill>
                  <a:schemeClr val="accent1">
                    <a:lumMod val="75000"/>
                  </a:schemeClr>
                </a:solidFill>
              </a:rPr>
              <a:t>Asthma nurse, GP, A&amp;E- all to help with her asthma.</a:t>
            </a:r>
            <a:endParaRPr lang="en-GB" i="1" dirty="0"/>
          </a:p>
          <a:p>
            <a:r>
              <a:rPr lang="en-GB" i="1" dirty="0"/>
              <a:t>She has type two diabetes</a:t>
            </a:r>
            <a:r>
              <a:rPr lang="en-GB" i="1" dirty="0" smtClean="0"/>
              <a:t>.= </a:t>
            </a:r>
            <a:r>
              <a:rPr lang="en-GB" i="1" dirty="0" smtClean="0">
                <a:solidFill>
                  <a:schemeClr val="accent1">
                    <a:lumMod val="75000"/>
                  </a:schemeClr>
                </a:solidFill>
              </a:rPr>
              <a:t>Diabetic nurse, GP, Dietician- all to help her with her diabetes.</a:t>
            </a:r>
            <a:endParaRPr lang="en-GB" i="1" dirty="0"/>
          </a:p>
          <a:p>
            <a:r>
              <a:rPr lang="en-GB" i="1" dirty="0"/>
              <a:t>She takes </a:t>
            </a:r>
            <a:r>
              <a:rPr lang="en-GB" i="1" dirty="0" smtClean="0"/>
              <a:t>medication = </a:t>
            </a:r>
            <a:r>
              <a:rPr lang="en-GB" i="1" dirty="0" smtClean="0">
                <a:solidFill>
                  <a:schemeClr val="accent1">
                    <a:lumMod val="75000"/>
                  </a:schemeClr>
                </a:solidFill>
              </a:rPr>
              <a:t>GP, Pharmacy- all to help with the medication.</a:t>
            </a:r>
            <a:endParaRPr lang="en-GB" i="1" dirty="0"/>
          </a:p>
          <a:p>
            <a:r>
              <a:rPr lang="en-GB" i="1" dirty="0"/>
              <a:t>Has a diet plan to cope with the diabetes</a:t>
            </a:r>
            <a:r>
              <a:rPr lang="en-GB" i="1" dirty="0" smtClean="0"/>
              <a:t>.= </a:t>
            </a:r>
            <a:r>
              <a:rPr lang="en-GB" i="1" dirty="0" smtClean="0">
                <a:solidFill>
                  <a:schemeClr val="accent1">
                    <a:lumMod val="75000"/>
                  </a:schemeClr>
                </a:solidFill>
              </a:rPr>
              <a:t>Dietician to help with diabetes.</a:t>
            </a:r>
          </a:p>
          <a:p>
            <a:pPr marL="0" indent="0">
              <a:buNone/>
            </a:pPr>
            <a:r>
              <a:rPr lang="en-GB" b="1" dirty="0" smtClean="0">
                <a:solidFill>
                  <a:schemeClr val="tx1"/>
                </a:solidFill>
              </a:rPr>
              <a:t>In your work think about how all of these services could help Verna.</a:t>
            </a:r>
            <a:endParaRPr lang="en-GB" b="1" dirty="0">
              <a:solidFill>
                <a:schemeClr val="tx1"/>
              </a:solidFill>
            </a:endParaRPr>
          </a:p>
          <a:p>
            <a:endParaRPr lang="en-GB" dirty="0"/>
          </a:p>
        </p:txBody>
      </p:sp>
      <p:sp>
        <p:nvSpPr>
          <p:cNvPr id="4" name="Title 1"/>
          <p:cNvSpPr txBox="1">
            <a:spLocks noGrp="1"/>
          </p:cNvSpPr>
          <p:nvPr>
            <p:ph type="title"/>
          </p:nvPr>
        </p:nvSpPr>
        <p:spPr>
          <a:xfrm>
            <a:off x="677334" y="220617"/>
            <a:ext cx="8596668" cy="13208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t>Verna Case Study: What services might be able to help?</a:t>
            </a:r>
            <a:endParaRPr lang="en-GB" dirty="0"/>
          </a:p>
        </p:txBody>
      </p:sp>
    </p:spTree>
    <p:extLst>
      <p:ext uri="{BB962C8B-B14F-4D97-AF65-F5344CB8AC3E}">
        <p14:creationId xmlns:p14="http://schemas.microsoft.com/office/powerpoint/2010/main" val="855653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502229"/>
            <a:ext cx="8596668" cy="4976948"/>
          </a:xfrm>
        </p:spPr>
        <p:txBody>
          <a:bodyPr>
            <a:normAutofit lnSpcReduction="10000"/>
          </a:bodyPr>
          <a:lstStyle/>
          <a:p>
            <a:r>
              <a:rPr lang="en-GB" sz="2400" i="1" dirty="0" smtClean="0"/>
              <a:t>They </a:t>
            </a:r>
            <a:r>
              <a:rPr lang="en-GB" sz="2400" i="1" dirty="0"/>
              <a:t>live on the second floor of a block of flats. The lift is often broken. This means that access to the street is down two flights of stairs</a:t>
            </a:r>
            <a:r>
              <a:rPr lang="en-GB" sz="2400" i="1" dirty="0" smtClean="0"/>
              <a:t>.= </a:t>
            </a:r>
            <a:r>
              <a:rPr lang="en-GB" sz="2400" i="1" dirty="0" smtClean="0">
                <a:solidFill>
                  <a:schemeClr val="accent1">
                    <a:lumMod val="75000"/>
                  </a:schemeClr>
                </a:solidFill>
              </a:rPr>
              <a:t>Geographical</a:t>
            </a:r>
            <a:endParaRPr lang="en-GB" sz="2400" i="1" dirty="0" smtClean="0"/>
          </a:p>
          <a:p>
            <a:r>
              <a:rPr lang="en-GB" sz="2400" i="1" dirty="0" smtClean="0"/>
              <a:t> </a:t>
            </a:r>
            <a:r>
              <a:rPr lang="en-GB" sz="2400" i="1" dirty="0"/>
              <a:t>The block of flats is on a new estate half a mile from the nearest bus stop. .= </a:t>
            </a:r>
            <a:r>
              <a:rPr lang="en-GB" sz="2400" i="1" dirty="0" smtClean="0">
                <a:solidFill>
                  <a:schemeClr val="accent1">
                    <a:lumMod val="75000"/>
                  </a:schemeClr>
                </a:solidFill>
              </a:rPr>
              <a:t>Geographical</a:t>
            </a:r>
            <a:endParaRPr lang="en-GB" sz="2400" i="1" dirty="0" smtClean="0"/>
          </a:p>
          <a:p>
            <a:r>
              <a:rPr lang="en-GB" sz="2400" i="1" dirty="0" smtClean="0"/>
              <a:t>Verna </a:t>
            </a:r>
            <a:r>
              <a:rPr lang="en-GB" sz="2400" i="1" dirty="0"/>
              <a:t>has a medical condition which affects her mobility</a:t>
            </a:r>
            <a:r>
              <a:rPr lang="en-GB" sz="2400" i="1" dirty="0" smtClean="0"/>
              <a:t>.= </a:t>
            </a:r>
            <a:r>
              <a:rPr lang="en-GB" sz="2400" i="1" dirty="0" smtClean="0">
                <a:solidFill>
                  <a:schemeClr val="accent1">
                    <a:lumMod val="75000"/>
                  </a:schemeClr>
                </a:solidFill>
              </a:rPr>
              <a:t>Physical</a:t>
            </a:r>
          </a:p>
          <a:p>
            <a:r>
              <a:rPr lang="en-GB" sz="2400" i="1" dirty="0" smtClean="0"/>
              <a:t> </a:t>
            </a:r>
            <a:r>
              <a:rPr lang="en-GB" sz="2400" i="1" dirty="0"/>
              <a:t>Verna uses a walking stick to get around most of the time, but some days she needs to use a wheelchair</a:t>
            </a:r>
            <a:r>
              <a:rPr lang="en-GB" sz="2400" i="1" dirty="0" smtClean="0"/>
              <a:t>.</a:t>
            </a:r>
            <a:r>
              <a:rPr lang="en-GB" sz="2400" i="1" dirty="0"/>
              <a:t> = </a:t>
            </a:r>
            <a:r>
              <a:rPr lang="en-GB" sz="2400" i="1" dirty="0" smtClean="0">
                <a:solidFill>
                  <a:schemeClr val="accent1">
                    <a:lumMod val="75000"/>
                  </a:schemeClr>
                </a:solidFill>
              </a:rPr>
              <a:t>Physical</a:t>
            </a:r>
            <a:endParaRPr lang="en-GB" sz="2400" i="1" dirty="0" smtClean="0"/>
          </a:p>
          <a:p>
            <a:r>
              <a:rPr lang="en-GB" sz="2400" i="1" dirty="0" smtClean="0"/>
              <a:t> </a:t>
            </a:r>
            <a:r>
              <a:rPr lang="en-GB" sz="2400" i="1" dirty="0"/>
              <a:t>Verna also has asthma which has recently got much worse. She has type two diabetes. She takes medication and has a diet plan to cope with the diabetes</a:t>
            </a:r>
            <a:r>
              <a:rPr lang="en-GB" sz="2400" i="1" dirty="0" smtClean="0"/>
              <a:t>.</a:t>
            </a:r>
            <a:r>
              <a:rPr lang="en-GB" sz="2400" i="1" dirty="0"/>
              <a:t> = </a:t>
            </a:r>
            <a:r>
              <a:rPr lang="en-GB" sz="2400" i="1" dirty="0">
                <a:solidFill>
                  <a:schemeClr val="accent1">
                    <a:lumMod val="75000"/>
                  </a:schemeClr>
                </a:solidFill>
              </a:rPr>
              <a:t>Physical</a:t>
            </a:r>
          </a:p>
          <a:p>
            <a:endParaRPr lang="en-GB" sz="2400" i="1" dirty="0"/>
          </a:p>
          <a:p>
            <a:endParaRPr lang="en-GB" sz="2400" dirty="0"/>
          </a:p>
        </p:txBody>
      </p:sp>
      <p:sp>
        <p:nvSpPr>
          <p:cNvPr id="4" name="Title 1"/>
          <p:cNvSpPr txBox="1">
            <a:spLocks noGrp="1"/>
          </p:cNvSpPr>
          <p:nvPr>
            <p:ph type="title"/>
          </p:nvPr>
        </p:nvSpPr>
        <p:spPr>
          <a:xfrm>
            <a:off x="572831" y="361406"/>
            <a:ext cx="8596668" cy="1320800"/>
          </a:xfrm>
          <a:prstGeom prst="rect">
            <a:avLst/>
          </a:prstGeom>
        </p:spPr>
        <p:txBody>
          <a:bodyPr vert="horz" lIns="91440" tIns="45720" rIns="91440" bIns="45720" rtlCol="0" anchor="t">
            <a:normAutofit fontScale="90000"/>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t>Verna Case Study: What barriers could stop Verna for accessing the services she needs?</a:t>
            </a:r>
            <a:endParaRPr lang="en-GB" dirty="0"/>
          </a:p>
        </p:txBody>
      </p:sp>
    </p:spTree>
    <p:extLst>
      <p:ext uri="{BB962C8B-B14F-4D97-AF65-F5344CB8AC3E}">
        <p14:creationId xmlns:p14="http://schemas.microsoft.com/office/powerpoint/2010/main" val="4132909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48343"/>
            <a:ext cx="8596668" cy="1320800"/>
          </a:xfrm>
        </p:spPr>
        <p:txBody>
          <a:bodyPr>
            <a:normAutofit fontScale="90000"/>
          </a:bodyPr>
          <a:lstStyle/>
          <a:p>
            <a:r>
              <a:rPr lang="en-GB" dirty="0" smtClean="0"/>
              <a:t>Sam Case Study: Background info (remember this information is worth noting, but isn’t that really important)</a:t>
            </a:r>
            <a:endParaRPr lang="en-GB" dirty="0"/>
          </a:p>
        </p:txBody>
      </p:sp>
      <p:sp>
        <p:nvSpPr>
          <p:cNvPr id="3" name="Content Placeholder 2"/>
          <p:cNvSpPr>
            <a:spLocks noGrp="1"/>
          </p:cNvSpPr>
          <p:nvPr>
            <p:ph idx="1"/>
          </p:nvPr>
        </p:nvSpPr>
        <p:spPr/>
        <p:txBody>
          <a:bodyPr>
            <a:normAutofit/>
          </a:bodyPr>
          <a:lstStyle/>
          <a:p>
            <a:r>
              <a:rPr lang="en-GB" sz="2400" i="1" dirty="0"/>
              <a:t>Sam Williams is fifty-two years old </a:t>
            </a:r>
            <a:endParaRPr lang="en-GB" sz="2400" i="1" dirty="0" smtClean="0"/>
          </a:p>
          <a:p>
            <a:r>
              <a:rPr lang="en-GB" sz="2400" i="1" dirty="0" smtClean="0"/>
              <a:t>He </a:t>
            </a:r>
            <a:r>
              <a:rPr lang="en-GB" sz="2400" i="1" dirty="0"/>
              <a:t>has recently left his job at a local supermarket because he had an argument with the manager. </a:t>
            </a:r>
            <a:endParaRPr lang="en-GB" sz="2400" i="1" dirty="0" smtClean="0"/>
          </a:p>
          <a:p>
            <a:r>
              <a:rPr lang="en-GB" sz="2400" i="1" dirty="0" smtClean="0"/>
              <a:t>Sam lives with his wife Verna and their cats</a:t>
            </a:r>
          </a:p>
          <a:p>
            <a:endParaRPr lang="en-GB" sz="2400" dirty="0"/>
          </a:p>
        </p:txBody>
      </p:sp>
    </p:spTree>
    <p:extLst>
      <p:ext uri="{BB962C8B-B14F-4D97-AF65-F5344CB8AC3E}">
        <p14:creationId xmlns:p14="http://schemas.microsoft.com/office/powerpoint/2010/main" val="241919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
            </a:r>
            <a:br>
              <a:rPr lang="en-GB" b="1" dirty="0" smtClean="0"/>
            </a:br>
            <a:endParaRPr lang="en-GB" dirty="0"/>
          </a:p>
        </p:txBody>
      </p:sp>
      <p:sp>
        <p:nvSpPr>
          <p:cNvPr id="3" name="Content Placeholder 2"/>
          <p:cNvSpPr>
            <a:spLocks noGrp="1"/>
          </p:cNvSpPr>
          <p:nvPr>
            <p:ph idx="1"/>
          </p:nvPr>
        </p:nvSpPr>
        <p:spPr>
          <a:xfrm>
            <a:off x="677334" y="1528355"/>
            <a:ext cx="8596668" cy="5107576"/>
          </a:xfrm>
        </p:spPr>
        <p:txBody>
          <a:bodyPr>
            <a:normAutofit/>
          </a:bodyPr>
          <a:lstStyle/>
          <a:p>
            <a:r>
              <a:rPr lang="en-GB" sz="2400" i="1" dirty="0"/>
              <a:t>Sam and Verna are now living on a reduced income</a:t>
            </a:r>
            <a:r>
              <a:rPr lang="en-GB" sz="2400" i="1" dirty="0" smtClean="0"/>
              <a:t>.</a:t>
            </a:r>
          </a:p>
          <a:p>
            <a:r>
              <a:rPr lang="en-GB" sz="2400" i="1" dirty="0" smtClean="0"/>
              <a:t> </a:t>
            </a:r>
            <a:r>
              <a:rPr lang="en-GB" sz="2400" i="1" dirty="0"/>
              <a:t>Sam has a hearing impairment for which he uses a hearing aid. </a:t>
            </a:r>
            <a:endParaRPr lang="en-GB" sz="2400" i="1" dirty="0" smtClean="0"/>
          </a:p>
          <a:p>
            <a:r>
              <a:rPr lang="en-GB" sz="2400" i="1" dirty="0" smtClean="0"/>
              <a:t>Sam </a:t>
            </a:r>
            <a:r>
              <a:rPr lang="en-GB" sz="2400" i="1" dirty="0"/>
              <a:t>also has a learning disability and a speech impairment. </a:t>
            </a:r>
            <a:endParaRPr lang="en-GB" sz="2400" i="1" dirty="0" smtClean="0"/>
          </a:p>
          <a:p>
            <a:r>
              <a:rPr lang="en-GB" sz="2400" i="1" dirty="0" smtClean="0"/>
              <a:t>This </a:t>
            </a:r>
            <a:r>
              <a:rPr lang="en-GB" sz="2400" i="1" dirty="0"/>
              <a:t>means that he has difficulty communicating with people and he becomes frustrated when asked to repeat what he has said.</a:t>
            </a:r>
          </a:p>
          <a:p>
            <a:endParaRPr lang="en-GB" sz="2400" dirty="0"/>
          </a:p>
        </p:txBody>
      </p:sp>
      <p:sp>
        <p:nvSpPr>
          <p:cNvPr id="6" name="Title 1"/>
          <p:cNvSpPr txBox="1">
            <a:spLocks/>
          </p:cNvSpPr>
          <p:nvPr/>
        </p:nvSpPr>
        <p:spPr>
          <a:xfrm>
            <a:off x="677334" y="348343"/>
            <a:ext cx="8596668" cy="13208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t>Sam Case Study: What are the main issues?</a:t>
            </a:r>
            <a:endParaRPr lang="en-GB" dirty="0"/>
          </a:p>
        </p:txBody>
      </p:sp>
    </p:spTree>
    <p:extLst>
      <p:ext uri="{BB962C8B-B14F-4D97-AF65-F5344CB8AC3E}">
        <p14:creationId xmlns:p14="http://schemas.microsoft.com/office/powerpoint/2010/main" val="1632537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541417"/>
            <a:ext cx="8596668" cy="4976949"/>
          </a:xfrm>
        </p:spPr>
        <p:txBody>
          <a:bodyPr>
            <a:normAutofit/>
          </a:bodyPr>
          <a:lstStyle/>
          <a:p>
            <a:r>
              <a:rPr lang="en-GB" sz="2000" i="1" dirty="0"/>
              <a:t>Sam and Verna are now living on a reduced income</a:t>
            </a:r>
            <a:r>
              <a:rPr lang="en-GB" sz="2000" i="1" dirty="0" smtClean="0"/>
              <a:t>.= </a:t>
            </a:r>
            <a:r>
              <a:rPr lang="en-GB" sz="2000" i="1" dirty="0" smtClean="0">
                <a:solidFill>
                  <a:schemeClr val="accent1">
                    <a:lumMod val="75000"/>
                  </a:schemeClr>
                </a:solidFill>
              </a:rPr>
              <a:t>Government benefits, Job seekers etc.- to help them survive and get some money</a:t>
            </a:r>
            <a:endParaRPr lang="en-GB" sz="2000" i="1" dirty="0"/>
          </a:p>
          <a:p>
            <a:r>
              <a:rPr lang="en-GB" sz="2000" i="1" dirty="0"/>
              <a:t> Sam has a hearing impairment for which he uses a hearing </a:t>
            </a:r>
            <a:r>
              <a:rPr lang="en-GB" sz="2000" i="1" dirty="0" smtClean="0"/>
              <a:t>aid. = </a:t>
            </a:r>
            <a:r>
              <a:rPr lang="en-GB" sz="2000" i="1" dirty="0" smtClean="0">
                <a:solidFill>
                  <a:schemeClr val="accent1">
                    <a:lumMod val="75000"/>
                  </a:schemeClr>
                </a:solidFill>
              </a:rPr>
              <a:t>GP, Boots Hearing Aid Centre, Signer if he cannot speak or hear very well.</a:t>
            </a:r>
            <a:endParaRPr lang="en-GB" sz="2000" i="1" dirty="0"/>
          </a:p>
          <a:p>
            <a:r>
              <a:rPr lang="en-GB" sz="2000" i="1" dirty="0"/>
              <a:t>Sam also has a learning disability and a speech impairment</a:t>
            </a:r>
            <a:r>
              <a:rPr lang="en-GB" sz="2000" i="1" dirty="0" smtClean="0"/>
              <a:t>.= </a:t>
            </a:r>
            <a:r>
              <a:rPr lang="en-GB" sz="2000" i="1" dirty="0" smtClean="0">
                <a:solidFill>
                  <a:schemeClr val="accent1">
                    <a:lumMod val="75000"/>
                  </a:schemeClr>
                </a:solidFill>
              </a:rPr>
              <a:t>Speech therapist, local community group or day care centre where same can socialise and be ‘normal’ with like minded people, also gives Verna a break.</a:t>
            </a:r>
            <a:r>
              <a:rPr lang="en-GB" sz="2000" i="1" dirty="0" smtClean="0"/>
              <a:t> </a:t>
            </a:r>
            <a:endParaRPr lang="en-GB" sz="2000" i="1" dirty="0"/>
          </a:p>
          <a:p>
            <a:pPr marL="0" indent="0">
              <a:buNone/>
            </a:pPr>
            <a:endParaRPr lang="en-GB" b="1" dirty="0" smtClean="0">
              <a:solidFill>
                <a:schemeClr val="tx1"/>
              </a:solidFill>
            </a:endParaRPr>
          </a:p>
          <a:p>
            <a:pPr marL="0" indent="0">
              <a:buNone/>
            </a:pPr>
            <a:r>
              <a:rPr lang="en-GB" b="1" dirty="0" smtClean="0">
                <a:solidFill>
                  <a:schemeClr val="tx1"/>
                </a:solidFill>
              </a:rPr>
              <a:t>In your work think about how all of these services could help Sam.</a:t>
            </a:r>
            <a:endParaRPr lang="en-GB" b="1" dirty="0">
              <a:solidFill>
                <a:schemeClr val="tx1"/>
              </a:solidFill>
            </a:endParaRPr>
          </a:p>
          <a:p>
            <a:endParaRPr lang="en-GB" dirty="0"/>
          </a:p>
        </p:txBody>
      </p:sp>
      <p:sp>
        <p:nvSpPr>
          <p:cNvPr id="4" name="Title 1"/>
          <p:cNvSpPr txBox="1">
            <a:spLocks noGrp="1"/>
          </p:cNvSpPr>
          <p:nvPr>
            <p:ph type="title"/>
          </p:nvPr>
        </p:nvSpPr>
        <p:spPr>
          <a:xfrm>
            <a:off x="677334" y="220617"/>
            <a:ext cx="8596668" cy="13208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t>Sam Case Study: What services might be able to help?</a:t>
            </a:r>
            <a:endParaRPr lang="en-GB" dirty="0"/>
          </a:p>
        </p:txBody>
      </p:sp>
    </p:spTree>
    <p:extLst>
      <p:ext uri="{BB962C8B-B14F-4D97-AF65-F5344CB8AC3E}">
        <p14:creationId xmlns:p14="http://schemas.microsoft.com/office/powerpoint/2010/main" val="1343847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502229"/>
            <a:ext cx="8596668" cy="4976948"/>
          </a:xfrm>
        </p:spPr>
        <p:txBody>
          <a:bodyPr>
            <a:normAutofit fontScale="92500" lnSpcReduction="20000"/>
          </a:bodyPr>
          <a:lstStyle/>
          <a:p>
            <a:pPr>
              <a:buFont typeface="Wingdings" panose="05000000000000000000" pitchFamily="2" charset="2"/>
              <a:buChar char="Ø"/>
            </a:pPr>
            <a:r>
              <a:rPr lang="en-GB" sz="2400" i="1" dirty="0" smtClean="0"/>
              <a:t>left </a:t>
            </a:r>
            <a:r>
              <a:rPr lang="en-GB" sz="2400" i="1" dirty="0"/>
              <a:t>his job at a local supermarket because he had an argument with the manager</a:t>
            </a:r>
            <a:r>
              <a:rPr lang="en-GB" sz="2400" i="1" dirty="0" smtClean="0"/>
              <a:t>.= </a:t>
            </a:r>
            <a:r>
              <a:rPr lang="en-GB" sz="2400" i="1" dirty="0" smtClean="0">
                <a:solidFill>
                  <a:schemeClr val="accent1">
                    <a:lumMod val="75000"/>
                  </a:schemeClr>
                </a:solidFill>
              </a:rPr>
              <a:t>Financial because neither works so how do they get money?</a:t>
            </a:r>
            <a:endParaRPr lang="en-GB" sz="2400" i="1" dirty="0" smtClean="0"/>
          </a:p>
          <a:p>
            <a:pPr>
              <a:buFont typeface="Wingdings" panose="05000000000000000000" pitchFamily="2" charset="2"/>
              <a:buChar char="Ø"/>
            </a:pPr>
            <a:r>
              <a:rPr lang="en-GB" sz="2400" i="1" dirty="0" smtClean="0"/>
              <a:t> </a:t>
            </a:r>
            <a:r>
              <a:rPr lang="en-GB" sz="2400" i="1" dirty="0"/>
              <a:t>Sam and Verna are now living on a reduced income</a:t>
            </a:r>
            <a:r>
              <a:rPr lang="en-GB" sz="2400" i="1" dirty="0" smtClean="0"/>
              <a:t>.= </a:t>
            </a:r>
            <a:r>
              <a:rPr lang="en-GB" sz="2400" i="1" dirty="0" smtClean="0">
                <a:solidFill>
                  <a:schemeClr val="accent1">
                    <a:lumMod val="75000"/>
                  </a:schemeClr>
                </a:solidFill>
              </a:rPr>
              <a:t>Financial and resource because how do they meet their very basic needs?</a:t>
            </a:r>
            <a:endParaRPr lang="en-GB" sz="2400" i="1" dirty="0" smtClean="0"/>
          </a:p>
          <a:p>
            <a:pPr>
              <a:buFont typeface="Wingdings" panose="05000000000000000000" pitchFamily="2" charset="2"/>
              <a:buChar char="Ø"/>
            </a:pPr>
            <a:r>
              <a:rPr lang="en-GB" sz="2400" i="1" dirty="0" smtClean="0"/>
              <a:t>Sam </a:t>
            </a:r>
            <a:r>
              <a:rPr lang="en-GB" sz="2400" i="1" dirty="0"/>
              <a:t>has a hearing impairment for which he uses a hearing aid. Sam also has a learning disability and a speech impairment. </a:t>
            </a:r>
            <a:r>
              <a:rPr lang="en-GB" sz="2400" i="1" dirty="0" smtClean="0"/>
              <a:t>This </a:t>
            </a:r>
            <a:r>
              <a:rPr lang="en-GB" sz="2400" i="1" dirty="0"/>
              <a:t>means that he has difficulty communicating with people and he becomes frustrated when asked to repeat what he has said</a:t>
            </a:r>
            <a:r>
              <a:rPr lang="en-GB" sz="2400" i="1" dirty="0" smtClean="0"/>
              <a:t>.= </a:t>
            </a:r>
            <a:r>
              <a:rPr lang="en-GB" sz="2400" i="1" dirty="0" smtClean="0">
                <a:solidFill>
                  <a:schemeClr val="accent1">
                    <a:lumMod val="75000"/>
                  </a:schemeClr>
                </a:solidFill>
              </a:rPr>
              <a:t>Physical and Language Barrier</a:t>
            </a:r>
          </a:p>
          <a:p>
            <a:r>
              <a:rPr lang="en-GB" sz="2400" i="1" dirty="0"/>
              <a:t>They live on the second floor of a block of flats. The lift is often broken. This means that access to the street is down two flights of stairs.= </a:t>
            </a:r>
            <a:r>
              <a:rPr lang="en-GB" sz="2400" i="1" dirty="0">
                <a:solidFill>
                  <a:schemeClr val="accent1">
                    <a:lumMod val="75000"/>
                  </a:schemeClr>
                </a:solidFill>
              </a:rPr>
              <a:t>Geographical</a:t>
            </a:r>
            <a:endParaRPr lang="en-GB" sz="2400" i="1" dirty="0"/>
          </a:p>
          <a:p>
            <a:r>
              <a:rPr lang="en-GB" sz="2400" i="1" dirty="0"/>
              <a:t> The block of flats is on a new estate half a mile from the nearest bus stop. .= </a:t>
            </a:r>
            <a:r>
              <a:rPr lang="en-GB" sz="2400" i="1" dirty="0">
                <a:solidFill>
                  <a:schemeClr val="accent1">
                    <a:lumMod val="75000"/>
                  </a:schemeClr>
                </a:solidFill>
              </a:rPr>
              <a:t>Geographical</a:t>
            </a:r>
            <a:endParaRPr lang="en-GB" sz="2400" i="1" dirty="0"/>
          </a:p>
          <a:p>
            <a:pPr>
              <a:buFont typeface="Wingdings" panose="05000000000000000000" pitchFamily="2" charset="2"/>
              <a:buChar char="Ø"/>
            </a:pPr>
            <a:endParaRPr lang="en-GB" sz="2400" i="1" dirty="0"/>
          </a:p>
          <a:p>
            <a:pPr marL="0" indent="0">
              <a:buNone/>
            </a:pPr>
            <a:endParaRPr lang="en-GB" sz="2400" i="1" dirty="0"/>
          </a:p>
        </p:txBody>
      </p:sp>
      <p:sp>
        <p:nvSpPr>
          <p:cNvPr id="4" name="Title 1"/>
          <p:cNvSpPr txBox="1">
            <a:spLocks noGrp="1"/>
          </p:cNvSpPr>
          <p:nvPr>
            <p:ph type="title"/>
          </p:nvPr>
        </p:nvSpPr>
        <p:spPr>
          <a:xfrm>
            <a:off x="572831" y="361406"/>
            <a:ext cx="8596668" cy="1320800"/>
          </a:xfrm>
          <a:prstGeom prst="rect">
            <a:avLst/>
          </a:prstGeom>
        </p:spPr>
        <p:txBody>
          <a:bodyPr vert="horz" lIns="91440" tIns="45720" rIns="91440" bIns="45720" rtlCol="0" anchor="t">
            <a:normAutofit fontScale="90000"/>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t>Sam Case Study: What barriers could stop Sam for accessing the services he needs?</a:t>
            </a:r>
            <a:endParaRPr lang="en-GB" dirty="0"/>
          </a:p>
        </p:txBody>
      </p:sp>
      <p:sp>
        <p:nvSpPr>
          <p:cNvPr id="5" name="Content Placeholder 2"/>
          <p:cNvSpPr txBox="1">
            <a:spLocks/>
          </p:cNvSpPr>
          <p:nvPr/>
        </p:nvSpPr>
        <p:spPr>
          <a:xfrm>
            <a:off x="677334" y="1541417"/>
            <a:ext cx="8596668" cy="497694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endParaRPr lang="en-GB" b="1" dirty="0" smtClean="0">
              <a:solidFill>
                <a:schemeClr val="tx1"/>
              </a:solidFill>
            </a:endParaRPr>
          </a:p>
        </p:txBody>
      </p:sp>
    </p:spTree>
    <p:extLst>
      <p:ext uri="{BB962C8B-B14F-4D97-AF65-F5344CB8AC3E}">
        <p14:creationId xmlns:p14="http://schemas.microsoft.com/office/powerpoint/2010/main" val="2631401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Actually Writing the Essay And Putting All The Information Into The Coursework:</a:t>
            </a:r>
            <a:endParaRPr lang="en-GB" dirty="0"/>
          </a:p>
        </p:txBody>
      </p:sp>
      <p:sp>
        <p:nvSpPr>
          <p:cNvPr id="3" name="Content Placeholder 2"/>
          <p:cNvSpPr>
            <a:spLocks noGrp="1"/>
          </p:cNvSpPr>
          <p:nvPr>
            <p:ph idx="1"/>
          </p:nvPr>
        </p:nvSpPr>
        <p:spPr/>
        <p:txBody>
          <a:bodyPr>
            <a:normAutofit/>
          </a:bodyPr>
          <a:lstStyle/>
          <a:p>
            <a:r>
              <a:rPr lang="en-GB" sz="2400" dirty="0" smtClean="0"/>
              <a:t>You will need to look very closely at all of the information I have just given you and question why and how these people can help.</a:t>
            </a:r>
          </a:p>
          <a:p>
            <a:r>
              <a:rPr lang="en-GB" sz="2400" dirty="0" smtClean="0"/>
              <a:t>You will also need to carry out your own research to find out where these services are in your local area and provide an address or location in your work.</a:t>
            </a:r>
          </a:p>
          <a:p>
            <a:r>
              <a:rPr lang="en-GB" sz="2400" dirty="0" smtClean="0"/>
              <a:t>You need to follow the structured writing frame that goes along side this, which I have also attached to SMH with this </a:t>
            </a:r>
            <a:r>
              <a:rPr lang="en-GB" sz="2400" dirty="0" err="1" smtClean="0"/>
              <a:t>powerpoint</a:t>
            </a:r>
            <a:r>
              <a:rPr lang="en-GB" sz="2400" dirty="0" smtClean="0"/>
              <a:t>.</a:t>
            </a:r>
            <a:endParaRPr lang="en-GB" sz="2400" dirty="0"/>
          </a:p>
        </p:txBody>
      </p:sp>
    </p:spTree>
    <p:extLst>
      <p:ext uri="{BB962C8B-B14F-4D97-AF65-F5344CB8AC3E}">
        <p14:creationId xmlns:p14="http://schemas.microsoft.com/office/powerpoint/2010/main" val="3901576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Bibliography (You MUST do this as you go along and as you carry out your research):</a:t>
            </a:r>
            <a:endParaRPr lang="en-GB" dirty="0"/>
          </a:p>
        </p:txBody>
      </p:sp>
      <p:sp>
        <p:nvSpPr>
          <p:cNvPr id="3" name="Content Placeholder 2"/>
          <p:cNvSpPr>
            <a:spLocks noGrp="1"/>
          </p:cNvSpPr>
          <p:nvPr>
            <p:ph idx="1"/>
          </p:nvPr>
        </p:nvSpPr>
        <p:spPr>
          <a:xfrm>
            <a:off x="677334" y="1930400"/>
            <a:ext cx="8596668" cy="4410028"/>
          </a:xfrm>
        </p:spPr>
        <p:txBody>
          <a:bodyPr>
            <a:normAutofit fontScale="85000" lnSpcReduction="10000"/>
          </a:bodyPr>
          <a:lstStyle/>
          <a:p>
            <a:r>
              <a:rPr lang="en-GB" sz="2400" dirty="0" smtClean="0"/>
              <a:t>I cannot stress to you how important it is that you put your sources at the very end of your work.</a:t>
            </a:r>
          </a:p>
          <a:p>
            <a:r>
              <a:rPr lang="en-GB" sz="2400" dirty="0" smtClean="0"/>
              <a:t>A bibliography shows what evidence and sources you have used to help you with your work and as you are doing lots of research for this task you will need to do one.</a:t>
            </a:r>
          </a:p>
          <a:p>
            <a:r>
              <a:rPr lang="en-GB" sz="2400" dirty="0" smtClean="0"/>
              <a:t>My suggestion would be to put ALL of your </a:t>
            </a:r>
            <a:r>
              <a:rPr lang="en-GB" sz="2400" dirty="0" err="1" smtClean="0"/>
              <a:t>weblinks</a:t>
            </a:r>
            <a:r>
              <a:rPr lang="en-GB" sz="2400" dirty="0" smtClean="0"/>
              <a:t> at the bottom of your work, all you need to do is copy them from the website and paste them onto the bottom of your work. </a:t>
            </a:r>
          </a:p>
          <a:p>
            <a:r>
              <a:rPr lang="en-GB" sz="2400" dirty="0" smtClean="0"/>
              <a:t>You must put ALL of these (No matter how many) at the end of your work.</a:t>
            </a:r>
          </a:p>
          <a:p>
            <a:r>
              <a:rPr lang="en-GB" sz="2400" dirty="0" smtClean="0"/>
              <a:t>If you have used the textbook, you must put what pages helped you.</a:t>
            </a:r>
          </a:p>
          <a:p>
            <a:r>
              <a:rPr lang="en-GB" sz="2400" dirty="0" smtClean="0"/>
              <a:t>If you do not provide a bibliography of sources I will not mark your work.</a:t>
            </a:r>
            <a:endParaRPr lang="en-GB" sz="2400" dirty="0"/>
          </a:p>
        </p:txBody>
      </p:sp>
    </p:spTree>
    <p:extLst>
      <p:ext uri="{BB962C8B-B14F-4D97-AF65-F5344CB8AC3E}">
        <p14:creationId xmlns:p14="http://schemas.microsoft.com/office/powerpoint/2010/main" val="3641941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0778"/>
            <a:ext cx="8596668" cy="1320800"/>
          </a:xfrm>
        </p:spPr>
        <p:txBody>
          <a:bodyPr/>
          <a:lstStyle/>
          <a:p>
            <a:r>
              <a:rPr lang="en-GB" dirty="0" smtClean="0"/>
              <a:t>Introducing Your Essay:</a:t>
            </a:r>
            <a:endParaRPr lang="en-GB" dirty="0"/>
          </a:p>
        </p:txBody>
      </p:sp>
      <p:sp>
        <p:nvSpPr>
          <p:cNvPr id="3" name="Content Placeholder 2"/>
          <p:cNvSpPr>
            <a:spLocks noGrp="1"/>
          </p:cNvSpPr>
          <p:nvPr>
            <p:ph idx="1"/>
          </p:nvPr>
        </p:nvSpPr>
        <p:spPr>
          <a:xfrm>
            <a:off x="677334" y="1175657"/>
            <a:ext cx="8596668" cy="5551714"/>
          </a:xfrm>
        </p:spPr>
        <p:txBody>
          <a:bodyPr>
            <a:normAutofit fontScale="92500"/>
          </a:bodyPr>
          <a:lstStyle/>
          <a:p>
            <a:r>
              <a:rPr lang="en-GB" sz="2400" dirty="0" smtClean="0"/>
              <a:t>Remember to introduce what you are writing about to the moderator and include at least 3 things.</a:t>
            </a:r>
          </a:p>
          <a:p>
            <a:r>
              <a:rPr lang="en-GB" sz="2400" dirty="0" smtClean="0"/>
              <a:t>By now you should have established that you are writing about:</a:t>
            </a:r>
          </a:p>
          <a:p>
            <a:pPr>
              <a:buFontTx/>
              <a:buChar char="-"/>
            </a:pPr>
            <a:r>
              <a:rPr lang="en-GB" sz="2400" dirty="0" smtClean="0"/>
              <a:t>A case study of two people- Sam &amp; Verna</a:t>
            </a:r>
          </a:p>
          <a:p>
            <a:pPr>
              <a:buFontTx/>
              <a:buChar char="-"/>
            </a:pPr>
            <a:r>
              <a:rPr lang="en-GB" sz="2400" dirty="0" smtClean="0"/>
              <a:t>You are looking at what their needs are</a:t>
            </a:r>
          </a:p>
          <a:p>
            <a:pPr>
              <a:buFontTx/>
              <a:buChar char="-"/>
            </a:pPr>
            <a:r>
              <a:rPr lang="en-GB" sz="2400" dirty="0" smtClean="0"/>
              <a:t>You are looking at what services in your local area can help them</a:t>
            </a:r>
          </a:p>
          <a:p>
            <a:pPr>
              <a:buFontTx/>
              <a:buChar char="-"/>
            </a:pPr>
            <a:r>
              <a:rPr lang="en-GB" sz="2400" dirty="0" smtClean="0"/>
              <a:t>You are looking at how and why these services might help them.</a:t>
            </a:r>
          </a:p>
          <a:p>
            <a:pPr>
              <a:buFontTx/>
              <a:buChar char="-"/>
            </a:pPr>
            <a:r>
              <a:rPr lang="en-GB" sz="2400" dirty="0" smtClean="0"/>
              <a:t>You are looking at the strengths and weaknesses of the services you have researched and which one you think is best/worst</a:t>
            </a:r>
          </a:p>
          <a:p>
            <a:pPr>
              <a:buFontTx/>
              <a:buChar char="-"/>
            </a:pPr>
            <a:r>
              <a:rPr lang="en-GB" sz="2400" dirty="0" smtClean="0"/>
              <a:t>You are looking at what barriers might stop them from accessing the services they need and suggesting how they might overcome and/or minimise these barriers.</a:t>
            </a:r>
          </a:p>
          <a:p>
            <a:pPr>
              <a:buFontTx/>
              <a:buChar char="-"/>
            </a:pPr>
            <a:endParaRPr lang="en-GB" sz="2400" dirty="0"/>
          </a:p>
        </p:txBody>
      </p:sp>
    </p:spTree>
    <p:extLst>
      <p:ext uri="{BB962C8B-B14F-4D97-AF65-F5344CB8AC3E}">
        <p14:creationId xmlns:p14="http://schemas.microsoft.com/office/powerpoint/2010/main" val="1304593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700" b="1" dirty="0"/>
              <a:t>A.2P1</a:t>
            </a:r>
            <a:br>
              <a:rPr lang="en-GB" sz="2700" b="1" dirty="0"/>
            </a:br>
            <a:r>
              <a:rPr lang="en-GB" sz="2700" b="1" dirty="0"/>
              <a:t>Explain how health and social care services meet the needs </a:t>
            </a:r>
            <a:r>
              <a:rPr lang="en-GB" sz="2700" b="1" dirty="0" smtClean="0"/>
              <a:t>of individuals </a:t>
            </a:r>
            <a:r>
              <a:rPr lang="en-GB" sz="2700" b="1" dirty="0"/>
              <a:t>in a given </a:t>
            </a:r>
            <a:r>
              <a:rPr lang="en-GB" sz="2700" b="1" dirty="0" smtClean="0"/>
              <a:t>scenario:</a:t>
            </a:r>
            <a:r>
              <a:rPr lang="en-GB" dirty="0"/>
              <a:t/>
            </a:r>
            <a:br>
              <a:rPr lang="en-GB" dirty="0"/>
            </a:br>
            <a:endParaRPr lang="en-GB" dirty="0"/>
          </a:p>
        </p:txBody>
      </p:sp>
      <p:sp>
        <p:nvSpPr>
          <p:cNvPr id="3" name="Content Placeholder 2"/>
          <p:cNvSpPr>
            <a:spLocks noGrp="1"/>
          </p:cNvSpPr>
          <p:nvPr>
            <p:ph idx="1"/>
          </p:nvPr>
        </p:nvSpPr>
        <p:spPr/>
        <p:txBody>
          <a:bodyPr>
            <a:normAutofit lnSpcReduction="10000"/>
          </a:bodyPr>
          <a:lstStyle/>
          <a:p>
            <a:r>
              <a:rPr lang="en-GB" dirty="0"/>
              <a:t>Introduce your first individual. Write their name as a sub </a:t>
            </a:r>
            <a:r>
              <a:rPr lang="en-GB" dirty="0" smtClean="0"/>
              <a:t>heading. (So Verna)</a:t>
            </a:r>
            <a:endParaRPr lang="en-GB" dirty="0"/>
          </a:p>
          <a:p>
            <a:r>
              <a:rPr lang="en-GB" dirty="0"/>
              <a:t>What are </a:t>
            </a:r>
            <a:r>
              <a:rPr lang="en-GB" dirty="0" smtClean="0"/>
              <a:t>Verna’s </a:t>
            </a:r>
            <a:r>
              <a:rPr lang="en-GB" dirty="0"/>
              <a:t>needs? Explain in detail. (Do not make this up; take it from the case study)</a:t>
            </a:r>
          </a:p>
          <a:p>
            <a:r>
              <a:rPr lang="en-GB" dirty="0"/>
              <a:t>What services could be provided to meet </a:t>
            </a:r>
            <a:r>
              <a:rPr lang="en-GB" dirty="0" smtClean="0"/>
              <a:t>Verna’s </a:t>
            </a:r>
            <a:r>
              <a:rPr lang="en-GB" dirty="0"/>
              <a:t>needs? </a:t>
            </a:r>
            <a:r>
              <a:rPr lang="en-GB" dirty="0" smtClean="0"/>
              <a:t>There </a:t>
            </a:r>
            <a:r>
              <a:rPr lang="en-GB" dirty="0"/>
              <a:t>is a checklist </a:t>
            </a:r>
            <a:r>
              <a:rPr lang="en-GB" dirty="0" smtClean="0"/>
              <a:t>on the next slide </a:t>
            </a:r>
            <a:r>
              <a:rPr lang="en-GB" dirty="0">
                <a:solidFill>
                  <a:srgbClr val="0070C0"/>
                </a:solidFill>
              </a:rPr>
              <a:t>(in blue) </a:t>
            </a:r>
            <a:r>
              <a:rPr lang="en-GB" dirty="0"/>
              <a:t>to help you think about all the different services there are available.</a:t>
            </a:r>
          </a:p>
          <a:p>
            <a:r>
              <a:rPr lang="en-GB" dirty="0"/>
              <a:t>Introduce your second individual. Write their name as a sub heading</a:t>
            </a:r>
            <a:r>
              <a:rPr lang="en-GB" dirty="0" smtClean="0"/>
              <a:t>. (So Sam)</a:t>
            </a:r>
            <a:endParaRPr lang="en-GB" dirty="0"/>
          </a:p>
          <a:p>
            <a:r>
              <a:rPr lang="en-GB" dirty="0"/>
              <a:t>What are </a:t>
            </a:r>
            <a:r>
              <a:rPr lang="en-GB" dirty="0" smtClean="0"/>
              <a:t>Sam’s needs</a:t>
            </a:r>
            <a:r>
              <a:rPr lang="en-GB" dirty="0"/>
              <a:t>? Explain in detail. (Do not make this up; take it from the case study)</a:t>
            </a:r>
          </a:p>
          <a:p>
            <a:r>
              <a:rPr lang="en-GB" dirty="0"/>
              <a:t>What services could be provided to meet </a:t>
            </a:r>
            <a:r>
              <a:rPr lang="en-GB" dirty="0" smtClean="0"/>
              <a:t>Sam’s needs</a:t>
            </a:r>
            <a:r>
              <a:rPr lang="en-GB" dirty="0"/>
              <a:t>? There is a checklist on the next slide </a:t>
            </a:r>
            <a:r>
              <a:rPr lang="en-GB" dirty="0">
                <a:solidFill>
                  <a:srgbClr val="0070C0"/>
                </a:solidFill>
              </a:rPr>
              <a:t>(in blue) </a:t>
            </a:r>
            <a:r>
              <a:rPr lang="en-GB" dirty="0"/>
              <a:t>to help you think about all the different services there are available.</a:t>
            </a:r>
          </a:p>
          <a:p>
            <a:endParaRPr lang="en-GB" dirty="0"/>
          </a:p>
        </p:txBody>
      </p:sp>
    </p:spTree>
    <p:extLst>
      <p:ext uri="{BB962C8B-B14F-4D97-AF65-F5344CB8AC3E}">
        <p14:creationId xmlns:p14="http://schemas.microsoft.com/office/powerpoint/2010/main" val="1036383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4320D-5B35-4DFD-A887-533566FF34EF}"/>
              </a:ext>
            </a:extLst>
          </p:cNvPr>
          <p:cNvSpPr>
            <a:spLocks noGrp="1"/>
          </p:cNvSpPr>
          <p:nvPr>
            <p:ph type="title"/>
          </p:nvPr>
        </p:nvSpPr>
        <p:spPr>
          <a:xfrm>
            <a:off x="2003425" y="1334725"/>
            <a:ext cx="7848600" cy="1479550"/>
          </a:xfrm>
        </p:spPr>
        <p:style>
          <a:lnRef idx="2">
            <a:schemeClr val="accent1"/>
          </a:lnRef>
          <a:fillRef idx="1">
            <a:schemeClr val="lt1"/>
          </a:fillRef>
          <a:effectRef idx="0">
            <a:schemeClr val="accent1"/>
          </a:effectRef>
          <a:fontRef idx="minor">
            <a:schemeClr val="dk1"/>
          </a:fontRef>
        </p:style>
        <p:txBody>
          <a:bodyPr>
            <a:noAutofit/>
          </a:bodyPr>
          <a:lstStyle/>
          <a:p>
            <a:pPr>
              <a:defRPr/>
            </a:pPr>
            <a:r>
              <a:rPr lang="en-GB" sz="2400" b="1" i="1" u="sng" dirty="0"/>
              <a:t>Learning Aim:</a:t>
            </a:r>
            <a:r>
              <a:rPr lang="en-GB" sz="2400" b="1" dirty="0"/>
              <a:t> </a:t>
            </a:r>
            <a:r>
              <a:rPr lang="en-GB" sz="2400" dirty="0"/>
              <a:t>Explain how health and social care services meet the needs of individuals in a given </a:t>
            </a:r>
            <a:r>
              <a:rPr lang="en-GB" sz="2400" dirty="0" smtClean="0"/>
              <a:t>scenario.</a:t>
            </a:r>
            <a:r>
              <a:rPr lang="en-US" altLang="en-US" sz="2000" dirty="0"/>
              <a:t/>
            </a:r>
            <a:br>
              <a:rPr lang="en-US" altLang="en-US" sz="2000" dirty="0"/>
            </a:br>
            <a:r>
              <a:rPr lang="en-GB" sz="2000" dirty="0">
                <a:solidFill>
                  <a:schemeClr val="tx1"/>
                </a:solidFill>
              </a:rPr>
              <a:t/>
            </a:r>
            <a:br>
              <a:rPr lang="en-GB" sz="2000" dirty="0">
                <a:solidFill>
                  <a:schemeClr val="tx1"/>
                </a:solidFill>
              </a:rPr>
            </a:br>
            <a:r>
              <a:rPr lang="en-GB" sz="2000" dirty="0">
                <a:solidFill>
                  <a:schemeClr val="tx1"/>
                </a:solidFill>
                <a:latin typeface="Comic Sans MS" panose="030F0702030302020204" pitchFamily="66" charset="0"/>
              </a:rPr>
              <a:t/>
            </a:r>
            <a:br>
              <a:rPr lang="en-GB" sz="2000" dirty="0">
                <a:solidFill>
                  <a:schemeClr val="tx1"/>
                </a:solidFill>
                <a:latin typeface="Comic Sans MS" panose="030F0702030302020204" pitchFamily="66" charset="0"/>
              </a:rPr>
            </a:br>
            <a:endParaRPr lang="en-GB" sz="2000" b="1" i="1" u="sng" dirty="0"/>
          </a:p>
        </p:txBody>
      </p:sp>
      <p:sp>
        <p:nvSpPr>
          <p:cNvPr id="3" name="Content Placeholder 2">
            <a:extLst>
              <a:ext uri="{FF2B5EF4-FFF2-40B4-BE49-F238E27FC236}">
                <a16:creationId xmlns:a16="http://schemas.microsoft.com/office/drawing/2014/main" id="{1D9F1154-DB2E-4543-B83D-FF70DD198889}"/>
              </a:ext>
            </a:extLst>
          </p:cNvPr>
          <p:cNvSpPr>
            <a:spLocks noGrp="1"/>
          </p:cNvSpPr>
          <p:nvPr>
            <p:ph idx="1"/>
          </p:nvPr>
        </p:nvSpPr>
        <p:spPr>
          <a:xfrm>
            <a:off x="2003425" y="2930526"/>
            <a:ext cx="8262938" cy="3235325"/>
          </a:xfrm>
        </p:spPr>
        <p:style>
          <a:lnRef idx="2">
            <a:schemeClr val="accent1"/>
          </a:lnRef>
          <a:fillRef idx="1">
            <a:schemeClr val="lt1"/>
          </a:fillRef>
          <a:effectRef idx="0">
            <a:schemeClr val="accent1"/>
          </a:effectRef>
          <a:fontRef idx="minor">
            <a:schemeClr val="dk1"/>
          </a:fontRef>
        </p:style>
        <p:txBody>
          <a:bodyPr>
            <a:noAutofit/>
          </a:bodyPr>
          <a:lstStyle/>
          <a:p>
            <a:pPr marL="457200" indent="-457200">
              <a:buFont typeface="+mj-lt"/>
              <a:buAutoNum type="arabicPeriod"/>
              <a:defRPr/>
            </a:pPr>
            <a:r>
              <a:rPr lang="en-GB" sz="2000" dirty="0" smtClean="0"/>
              <a:t>What is a primary service? Give an example of one.</a:t>
            </a:r>
          </a:p>
          <a:p>
            <a:pPr marL="457200" indent="-457200">
              <a:buFont typeface="+mj-lt"/>
              <a:buAutoNum type="arabicPeriod"/>
              <a:defRPr/>
            </a:pPr>
            <a:endParaRPr lang="en-GB" sz="2000" dirty="0"/>
          </a:p>
          <a:p>
            <a:pPr marL="457200" indent="-457200">
              <a:buFont typeface="+mj-lt"/>
              <a:buAutoNum type="arabicPeriod"/>
              <a:defRPr/>
            </a:pPr>
            <a:r>
              <a:rPr lang="en-GB" sz="2000" dirty="0" smtClean="0"/>
              <a:t>What is a tertiary service? Give an example of one.</a:t>
            </a:r>
          </a:p>
          <a:p>
            <a:pPr marL="457200" indent="-457200">
              <a:buFont typeface="+mj-lt"/>
              <a:buAutoNum type="arabicPeriod"/>
              <a:defRPr/>
            </a:pPr>
            <a:endParaRPr lang="en-GB" sz="2000" dirty="0"/>
          </a:p>
          <a:p>
            <a:pPr marL="457200" indent="-457200">
              <a:buFont typeface="+mj-lt"/>
              <a:buAutoNum type="arabicPeriod"/>
              <a:defRPr/>
            </a:pPr>
            <a:r>
              <a:rPr lang="en-GB" sz="2000" dirty="0" smtClean="0"/>
              <a:t>What does the term Allied Health Professional mean and provide an example of one</a:t>
            </a:r>
            <a:r>
              <a:rPr lang="en-GB" sz="2000" dirty="0" smtClean="0"/>
              <a:t>.</a:t>
            </a:r>
            <a:endParaRPr lang="en-GB" sz="2000" dirty="0"/>
          </a:p>
          <a:p>
            <a:pPr marL="457200" indent="-457200">
              <a:buFont typeface="+mj-lt"/>
              <a:buAutoNum type="arabicPeriod"/>
              <a:defRPr/>
            </a:pPr>
            <a:endParaRPr lang="en-GB" sz="2000" dirty="0"/>
          </a:p>
          <a:p>
            <a:pPr marL="457200" indent="-457200">
              <a:buFont typeface="+mj-lt"/>
              <a:buAutoNum type="arabicPeriod"/>
              <a:defRPr/>
            </a:pPr>
            <a:endParaRPr lang="en-GB" sz="2000" dirty="0"/>
          </a:p>
        </p:txBody>
      </p:sp>
      <p:pic>
        <p:nvPicPr>
          <p:cNvPr id="348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9400" y="0"/>
            <a:ext cx="1258888"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4821" name="TextBox 3"/>
          <p:cNvSpPr txBox="1">
            <a:spLocks noChangeArrowheads="1"/>
          </p:cNvSpPr>
          <p:nvPr/>
        </p:nvSpPr>
        <p:spPr bwMode="auto">
          <a:xfrm>
            <a:off x="6888163" y="238125"/>
            <a:ext cx="3384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77DA01C-DE30-401A-9DCD-19AB6DB25A70}" type="datetime2">
              <a:rPr lang="en-GB" altLang="en-US" sz="1800" b="1" i="1" u="sng"/>
              <a:pPr>
                <a:spcBef>
                  <a:spcPct val="0"/>
                </a:spcBef>
                <a:buFontTx/>
                <a:buNone/>
              </a:pPr>
              <a:t>Thursday, 23 April 2020</a:t>
            </a:fld>
            <a:endParaRPr lang="en-GB" altLang="en-US" sz="1800" b="1" i="1" u="sng" dirty="0"/>
          </a:p>
        </p:txBody>
      </p:sp>
      <p:sp>
        <p:nvSpPr>
          <p:cNvPr id="34822" name="TextBox 4"/>
          <p:cNvSpPr txBox="1">
            <a:spLocks noChangeArrowheads="1"/>
          </p:cNvSpPr>
          <p:nvPr/>
        </p:nvSpPr>
        <p:spPr bwMode="auto">
          <a:xfrm>
            <a:off x="2808288" y="729706"/>
            <a:ext cx="36004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en-GB" altLang="en-US" sz="1800" b="1" i="1" u="sng" dirty="0" smtClean="0"/>
              <a:t>Component </a:t>
            </a:r>
            <a:r>
              <a:rPr lang="en-GB" altLang="en-US" sz="1800" b="1" i="1" u="sng" dirty="0" smtClean="0"/>
              <a:t>2- Services In The Local Area</a:t>
            </a:r>
            <a:endParaRPr lang="en-GB" altLang="en-US" sz="1800" b="1" i="1" u="sng" dirty="0"/>
          </a:p>
        </p:txBody>
      </p:sp>
      <p:sp>
        <p:nvSpPr>
          <p:cNvPr id="34823" name="Footer Placeholder 6"/>
          <p:cNvSpPr>
            <a:spLocks noGrp="1"/>
          </p:cNvSpPr>
          <p:nvPr>
            <p:ph type="ftr" sz="quarter" idx="11"/>
          </p:nvPr>
        </p:nvSpPr>
        <p:spPr>
          <a:xfrm>
            <a:off x="2003425" y="6165851"/>
            <a:ext cx="8785225" cy="431800"/>
          </a:xfrm>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r>
              <a:rPr lang="en-GB" altLang="en-US" sz="1600" b="1" u="sng" dirty="0"/>
              <a:t>Character Strength Focus</a:t>
            </a:r>
            <a:r>
              <a:rPr lang="en-GB" altLang="en-US" sz="1600" b="1" u="sng" dirty="0" smtClean="0"/>
              <a:t>:</a:t>
            </a:r>
            <a:r>
              <a:rPr lang="en-GB" altLang="en-US" sz="1600" dirty="0" smtClean="0"/>
              <a:t> </a:t>
            </a:r>
            <a:r>
              <a:rPr lang="en-GB" altLang="en-US" sz="1600" dirty="0" smtClean="0"/>
              <a:t>Self-discipline and resilience to work on a piece of coursework at home alone without little teacher input (Damn you Coronavirus </a:t>
            </a:r>
            <a:r>
              <a:rPr lang="en-GB" altLang="en-US" sz="1600" dirty="0" smtClean="0">
                <a:sym typeface="Wingdings" panose="05000000000000000000" pitchFamily="2" charset="2"/>
              </a:rPr>
              <a:t>)</a:t>
            </a:r>
            <a:endParaRPr lang="en-GB" altLang="en-US" sz="1600" b="1" u="sng" dirty="0"/>
          </a:p>
        </p:txBody>
      </p:sp>
    </p:spTree>
    <p:extLst>
      <p:ext uri="{BB962C8B-B14F-4D97-AF65-F5344CB8AC3E}">
        <p14:creationId xmlns:p14="http://schemas.microsoft.com/office/powerpoint/2010/main" val="11932946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6092"/>
            <a:ext cx="8596668" cy="1320800"/>
          </a:xfrm>
        </p:spPr>
        <p:txBody>
          <a:bodyPr>
            <a:normAutofit fontScale="90000"/>
          </a:bodyPr>
          <a:lstStyle/>
          <a:p>
            <a:r>
              <a:rPr lang="en-GB" dirty="0" smtClean="0">
                <a:solidFill>
                  <a:srgbClr val="0070C0"/>
                </a:solidFill>
              </a:rPr>
              <a:t>Checklist of different services in the local area- Please look at the paper checklist, page 5 also as everything you need is on there too!</a:t>
            </a:r>
            <a:endParaRPr lang="en-GB" dirty="0">
              <a:solidFill>
                <a:srgbClr val="0070C0"/>
              </a:solidFill>
            </a:endParaRPr>
          </a:p>
        </p:txBody>
      </p:sp>
      <p:sp>
        <p:nvSpPr>
          <p:cNvPr id="3" name="Content Placeholder 2"/>
          <p:cNvSpPr>
            <a:spLocks noGrp="1"/>
          </p:cNvSpPr>
          <p:nvPr>
            <p:ph idx="1"/>
          </p:nvPr>
        </p:nvSpPr>
        <p:spPr>
          <a:xfrm>
            <a:off x="677334" y="2160589"/>
            <a:ext cx="8596668" cy="4566782"/>
          </a:xfrm>
        </p:spPr>
        <p:txBody>
          <a:bodyPr>
            <a:normAutofit/>
          </a:bodyPr>
          <a:lstStyle/>
          <a:p>
            <a:pPr marL="0" indent="0">
              <a:buNone/>
            </a:pPr>
            <a:r>
              <a:rPr lang="en-GB" dirty="0">
                <a:solidFill>
                  <a:srgbClr val="0070C0"/>
                </a:solidFill>
              </a:rPr>
              <a:t>Different health care services and how they meet service user needs:</a:t>
            </a:r>
          </a:p>
          <a:p>
            <a:r>
              <a:rPr lang="en-GB" dirty="0">
                <a:solidFill>
                  <a:srgbClr val="0070C0"/>
                </a:solidFill>
              </a:rPr>
              <a:t>•	primary care, e.g. QPs, dental care, optometry, community health </a:t>
            </a:r>
          </a:p>
          <a:p>
            <a:r>
              <a:rPr lang="en-GB" dirty="0">
                <a:solidFill>
                  <a:srgbClr val="0070C0"/>
                </a:solidFill>
              </a:rPr>
              <a:t>•	 secondary and tertiary care, e.g. specialist medical care</a:t>
            </a:r>
          </a:p>
          <a:p>
            <a:r>
              <a:rPr lang="en-GB" dirty="0">
                <a:solidFill>
                  <a:srgbClr val="0070C0"/>
                </a:solidFill>
              </a:rPr>
              <a:t>•	 allied health professionals, e.g. physiotherapy, occupational therapy, speech and language therapy, dieticians.</a:t>
            </a:r>
          </a:p>
          <a:p>
            <a:pPr marL="0" indent="0">
              <a:buNone/>
            </a:pPr>
            <a:r>
              <a:rPr lang="en-GB" dirty="0">
                <a:solidFill>
                  <a:srgbClr val="0070C0"/>
                </a:solidFill>
              </a:rPr>
              <a:t>Different social care services and how they meet service user needs:</a:t>
            </a:r>
          </a:p>
          <a:p>
            <a:r>
              <a:rPr lang="en-GB" dirty="0">
                <a:solidFill>
                  <a:srgbClr val="0070C0"/>
                </a:solidFill>
              </a:rPr>
              <a:t>•	services for children and young people, e.g. foster care, residential care, youth work</a:t>
            </a:r>
          </a:p>
          <a:p>
            <a:r>
              <a:rPr lang="en-GB" dirty="0">
                <a:solidFill>
                  <a:srgbClr val="0070C0"/>
                </a:solidFill>
              </a:rPr>
              <a:t>•	services for adults or children with specific needs (learning disabilities, sensory impairments, long-term health issues), e.g. residential care, respite care, domiciliary care</a:t>
            </a:r>
          </a:p>
          <a:p>
            <a:r>
              <a:rPr lang="en-GB" dirty="0">
                <a:solidFill>
                  <a:srgbClr val="0070C0"/>
                </a:solidFill>
              </a:rPr>
              <a:t>•	services for older adults, e.g. residential care, domiciliary </a:t>
            </a:r>
            <a:r>
              <a:rPr lang="en-GB" dirty="0" smtClean="0">
                <a:solidFill>
                  <a:srgbClr val="0070C0"/>
                </a:solidFill>
              </a:rPr>
              <a:t>care the </a:t>
            </a:r>
            <a:r>
              <a:rPr lang="en-GB" dirty="0">
                <a:solidFill>
                  <a:srgbClr val="0070C0"/>
                </a:solidFill>
              </a:rPr>
              <a:t>role of informal social care provided by relatives, friends and neighbours.</a:t>
            </a:r>
          </a:p>
          <a:p>
            <a:endParaRPr lang="en-GB" dirty="0"/>
          </a:p>
        </p:txBody>
      </p:sp>
    </p:spTree>
    <p:extLst>
      <p:ext uri="{BB962C8B-B14F-4D97-AF65-F5344CB8AC3E}">
        <p14:creationId xmlns:p14="http://schemas.microsoft.com/office/powerpoint/2010/main" val="1866893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3840"/>
            <a:ext cx="8596668" cy="1320800"/>
          </a:xfrm>
        </p:spPr>
        <p:txBody>
          <a:bodyPr>
            <a:normAutofit fontScale="90000"/>
          </a:bodyPr>
          <a:lstStyle/>
          <a:p>
            <a:r>
              <a:rPr lang="en-GB" sz="2700" b="1" dirty="0"/>
              <a:t>A.2P2</a:t>
            </a:r>
            <a:br>
              <a:rPr lang="en-GB" sz="2700" b="1" dirty="0"/>
            </a:br>
            <a:r>
              <a:rPr lang="en-GB" sz="2700" b="1" dirty="0"/>
              <a:t>Explain how barriers could affect the use of one health or social care </a:t>
            </a:r>
            <a:r>
              <a:rPr lang="en-GB" sz="2700" b="1" dirty="0" smtClean="0"/>
              <a:t>service for </a:t>
            </a:r>
            <a:r>
              <a:rPr lang="en-GB" sz="2700" b="1" dirty="0"/>
              <a:t>an individual in a given </a:t>
            </a:r>
            <a:r>
              <a:rPr lang="en-GB" sz="2700" b="1" dirty="0" smtClean="0"/>
              <a:t>scenario</a:t>
            </a:r>
            <a:r>
              <a:rPr lang="en-GB" dirty="0" smtClean="0"/>
              <a:t>:</a:t>
            </a:r>
            <a:endParaRPr lang="en-GB" dirty="0"/>
          </a:p>
        </p:txBody>
      </p:sp>
      <p:sp>
        <p:nvSpPr>
          <p:cNvPr id="3" name="Content Placeholder 2"/>
          <p:cNvSpPr>
            <a:spLocks noGrp="1"/>
          </p:cNvSpPr>
          <p:nvPr>
            <p:ph idx="1"/>
          </p:nvPr>
        </p:nvSpPr>
        <p:spPr>
          <a:xfrm>
            <a:off x="677334" y="1672047"/>
            <a:ext cx="8596668" cy="5016136"/>
          </a:xfrm>
        </p:spPr>
        <p:txBody>
          <a:bodyPr>
            <a:normAutofit fontScale="92500" lnSpcReduction="20000"/>
          </a:bodyPr>
          <a:lstStyle/>
          <a:p>
            <a:r>
              <a:rPr lang="en-GB" dirty="0" smtClean="0"/>
              <a:t>So in this section you will be expected to show off all of the stuff you know about barriers- this was all you seemed to do with Mrs P, so you should be pros at this. You will need to answer the following to achieve the criteria here:</a:t>
            </a:r>
          </a:p>
          <a:p>
            <a:pPr>
              <a:buFontTx/>
              <a:buChar char="-"/>
            </a:pPr>
            <a:r>
              <a:rPr lang="en-GB" dirty="0" smtClean="0"/>
              <a:t>What </a:t>
            </a:r>
            <a:r>
              <a:rPr lang="en-GB" dirty="0"/>
              <a:t>are barriers? Explain each of the barriers </a:t>
            </a:r>
            <a:r>
              <a:rPr lang="en-GB" dirty="0" smtClean="0"/>
              <a:t>below and write </a:t>
            </a:r>
            <a:r>
              <a:rPr lang="en-GB" dirty="0"/>
              <a:t>a short overview of the different barriers first to show the examiner you understand the 8 barriers </a:t>
            </a:r>
            <a:r>
              <a:rPr lang="en-GB" dirty="0" smtClean="0"/>
              <a:t>we </a:t>
            </a:r>
            <a:r>
              <a:rPr lang="en-GB" dirty="0"/>
              <a:t>have discussed</a:t>
            </a:r>
            <a:r>
              <a:rPr lang="en-GB" dirty="0" smtClean="0"/>
              <a:t>.</a:t>
            </a:r>
          </a:p>
          <a:p>
            <a:pPr>
              <a:buFontTx/>
              <a:buChar char="-"/>
            </a:pPr>
            <a:r>
              <a:rPr lang="en-GB" dirty="0">
                <a:solidFill>
                  <a:srgbClr val="0070C0"/>
                </a:solidFill>
              </a:rPr>
              <a:t>P</a:t>
            </a:r>
            <a:r>
              <a:rPr lang="en-GB" dirty="0" smtClean="0">
                <a:solidFill>
                  <a:srgbClr val="0070C0"/>
                </a:solidFill>
              </a:rPr>
              <a:t>hysical </a:t>
            </a:r>
            <a:r>
              <a:rPr lang="en-GB" dirty="0">
                <a:solidFill>
                  <a:srgbClr val="0070C0"/>
                </a:solidFill>
              </a:rPr>
              <a:t>barriers, e.g. issues getting into and around the facility, lifts, stairs, wheelchairs.</a:t>
            </a:r>
          </a:p>
          <a:p>
            <a:pPr>
              <a:buFontTx/>
              <a:buChar char="-"/>
            </a:pPr>
            <a:r>
              <a:rPr lang="en-GB" dirty="0">
                <a:solidFill>
                  <a:srgbClr val="0070C0"/>
                </a:solidFill>
              </a:rPr>
              <a:t>S</a:t>
            </a:r>
            <a:r>
              <a:rPr lang="en-GB" dirty="0" smtClean="0">
                <a:solidFill>
                  <a:srgbClr val="0070C0"/>
                </a:solidFill>
              </a:rPr>
              <a:t>ensory </a:t>
            </a:r>
            <a:r>
              <a:rPr lang="en-GB" dirty="0">
                <a:solidFill>
                  <a:srgbClr val="0070C0"/>
                </a:solidFill>
              </a:rPr>
              <a:t>barriers e.g. hearing and visual difficulties</a:t>
            </a:r>
          </a:p>
          <a:p>
            <a:pPr>
              <a:buFontTx/>
              <a:buChar char="-"/>
            </a:pPr>
            <a:r>
              <a:rPr lang="en-GB" dirty="0">
                <a:solidFill>
                  <a:srgbClr val="0070C0"/>
                </a:solidFill>
              </a:rPr>
              <a:t>S</a:t>
            </a:r>
            <a:r>
              <a:rPr lang="en-GB" dirty="0" smtClean="0">
                <a:solidFill>
                  <a:srgbClr val="0070C0"/>
                </a:solidFill>
              </a:rPr>
              <a:t>ocial</a:t>
            </a:r>
            <a:r>
              <a:rPr lang="en-GB" dirty="0">
                <a:solidFill>
                  <a:srgbClr val="0070C0"/>
                </a:solidFill>
              </a:rPr>
              <a:t>, cultural and psychological barriers e.g. lack of awareness, differing </a:t>
            </a:r>
            <a:r>
              <a:rPr lang="en-GB" dirty="0" smtClean="0">
                <a:solidFill>
                  <a:srgbClr val="0070C0"/>
                </a:solidFill>
              </a:rPr>
              <a:t>cultural beliefs</a:t>
            </a:r>
            <a:r>
              <a:rPr lang="en-GB" dirty="0">
                <a:solidFill>
                  <a:srgbClr val="0070C0"/>
                </a:solidFill>
              </a:rPr>
              <a:t>, social stigma, fear of loss of independence</a:t>
            </a:r>
          </a:p>
          <a:p>
            <a:pPr>
              <a:buFontTx/>
              <a:buChar char="-"/>
            </a:pPr>
            <a:r>
              <a:rPr lang="en-GB" dirty="0">
                <a:solidFill>
                  <a:srgbClr val="0070C0"/>
                </a:solidFill>
              </a:rPr>
              <a:t>L</a:t>
            </a:r>
            <a:r>
              <a:rPr lang="en-GB" dirty="0" smtClean="0">
                <a:solidFill>
                  <a:srgbClr val="0070C0"/>
                </a:solidFill>
              </a:rPr>
              <a:t>anguage </a:t>
            </a:r>
            <a:r>
              <a:rPr lang="en-GB" dirty="0">
                <a:solidFill>
                  <a:srgbClr val="0070C0"/>
                </a:solidFill>
              </a:rPr>
              <a:t>barriers e.g. differing first language, language impairments</a:t>
            </a:r>
          </a:p>
          <a:p>
            <a:pPr>
              <a:buFontTx/>
              <a:buChar char="-"/>
            </a:pPr>
            <a:r>
              <a:rPr lang="en-GB" dirty="0">
                <a:solidFill>
                  <a:srgbClr val="0070C0"/>
                </a:solidFill>
              </a:rPr>
              <a:t>G</a:t>
            </a:r>
            <a:r>
              <a:rPr lang="en-GB" dirty="0" smtClean="0">
                <a:solidFill>
                  <a:srgbClr val="0070C0"/>
                </a:solidFill>
              </a:rPr>
              <a:t>eographical </a:t>
            </a:r>
            <a:r>
              <a:rPr lang="en-GB" dirty="0">
                <a:solidFill>
                  <a:srgbClr val="0070C0"/>
                </a:solidFill>
              </a:rPr>
              <a:t>barriers e.g. distance of service provider, poor transport links</a:t>
            </a:r>
          </a:p>
          <a:p>
            <a:pPr>
              <a:buFontTx/>
              <a:buChar char="-"/>
            </a:pPr>
            <a:r>
              <a:rPr lang="en-GB" dirty="0">
                <a:solidFill>
                  <a:srgbClr val="0070C0"/>
                </a:solidFill>
              </a:rPr>
              <a:t>I</a:t>
            </a:r>
            <a:r>
              <a:rPr lang="en-GB" dirty="0" smtClean="0">
                <a:solidFill>
                  <a:srgbClr val="0070C0"/>
                </a:solidFill>
              </a:rPr>
              <a:t>ntellectual </a:t>
            </a:r>
            <a:r>
              <a:rPr lang="en-GB" dirty="0">
                <a:solidFill>
                  <a:srgbClr val="0070C0"/>
                </a:solidFill>
              </a:rPr>
              <a:t>barriers e.g. learning </a:t>
            </a:r>
            <a:r>
              <a:rPr lang="en-GB" dirty="0" smtClean="0">
                <a:solidFill>
                  <a:srgbClr val="0070C0"/>
                </a:solidFill>
              </a:rPr>
              <a:t>difficulties</a:t>
            </a:r>
          </a:p>
          <a:p>
            <a:pPr>
              <a:buFontTx/>
              <a:buChar char="-"/>
            </a:pPr>
            <a:r>
              <a:rPr lang="en-GB" dirty="0">
                <a:solidFill>
                  <a:srgbClr val="0070C0"/>
                </a:solidFill>
              </a:rPr>
              <a:t>R</a:t>
            </a:r>
            <a:r>
              <a:rPr lang="en-GB" dirty="0" smtClean="0">
                <a:solidFill>
                  <a:srgbClr val="0070C0"/>
                </a:solidFill>
              </a:rPr>
              <a:t>esource </a:t>
            </a:r>
            <a:r>
              <a:rPr lang="en-GB" dirty="0">
                <a:solidFill>
                  <a:srgbClr val="0070C0"/>
                </a:solidFill>
              </a:rPr>
              <a:t>barriers for service provider, e.g. staff shortages, lack of local funding, high local demand</a:t>
            </a:r>
          </a:p>
          <a:p>
            <a:pPr>
              <a:buFontTx/>
              <a:buChar char="-"/>
            </a:pPr>
            <a:r>
              <a:rPr lang="en-GB" dirty="0" smtClean="0">
                <a:solidFill>
                  <a:srgbClr val="0070C0"/>
                </a:solidFill>
              </a:rPr>
              <a:t>•Financial </a:t>
            </a:r>
            <a:r>
              <a:rPr lang="en-GB" dirty="0">
                <a:solidFill>
                  <a:srgbClr val="0070C0"/>
                </a:solidFill>
              </a:rPr>
              <a:t>barriers, e.g. charging for services, cost of transport, loss of income while accessing services.</a:t>
            </a:r>
          </a:p>
          <a:p>
            <a:pPr>
              <a:buFontTx/>
              <a:buChar char="-"/>
            </a:pPr>
            <a:endParaRPr lang="en-GB" dirty="0" smtClean="0">
              <a:solidFill>
                <a:srgbClr val="0070C0"/>
              </a:solidFill>
            </a:endParaRPr>
          </a:p>
          <a:p>
            <a:pPr>
              <a:buFontTx/>
              <a:buChar char="-"/>
            </a:pPr>
            <a:endParaRPr lang="en-GB" dirty="0">
              <a:solidFill>
                <a:srgbClr val="0070C0"/>
              </a:solidFill>
            </a:endParaRPr>
          </a:p>
        </p:txBody>
      </p:sp>
    </p:spTree>
    <p:extLst>
      <p:ext uri="{BB962C8B-B14F-4D97-AF65-F5344CB8AC3E}">
        <p14:creationId xmlns:p14="http://schemas.microsoft.com/office/powerpoint/2010/main" val="1067237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78526"/>
            <a:ext cx="8596668" cy="1320800"/>
          </a:xfrm>
        </p:spPr>
        <p:txBody>
          <a:bodyPr>
            <a:normAutofit fontScale="90000"/>
          </a:bodyPr>
          <a:lstStyle/>
          <a:p>
            <a:r>
              <a:rPr lang="en-GB" sz="2700" b="1" dirty="0"/>
              <a:t>A.2P2</a:t>
            </a:r>
            <a:br>
              <a:rPr lang="en-GB" sz="2700" b="1" dirty="0"/>
            </a:br>
            <a:r>
              <a:rPr lang="en-GB" sz="2700" b="1" dirty="0"/>
              <a:t>Explain how barriers could affect the use of one health or social care service for an individual in a given scenario</a:t>
            </a:r>
            <a:r>
              <a:rPr lang="en-GB" dirty="0"/>
              <a:t>:</a:t>
            </a:r>
          </a:p>
        </p:txBody>
      </p:sp>
      <p:sp>
        <p:nvSpPr>
          <p:cNvPr id="3" name="Content Placeholder 2"/>
          <p:cNvSpPr>
            <a:spLocks noGrp="1"/>
          </p:cNvSpPr>
          <p:nvPr>
            <p:ph idx="1"/>
          </p:nvPr>
        </p:nvSpPr>
        <p:spPr>
          <a:xfrm>
            <a:off x="677334" y="1619794"/>
            <a:ext cx="8596668" cy="5055325"/>
          </a:xfrm>
        </p:spPr>
        <p:txBody>
          <a:bodyPr>
            <a:normAutofit fontScale="77500" lnSpcReduction="20000"/>
          </a:bodyPr>
          <a:lstStyle/>
          <a:p>
            <a:r>
              <a:rPr lang="en-GB" sz="2000" dirty="0" smtClean="0">
                <a:solidFill>
                  <a:schemeClr val="tx1"/>
                </a:solidFill>
              </a:rPr>
              <a:t>Now you have showed your understanding of barriers in general you now need to apply this knowledge to the case study and answer/complete the tasks below:</a:t>
            </a:r>
          </a:p>
          <a:p>
            <a:pPr>
              <a:buFontTx/>
              <a:buChar char="-"/>
            </a:pPr>
            <a:r>
              <a:rPr lang="en-GB" sz="2000" dirty="0" smtClean="0">
                <a:solidFill>
                  <a:schemeClr val="tx1"/>
                </a:solidFill>
              </a:rPr>
              <a:t>Now </a:t>
            </a:r>
            <a:r>
              <a:rPr lang="en-GB" sz="2000" dirty="0">
                <a:solidFill>
                  <a:schemeClr val="tx1"/>
                </a:solidFill>
              </a:rPr>
              <a:t>choose </a:t>
            </a:r>
            <a:r>
              <a:rPr lang="en-GB" sz="2000" b="1" dirty="0">
                <a:solidFill>
                  <a:schemeClr val="tx1"/>
                </a:solidFill>
              </a:rPr>
              <a:t>one</a:t>
            </a:r>
            <a:r>
              <a:rPr lang="en-GB" sz="2000" dirty="0">
                <a:solidFill>
                  <a:schemeClr val="tx1"/>
                </a:solidFill>
              </a:rPr>
              <a:t> individual from your case study </a:t>
            </a:r>
            <a:r>
              <a:rPr lang="en-GB" sz="2000" dirty="0" smtClean="0">
                <a:solidFill>
                  <a:schemeClr val="tx1"/>
                </a:solidFill>
              </a:rPr>
              <a:t>(either Sam OR Verna, NOT BOTH) accessing </a:t>
            </a:r>
            <a:r>
              <a:rPr lang="en-GB" sz="2000" dirty="0">
                <a:solidFill>
                  <a:schemeClr val="tx1"/>
                </a:solidFill>
              </a:rPr>
              <a:t>one of the health or social care services that you have written about in the previous section. </a:t>
            </a:r>
            <a:r>
              <a:rPr lang="en-GB" sz="2000" dirty="0" err="1">
                <a:solidFill>
                  <a:schemeClr val="tx1"/>
                </a:solidFill>
              </a:rPr>
              <a:t>Eg</a:t>
            </a:r>
            <a:r>
              <a:rPr lang="en-GB" sz="2000" dirty="0">
                <a:solidFill>
                  <a:schemeClr val="tx1"/>
                </a:solidFill>
              </a:rPr>
              <a:t>. Verna accessing the </a:t>
            </a:r>
            <a:r>
              <a:rPr lang="en-GB" sz="2000" dirty="0" smtClean="0">
                <a:solidFill>
                  <a:schemeClr val="tx1"/>
                </a:solidFill>
              </a:rPr>
              <a:t>hospital.</a:t>
            </a:r>
          </a:p>
          <a:p>
            <a:pPr>
              <a:buFontTx/>
              <a:buChar char="-"/>
            </a:pPr>
            <a:r>
              <a:rPr lang="en-GB" sz="2000" dirty="0" smtClean="0">
                <a:solidFill>
                  <a:schemeClr val="tx1"/>
                </a:solidFill>
              </a:rPr>
              <a:t>- Identify </a:t>
            </a:r>
            <a:r>
              <a:rPr lang="en-GB" sz="2000" dirty="0">
                <a:solidFill>
                  <a:schemeClr val="tx1"/>
                </a:solidFill>
              </a:rPr>
              <a:t>any barriers that might have an effect on your chosen individual being able to use this </a:t>
            </a:r>
            <a:r>
              <a:rPr lang="en-GB" sz="2000" dirty="0" smtClean="0">
                <a:solidFill>
                  <a:schemeClr val="tx1"/>
                </a:solidFill>
              </a:rPr>
              <a:t>service. (Use the slide that shows potential barriers to help you here)</a:t>
            </a:r>
          </a:p>
          <a:p>
            <a:pPr>
              <a:buFontTx/>
              <a:buChar char="-"/>
            </a:pPr>
            <a:r>
              <a:rPr lang="en-GB" sz="2000" dirty="0" smtClean="0">
                <a:solidFill>
                  <a:schemeClr val="tx1"/>
                </a:solidFill>
              </a:rPr>
              <a:t>One </a:t>
            </a:r>
            <a:r>
              <a:rPr lang="en-GB" sz="2000" dirty="0">
                <a:solidFill>
                  <a:schemeClr val="tx1"/>
                </a:solidFill>
              </a:rPr>
              <a:t>health and social care service: </a:t>
            </a:r>
            <a:r>
              <a:rPr lang="en-GB" sz="2000" dirty="0" err="1">
                <a:solidFill>
                  <a:schemeClr val="tx1"/>
                </a:solidFill>
              </a:rPr>
              <a:t>eg</a:t>
            </a:r>
            <a:r>
              <a:rPr lang="en-GB" sz="2000" dirty="0">
                <a:solidFill>
                  <a:schemeClr val="tx1"/>
                </a:solidFill>
              </a:rPr>
              <a:t> hospital</a:t>
            </a:r>
          </a:p>
          <a:p>
            <a:pPr marL="0" indent="0">
              <a:buNone/>
            </a:pPr>
            <a:r>
              <a:rPr lang="en-GB" sz="2000" dirty="0">
                <a:solidFill>
                  <a:schemeClr val="tx1"/>
                </a:solidFill>
              </a:rPr>
              <a:t>Barrier 1 - which barrier will you be talking about? </a:t>
            </a:r>
            <a:r>
              <a:rPr lang="en-GB" sz="2000" dirty="0" err="1">
                <a:solidFill>
                  <a:schemeClr val="tx1"/>
                </a:solidFill>
              </a:rPr>
              <a:t>Eg</a:t>
            </a:r>
            <a:r>
              <a:rPr lang="en-GB" sz="2000" dirty="0">
                <a:solidFill>
                  <a:schemeClr val="tx1"/>
                </a:solidFill>
              </a:rPr>
              <a:t>. Physical barriers</a:t>
            </a:r>
          </a:p>
          <a:p>
            <a:pPr marL="0" indent="0">
              <a:buNone/>
            </a:pPr>
            <a:r>
              <a:rPr lang="en-GB" sz="2000" dirty="0">
                <a:solidFill>
                  <a:schemeClr val="tx1"/>
                </a:solidFill>
              </a:rPr>
              <a:t>How does this barrier affect your individual from using the health care services? Make sure to give some examples that your individuals might face in accessing this service.</a:t>
            </a:r>
          </a:p>
          <a:p>
            <a:pPr marL="0" indent="0">
              <a:buNone/>
            </a:pPr>
            <a:r>
              <a:rPr lang="en-GB" sz="2000" dirty="0">
                <a:solidFill>
                  <a:schemeClr val="tx1"/>
                </a:solidFill>
              </a:rPr>
              <a:t>M1 - How can this barrier be overcome? Give examples.</a:t>
            </a:r>
          </a:p>
          <a:p>
            <a:pPr marL="0" indent="0">
              <a:buNone/>
            </a:pPr>
            <a:r>
              <a:rPr lang="en-GB" sz="2000" dirty="0">
                <a:solidFill>
                  <a:schemeClr val="tx1"/>
                </a:solidFill>
              </a:rPr>
              <a:t>Barrier 2 - which barrier will you be talking about? </a:t>
            </a:r>
            <a:r>
              <a:rPr lang="en-GB" sz="2000" dirty="0" err="1">
                <a:solidFill>
                  <a:schemeClr val="tx1"/>
                </a:solidFill>
              </a:rPr>
              <a:t>Eg</a:t>
            </a:r>
            <a:r>
              <a:rPr lang="en-GB" sz="2000" dirty="0">
                <a:solidFill>
                  <a:schemeClr val="tx1"/>
                </a:solidFill>
              </a:rPr>
              <a:t>. Language barrier</a:t>
            </a:r>
          </a:p>
          <a:p>
            <a:pPr marL="0" indent="0">
              <a:buNone/>
            </a:pPr>
            <a:r>
              <a:rPr lang="en-GB" sz="2000" dirty="0">
                <a:solidFill>
                  <a:schemeClr val="tx1"/>
                </a:solidFill>
              </a:rPr>
              <a:t>How does this barrier affect your individual from using the health care services? Make sure to give some examples that your individuals might face in accessing this service.</a:t>
            </a:r>
          </a:p>
          <a:p>
            <a:pPr marL="0" indent="0">
              <a:buNone/>
            </a:pPr>
            <a:r>
              <a:rPr lang="en-GB" sz="2000" dirty="0">
                <a:solidFill>
                  <a:schemeClr val="tx1"/>
                </a:solidFill>
              </a:rPr>
              <a:t>M1 - How can this barrier be overcome? Give examples.</a:t>
            </a:r>
          </a:p>
          <a:p>
            <a:pPr marL="0" indent="0">
              <a:buNone/>
            </a:pPr>
            <a:r>
              <a:rPr lang="en-GB" sz="2000" dirty="0">
                <a:solidFill>
                  <a:schemeClr val="tx1"/>
                </a:solidFill>
              </a:rPr>
              <a:t>…Write about as many barriers as you can that your individual may face (it may not be all </a:t>
            </a:r>
            <a:r>
              <a:rPr lang="en-GB" sz="2000" dirty="0" smtClean="0">
                <a:solidFill>
                  <a:schemeClr val="tx1"/>
                </a:solidFill>
              </a:rPr>
              <a:t>8 though)</a:t>
            </a:r>
            <a:endParaRPr lang="en-GB" sz="2000" dirty="0">
              <a:solidFill>
                <a:schemeClr val="tx1"/>
              </a:solidFill>
            </a:endParaRPr>
          </a:p>
          <a:p>
            <a:pPr marL="0" indent="0">
              <a:buNone/>
            </a:pPr>
            <a:endParaRPr lang="en-GB" sz="2000" dirty="0">
              <a:solidFill>
                <a:schemeClr val="tx1"/>
              </a:solidFill>
            </a:endParaRPr>
          </a:p>
        </p:txBody>
      </p:sp>
    </p:spTree>
    <p:extLst>
      <p:ext uri="{BB962C8B-B14F-4D97-AF65-F5344CB8AC3E}">
        <p14:creationId xmlns:p14="http://schemas.microsoft.com/office/powerpoint/2010/main" val="4110989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1588"/>
            <a:ext cx="8596668" cy="1320800"/>
          </a:xfrm>
        </p:spPr>
        <p:txBody>
          <a:bodyPr>
            <a:noAutofit/>
          </a:bodyPr>
          <a:lstStyle/>
          <a:p>
            <a:r>
              <a:rPr lang="en-GB" sz="2400" b="1" dirty="0" smtClean="0"/>
              <a:t>A2. M1</a:t>
            </a:r>
            <a:br>
              <a:rPr lang="en-GB" sz="2400" b="1" dirty="0" smtClean="0"/>
            </a:br>
            <a:r>
              <a:rPr lang="en-GB" sz="2400" b="1" dirty="0" smtClean="0"/>
              <a:t>Analyse </a:t>
            </a:r>
            <a:r>
              <a:rPr lang="en-GB" sz="2400" b="1" dirty="0"/>
              <a:t>the extent to which health and social care services meet the needs of individuals in a given scenario, explaining how barriers for one service can </a:t>
            </a:r>
            <a:r>
              <a:rPr lang="en-GB" sz="2400" b="1" dirty="0" smtClean="0"/>
              <a:t>be overcome </a:t>
            </a:r>
            <a:r>
              <a:rPr lang="en-GB" sz="2400" b="1" dirty="0"/>
              <a:t>(you have </a:t>
            </a:r>
            <a:r>
              <a:rPr lang="en-GB" sz="2400" b="1" dirty="0" smtClean="0"/>
              <a:t>just started to answer this </a:t>
            </a:r>
            <a:r>
              <a:rPr lang="en-GB" sz="2400" b="1" dirty="0"/>
              <a:t>above)</a:t>
            </a:r>
            <a:r>
              <a:rPr lang="en-GB" sz="2400" dirty="0"/>
              <a:t/>
            </a:r>
            <a:br>
              <a:rPr lang="en-GB" sz="2400" dirty="0"/>
            </a:br>
            <a:endParaRPr lang="en-GB" sz="2400" dirty="0"/>
          </a:p>
        </p:txBody>
      </p:sp>
      <p:sp>
        <p:nvSpPr>
          <p:cNvPr id="3" name="Content Placeholder 2"/>
          <p:cNvSpPr>
            <a:spLocks noGrp="1"/>
          </p:cNvSpPr>
          <p:nvPr>
            <p:ph idx="1"/>
          </p:nvPr>
        </p:nvSpPr>
        <p:spPr>
          <a:xfrm>
            <a:off x="677334" y="2377440"/>
            <a:ext cx="8596668" cy="4134185"/>
          </a:xfrm>
        </p:spPr>
        <p:txBody>
          <a:bodyPr>
            <a:normAutofit fontScale="92500" lnSpcReduction="20000"/>
          </a:bodyPr>
          <a:lstStyle/>
          <a:p>
            <a:r>
              <a:rPr lang="en-GB" dirty="0"/>
              <a:t>You have included the section on barriers into your P2 work above. Now new section title ‘An analysis of how well the health and social care services meet the needs of both my individuals’ </a:t>
            </a:r>
            <a:endParaRPr lang="en-GB" dirty="0" smtClean="0"/>
          </a:p>
          <a:p>
            <a:r>
              <a:rPr lang="en-GB" dirty="0" smtClean="0"/>
              <a:t>All you need to do under this criteria is say how </a:t>
            </a:r>
            <a:r>
              <a:rPr lang="en-GB" dirty="0"/>
              <a:t>well do you think the </a:t>
            </a:r>
            <a:r>
              <a:rPr lang="en-GB" dirty="0" smtClean="0"/>
              <a:t>services you have chosen </a:t>
            </a:r>
            <a:r>
              <a:rPr lang="en-GB" dirty="0"/>
              <a:t>meet the needs of BOTH your individuals? </a:t>
            </a:r>
            <a:endParaRPr lang="en-GB" dirty="0" smtClean="0"/>
          </a:p>
          <a:p>
            <a:r>
              <a:rPr lang="en-GB" dirty="0" smtClean="0"/>
              <a:t>So think about what might be good about the services? </a:t>
            </a:r>
            <a:r>
              <a:rPr lang="en-GB" dirty="0" smtClean="0">
                <a:solidFill>
                  <a:schemeClr val="accent1">
                    <a:lumMod val="75000"/>
                  </a:schemeClr>
                </a:solidFill>
              </a:rPr>
              <a:t>(Good advice, provide medication, provide ways to cope, may provide a referral to a specialist service them might need etc.)</a:t>
            </a:r>
            <a:endParaRPr lang="en-GB" dirty="0" smtClean="0"/>
          </a:p>
          <a:p>
            <a:r>
              <a:rPr lang="en-GB" dirty="0" smtClean="0"/>
              <a:t>Think about what might be bad about the services? </a:t>
            </a:r>
            <a:r>
              <a:rPr lang="en-GB" dirty="0" smtClean="0">
                <a:solidFill>
                  <a:schemeClr val="accent1">
                    <a:lumMod val="75000"/>
                  </a:schemeClr>
                </a:solidFill>
              </a:rPr>
              <a:t>(Waiting times, long waiting lists, Sam &amp; Verna might not listen to the advice, How might Sam &amp; Verna get to the service if they have to get the bus and Verna’s mobility problems etc.)</a:t>
            </a:r>
            <a:endParaRPr lang="en-GB" dirty="0" smtClean="0"/>
          </a:p>
          <a:p>
            <a:r>
              <a:rPr lang="en-GB" dirty="0" smtClean="0"/>
              <a:t>Think about how Sam and Verna might react or comply with the services? </a:t>
            </a:r>
            <a:r>
              <a:rPr lang="en-GB" dirty="0" smtClean="0">
                <a:solidFill>
                  <a:schemeClr val="accent1">
                    <a:lumMod val="75000"/>
                  </a:schemeClr>
                </a:solidFill>
              </a:rPr>
              <a:t>(Well they will either listen and do as they are told or they don’t, if they don’t, is it likely to be successful?)</a:t>
            </a:r>
            <a:endParaRPr lang="en-GB" dirty="0" smtClean="0"/>
          </a:p>
          <a:p>
            <a:r>
              <a:rPr lang="en-GB" dirty="0" smtClean="0"/>
              <a:t>All of this goes here, I have written in the brackets in pink of things you could consider to answer these questions </a:t>
            </a:r>
            <a:r>
              <a:rPr lang="en-GB" dirty="0" smtClean="0">
                <a:sym typeface="Wingdings" panose="05000000000000000000" pitchFamily="2" charset="2"/>
              </a:rPr>
              <a:t></a:t>
            </a:r>
            <a:endParaRPr lang="en-GB" dirty="0"/>
          </a:p>
          <a:p>
            <a:endParaRPr lang="en-GB" dirty="0"/>
          </a:p>
        </p:txBody>
      </p:sp>
    </p:spTree>
    <p:extLst>
      <p:ext uri="{BB962C8B-B14F-4D97-AF65-F5344CB8AC3E}">
        <p14:creationId xmlns:p14="http://schemas.microsoft.com/office/powerpoint/2010/main" val="597965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3840"/>
            <a:ext cx="8596668" cy="1320800"/>
          </a:xfrm>
        </p:spPr>
        <p:txBody>
          <a:bodyPr>
            <a:noAutofit/>
          </a:bodyPr>
          <a:lstStyle/>
          <a:p>
            <a:r>
              <a:rPr lang="en-GB" sz="2400" b="1" dirty="0" smtClean="0"/>
              <a:t>A2. D1</a:t>
            </a:r>
            <a:br>
              <a:rPr lang="en-GB" sz="2400" b="1" dirty="0" smtClean="0"/>
            </a:br>
            <a:r>
              <a:rPr lang="en-GB" sz="2400" b="1" dirty="0" smtClean="0"/>
              <a:t>Assess </a:t>
            </a:r>
            <a:r>
              <a:rPr lang="en-GB" sz="2400" b="1" dirty="0"/>
              <a:t>the suitability of health and social care services for individuals in a given scenario, making justified </a:t>
            </a:r>
            <a:r>
              <a:rPr lang="en-GB" sz="2400" b="1" dirty="0" smtClean="0"/>
              <a:t>and realistic </a:t>
            </a:r>
            <a:r>
              <a:rPr lang="en-GB" sz="2400" b="1" dirty="0"/>
              <a:t>suggestions for how barriers </a:t>
            </a:r>
            <a:r>
              <a:rPr lang="en-GB" sz="2400" b="1" dirty="0" smtClean="0"/>
              <a:t>for one </a:t>
            </a:r>
            <a:r>
              <a:rPr lang="en-GB" sz="2400" b="1" dirty="0"/>
              <a:t>service can be </a:t>
            </a:r>
            <a:r>
              <a:rPr lang="en-GB" sz="2400" b="1" dirty="0" smtClean="0"/>
              <a:t>overcome:</a:t>
            </a:r>
            <a:r>
              <a:rPr lang="en-GB" sz="2400" b="1" dirty="0"/>
              <a:t/>
            </a:r>
            <a:br>
              <a:rPr lang="en-GB" sz="2400" b="1" dirty="0"/>
            </a:br>
            <a:endParaRPr lang="en-GB" sz="2400" b="1" dirty="0"/>
          </a:p>
        </p:txBody>
      </p:sp>
      <p:sp>
        <p:nvSpPr>
          <p:cNvPr id="3" name="Content Placeholder 2"/>
          <p:cNvSpPr>
            <a:spLocks noGrp="1"/>
          </p:cNvSpPr>
          <p:nvPr>
            <p:ph idx="1"/>
          </p:nvPr>
        </p:nvSpPr>
        <p:spPr>
          <a:xfrm>
            <a:off x="677334" y="2513287"/>
            <a:ext cx="8596668" cy="3880773"/>
          </a:xfrm>
        </p:spPr>
        <p:txBody>
          <a:bodyPr>
            <a:normAutofit fontScale="92500" lnSpcReduction="20000"/>
          </a:bodyPr>
          <a:lstStyle/>
          <a:p>
            <a:r>
              <a:rPr lang="en-GB" dirty="0"/>
              <a:t>In this section, this is a development of the merit </a:t>
            </a:r>
            <a:r>
              <a:rPr lang="en-GB" dirty="0" smtClean="0"/>
              <a:t>above on slide 22. </a:t>
            </a:r>
            <a:r>
              <a:rPr lang="en-GB" dirty="0"/>
              <a:t>You must fully assess how suitable the health and social care services are in meeting the needs of your chosen individuals. This requires you to make a judgement, you could rank or score the services. Give clear </a:t>
            </a:r>
            <a:r>
              <a:rPr lang="en-GB" dirty="0" smtClean="0"/>
              <a:t>information and reasons as to how </a:t>
            </a:r>
            <a:r>
              <a:rPr lang="en-GB" dirty="0"/>
              <a:t>you have reached your judgement.</a:t>
            </a:r>
          </a:p>
          <a:p>
            <a:r>
              <a:rPr lang="en-GB" dirty="0"/>
              <a:t>What are your views on the suitability of health and social care services for your chosen individuals? Make an overall judgement</a:t>
            </a:r>
            <a:r>
              <a:rPr lang="en-GB" dirty="0" smtClean="0"/>
              <a:t>. </a:t>
            </a:r>
            <a:r>
              <a:rPr lang="en-GB" dirty="0" smtClean="0">
                <a:solidFill>
                  <a:schemeClr val="accent1">
                    <a:lumMod val="75000"/>
                  </a:schemeClr>
                </a:solidFill>
              </a:rPr>
              <a:t>(remember suitability means how well and suitable (appropriate) the service is to meet the needs of Sam &amp; Verna, and making a judgment is simply giving your opinion on how suitable it is, but backing this up with at least 2/3 reasons as to why you think this)</a:t>
            </a:r>
            <a:endParaRPr lang="en-GB" dirty="0"/>
          </a:p>
          <a:p>
            <a:r>
              <a:rPr lang="en-GB" dirty="0" smtClean="0"/>
              <a:t> You also need to speak about the barriers again here, but this is where you go into detail about how these barriers could be overcome- your </a:t>
            </a:r>
            <a:r>
              <a:rPr lang="en-GB" dirty="0"/>
              <a:t>justification should provide clear reasons for how to overcome the barriers and explain why the suggestions are realistic, this might include why other possibilities would not work</a:t>
            </a:r>
            <a:r>
              <a:rPr lang="en-GB" dirty="0" smtClean="0"/>
              <a:t>. </a:t>
            </a:r>
            <a:r>
              <a:rPr lang="en-GB" dirty="0" smtClean="0">
                <a:solidFill>
                  <a:schemeClr val="accent1">
                    <a:lumMod val="75000"/>
                  </a:schemeClr>
                </a:solidFill>
              </a:rPr>
              <a:t>(So you could suggest that Verna gets a disability scooter to help her with her mobility issues and then say why this would help and how it is realistic. Think of things which could occur and things that are REALISTIC and not SILLY</a:t>
            </a:r>
            <a:endParaRPr lang="en-GB" dirty="0"/>
          </a:p>
          <a:p>
            <a:endParaRPr lang="en-GB" dirty="0"/>
          </a:p>
        </p:txBody>
      </p:sp>
    </p:spTree>
    <p:extLst>
      <p:ext uri="{BB962C8B-B14F-4D97-AF65-F5344CB8AC3E}">
        <p14:creationId xmlns:p14="http://schemas.microsoft.com/office/powerpoint/2010/main" val="1679064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Concluding you Coursework:</a:t>
            </a:r>
            <a:endParaRPr lang="en-GB" dirty="0"/>
          </a:p>
        </p:txBody>
      </p:sp>
      <p:sp>
        <p:nvSpPr>
          <p:cNvPr id="3" name="Content Placeholder 2"/>
          <p:cNvSpPr>
            <a:spLocks noGrp="1"/>
          </p:cNvSpPr>
          <p:nvPr>
            <p:ph idx="1"/>
          </p:nvPr>
        </p:nvSpPr>
        <p:spPr/>
        <p:txBody>
          <a:bodyPr>
            <a:normAutofit/>
          </a:bodyPr>
          <a:lstStyle/>
          <a:p>
            <a:r>
              <a:rPr lang="en-GB" sz="2400" dirty="0" smtClean="0"/>
              <a:t>You then need to conclude your work and sum up your findings. This should only be a couple of lines long, maximum 1 paragraph.</a:t>
            </a:r>
            <a:endParaRPr lang="en-GB" sz="2400" dirty="0"/>
          </a:p>
        </p:txBody>
      </p:sp>
    </p:spTree>
    <p:extLst>
      <p:ext uri="{BB962C8B-B14F-4D97-AF65-F5344CB8AC3E}">
        <p14:creationId xmlns:p14="http://schemas.microsoft.com/office/powerpoint/2010/main" val="2950487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Bibliography:</a:t>
            </a:r>
            <a:endParaRPr lang="en-GB" dirty="0"/>
          </a:p>
        </p:txBody>
      </p:sp>
      <p:sp>
        <p:nvSpPr>
          <p:cNvPr id="3" name="Content Placeholder 2"/>
          <p:cNvSpPr>
            <a:spLocks noGrp="1"/>
          </p:cNvSpPr>
          <p:nvPr>
            <p:ph idx="1"/>
          </p:nvPr>
        </p:nvSpPr>
        <p:spPr/>
        <p:txBody>
          <a:bodyPr>
            <a:normAutofit fontScale="92500" lnSpcReduction="10000"/>
          </a:bodyPr>
          <a:lstStyle/>
          <a:p>
            <a:r>
              <a:rPr lang="en-GB" sz="2400" dirty="0" smtClean="0"/>
              <a:t>I cannot stress to you how important it is that you put your sources at the very end of your work.</a:t>
            </a:r>
          </a:p>
          <a:p>
            <a:r>
              <a:rPr lang="en-GB" sz="2400" dirty="0" smtClean="0"/>
              <a:t>Remember from the beginning slide- the sources will mostly likely be website links and/ or the school text book.</a:t>
            </a:r>
          </a:p>
          <a:p>
            <a:r>
              <a:rPr lang="en-GB" sz="2400" dirty="0" smtClean="0"/>
              <a:t>You must put ALL of these (No matter how many) at the end of your work.</a:t>
            </a:r>
          </a:p>
          <a:p>
            <a:r>
              <a:rPr lang="en-GB" sz="2400" dirty="0" smtClean="0"/>
              <a:t>If you have used the textbook, you must put what pages helped you.</a:t>
            </a:r>
          </a:p>
          <a:p>
            <a:r>
              <a:rPr lang="en-GB" sz="2400" dirty="0" smtClean="0"/>
              <a:t>If you do not provide a bibliography of sources I will not mark your work.</a:t>
            </a:r>
            <a:endParaRPr lang="en-GB" sz="2400" dirty="0"/>
          </a:p>
        </p:txBody>
      </p:sp>
    </p:spTree>
    <p:extLst>
      <p:ext uri="{BB962C8B-B14F-4D97-AF65-F5344CB8AC3E}">
        <p14:creationId xmlns:p14="http://schemas.microsoft.com/office/powerpoint/2010/main" val="1449562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noChangeArrowheads="1"/>
          </p:cNvSpPr>
          <p:nvPr>
            <p:ph type="title"/>
          </p:nvPr>
        </p:nvSpPr>
        <p:spPr/>
        <p:txBody>
          <a:bodyPr/>
          <a:lstStyle/>
          <a:p>
            <a:r>
              <a:rPr lang="en-GB" altLang="en-US" dirty="0"/>
              <a:t>Aim of the task</a:t>
            </a:r>
          </a:p>
        </p:txBody>
      </p:sp>
      <p:sp>
        <p:nvSpPr>
          <p:cNvPr id="35843" name="Footer Placeholder 3"/>
          <p:cNvSpPr>
            <a:spLocks noGrp="1"/>
          </p:cNvSpPr>
          <p:nvPr>
            <p:ph type="ftr" sz="quarter" idx="11"/>
          </p:nvPr>
        </p:nvSpPr>
        <p:spPr>
          <a:xfrm>
            <a:off x="1998664" y="5884864"/>
            <a:ext cx="7083425" cy="776288"/>
          </a:xfrm>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None/>
            </a:pPr>
            <a:r>
              <a:rPr lang="en-GB" altLang="en-US" sz="1600" dirty="0"/>
              <a:t>Character Strength </a:t>
            </a:r>
            <a:r>
              <a:rPr lang="en-GB" altLang="en-US" sz="1600" dirty="0" err="1"/>
              <a:t>Focus:Self-discipline</a:t>
            </a:r>
            <a:r>
              <a:rPr lang="en-GB" altLang="en-US" sz="1600" dirty="0"/>
              <a:t> and resilience to work on a piece of coursework at home alone without little teacher input (Damn you Coronavirus </a:t>
            </a:r>
            <a:r>
              <a:rPr lang="en-GB" altLang="en-US" sz="1600" dirty="0">
                <a:sym typeface="Wingdings" panose="05000000000000000000" pitchFamily="2" charset="2"/>
              </a:rPr>
              <a:t>)</a:t>
            </a:r>
            <a:endParaRPr lang="en-GB" altLang="en-US" sz="1600" b="1" u="sng" dirty="0"/>
          </a:p>
          <a:p>
            <a:pPr>
              <a:spcBef>
                <a:spcPct val="0"/>
              </a:spcBef>
              <a:buNone/>
            </a:pPr>
            <a:endParaRPr lang="en-GB" altLang="en-US" sz="1600" dirty="0"/>
          </a:p>
        </p:txBody>
      </p:sp>
      <p:pic>
        <p:nvPicPr>
          <p:cNvPr id="358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1" y="1773239"/>
            <a:ext cx="461963" cy="1038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584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9650" y="3124201"/>
            <a:ext cx="476250" cy="995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584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4563" y="4391026"/>
            <a:ext cx="544512" cy="1222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CABA8CFD-582D-4B15-A5EF-EEF2C1CDFCDA}"/>
              </a:ext>
            </a:extLst>
          </p:cNvPr>
          <p:cNvSpPr txBox="1"/>
          <p:nvPr/>
        </p:nvSpPr>
        <p:spPr>
          <a:xfrm>
            <a:off x="3143250" y="1916113"/>
            <a:ext cx="6840538" cy="923330"/>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defRPr/>
            </a:pPr>
            <a:r>
              <a:rPr lang="en-GB" b="1" u="sng" dirty="0">
                <a:solidFill>
                  <a:srgbClr val="F79646"/>
                </a:solidFill>
              </a:rPr>
              <a:t>BRONZE (PASS</a:t>
            </a:r>
            <a:r>
              <a:rPr lang="en-GB" b="1" u="sng" dirty="0" smtClean="0">
                <a:solidFill>
                  <a:srgbClr val="F79646"/>
                </a:solidFill>
              </a:rPr>
              <a:t>): </a:t>
            </a:r>
            <a:r>
              <a:rPr lang="en-GB" b="1" dirty="0" smtClean="0">
                <a:solidFill>
                  <a:srgbClr val="F79646"/>
                </a:solidFill>
              </a:rPr>
              <a:t>Explain </a:t>
            </a:r>
            <a:r>
              <a:rPr lang="en-GB" b="1" dirty="0">
                <a:solidFill>
                  <a:srgbClr val="F79646"/>
                </a:solidFill>
              </a:rPr>
              <a:t>how health and social care services meet the needs of individuals in a given </a:t>
            </a:r>
            <a:r>
              <a:rPr lang="en-GB" b="1" dirty="0" smtClean="0">
                <a:solidFill>
                  <a:srgbClr val="F79646"/>
                </a:solidFill>
              </a:rPr>
              <a:t>scenario and also what the barriers are to accessing these services.</a:t>
            </a:r>
            <a:endParaRPr lang="en-GB" dirty="0" smtClean="0">
              <a:solidFill>
                <a:srgbClr val="F79646"/>
              </a:solidFill>
            </a:endParaRPr>
          </a:p>
        </p:txBody>
      </p:sp>
      <p:sp>
        <p:nvSpPr>
          <p:cNvPr id="9" name="TextBox 8">
            <a:extLst>
              <a:ext uri="{FF2B5EF4-FFF2-40B4-BE49-F238E27FC236}">
                <a16:creationId xmlns:a16="http://schemas.microsoft.com/office/drawing/2014/main" id="{C5B4CF48-F0CA-43A2-B616-E5CE63F5D2F2}"/>
              </a:ext>
            </a:extLst>
          </p:cNvPr>
          <p:cNvSpPr txBox="1"/>
          <p:nvPr/>
        </p:nvSpPr>
        <p:spPr>
          <a:xfrm>
            <a:off x="2971801" y="3162301"/>
            <a:ext cx="6842125" cy="1200329"/>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defRPr/>
            </a:pPr>
            <a:r>
              <a:rPr lang="en-GB" b="1" u="sng" dirty="0">
                <a:solidFill>
                  <a:schemeClr val="bg1"/>
                </a:solidFill>
              </a:rPr>
              <a:t>SILVER (MERIT</a:t>
            </a:r>
            <a:r>
              <a:rPr lang="en-GB" b="1" u="sng" dirty="0">
                <a:solidFill>
                  <a:schemeClr val="bg1"/>
                </a:solidFill>
              </a:rPr>
              <a:t>):</a:t>
            </a:r>
            <a:r>
              <a:rPr lang="en-GB" b="1" dirty="0">
                <a:solidFill>
                  <a:schemeClr val="bg1"/>
                </a:solidFill>
              </a:rPr>
              <a:t>Analyse the extent to which health and social care services meet the needs of individuals in a given scenario, explaining how barriers for one service can be overcome</a:t>
            </a:r>
            <a:endParaRPr lang="en-GB" dirty="0">
              <a:solidFill>
                <a:schemeClr val="bg1"/>
              </a:solidFill>
            </a:endParaRPr>
          </a:p>
        </p:txBody>
      </p:sp>
      <p:sp>
        <p:nvSpPr>
          <p:cNvPr id="35849" name="TextBox 9"/>
          <p:cNvSpPr txBox="1">
            <a:spLocks noChangeArrowheads="1"/>
          </p:cNvSpPr>
          <p:nvPr/>
        </p:nvSpPr>
        <p:spPr bwMode="auto">
          <a:xfrm>
            <a:off x="2971801" y="4540251"/>
            <a:ext cx="6842125" cy="1200329"/>
          </a:xfrm>
          <a:prstGeom prst="rect">
            <a:avLst/>
          </a:prstGeom>
          <a:solidFill>
            <a:srgbClr val="FFFFCC"/>
          </a:solidFill>
          <a:ln w="9525">
            <a:solidFill>
              <a:srgbClr val="FFC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GB" altLang="en-US" sz="1800" b="1" u="sng" dirty="0">
                <a:solidFill>
                  <a:srgbClr val="FFC000"/>
                </a:solidFill>
              </a:rPr>
              <a:t>GOLD (DISTINCTION</a:t>
            </a:r>
            <a:r>
              <a:rPr lang="en-GB" altLang="en-US" sz="1800" b="1" u="sng" dirty="0">
                <a:solidFill>
                  <a:srgbClr val="FFC000"/>
                </a:solidFill>
              </a:rPr>
              <a:t>):</a:t>
            </a:r>
            <a:r>
              <a:rPr lang="en-GB" altLang="en-US" sz="1800" b="1" dirty="0">
                <a:solidFill>
                  <a:srgbClr val="FFC000"/>
                </a:solidFill>
              </a:rPr>
              <a:t>Assess the suitability of health and social care services for individuals in a given scenario, making justified and realistic suggestions for how barriers for one service can be overcome</a:t>
            </a:r>
            <a:endParaRPr lang="en-GB" altLang="en-US" sz="1800" dirty="0">
              <a:solidFill>
                <a:srgbClr val="FFC000"/>
              </a:solidFill>
            </a:endParaRPr>
          </a:p>
        </p:txBody>
      </p:sp>
    </p:spTree>
    <p:extLst>
      <p:ext uri="{BB962C8B-B14F-4D97-AF65-F5344CB8AC3E}">
        <p14:creationId xmlns:p14="http://schemas.microsoft.com/office/powerpoint/2010/main" val="28453019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Welcome Back to Term </a:t>
            </a:r>
            <a:r>
              <a:rPr lang="en-GB" dirty="0" smtClean="0"/>
              <a:t>5………… </a:t>
            </a:r>
            <a:r>
              <a:rPr lang="en-GB" dirty="0" smtClean="0"/>
              <a:t>What Can You Expect?</a:t>
            </a:r>
            <a:endParaRPr lang="en-GB" dirty="0"/>
          </a:p>
        </p:txBody>
      </p:sp>
      <p:sp>
        <p:nvSpPr>
          <p:cNvPr id="3" name="Content Placeholder 2"/>
          <p:cNvSpPr>
            <a:spLocks noGrp="1"/>
          </p:cNvSpPr>
          <p:nvPr>
            <p:ph idx="1"/>
          </p:nvPr>
        </p:nvSpPr>
        <p:spPr>
          <a:xfrm>
            <a:off x="677334" y="2160589"/>
            <a:ext cx="8596668" cy="4462280"/>
          </a:xfrm>
        </p:spPr>
        <p:txBody>
          <a:bodyPr>
            <a:normAutofit fontScale="92500"/>
          </a:bodyPr>
          <a:lstStyle/>
          <a:p>
            <a:r>
              <a:rPr lang="en-GB" sz="2400" dirty="0" smtClean="0"/>
              <a:t>To be working from home still (Sob </a:t>
            </a:r>
            <a:r>
              <a:rPr lang="en-GB" sz="2400" dirty="0" smtClean="0">
                <a:sym typeface="Wingdings" panose="05000000000000000000" pitchFamily="2" charset="2"/>
              </a:rPr>
              <a:t>)</a:t>
            </a:r>
          </a:p>
          <a:p>
            <a:r>
              <a:rPr lang="en-GB" sz="2400" dirty="0" smtClean="0">
                <a:sym typeface="Wingdings" panose="05000000000000000000" pitchFamily="2" charset="2"/>
              </a:rPr>
              <a:t>To have already sent your role play, scenario and script to Mrs Dighton (If you haven’t, please do this ASAP)</a:t>
            </a:r>
          </a:p>
          <a:p>
            <a:r>
              <a:rPr lang="en-GB" sz="2400" dirty="0" smtClean="0">
                <a:sym typeface="Wingdings" panose="05000000000000000000" pitchFamily="2" charset="2"/>
              </a:rPr>
              <a:t>To complete the final coursework task to the best of your ability (the likelihood is you will need to look at and complete the booklet on SMH in order to be able to do this)</a:t>
            </a:r>
          </a:p>
          <a:p>
            <a:r>
              <a:rPr lang="en-GB" sz="2400" dirty="0" smtClean="0">
                <a:sym typeface="Wingdings" panose="05000000000000000000" pitchFamily="2" charset="2"/>
              </a:rPr>
              <a:t>To use the 2 model answers which have been sent to you as a guide of what to include in your coursework, as well as the check </a:t>
            </a:r>
            <a:r>
              <a:rPr lang="en-GB" sz="2400" dirty="0" err="1" smtClean="0">
                <a:sym typeface="Wingdings" panose="05000000000000000000" pitchFamily="2" charset="2"/>
              </a:rPr>
              <a:t>lsit</a:t>
            </a:r>
            <a:r>
              <a:rPr lang="en-GB" sz="2400" dirty="0">
                <a:sym typeface="Wingdings" panose="05000000000000000000" pitchFamily="2" charset="2"/>
              </a:rPr>
              <a:t>.</a:t>
            </a:r>
            <a:endParaRPr lang="en-GB" sz="2400" dirty="0" smtClean="0">
              <a:sym typeface="Wingdings" panose="05000000000000000000" pitchFamily="2" charset="2"/>
            </a:endParaRPr>
          </a:p>
          <a:p>
            <a:r>
              <a:rPr lang="en-GB" sz="2400" dirty="0" smtClean="0">
                <a:sym typeface="Wingdings" panose="05000000000000000000" pitchFamily="2" charset="2"/>
              </a:rPr>
              <a:t>All component 1 corrections should now be complete and with Mrs Dighton</a:t>
            </a:r>
            <a:endParaRPr lang="en-GB" sz="2400" dirty="0" smtClean="0"/>
          </a:p>
        </p:txBody>
      </p:sp>
    </p:spTree>
    <p:extLst>
      <p:ext uri="{BB962C8B-B14F-4D97-AF65-F5344CB8AC3E}">
        <p14:creationId xmlns:p14="http://schemas.microsoft.com/office/powerpoint/2010/main" val="551689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1588"/>
            <a:ext cx="8596668" cy="1320800"/>
          </a:xfrm>
        </p:spPr>
        <p:txBody>
          <a:bodyPr>
            <a:normAutofit/>
          </a:bodyPr>
          <a:lstStyle/>
          <a:p>
            <a:r>
              <a:rPr lang="en-GB" sz="2800" b="1" dirty="0" smtClean="0"/>
              <a:t>What is this final piece of coursework about?</a:t>
            </a:r>
            <a:endParaRPr lang="en-GB" sz="2800" b="1" dirty="0"/>
          </a:p>
        </p:txBody>
      </p:sp>
      <p:sp>
        <p:nvSpPr>
          <p:cNvPr id="3" name="Content Placeholder 2"/>
          <p:cNvSpPr>
            <a:spLocks noGrp="1"/>
          </p:cNvSpPr>
          <p:nvPr>
            <p:ph idx="1"/>
          </p:nvPr>
        </p:nvSpPr>
        <p:spPr>
          <a:xfrm>
            <a:off x="677334" y="901337"/>
            <a:ext cx="8596668" cy="5839097"/>
          </a:xfrm>
        </p:spPr>
        <p:txBody>
          <a:bodyPr>
            <a:normAutofit fontScale="55000" lnSpcReduction="20000"/>
          </a:bodyPr>
          <a:lstStyle/>
          <a:p>
            <a:r>
              <a:rPr lang="en-GB" sz="2000" dirty="0">
                <a:solidFill>
                  <a:schemeClr val="tx1"/>
                </a:solidFill>
              </a:rPr>
              <a:t>This Assignment is about the different types of Health and Social Care services and the </a:t>
            </a:r>
            <a:r>
              <a:rPr lang="en-GB" sz="2000" dirty="0" smtClean="0">
                <a:solidFill>
                  <a:schemeClr val="tx1"/>
                </a:solidFill>
              </a:rPr>
              <a:t>barriers </a:t>
            </a:r>
            <a:r>
              <a:rPr lang="en-GB" sz="2000" dirty="0">
                <a:solidFill>
                  <a:schemeClr val="tx1"/>
                </a:solidFill>
              </a:rPr>
              <a:t>individuals sometimes face when they are trying to access the services</a:t>
            </a:r>
            <a:r>
              <a:rPr lang="en-GB" sz="2000" dirty="0" smtClean="0">
                <a:solidFill>
                  <a:schemeClr val="tx1"/>
                </a:solidFill>
              </a:rPr>
              <a:t>.</a:t>
            </a:r>
          </a:p>
          <a:p>
            <a:r>
              <a:rPr lang="en-GB" sz="2000" dirty="0" smtClean="0">
                <a:solidFill>
                  <a:schemeClr val="tx1"/>
                </a:solidFill>
              </a:rPr>
              <a:t>This whole piece of coursework is based around a case study called ‘Sam &amp; Verna’ which you can see on the next slide.</a:t>
            </a:r>
          </a:p>
          <a:p>
            <a:r>
              <a:rPr lang="en-GB" sz="2000" dirty="0">
                <a:solidFill>
                  <a:schemeClr val="tx1"/>
                </a:solidFill>
              </a:rPr>
              <a:t>For this task, you must produce a review of the health and social care services in your area (Maidstone, Chatham, </a:t>
            </a:r>
            <a:r>
              <a:rPr lang="en-GB" sz="2000" dirty="0" err="1">
                <a:solidFill>
                  <a:schemeClr val="tx1"/>
                </a:solidFill>
              </a:rPr>
              <a:t>Larkfield</a:t>
            </a:r>
            <a:r>
              <a:rPr lang="en-GB" sz="2000" dirty="0">
                <a:solidFill>
                  <a:schemeClr val="tx1"/>
                </a:solidFill>
              </a:rPr>
              <a:t> etc.), and how they would meet the needs of the individuals in the case study you have chosen to use.</a:t>
            </a:r>
          </a:p>
          <a:p>
            <a:r>
              <a:rPr lang="en-GB" sz="2000" dirty="0">
                <a:solidFill>
                  <a:schemeClr val="tx1"/>
                </a:solidFill>
              </a:rPr>
              <a:t>Your review will be divided into three sections </a:t>
            </a:r>
            <a:endParaRPr lang="en-GB" sz="2000" dirty="0" smtClean="0">
              <a:solidFill>
                <a:schemeClr val="tx1"/>
              </a:solidFill>
            </a:endParaRPr>
          </a:p>
          <a:p>
            <a:pPr marL="0" indent="0">
              <a:buNone/>
            </a:pPr>
            <a:r>
              <a:rPr lang="en-GB" sz="2000" b="1" dirty="0" smtClean="0">
                <a:solidFill>
                  <a:schemeClr val="tx1"/>
                </a:solidFill>
              </a:rPr>
              <a:t>Section </a:t>
            </a:r>
            <a:r>
              <a:rPr lang="en-GB" sz="2000" b="1" dirty="0">
                <a:solidFill>
                  <a:schemeClr val="tx1"/>
                </a:solidFill>
              </a:rPr>
              <a:t>1</a:t>
            </a:r>
          </a:p>
          <a:p>
            <a:r>
              <a:rPr lang="en-GB" sz="2000" dirty="0">
                <a:solidFill>
                  <a:schemeClr val="tx1"/>
                </a:solidFill>
              </a:rPr>
              <a:t>For this section, you must explain how the health and social care services in your area will meet the needs of both of the individuals in your chosen case study.</a:t>
            </a:r>
          </a:p>
          <a:p>
            <a:r>
              <a:rPr lang="en-GB" sz="2000" dirty="0">
                <a:solidFill>
                  <a:schemeClr val="tx1"/>
                </a:solidFill>
              </a:rPr>
              <a:t>In your work, you must refer to the health and the social care needs of your chosen </a:t>
            </a:r>
            <a:r>
              <a:rPr lang="en-GB" sz="2000" dirty="0" err="1">
                <a:solidFill>
                  <a:schemeClr val="tx1"/>
                </a:solidFill>
              </a:rPr>
              <a:t>individu¬als</a:t>
            </a:r>
            <a:r>
              <a:rPr lang="en-GB" sz="2000" dirty="0">
                <a:solidFill>
                  <a:schemeClr val="tx1"/>
                </a:solidFill>
              </a:rPr>
              <a:t> and link these to the service that will meet that need. (P1)</a:t>
            </a:r>
          </a:p>
          <a:p>
            <a:pPr marL="0" indent="0">
              <a:buNone/>
            </a:pPr>
            <a:r>
              <a:rPr lang="en-GB" sz="2000" b="1" dirty="0">
                <a:solidFill>
                  <a:schemeClr val="tx1"/>
                </a:solidFill>
              </a:rPr>
              <a:t>Section 2</a:t>
            </a:r>
          </a:p>
          <a:p>
            <a:r>
              <a:rPr lang="en-GB" sz="2000" dirty="0">
                <a:solidFill>
                  <a:schemeClr val="tx1"/>
                </a:solidFill>
              </a:rPr>
              <a:t>In this section, you must choose one of the individuals from your case study in section 1 and one of the health or social care services you have written about in section 1.</a:t>
            </a:r>
          </a:p>
          <a:p>
            <a:r>
              <a:rPr lang="en-GB" sz="2000" dirty="0">
                <a:solidFill>
                  <a:schemeClr val="tx1"/>
                </a:solidFill>
              </a:rPr>
              <a:t>You should explain the barriers that could have an effect on whether one of your chosen </a:t>
            </a:r>
            <a:r>
              <a:rPr lang="en-GB" sz="2000" dirty="0" err="1">
                <a:solidFill>
                  <a:schemeClr val="tx1"/>
                </a:solidFill>
              </a:rPr>
              <a:t>individ¬uals</a:t>
            </a:r>
            <a:r>
              <a:rPr lang="en-GB" sz="2000" dirty="0">
                <a:solidFill>
                  <a:schemeClr val="tx1"/>
                </a:solidFill>
              </a:rPr>
              <a:t> could use/access the service.</a:t>
            </a:r>
          </a:p>
          <a:p>
            <a:r>
              <a:rPr lang="en-GB" sz="2000" dirty="0">
                <a:solidFill>
                  <a:schemeClr val="tx1"/>
                </a:solidFill>
              </a:rPr>
              <a:t>You should also include examples of any difficulties the individual may have in accessing the service (P2)</a:t>
            </a:r>
          </a:p>
          <a:p>
            <a:pPr marL="0" indent="0">
              <a:buNone/>
            </a:pPr>
            <a:r>
              <a:rPr lang="en-GB" sz="2000" b="1" dirty="0">
                <a:solidFill>
                  <a:schemeClr val="tx1"/>
                </a:solidFill>
              </a:rPr>
              <a:t>Section 3</a:t>
            </a:r>
          </a:p>
          <a:p>
            <a:r>
              <a:rPr lang="en-GB" sz="2000" dirty="0">
                <a:solidFill>
                  <a:schemeClr val="tx1"/>
                </a:solidFill>
              </a:rPr>
              <a:t>In this section, you must assess how suitable the health and social care services are in meeting the needs of both your chosen individuals.</a:t>
            </a:r>
          </a:p>
          <a:p>
            <a:r>
              <a:rPr lang="en-GB" sz="2000" dirty="0">
                <a:solidFill>
                  <a:schemeClr val="tx1"/>
                </a:solidFill>
              </a:rPr>
              <a:t>You should then choose one of the health and social care services and make realistic </a:t>
            </a:r>
            <a:r>
              <a:rPr lang="en-GB" sz="2000" dirty="0" err="1">
                <a:solidFill>
                  <a:schemeClr val="tx1"/>
                </a:solidFill>
              </a:rPr>
              <a:t>sug-gestions</a:t>
            </a:r>
            <a:r>
              <a:rPr lang="en-GB" sz="2000" dirty="0">
                <a:solidFill>
                  <a:schemeClr val="tx1"/>
                </a:solidFill>
              </a:rPr>
              <a:t> for overcoming the barriers you have explained in section two for one individual. (M1)</a:t>
            </a:r>
          </a:p>
          <a:p>
            <a:endParaRPr lang="en-GB" sz="2000" dirty="0">
              <a:solidFill>
                <a:schemeClr val="tx1"/>
              </a:solidFill>
            </a:endParaRPr>
          </a:p>
          <a:p>
            <a:r>
              <a:rPr lang="en-GB" sz="2000" dirty="0">
                <a:solidFill>
                  <a:schemeClr val="tx1"/>
                </a:solidFill>
              </a:rPr>
              <a:t>To develop this section and hit the higher grade you should also analyse how well the health and social care services actually meet the needs of your chosen individuals, how suitable are the health and social care services in terms of how well they meet the needs of individuals? Explaining how barriers for one service can be overcome but you must justify, (give reasons) for your suggestions. (D1) </a:t>
            </a:r>
          </a:p>
          <a:p>
            <a:endParaRPr lang="en-GB" sz="2000" dirty="0" smtClean="0">
              <a:solidFill>
                <a:schemeClr val="tx1"/>
              </a:solidFill>
            </a:endParaRPr>
          </a:p>
        </p:txBody>
      </p:sp>
    </p:spTree>
    <p:extLst>
      <p:ext uri="{BB962C8B-B14F-4D97-AF65-F5344CB8AC3E}">
        <p14:creationId xmlns:p14="http://schemas.microsoft.com/office/powerpoint/2010/main" val="1331608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Sam &amp; Verna Case Study (This is the one from your booklet, please read carefully)</a:t>
            </a:r>
            <a:endParaRPr lang="en-GB" b="1" dirty="0"/>
          </a:p>
        </p:txBody>
      </p:sp>
      <p:sp>
        <p:nvSpPr>
          <p:cNvPr id="3" name="Content Placeholder 2"/>
          <p:cNvSpPr>
            <a:spLocks noGrp="1"/>
          </p:cNvSpPr>
          <p:nvPr>
            <p:ph idx="1"/>
          </p:nvPr>
        </p:nvSpPr>
        <p:spPr>
          <a:xfrm>
            <a:off x="677334" y="2160589"/>
            <a:ext cx="8596668" cy="4449217"/>
          </a:xfrm>
        </p:spPr>
        <p:txBody>
          <a:bodyPr>
            <a:normAutofit fontScale="85000" lnSpcReduction="20000"/>
          </a:bodyPr>
          <a:lstStyle/>
          <a:p>
            <a:pPr marL="0" indent="0">
              <a:buNone/>
            </a:pPr>
            <a:r>
              <a:rPr lang="en-GB" sz="2400" i="1" dirty="0"/>
              <a:t>Verna Williams is forty-eight years old and lives with her husband Sam, and their two cats. They live on the second floor of a block of flats. The lift is often broken. This means that access to the street is down two flights of stairs. The block of flats is on a new estate half a mile from the nearest bus stop. Verna has a medical condition which affects her mobility. Verna uses a walking stick to get around most of the time, but some days she needs to use a wheelchair. Verna also has asthma which has </a:t>
            </a:r>
            <a:r>
              <a:rPr lang="en-GB" sz="2400" i="1" dirty="0" smtClean="0"/>
              <a:t>recently </a:t>
            </a:r>
            <a:r>
              <a:rPr lang="en-GB" sz="2400" i="1" dirty="0"/>
              <a:t>got much worse. She has type two diabetes. She takes medication and has a diet plan to cope with the diabetes.</a:t>
            </a:r>
          </a:p>
          <a:p>
            <a:pPr marL="0" indent="0">
              <a:buNone/>
            </a:pPr>
            <a:r>
              <a:rPr lang="en-GB" sz="2400" i="1" dirty="0"/>
              <a:t>Sam Williams is fifty-two years old He has recently left his job at a local supermarket because he had an argument with the manager. Sam and Verna are now living on a reduced income. Sam has a hearing impairment for which he uses a hearing aid. Sam also has a learning disability and a speech </a:t>
            </a:r>
            <a:r>
              <a:rPr lang="en-GB" sz="2400" i="1" dirty="0" smtClean="0"/>
              <a:t>impairment</a:t>
            </a:r>
            <a:r>
              <a:rPr lang="en-GB" sz="2400" i="1" dirty="0"/>
              <a:t>. This means that he has difficulty communicating with people and he becomes frustrated when asked to repeat what he has said.</a:t>
            </a:r>
          </a:p>
          <a:p>
            <a:endParaRPr lang="en-GB" sz="2400" dirty="0"/>
          </a:p>
        </p:txBody>
      </p:sp>
    </p:spTree>
    <p:extLst>
      <p:ext uri="{BB962C8B-B14F-4D97-AF65-F5344CB8AC3E}">
        <p14:creationId xmlns:p14="http://schemas.microsoft.com/office/powerpoint/2010/main" val="3853030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Unpick The Sam &amp; Verna Case Study:</a:t>
            </a:r>
            <a:endParaRPr lang="en-GB" b="1" dirty="0"/>
          </a:p>
        </p:txBody>
      </p:sp>
      <p:sp>
        <p:nvSpPr>
          <p:cNvPr id="3" name="Content Placeholder 2"/>
          <p:cNvSpPr>
            <a:spLocks noGrp="1"/>
          </p:cNvSpPr>
          <p:nvPr>
            <p:ph idx="1"/>
          </p:nvPr>
        </p:nvSpPr>
        <p:spPr>
          <a:xfrm>
            <a:off x="677334" y="1606731"/>
            <a:ext cx="8596668" cy="5016138"/>
          </a:xfrm>
        </p:spPr>
        <p:txBody>
          <a:bodyPr>
            <a:normAutofit/>
          </a:bodyPr>
          <a:lstStyle/>
          <a:p>
            <a:r>
              <a:rPr lang="en-GB" sz="2400" dirty="0" smtClean="0"/>
              <a:t>Before you do anything else, you really need to have completed the booklet on SMH as this gets you thinking about the case study and all of the things that are issues for Sam and Verna. BUT please consider the following:</a:t>
            </a:r>
          </a:p>
          <a:p>
            <a:r>
              <a:rPr lang="en-GB" sz="2400" dirty="0" smtClean="0"/>
              <a:t>What are the issues for Sam?</a:t>
            </a:r>
          </a:p>
          <a:p>
            <a:r>
              <a:rPr lang="en-GB" sz="2400" dirty="0" smtClean="0"/>
              <a:t>What are the issues for Verna?</a:t>
            </a:r>
          </a:p>
          <a:p>
            <a:r>
              <a:rPr lang="en-GB" sz="2400" dirty="0" smtClean="0"/>
              <a:t>Who could help them with their issues? What services?</a:t>
            </a:r>
          </a:p>
          <a:p>
            <a:r>
              <a:rPr lang="en-GB" sz="2400" dirty="0" smtClean="0"/>
              <a:t>Are there any barriers that could stop Sam and Verna from accessing the services that they need to you ?</a:t>
            </a:r>
          </a:p>
          <a:p>
            <a:pPr marL="0" indent="0">
              <a:buNone/>
            </a:pPr>
            <a:r>
              <a:rPr lang="en-GB" sz="2400" b="1" dirty="0" smtClean="0"/>
              <a:t>Use the next couple of slides to help you pin point exactly what they answers to these questions could be!</a:t>
            </a:r>
            <a:endParaRPr lang="en-GB" sz="2400" b="1" dirty="0"/>
          </a:p>
        </p:txBody>
      </p:sp>
    </p:spTree>
    <p:extLst>
      <p:ext uri="{BB962C8B-B14F-4D97-AF65-F5344CB8AC3E}">
        <p14:creationId xmlns:p14="http://schemas.microsoft.com/office/powerpoint/2010/main" val="4064452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48343"/>
            <a:ext cx="8596668" cy="1320800"/>
          </a:xfrm>
        </p:spPr>
        <p:txBody>
          <a:bodyPr>
            <a:normAutofit fontScale="90000"/>
          </a:bodyPr>
          <a:lstStyle/>
          <a:p>
            <a:r>
              <a:rPr lang="en-GB" dirty="0" smtClean="0"/>
              <a:t>Verna Case Study: Background info (remember this information is worth noting, but isn’t that really important)</a:t>
            </a:r>
            <a:endParaRPr lang="en-GB" dirty="0"/>
          </a:p>
        </p:txBody>
      </p:sp>
      <p:sp>
        <p:nvSpPr>
          <p:cNvPr id="3" name="Content Placeholder 2"/>
          <p:cNvSpPr>
            <a:spLocks noGrp="1"/>
          </p:cNvSpPr>
          <p:nvPr>
            <p:ph idx="1"/>
          </p:nvPr>
        </p:nvSpPr>
        <p:spPr/>
        <p:txBody>
          <a:bodyPr>
            <a:normAutofit/>
          </a:bodyPr>
          <a:lstStyle/>
          <a:p>
            <a:r>
              <a:rPr lang="en-GB" sz="2400" i="1" dirty="0"/>
              <a:t>Verna Williams is forty-eight years </a:t>
            </a:r>
            <a:r>
              <a:rPr lang="en-GB" sz="2400" i="1" dirty="0" smtClean="0"/>
              <a:t>old</a:t>
            </a:r>
          </a:p>
          <a:p>
            <a:r>
              <a:rPr lang="en-GB" sz="2400" i="1" dirty="0" smtClean="0"/>
              <a:t>lives </a:t>
            </a:r>
            <a:r>
              <a:rPr lang="en-GB" sz="2400" i="1" dirty="0"/>
              <a:t>with her husband </a:t>
            </a:r>
            <a:r>
              <a:rPr lang="en-GB" sz="2400" i="1" dirty="0" smtClean="0"/>
              <a:t>Sam and </a:t>
            </a:r>
            <a:r>
              <a:rPr lang="en-GB" sz="2400" i="1" dirty="0"/>
              <a:t>their two cats. </a:t>
            </a:r>
            <a:endParaRPr lang="en-GB" sz="2400" dirty="0"/>
          </a:p>
        </p:txBody>
      </p:sp>
    </p:spTree>
    <p:extLst>
      <p:ext uri="{BB962C8B-B14F-4D97-AF65-F5344CB8AC3E}">
        <p14:creationId xmlns:p14="http://schemas.microsoft.com/office/powerpoint/2010/main" val="4013533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
            </a:r>
            <a:br>
              <a:rPr lang="en-GB" b="1" dirty="0" smtClean="0"/>
            </a:br>
            <a:endParaRPr lang="en-GB" dirty="0"/>
          </a:p>
        </p:txBody>
      </p:sp>
      <p:sp>
        <p:nvSpPr>
          <p:cNvPr id="3" name="Content Placeholder 2"/>
          <p:cNvSpPr>
            <a:spLocks noGrp="1"/>
          </p:cNvSpPr>
          <p:nvPr>
            <p:ph idx="1"/>
          </p:nvPr>
        </p:nvSpPr>
        <p:spPr>
          <a:xfrm>
            <a:off x="677334" y="1528355"/>
            <a:ext cx="8596668" cy="5107576"/>
          </a:xfrm>
        </p:spPr>
        <p:txBody>
          <a:bodyPr>
            <a:normAutofit fontScale="92500" lnSpcReduction="10000"/>
          </a:bodyPr>
          <a:lstStyle/>
          <a:p>
            <a:r>
              <a:rPr lang="en-GB" sz="2400" i="1" dirty="0"/>
              <a:t>They live on the second floor of a block of flats. </a:t>
            </a:r>
            <a:endParaRPr lang="en-GB" sz="2400" i="1" dirty="0" smtClean="0"/>
          </a:p>
          <a:p>
            <a:r>
              <a:rPr lang="en-GB" sz="2400" i="1" dirty="0" smtClean="0"/>
              <a:t>The </a:t>
            </a:r>
            <a:r>
              <a:rPr lang="en-GB" sz="2400" i="1" dirty="0"/>
              <a:t>lift is often broken. </a:t>
            </a:r>
            <a:r>
              <a:rPr lang="en-GB" sz="2400" i="1" dirty="0" smtClean="0"/>
              <a:t>(This </a:t>
            </a:r>
            <a:r>
              <a:rPr lang="en-GB" sz="2400" i="1" dirty="0"/>
              <a:t>means that access to the street is down two flights of </a:t>
            </a:r>
            <a:r>
              <a:rPr lang="en-GB" sz="2400" i="1" dirty="0" smtClean="0"/>
              <a:t>stairs)</a:t>
            </a:r>
          </a:p>
          <a:p>
            <a:r>
              <a:rPr lang="en-GB" sz="2400" i="1" dirty="0" smtClean="0"/>
              <a:t> </a:t>
            </a:r>
            <a:r>
              <a:rPr lang="en-GB" sz="2400" i="1" dirty="0"/>
              <a:t>The block of flats is on a new estate half a mile from the nearest bus stop. </a:t>
            </a:r>
            <a:endParaRPr lang="en-GB" sz="2400" i="1" dirty="0" smtClean="0"/>
          </a:p>
          <a:p>
            <a:r>
              <a:rPr lang="en-GB" sz="2400" i="1" dirty="0" smtClean="0"/>
              <a:t>Verna </a:t>
            </a:r>
            <a:r>
              <a:rPr lang="en-GB" sz="2400" i="1" dirty="0"/>
              <a:t>has a medical condition which affects her mobility. </a:t>
            </a:r>
            <a:endParaRPr lang="en-GB" sz="2400" i="1" dirty="0" smtClean="0"/>
          </a:p>
          <a:p>
            <a:r>
              <a:rPr lang="en-GB" sz="2400" i="1" dirty="0" smtClean="0"/>
              <a:t>Verna </a:t>
            </a:r>
            <a:r>
              <a:rPr lang="en-GB" sz="2400" i="1" dirty="0"/>
              <a:t>uses a walking stick to get around most of the time, but some days she needs to use a wheelchair. </a:t>
            </a:r>
            <a:endParaRPr lang="en-GB" sz="2400" i="1" dirty="0" smtClean="0"/>
          </a:p>
          <a:p>
            <a:r>
              <a:rPr lang="en-GB" sz="2400" i="1" dirty="0" smtClean="0"/>
              <a:t>Verna </a:t>
            </a:r>
            <a:r>
              <a:rPr lang="en-GB" sz="2400" i="1" dirty="0"/>
              <a:t>also has asthma which has recently got much worse. </a:t>
            </a:r>
            <a:endParaRPr lang="en-GB" sz="2400" i="1" dirty="0" smtClean="0"/>
          </a:p>
          <a:p>
            <a:r>
              <a:rPr lang="en-GB" sz="2400" i="1" dirty="0" smtClean="0"/>
              <a:t>She </a:t>
            </a:r>
            <a:r>
              <a:rPr lang="en-GB" sz="2400" i="1" dirty="0"/>
              <a:t>has type two diabetes. </a:t>
            </a:r>
            <a:endParaRPr lang="en-GB" sz="2400" i="1" dirty="0" smtClean="0"/>
          </a:p>
          <a:p>
            <a:r>
              <a:rPr lang="en-GB" sz="2400" i="1" dirty="0" smtClean="0"/>
              <a:t>She </a:t>
            </a:r>
            <a:r>
              <a:rPr lang="en-GB" sz="2400" i="1" dirty="0"/>
              <a:t>takes </a:t>
            </a:r>
            <a:r>
              <a:rPr lang="en-GB" sz="2400" i="1" dirty="0" smtClean="0"/>
              <a:t>medication</a:t>
            </a:r>
          </a:p>
          <a:p>
            <a:r>
              <a:rPr lang="en-GB" sz="2400" i="1" dirty="0"/>
              <a:t>H</a:t>
            </a:r>
            <a:r>
              <a:rPr lang="en-GB" sz="2400" i="1" dirty="0" smtClean="0"/>
              <a:t>as </a:t>
            </a:r>
            <a:r>
              <a:rPr lang="en-GB" sz="2400" i="1" dirty="0"/>
              <a:t>a diet plan to cope with the diabetes.</a:t>
            </a:r>
          </a:p>
          <a:p>
            <a:endParaRPr lang="en-GB" sz="2400" dirty="0"/>
          </a:p>
        </p:txBody>
      </p:sp>
      <p:sp>
        <p:nvSpPr>
          <p:cNvPr id="6" name="Title 1"/>
          <p:cNvSpPr txBox="1">
            <a:spLocks/>
          </p:cNvSpPr>
          <p:nvPr/>
        </p:nvSpPr>
        <p:spPr>
          <a:xfrm>
            <a:off x="677334" y="348343"/>
            <a:ext cx="8596668" cy="13208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t>Verna Case Study: What are the main issues?</a:t>
            </a:r>
            <a:endParaRPr lang="en-GB" dirty="0"/>
          </a:p>
        </p:txBody>
      </p:sp>
    </p:spTree>
    <p:extLst>
      <p:ext uri="{BB962C8B-B14F-4D97-AF65-F5344CB8AC3E}">
        <p14:creationId xmlns:p14="http://schemas.microsoft.com/office/powerpoint/2010/main" val="37817476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560</TotalTime>
  <Words>3914</Words>
  <Application>Microsoft Office PowerPoint</Application>
  <PresentationFormat>Widescreen</PresentationFormat>
  <Paragraphs>179</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Comic Sans MS</vt:lpstr>
      <vt:lpstr>Trebuchet MS</vt:lpstr>
      <vt:lpstr>Wingdings</vt:lpstr>
      <vt:lpstr>Wingdings 3</vt:lpstr>
      <vt:lpstr>Facet</vt:lpstr>
      <vt:lpstr>Component 2- LAA Final Piece of Coursework</vt:lpstr>
      <vt:lpstr>Learning Aim: Explain how health and social care services meet the needs of individuals in a given scenario.   </vt:lpstr>
      <vt:lpstr>Aim of the task</vt:lpstr>
      <vt:lpstr>Welcome Back to Term 5………… What Can You Expect?</vt:lpstr>
      <vt:lpstr>What is this final piece of coursework about?</vt:lpstr>
      <vt:lpstr>Sam &amp; Verna Case Study (This is the one from your booklet, please read carefully)</vt:lpstr>
      <vt:lpstr>Unpick The Sam &amp; Verna Case Study:</vt:lpstr>
      <vt:lpstr>Verna Case Study: Background info (remember this information is worth noting, but isn’t that really important)</vt:lpstr>
      <vt:lpstr> </vt:lpstr>
      <vt:lpstr>Verna Case Study: What services might be able to help?</vt:lpstr>
      <vt:lpstr>Verna Case Study: What barriers could stop Verna for accessing the services she needs?</vt:lpstr>
      <vt:lpstr>Sam Case Study: Background info (remember this information is worth noting, but isn’t that really important)</vt:lpstr>
      <vt:lpstr> </vt:lpstr>
      <vt:lpstr>Sam Case Study: What services might be able to help?</vt:lpstr>
      <vt:lpstr>Sam Case Study: What barriers could stop Sam for accessing the services he needs?</vt:lpstr>
      <vt:lpstr>Actually Writing the Essay And Putting All The Information Into The Coursework:</vt:lpstr>
      <vt:lpstr>Bibliography (You MUST do this as you go along and as you carry out your research):</vt:lpstr>
      <vt:lpstr>Introducing Your Essay:</vt:lpstr>
      <vt:lpstr>A.2P1 Explain how health and social care services meet the needs of individuals in a given scenario: </vt:lpstr>
      <vt:lpstr>Checklist of different services in the local area- Please look at the paper checklist, page 5 also as everything you need is on there too!</vt:lpstr>
      <vt:lpstr>A.2P2 Explain how barriers could affect the use of one health or social care service for an individual in a given scenario:</vt:lpstr>
      <vt:lpstr>A.2P2 Explain how barriers could affect the use of one health or social care service for an individual in a given scenario:</vt:lpstr>
      <vt:lpstr>A2. M1 Analyse the extent to which health and social care services meet the needs of individuals in a given scenario, explaining how barriers for one service can be overcome (you have just started to answer this above) </vt:lpstr>
      <vt:lpstr>A2. D1 Assess the suitability of health and social care services for individuals in a given scenario, making justified and realistic suggestions for how barriers for one service can be overcome: </vt:lpstr>
      <vt:lpstr>Concluding you Coursework:</vt:lpstr>
      <vt:lpstr>Bibliography:</vt:lpstr>
    </vt:vector>
  </TitlesOfParts>
  <Company>Divergent Partnership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Corrections</dc:title>
  <dc:creator>Amie Blackman</dc:creator>
  <cp:lastModifiedBy>Amie Blackman</cp:lastModifiedBy>
  <cp:revision>18</cp:revision>
  <dcterms:created xsi:type="dcterms:W3CDTF">2020-02-24T11:19:28Z</dcterms:created>
  <dcterms:modified xsi:type="dcterms:W3CDTF">2020-04-23T12:06:17Z</dcterms:modified>
</cp:coreProperties>
</file>