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9" r:id="rId2"/>
    <p:sldId id="260" r:id="rId3"/>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8"/>
    <p:restoredTop sz="94658"/>
  </p:normalViewPr>
  <p:slideViewPr>
    <p:cSldViewPr snapToGrid="0" snapToObjects="1">
      <p:cViewPr varScale="1">
        <p:scale>
          <a:sx n="100" d="100"/>
          <a:sy n="100" d="100"/>
        </p:scale>
        <p:origin x="-2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856738" y="0"/>
            <a:ext cx="2950475" cy="498773"/>
          </a:xfrm>
          <a:prstGeom prst="rect">
            <a:avLst/>
          </a:prstGeom>
        </p:spPr>
        <p:txBody>
          <a:bodyPr vert="horz" lIns="91577" tIns="45789" rIns="91577" bIns="45789" rtlCol="0"/>
          <a:lstStyle>
            <a:lvl1pPr algn="r">
              <a:defRPr sz="1200"/>
            </a:lvl1pPr>
          </a:lstStyle>
          <a:p>
            <a:fld id="{D3F64A9D-ACB8-7945-8E94-EE04BD550336}" type="datetimeFigureOut">
              <a:rPr lang="en-US" smtClean="0"/>
              <a:t>6/7/2019</a:t>
            </a:fld>
            <a:endParaRPr lang="en-US"/>
          </a:p>
        </p:txBody>
      </p:sp>
      <p:sp>
        <p:nvSpPr>
          <p:cNvPr id="4" name="Slide Image Placeholder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680880" y="4784069"/>
            <a:ext cx="5447030" cy="3914240"/>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2155"/>
            <a:ext cx="2950475" cy="498772"/>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856738" y="9442155"/>
            <a:ext cx="2950475" cy="498772"/>
          </a:xfrm>
          <a:prstGeom prst="rect">
            <a:avLst/>
          </a:prstGeom>
        </p:spPr>
        <p:txBody>
          <a:bodyPr vert="horz" lIns="91577" tIns="45789" rIns="91577" bIns="45789" rtlCol="0" anchor="b"/>
          <a:lstStyle>
            <a:lvl1pPr algn="r">
              <a:defRPr sz="1200"/>
            </a:lvl1pPr>
          </a:lstStyle>
          <a:p>
            <a:fld id="{6634F11A-F940-2F49-9617-287DBA38A948}" type="slidenum">
              <a:rPr lang="en-US" smtClean="0"/>
              <a:t>‹#›</a:t>
            </a:fld>
            <a:endParaRPr lang="en-US"/>
          </a:p>
        </p:txBody>
      </p:sp>
    </p:spTree>
    <p:extLst>
      <p:ext uri="{BB962C8B-B14F-4D97-AF65-F5344CB8AC3E}">
        <p14:creationId xmlns:p14="http://schemas.microsoft.com/office/powerpoint/2010/main" val="1234899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DE644B-2A5C-F941-939C-C6CDEA34B280}" type="datetimeFigureOut">
              <a:rPr lang="en-US" smtClean="0"/>
              <a:t>6/7/2019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473436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DE644B-2A5C-F941-939C-C6CDEA34B280}" type="datetimeFigureOut">
              <a:rPr lang="en-US" smtClean="0"/>
              <a:t>6/7/2019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65170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DE644B-2A5C-F941-939C-C6CDEA34B280}" type="datetimeFigureOut">
              <a:rPr lang="en-US" smtClean="0"/>
              <a:t>6/7/2019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87266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DE644B-2A5C-F941-939C-C6CDEA34B280}" type="datetimeFigureOut">
              <a:rPr lang="en-US" smtClean="0"/>
              <a:t>6/7/2019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41211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DE644B-2A5C-F941-939C-C6CDEA34B280}" type="datetimeFigureOut">
              <a:rPr lang="en-US" smtClean="0"/>
              <a:t>6/7/2019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52189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DE644B-2A5C-F941-939C-C6CDEA34B280}" type="datetimeFigureOut">
              <a:rPr lang="en-US" smtClean="0"/>
              <a:t>6/7/2019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96030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DE644B-2A5C-F941-939C-C6CDEA34B280}" type="datetimeFigureOut">
              <a:rPr lang="en-US" smtClean="0"/>
              <a:t>6/7/2019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7827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DE644B-2A5C-F941-939C-C6CDEA34B280}" type="datetimeFigureOut">
              <a:rPr lang="en-US" smtClean="0"/>
              <a:t>6/7/2019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532607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E644B-2A5C-F941-939C-C6CDEA34B280}" type="datetimeFigureOut">
              <a:rPr lang="en-US" smtClean="0"/>
              <a:t>6/7/2019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81829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E644B-2A5C-F941-939C-C6CDEA34B280}" type="datetimeFigureOut">
              <a:rPr lang="en-US" smtClean="0"/>
              <a:t>6/7/2019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58347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E644B-2A5C-F941-939C-C6CDEA34B280}" type="datetimeFigureOut">
              <a:rPr lang="en-US" smtClean="0"/>
              <a:t>6/7/2019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D492E-9C96-8F46-B212-01F9A4C6C6F8}" type="slidenum">
              <a:rPr lang="en-US" smtClean="0"/>
              <a:t>‹#›</a:t>
            </a:fld>
            <a:endParaRPr lang="en-US"/>
          </a:p>
        </p:txBody>
      </p:sp>
    </p:spTree>
    <p:extLst>
      <p:ext uri="{BB962C8B-B14F-4D97-AF65-F5344CB8AC3E}">
        <p14:creationId xmlns:p14="http://schemas.microsoft.com/office/powerpoint/2010/main" val="1111724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E644B-2A5C-F941-939C-C6CDEA34B280}" type="datetimeFigureOut">
              <a:rPr lang="en-US" smtClean="0"/>
              <a:t>6/7/2019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D492E-9C96-8F46-B212-01F9A4C6C6F8}" type="slidenum">
              <a:rPr lang="en-US" smtClean="0"/>
              <a:t>‹#›</a:t>
            </a:fld>
            <a:endParaRPr lang="en-US"/>
          </a:p>
        </p:txBody>
      </p:sp>
    </p:spTree>
    <p:extLst>
      <p:ext uri="{BB962C8B-B14F-4D97-AF65-F5344CB8AC3E}">
        <p14:creationId xmlns:p14="http://schemas.microsoft.com/office/powerpoint/2010/main" val="1581152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4861" y="318853"/>
            <a:ext cx="1548205"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TextBox 5"/>
          <p:cNvSpPr txBox="1"/>
          <p:nvPr/>
        </p:nvSpPr>
        <p:spPr>
          <a:xfrm>
            <a:off x="784506" y="3826363"/>
            <a:ext cx="4667430" cy="28664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a:p>
        </p:txBody>
      </p:sp>
      <p:sp>
        <p:nvSpPr>
          <p:cNvPr id="7" name="TextBox 6"/>
          <p:cNvSpPr txBox="1"/>
          <p:nvPr/>
        </p:nvSpPr>
        <p:spPr>
          <a:xfrm>
            <a:off x="2373376" y="303975"/>
            <a:ext cx="3102796"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Box 7"/>
          <p:cNvSpPr txBox="1"/>
          <p:nvPr/>
        </p:nvSpPr>
        <p:spPr>
          <a:xfrm>
            <a:off x="5569558" y="317004"/>
            <a:ext cx="3426854" cy="64633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11" name="Picture 10"/>
          <p:cNvPicPr>
            <a:picLocks noChangeAspect="1"/>
          </p:cNvPicPr>
          <p:nvPr/>
        </p:nvPicPr>
        <p:blipFill rotWithShape="1">
          <a:blip r:embed="rId3"/>
          <a:srcRect r="67818" b="49501"/>
          <a:stretch/>
        </p:blipFill>
        <p:spPr>
          <a:xfrm>
            <a:off x="798143" y="317004"/>
            <a:ext cx="373294" cy="529147"/>
          </a:xfrm>
          <a:prstGeom prst="rect">
            <a:avLst/>
          </a:prstGeom>
        </p:spPr>
      </p:pic>
      <p:pic>
        <p:nvPicPr>
          <p:cNvPr id="12" name="Picture 11"/>
          <p:cNvPicPr>
            <a:picLocks noChangeAspect="1"/>
          </p:cNvPicPr>
          <p:nvPr/>
        </p:nvPicPr>
        <p:blipFill rotWithShape="1">
          <a:blip r:embed="rId3"/>
          <a:srcRect l="33273" t="-1" r="33273" b="50202"/>
          <a:stretch/>
        </p:blipFill>
        <p:spPr>
          <a:xfrm>
            <a:off x="2397463" y="317004"/>
            <a:ext cx="383829" cy="516118"/>
          </a:xfrm>
          <a:prstGeom prst="rect">
            <a:avLst/>
          </a:prstGeom>
        </p:spPr>
      </p:pic>
      <p:pic>
        <p:nvPicPr>
          <p:cNvPr id="13" name="Picture 12"/>
          <p:cNvPicPr>
            <a:picLocks noChangeAspect="1"/>
          </p:cNvPicPr>
          <p:nvPr/>
        </p:nvPicPr>
        <p:blipFill rotWithShape="1">
          <a:blip r:embed="rId3"/>
          <a:srcRect l="66727" b="48943"/>
          <a:stretch/>
        </p:blipFill>
        <p:spPr>
          <a:xfrm>
            <a:off x="784506" y="3804801"/>
            <a:ext cx="413718" cy="573478"/>
          </a:xfrm>
          <a:prstGeom prst="rect">
            <a:avLst/>
          </a:prstGeom>
        </p:spPr>
      </p:pic>
      <p:pic>
        <p:nvPicPr>
          <p:cNvPr id="14" name="Picture 13"/>
          <p:cNvPicPr>
            <a:picLocks noChangeAspect="1"/>
          </p:cNvPicPr>
          <p:nvPr/>
        </p:nvPicPr>
        <p:blipFill rotWithShape="1">
          <a:blip r:embed="rId3"/>
          <a:srcRect t="51409" r="66852"/>
          <a:stretch/>
        </p:blipFill>
        <p:spPr>
          <a:xfrm>
            <a:off x="5608831" y="303975"/>
            <a:ext cx="382007" cy="505844"/>
          </a:xfrm>
          <a:prstGeom prst="rect">
            <a:avLst/>
          </a:prstGeom>
        </p:spPr>
      </p:pic>
      <p:sp>
        <p:nvSpPr>
          <p:cNvPr id="2" name="TextBox 1"/>
          <p:cNvSpPr txBox="1"/>
          <p:nvPr/>
        </p:nvSpPr>
        <p:spPr>
          <a:xfrm>
            <a:off x="124864" y="267129"/>
            <a:ext cx="615553" cy="6425724"/>
          </a:xfrm>
          <a:prstGeom prst="rect">
            <a:avLst/>
          </a:prstGeom>
          <a:solidFill>
            <a:schemeClr val="tx1"/>
          </a:solidFill>
        </p:spPr>
        <p:txBody>
          <a:bodyPr vert="vert270" wrap="square" rtlCol="0">
            <a:spAutoFit/>
          </a:bodyPr>
          <a:lstStyle/>
          <a:p>
            <a:pPr algn="ctr"/>
            <a:r>
              <a:rPr lang="en-US" sz="2800" b="1" dirty="0" smtClean="0">
                <a:solidFill>
                  <a:schemeClr val="bg1"/>
                </a:solidFill>
              </a:rPr>
              <a:t>LANGUAGE PAPER 1    Section A</a:t>
            </a:r>
            <a:endParaRPr lang="en-US" sz="2800" b="1" dirty="0">
              <a:solidFill>
                <a:schemeClr val="bg1"/>
              </a:solidFill>
            </a:endParaRPr>
          </a:p>
        </p:txBody>
      </p:sp>
      <p:sp>
        <p:nvSpPr>
          <p:cNvPr id="3" name="TextBox 2"/>
          <p:cNvSpPr txBox="1"/>
          <p:nvPr/>
        </p:nvSpPr>
        <p:spPr>
          <a:xfrm>
            <a:off x="1235833" y="569152"/>
            <a:ext cx="1032985" cy="276999"/>
          </a:xfrm>
          <a:prstGeom prst="rect">
            <a:avLst/>
          </a:prstGeom>
          <a:noFill/>
        </p:spPr>
        <p:txBody>
          <a:bodyPr wrap="square" rtlCol="0">
            <a:spAutoFit/>
          </a:bodyPr>
          <a:lstStyle/>
          <a:p>
            <a:r>
              <a:rPr lang="en-US" sz="1200" smtClean="0"/>
              <a:t>4 marks AO1</a:t>
            </a:r>
            <a:endParaRPr lang="en-US" sz="1200" dirty="0"/>
          </a:p>
        </p:txBody>
      </p:sp>
      <p:sp>
        <p:nvSpPr>
          <p:cNvPr id="4" name="TextBox 3"/>
          <p:cNvSpPr txBox="1"/>
          <p:nvPr/>
        </p:nvSpPr>
        <p:spPr>
          <a:xfrm>
            <a:off x="1210698" y="301499"/>
            <a:ext cx="855515" cy="369332"/>
          </a:xfrm>
          <a:prstGeom prst="rect">
            <a:avLst/>
          </a:prstGeom>
          <a:noFill/>
        </p:spPr>
        <p:txBody>
          <a:bodyPr wrap="square" rtlCol="0">
            <a:spAutoFit/>
          </a:bodyPr>
          <a:lstStyle/>
          <a:p>
            <a:r>
              <a:rPr lang="en-US" b="1" dirty="0" smtClean="0"/>
              <a:t>5 Mins</a:t>
            </a:r>
            <a:endParaRPr lang="en-US" b="1" dirty="0"/>
          </a:p>
        </p:txBody>
      </p:sp>
      <p:sp>
        <p:nvSpPr>
          <p:cNvPr id="15" name="TextBox 14"/>
          <p:cNvSpPr txBox="1"/>
          <p:nvPr/>
        </p:nvSpPr>
        <p:spPr>
          <a:xfrm>
            <a:off x="2810807" y="317004"/>
            <a:ext cx="1172424" cy="369332"/>
          </a:xfrm>
          <a:prstGeom prst="rect">
            <a:avLst/>
          </a:prstGeom>
          <a:noFill/>
        </p:spPr>
        <p:txBody>
          <a:bodyPr wrap="square" rtlCol="0">
            <a:spAutoFit/>
          </a:bodyPr>
          <a:lstStyle/>
          <a:p>
            <a:r>
              <a:rPr lang="en-US" b="1" dirty="0" smtClean="0"/>
              <a:t>10 Mins</a:t>
            </a:r>
            <a:endParaRPr lang="en-US" b="1" dirty="0"/>
          </a:p>
        </p:txBody>
      </p:sp>
      <p:sp>
        <p:nvSpPr>
          <p:cNvPr id="16" name="TextBox 15"/>
          <p:cNvSpPr txBox="1"/>
          <p:nvPr/>
        </p:nvSpPr>
        <p:spPr>
          <a:xfrm>
            <a:off x="2821602" y="600871"/>
            <a:ext cx="1290422" cy="276999"/>
          </a:xfrm>
          <a:prstGeom prst="rect">
            <a:avLst/>
          </a:prstGeom>
          <a:noFill/>
        </p:spPr>
        <p:txBody>
          <a:bodyPr wrap="square" rtlCol="0">
            <a:spAutoFit/>
          </a:bodyPr>
          <a:lstStyle/>
          <a:p>
            <a:r>
              <a:rPr lang="en-US" sz="1200" smtClean="0"/>
              <a:t>8  Marks AO2</a:t>
            </a:r>
            <a:endParaRPr lang="en-US" sz="1200" dirty="0"/>
          </a:p>
        </p:txBody>
      </p:sp>
      <p:sp>
        <p:nvSpPr>
          <p:cNvPr id="17" name="TextBox 16"/>
          <p:cNvSpPr txBox="1"/>
          <p:nvPr/>
        </p:nvSpPr>
        <p:spPr>
          <a:xfrm>
            <a:off x="1206292" y="3823887"/>
            <a:ext cx="1172424" cy="369332"/>
          </a:xfrm>
          <a:prstGeom prst="rect">
            <a:avLst/>
          </a:prstGeom>
          <a:noFill/>
        </p:spPr>
        <p:txBody>
          <a:bodyPr wrap="square" rtlCol="0">
            <a:spAutoFit/>
          </a:bodyPr>
          <a:lstStyle/>
          <a:p>
            <a:r>
              <a:rPr lang="en-US" b="1" dirty="0" smtClean="0"/>
              <a:t>10 Mins</a:t>
            </a:r>
            <a:endParaRPr lang="en-US" b="1" dirty="0"/>
          </a:p>
        </p:txBody>
      </p:sp>
      <p:sp>
        <p:nvSpPr>
          <p:cNvPr id="18" name="TextBox 17"/>
          <p:cNvSpPr txBox="1"/>
          <p:nvPr/>
        </p:nvSpPr>
        <p:spPr>
          <a:xfrm>
            <a:off x="1242313" y="4091540"/>
            <a:ext cx="1417759" cy="276999"/>
          </a:xfrm>
          <a:prstGeom prst="rect">
            <a:avLst/>
          </a:prstGeom>
          <a:noFill/>
        </p:spPr>
        <p:txBody>
          <a:bodyPr wrap="square" rtlCol="0">
            <a:spAutoFit/>
          </a:bodyPr>
          <a:lstStyle/>
          <a:p>
            <a:r>
              <a:rPr lang="en-US" sz="1200" dirty="0" smtClean="0"/>
              <a:t>8  Marks AO2</a:t>
            </a:r>
            <a:endParaRPr lang="en-US" sz="1200" dirty="0"/>
          </a:p>
        </p:txBody>
      </p:sp>
      <p:sp>
        <p:nvSpPr>
          <p:cNvPr id="19" name="TextBox 18"/>
          <p:cNvSpPr txBox="1"/>
          <p:nvPr/>
        </p:nvSpPr>
        <p:spPr>
          <a:xfrm>
            <a:off x="6076147" y="533936"/>
            <a:ext cx="1594276" cy="276999"/>
          </a:xfrm>
          <a:prstGeom prst="rect">
            <a:avLst/>
          </a:prstGeom>
          <a:noFill/>
        </p:spPr>
        <p:txBody>
          <a:bodyPr wrap="square" rtlCol="0">
            <a:spAutoFit/>
          </a:bodyPr>
          <a:lstStyle/>
          <a:p>
            <a:r>
              <a:rPr lang="en-US" sz="1200" smtClean="0"/>
              <a:t>20  Marks AO4</a:t>
            </a:r>
            <a:endParaRPr lang="en-US" sz="1200" dirty="0"/>
          </a:p>
        </p:txBody>
      </p:sp>
      <p:sp>
        <p:nvSpPr>
          <p:cNvPr id="20" name="TextBox 19"/>
          <p:cNvSpPr txBox="1"/>
          <p:nvPr/>
        </p:nvSpPr>
        <p:spPr>
          <a:xfrm>
            <a:off x="6039364" y="281249"/>
            <a:ext cx="1172424" cy="369332"/>
          </a:xfrm>
          <a:prstGeom prst="rect">
            <a:avLst/>
          </a:prstGeom>
          <a:noFill/>
        </p:spPr>
        <p:txBody>
          <a:bodyPr wrap="square" rtlCol="0">
            <a:spAutoFit/>
          </a:bodyPr>
          <a:lstStyle/>
          <a:p>
            <a:r>
              <a:rPr lang="en-US" b="1" dirty="0" smtClean="0"/>
              <a:t>25 Mins</a:t>
            </a:r>
            <a:endParaRPr lang="en-US" b="1" dirty="0"/>
          </a:p>
        </p:txBody>
      </p:sp>
      <p:sp>
        <p:nvSpPr>
          <p:cNvPr id="10" name="TextBox 9"/>
          <p:cNvSpPr txBox="1"/>
          <p:nvPr/>
        </p:nvSpPr>
        <p:spPr>
          <a:xfrm>
            <a:off x="798143" y="877870"/>
            <a:ext cx="1534923" cy="3139321"/>
          </a:xfrm>
          <a:prstGeom prst="rect">
            <a:avLst/>
          </a:prstGeom>
          <a:noFill/>
        </p:spPr>
        <p:txBody>
          <a:bodyPr wrap="square" rtlCol="0">
            <a:spAutoFit/>
          </a:bodyPr>
          <a:lstStyle/>
          <a:p>
            <a:r>
              <a:rPr lang="en-US" sz="1400" b="1" dirty="0" smtClean="0"/>
              <a:t>List four things about… ?</a:t>
            </a:r>
          </a:p>
          <a:p>
            <a:endParaRPr lang="en-US" sz="1400" b="1" dirty="0" smtClean="0"/>
          </a:p>
          <a:p>
            <a:pPr marL="190500" indent="-190500">
              <a:buFont typeface="Wingdings" charset="2"/>
              <a:buChar char="q"/>
            </a:pPr>
            <a:r>
              <a:rPr lang="en-US" sz="1200" dirty="0" smtClean="0"/>
              <a:t>Write in full sentences</a:t>
            </a:r>
          </a:p>
          <a:p>
            <a:pPr marL="190500" indent="-190500">
              <a:buFont typeface="Wingdings" charset="2"/>
              <a:buChar char="q"/>
            </a:pPr>
            <a:r>
              <a:rPr lang="en-US" sz="1200" dirty="0" smtClean="0"/>
              <a:t>Make sure you list things that are related to the task prompt</a:t>
            </a:r>
          </a:p>
          <a:p>
            <a:pPr marL="190500" indent="-190500">
              <a:buFont typeface="AppleColorEmoji" charset="0"/>
              <a:buChar char="®"/>
            </a:pPr>
            <a:r>
              <a:rPr lang="en-US" sz="1200" dirty="0" smtClean="0"/>
              <a:t>Read texts carefully for understanding</a:t>
            </a:r>
          </a:p>
          <a:p>
            <a:pPr marL="190500" indent="-190500">
              <a:buFont typeface="AppleColorEmoji" charset="0"/>
              <a:buChar char="®"/>
            </a:pPr>
            <a:r>
              <a:rPr lang="en-US" sz="1200" dirty="0" smtClean="0"/>
              <a:t>Practise finding 4 facts on different aspects of a text</a:t>
            </a:r>
          </a:p>
          <a:p>
            <a:pPr marL="190500" indent="-190500">
              <a:buFont typeface="AppleColorEmoji" charset="0"/>
              <a:buChar char="®"/>
            </a:pPr>
            <a:endParaRPr lang="en-US" sz="1200" dirty="0" smtClean="0"/>
          </a:p>
        </p:txBody>
      </p:sp>
      <p:sp>
        <p:nvSpPr>
          <p:cNvPr id="21" name="TextBox 20"/>
          <p:cNvSpPr txBox="1"/>
          <p:nvPr/>
        </p:nvSpPr>
        <p:spPr>
          <a:xfrm>
            <a:off x="2448215" y="195743"/>
            <a:ext cx="3006193" cy="3539430"/>
          </a:xfrm>
          <a:prstGeom prst="rect">
            <a:avLst/>
          </a:prstGeom>
          <a:noFill/>
        </p:spPr>
        <p:txBody>
          <a:bodyPr wrap="square" rtlCol="0">
            <a:spAutoFit/>
          </a:bodyPr>
          <a:lstStyle/>
          <a:p>
            <a:r>
              <a:rPr lang="en-US" sz="1400" b="1" dirty="0" smtClean="0"/>
              <a:t>				            How is LANGUAGE</a:t>
            </a:r>
            <a:endParaRPr lang="en-US" sz="1400" b="1" dirty="0"/>
          </a:p>
          <a:p>
            <a:r>
              <a:rPr lang="en-US" sz="1400" b="1" dirty="0" smtClean="0"/>
              <a:t>	             used to ….? </a:t>
            </a:r>
          </a:p>
          <a:p>
            <a:endParaRPr lang="en-US" sz="1400" b="1" dirty="0" smtClean="0"/>
          </a:p>
          <a:p>
            <a:pPr marL="231775" indent="-231775">
              <a:buFont typeface="Wingdings" charset="2"/>
              <a:buChar char="q"/>
            </a:pPr>
            <a:r>
              <a:rPr lang="en-US" sz="1200" b="1" dirty="0" smtClean="0"/>
              <a:t>Techniques </a:t>
            </a:r>
            <a:r>
              <a:rPr lang="en-US" sz="1200" dirty="0" smtClean="0"/>
              <a:t>– identify how the writer uses language</a:t>
            </a:r>
          </a:p>
          <a:p>
            <a:pPr marL="231775" indent="-231775">
              <a:buFont typeface="Wingdings" charset="2"/>
              <a:buChar char="q"/>
            </a:pPr>
            <a:r>
              <a:rPr lang="en-US" sz="1200" b="1" dirty="0" smtClean="0"/>
              <a:t>Evidence </a:t>
            </a:r>
            <a:r>
              <a:rPr lang="en-US" sz="1200" dirty="0" smtClean="0"/>
              <a:t>– select words and phrases (judicious quotes) and embed them within your sentences</a:t>
            </a:r>
          </a:p>
          <a:p>
            <a:pPr marL="231775" indent="-231775">
              <a:buFont typeface="Wingdings" charset="2"/>
              <a:buChar char="q"/>
            </a:pPr>
            <a:r>
              <a:rPr lang="en-US" sz="1200" b="1" dirty="0" smtClean="0"/>
              <a:t>Analysis </a:t>
            </a:r>
            <a:r>
              <a:rPr lang="en-US" sz="1200" dirty="0" smtClean="0"/>
              <a:t>– examine the reason for the writer’s choices and the impact in detail.</a:t>
            </a:r>
          </a:p>
          <a:p>
            <a:pPr marL="231775" indent="-231775">
              <a:buFont typeface="Wingdings" charset="2"/>
              <a:buChar char="q"/>
            </a:pPr>
            <a:r>
              <a:rPr lang="en-US" sz="1200" dirty="0" smtClean="0"/>
              <a:t>Make sure you identify features that relate to the task prompt</a:t>
            </a:r>
          </a:p>
          <a:p>
            <a:pPr marL="231775" indent="-231775">
              <a:buFont typeface="AppleColorEmoji" charset="0"/>
              <a:buChar char="®"/>
            </a:pPr>
            <a:r>
              <a:rPr lang="en-US" sz="1200" dirty="0" smtClean="0"/>
              <a:t>Revise language techniques thoroughly. Make flashcards and test yourself</a:t>
            </a:r>
          </a:p>
          <a:p>
            <a:pPr marL="231775" indent="-231775">
              <a:buFont typeface="AppleColorEmoji" charset="0"/>
              <a:buChar char="®"/>
            </a:pPr>
            <a:r>
              <a:rPr lang="en-US" sz="1200" dirty="0" smtClean="0"/>
              <a:t>Revise word classes – correctly identify verbs, nouns, adjectives, adverbs etc.</a:t>
            </a:r>
            <a:endParaRPr lang="en-US" sz="1200" dirty="0"/>
          </a:p>
          <a:p>
            <a:pPr marL="231775" indent="-231775">
              <a:buFont typeface="AppleColorEmoji" charset="0"/>
              <a:buChar char="®"/>
            </a:pPr>
            <a:r>
              <a:rPr lang="en-US" sz="1200" dirty="0" smtClean="0"/>
              <a:t>Practise analysis of words and phrases</a:t>
            </a:r>
          </a:p>
        </p:txBody>
      </p:sp>
      <p:sp>
        <p:nvSpPr>
          <p:cNvPr id="22" name="TextBox 21"/>
          <p:cNvSpPr txBox="1"/>
          <p:nvPr/>
        </p:nvSpPr>
        <p:spPr>
          <a:xfrm>
            <a:off x="896577" y="3927557"/>
            <a:ext cx="4599447" cy="2739211"/>
          </a:xfrm>
          <a:prstGeom prst="rect">
            <a:avLst/>
          </a:prstGeom>
          <a:noFill/>
        </p:spPr>
        <p:txBody>
          <a:bodyPr wrap="square" rtlCol="0">
            <a:spAutoFit/>
          </a:bodyPr>
          <a:lstStyle/>
          <a:p>
            <a:r>
              <a:rPr lang="en-US" sz="1400" b="1" dirty="0" smtClean="0"/>
              <a:t>                                       How is the text STRUCTURED … ?</a:t>
            </a:r>
          </a:p>
          <a:p>
            <a:endParaRPr lang="en-US" sz="1400" b="1" dirty="0" smtClean="0"/>
          </a:p>
          <a:p>
            <a:pPr marL="231775" indent="-231775">
              <a:buFont typeface="Wingdings" charset="2"/>
              <a:buChar char="q"/>
            </a:pPr>
            <a:r>
              <a:rPr lang="en-US" sz="1200" dirty="0" smtClean="0"/>
              <a:t>Refer to the position of the extract – is it the opening, introducing a new character, a new setting? </a:t>
            </a:r>
          </a:p>
          <a:p>
            <a:pPr marL="231775" indent="-231775">
              <a:buFont typeface="Wingdings" charset="2"/>
              <a:buChar char="q"/>
            </a:pPr>
            <a:r>
              <a:rPr lang="en-US" sz="1200" dirty="0" smtClean="0"/>
              <a:t>Step back and look at the whole extract. Where is the reader at the beginning, the middle and the end? </a:t>
            </a:r>
          </a:p>
          <a:p>
            <a:pPr marL="231775" indent="-231775">
              <a:buFont typeface="Wingdings" charset="2"/>
              <a:buChar char="q"/>
            </a:pPr>
            <a:r>
              <a:rPr lang="en-US" sz="1200" b="1" dirty="0" smtClean="0"/>
              <a:t>Techniques</a:t>
            </a:r>
            <a:r>
              <a:rPr lang="en-US" sz="1200" dirty="0" smtClean="0"/>
              <a:t>– identify the structure techniques used</a:t>
            </a:r>
          </a:p>
          <a:p>
            <a:pPr marL="231775" indent="-231775">
              <a:buFont typeface="Wingdings" charset="2"/>
              <a:buChar char="q"/>
            </a:pPr>
            <a:r>
              <a:rPr lang="en-US" sz="1200" b="1" dirty="0" smtClean="0"/>
              <a:t>Evidence </a:t>
            </a:r>
            <a:r>
              <a:rPr lang="en-US" sz="1200" dirty="0" smtClean="0"/>
              <a:t>– select words and phrases (judicious quotes) and embed them within your sentences – there may not be many for structure</a:t>
            </a:r>
          </a:p>
          <a:p>
            <a:pPr marL="231775" indent="-231775">
              <a:buFont typeface="Wingdings" charset="2"/>
              <a:buChar char="q"/>
            </a:pPr>
            <a:r>
              <a:rPr lang="en-US" sz="1200" b="1" dirty="0" smtClean="0"/>
              <a:t>Analysis </a:t>
            </a:r>
            <a:r>
              <a:rPr lang="en-US" sz="1200" dirty="0" smtClean="0"/>
              <a:t>– examine reasons for the writer’s structural choices and the impact in detail.</a:t>
            </a:r>
          </a:p>
          <a:p>
            <a:pPr marL="231775" indent="-231775">
              <a:buFont typeface="AppleColorEmoji" charset="0"/>
              <a:buChar char="®"/>
            </a:pPr>
            <a:r>
              <a:rPr lang="en-US" sz="1200" dirty="0" smtClean="0"/>
              <a:t>Revise structure techniques thoroughly. Test yourself</a:t>
            </a:r>
          </a:p>
          <a:p>
            <a:pPr marL="231775" indent="-231775">
              <a:buFont typeface="AppleColorEmoji" charset="0"/>
              <a:buChar char="®"/>
            </a:pPr>
            <a:r>
              <a:rPr lang="en-US" sz="1200" dirty="0" smtClean="0"/>
              <a:t>Practise analysis on extracts, particularly first pages of books or dramatic moments</a:t>
            </a:r>
          </a:p>
        </p:txBody>
      </p:sp>
      <p:sp>
        <p:nvSpPr>
          <p:cNvPr id="23" name="TextBox 22"/>
          <p:cNvSpPr txBox="1"/>
          <p:nvPr/>
        </p:nvSpPr>
        <p:spPr>
          <a:xfrm>
            <a:off x="5727266" y="338851"/>
            <a:ext cx="3242499" cy="5386090"/>
          </a:xfrm>
          <a:prstGeom prst="rect">
            <a:avLst/>
          </a:prstGeom>
          <a:noFill/>
        </p:spPr>
        <p:txBody>
          <a:bodyPr wrap="square" rtlCol="0">
            <a:spAutoFit/>
          </a:bodyPr>
          <a:lstStyle/>
          <a:p>
            <a:r>
              <a:rPr lang="en-US" sz="1400" b="1" dirty="0"/>
              <a:t> </a:t>
            </a:r>
            <a:r>
              <a:rPr lang="en-US" sz="1400" b="1" dirty="0" smtClean="0"/>
              <a:t>                                       A student having  </a:t>
            </a:r>
          </a:p>
          <a:p>
            <a:r>
              <a:rPr lang="en-US" sz="1400" b="1" dirty="0"/>
              <a:t> </a:t>
            </a:r>
            <a:r>
              <a:rPr lang="en-US" sz="1400" b="1" dirty="0" smtClean="0"/>
              <a:t>                                       read the text said….</a:t>
            </a:r>
          </a:p>
          <a:p>
            <a:endParaRPr lang="en-US" sz="1400" b="1" dirty="0" smtClean="0"/>
          </a:p>
          <a:p>
            <a:r>
              <a:rPr lang="en-US" sz="1400" b="1" dirty="0" smtClean="0"/>
              <a:t>TO WHAT EXTENT DO YOU AGREE?</a:t>
            </a:r>
          </a:p>
          <a:p>
            <a:pPr marL="285750" indent="-285750">
              <a:buFont typeface="Wingdings" charset="2"/>
              <a:buChar char="q"/>
            </a:pPr>
            <a:r>
              <a:rPr lang="en-US" sz="1200" dirty="0" smtClean="0"/>
              <a:t>Refer to language features in this task. Consider what would be typical of a situation, similar to that described in the text, then refer to how the writer has described it, or approached it. How? Why? What is the impact on the reader? How effectively has this been done?</a:t>
            </a:r>
          </a:p>
          <a:p>
            <a:pPr marL="285750" indent="-285750">
              <a:buFont typeface="Wingdings" charset="2"/>
              <a:buChar char="q"/>
            </a:pPr>
            <a:r>
              <a:rPr lang="en-US" sz="1200" b="1" dirty="0" smtClean="0"/>
              <a:t>Techniques </a:t>
            </a:r>
            <a:r>
              <a:rPr lang="en-US" sz="1200" dirty="0" smtClean="0"/>
              <a:t>– identify how the writer uses language to meet the evaluation given in the prompt</a:t>
            </a:r>
          </a:p>
          <a:p>
            <a:pPr marL="285750" indent="-285750">
              <a:buFont typeface="Wingdings" charset="2"/>
              <a:buChar char="q"/>
            </a:pPr>
            <a:r>
              <a:rPr lang="en-US" sz="1200" b="1" dirty="0" smtClean="0"/>
              <a:t>Evidence </a:t>
            </a:r>
            <a:r>
              <a:rPr lang="en-US" sz="1200" dirty="0" smtClean="0"/>
              <a:t>– select words and phrases (judicious quotes) and embed them within your sentences</a:t>
            </a:r>
          </a:p>
          <a:p>
            <a:pPr marL="285750" indent="-285750">
              <a:buFont typeface="Wingdings" charset="2"/>
              <a:buChar char="q"/>
            </a:pPr>
            <a:r>
              <a:rPr lang="en-US" sz="1200" b="1" dirty="0" smtClean="0"/>
              <a:t>Analysis </a:t>
            </a:r>
            <a:r>
              <a:rPr lang="en-US" sz="1200" dirty="0" smtClean="0"/>
              <a:t>– examine the reason for the writer’s choices and the impact in detail.</a:t>
            </a:r>
          </a:p>
          <a:p>
            <a:pPr marL="285750" indent="-285750">
              <a:buFont typeface="Wingdings" charset="2"/>
              <a:buChar char="q"/>
            </a:pPr>
            <a:r>
              <a:rPr lang="en-US" sz="1200" dirty="0" smtClean="0"/>
              <a:t>Make sure you refer to parts of the text that relate to the task prompt</a:t>
            </a:r>
          </a:p>
          <a:p>
            <a:pPr marL="285750" indent="-285750">
              <a:buFont typeface="Wingdings" charset="2"/>
              <a:buChar char="q"/>
            </a:pPr>
            <a:r>
              <a:rPr lang="en-US" sz="1200" dirty="0" smtClean="0"/>
              <a:t>Use the language of judgement and evaluation. </a:t>
            </a:r>
          </a:p>
          <a:p>
            <a:pPr marL="285750" indent="-285750">
              <a:buFont typeface="AppleColorEmoji" charset="0"/>
              <a:buChar char="®"/>
            </a:pPr>
            <a:r>
              <a:rPr lang="en-US" sz="1200" dirty="0" smtClean="0"/>
              <a:t>Revise language techniques thoroughly</a:t>
            </a:r>
          </a:p>
          <a:p>
            <a:pPr marL="285750" indent="-285750">
              <a:buFont typeface="AppleColorEmoji" charset="0"/>
              <a:buChar char="®"/>
            </a:pPr>
            <a:r>
              <a:rPr lang="en-US" sz="1200" dirty="0" smtClean="0"/>
              <a:t>Make flashcards and test yourself</a:t>
            </a:r>
          </a:p>
          <a:p>
            <a:pPr marL="285750" indent="-285750">
              <a:buFont typeface="AppleColorEmoji" charset="0"/>
              <a:buChar char="®"/>
            </a:pPr>
            <a:r>
              <a:rPr lang="en-US" sz="1200" dirty="0" smtClean="0"/>
              <a:t>Revise word classes – correctly identify verbs, nouns, adjectives, adverbs etc.</a:t>
            </a:r>
            <a:endParaRPr lang="en-US" sz="1200" dirty="0"/>
          </a:p>
          <a:p>
            <a:pPr marL="285750" indent="-285750">
              <a:buFont typeface="AppleColorEmoji" charset="0"/>
              <a:buChar char="®"/>
            </a:pPr>
            <a:r>
              <a:rPr lang="en-US" sz="1200" dirty="0" smtClean="0"/>
              <a:t>Practise analysis of words and phrases</a:t>
            </a:r>
          </a:p>
        </p:txBody>
      </p:sp>
    </p:spTree>
    <p:custDataLst>
      <p:tags r:id="rId1"/>
    </p:custDataLst>
    <p:extLst>
      <p:ext uri="{BB962C8B-B14F-4D97-AF65-F5344CB8AC3E}">
        <p14:creationId xmlns:p14="http://schemas.microsoft.com/office/powerpoint/2010/main" val="2132519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84862" y="318853"/>
            <a:ext cx="1459722"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TextBox 5"/>
          <p:cNvSpPr txBox="1"/>
          <p:nvPr/>
        </p:nvSpPr>
        <p:spPr>
          <a:xfrm>
            <a:off x="784506" y="3826363"/>
            <a:ext cx="4667430" cy="28664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a:p>
        </p:txBody>
      </p:sp>
      <p:sp>
        <p:nvSpPr>
          <p:cNvPr id="7" name="TextBox 6"/>
          <p:cNvSpPr txBox="1"/>
          <p:nvPr/>
        </p:nvSpPr>
        <p:spPr>
          <a:xfrm>
            <a:off x="2302310" y="303975"/>
            <a:ext cx="3173862"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Box 7"/>
          <p:cNvSpPr txBox="1"/>
          <p:nvPr/>
        </p:nvSpPr>
        <p:spPr>
          <a:xfrm>
            <a:off x="5580729" y="281249"/>
            <a:ext cx="3426854" cy="646330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11" name="Picture 10"/>
          <p:cNvPicPr>
            <a:picLocks noChangeAspect="1"/>
          </p:cNvPicPr>
          <p:nvPr/>
        </p:nvPicPr>
        <p:blipFill rotWithShape="1">
          <a:blip r:embed="rId3"/>
          <a:srcRect r="67818" b="49501"/>
          <a:stretch/>
        </p:blipFill>
        <p:spPr>
          <a:xfrm>
            <a:off x="798143" y="317004"/>
            <a:ext cx="373294" cy="529147"/>
          </a:xfrm>
          <a:prstGeom prst="rect">
            <a:avLst/>
          </a:prstGeom>
        </p:spPr>
      </p:pic>
      <p:pic>
        <p:nvPicPr>
          <p:cNvPr id="12" name="Picture 11"/>
          <p:cNvPicPr>
            <a:picLocks noChangeAspect="1"/>
          </p:cNvPicPr>
          <p:nvPr/>
        </p:nvPicPr>
        <p:blipFill rotWithShape="1">
          <a:blip r:embed="rId3"/>
          <a:srcRect l="33273" t="-1" r="33273" b="50202"/>
          <a:stretch/>
        </p:blipFill>
        <p:spPr>
          <a:xfrm>
            <a:off x="2397463" y="317004"/>
            <a:ext cx="383829" cy="516118"/>
          </a:xfrm>
          <a:prstGeom prst="rect">
            <a:avLst/>
          </a:prstGeom>
        </p:spPr>
      </p:pic>
      <p:pic>
        <p:nvPicPr>
          <p:cNvPr id="13" name="Picture 12"/>
          <p:cNvPicPr>
            <a:picLocks noChangeAspect="1"/>
          </p:cNvPicPr>
          <p:nvPr/>
        </p:nvPicPr>
        <p:blipFill rotWithShape="1">
          <a:blip r:embed="rId3"/>
          <a:srcRect l="66727" b="48943"/>
          <a:stretch/>
        </p:blipFill>
        <p:spPr>
          <a:xfrm>
            <a:off x="784506" y="3804801"/>
            <a:ext cx="413718" cy="573478"/>
          </a:xfrm>
          <a:prstGeom prst="rect">
            <a:avLst/>
          </a:prstGeom>
        </p:spPr>
      </p:pic>
      <p:pic>
        <p:nvPicPr>
          <p:cNvPr id="14" name="Picture 13"/>
          <p:cNvPicPr>
            <a:picLocks noChangeAspect="1"/>
          </p:cNvPicPr>
          <p:nvPr/>
        </p:nvPicPr>
        <p:blipFill rotWithShape="1">
          <a:blip r:embed="rId3"/>
          <a:srcRect t="51409" r="66852"/>
          <a:stretch/>
        </p:blipFill>
        <p:spPr>
          <a:xfrm>
            <a:off x="5608831" y="303975"/>
            <a:ext cx="382007" cy="505844"/>
          </a:xfrm>
          <a:prstGeom prst="rect">
            <a:avLst/>
          </a:prstGeom>
        </p:spPr>
      </p:pic>
      <p:sp>
        <p:nvSpPr>
          <p:cNvPr id="2" name="TextBox 1"/>
          <p:cNvSpPr txBox="1"/>
          <p:nvPr/>
        </p:nvSpPr>
        <p:spPr>
          <a:xfrm>
            <a:off x="124863" y="303975"/>
            <a:ext cx="615553" cy="6425724"/>
          </a:xfrm>
          <a:prstGeom prst="rect">
            <a:avLst/>
          </a:prstGeom>
          <a:solidFill>
            <a:schemeClr val="tx1"/>
          </a:solidFill>
        </p:spPr>
        <p:txBody>
          <a:bodyPr vert="vert270" wrap="square" rtlCol="0">
            <a:spAutoFit/>
          </a:bodyPr>
          <a:lstStyle/>
          <a:p>
            <a:pPr algn="ctr"/>
            <a:r>
              <a:rPr lang="en-US" sz="2800" b="1" dirty="0" smtClean="0">
                <a:solidFill>
                  <a:schemeClr val="bg1"/>
                </a:solidFill>
              </a:rPr>
              <a:t>LANGUAGE PAPER 2    Section A</a:t>
            </a:r>
            <a:endParaRPr lang="en-US" sz="2800" b="1" dirty="0">
              <a:solidFill>
                <a:schemeClr val="bg1"/>
              </a:solidFill>
            </a:endParaRPr>
          </a:p>
        </p:txBody>
      </p:sp>
      <p:sp>
        <p:nvSpPr>
          <p:cNvPr id="3" name="TextBox 2"/>
          <p:cNvSpPr txBox="1"/>
          <p:nvPr/>
        </p:nvSpPr>
        <p:spPr>
          <a:xfrm>
            <a:off x="1235833" y="569152"/>
            <a:ext cx="1032985" cy="276999"/>
          </a:xfrm>
          <a:prstGeom prst="rect">
            <a:avLst/>
          </a:prstGeom>
          <a:noFill/>
        </p:spPr>
        <p:txBody>
          <a:bodyPr wrap="square" rtlCol="0">
            <a:spAutoFit/>
          </a:bodyPr>
          <a:lstStyle/>
          <a:p>
            <a:r>
              <a:rPr lang="en-US" sz="1200" smtClean="0"/>
              <a:t>4 marks AO1</a:t>
            </a:r>
            <a:endParaRPr lang="en-US" sz="1200" dirty="0"/>
          </a:p>
        </p:txBody>
      </p:sp>
      <p:sp>
        <p:nvSpPr>
          <p:cNvPr id="4" name="TextBox 3"/>
          <p:cNvSpPr txBox="1"/>
          <p:nvPr/>
        </p:nvSpPr>
        <p:spPr>
          <a:xfrm>
            <a:off x="1210698" y="301499"/>
            <a:ext cx="855515" cy="369332"/>
          </a:xfrm>
          <a:prstGeom prst="rect">
            <a:avLst/>
          </a:prstGeom>
          <a:noFill/>
        </p:spPr>
        <p:txBody>
          <a:bodyPr wrap="square" rtlCol="0">
            <a:spAutoFit/>
          </a:bodyPr>
          <a:lstStyle/>
          <a:p>
            <a:r>
              <a:rPr lang="en-US" b="1" dirty="0" smtClean="0"/>
              <a:t>5 Mins</a:t>
            </a:r>
            <a:endParaRPr lang="en-US" b="1" dirty="0"/>
          </a:p>
        </p:txBody>
      </p:sp>
      <p:sp>
        <p:nvSpPr>
          <p:cNvPr id="15" name="TextBox 14"/>
          <p:cNvSpPr txBox="1"/>
          <p:nvPr/>
        </p:nvSpPr>
        <p:spPr>
          <a:xfrm>
            <a:off x="2810807" y="317004"/>
            <a:ext cx="1172424" cy="369332"/>
          </a:xfrm>
          <a:prstGeom prst="rect">
            <a:avLst/>
          </a:prstGeom>
          <a:noFill/>
        </p:spPr>
        <p:txBody>
          <a:bodyPr wrap="square" rtlCol="0">
            <a:spAutoFit/>
          </a:bodyPr>
          <a:lstStyle/>
          <a:p>
            <a:r>
              <a:rPr lang="en-US" b="1" dirty="0" smtClean="0"/>
              <a:t>10 Mins</a:t>
            </a:r>
            <a:endParaRPr lang="en-US" b="1" dirty="0"/>
          </a:p>
        </p:txBody>
      </p:sp>
      <p:sp>
        <p:nvSpPr>
          <p:cNvPr id="16" name="TextBox 15"/>
          <p:cNvSpPr txBox="1"/>
          <p:nvPr/>
        </p:nvSpPr>
        <p:spPr>
          <a:xfrm>
            <a:off x="2821602" y="600871"/>
            <a:ext cx="1290422" cy="276999"/>
          </a:xfrm>
          <a:prstGeom prst="rect">
            <a:avLst/>
          </a:prstGeom>
          <a:noFill/>
        </p:spPr>
        <p:txBody>
          <a:bodyPr wrap="square" rtlCol="0">
            <a:spAutoFit/>
          </a:bodyPr>
          <a:lstStyle/>
          <a:p>
            <a:r>
              <a:rPr lang="en-US" sz="1200" dirty="0" smtClean="0"/>
              <a:t>8  Marks AO1</a:t>
            </a:r>
            <a:endParaRPr lang="en-US" sz="1200" dirty="0"/>
          </a:p>
        </p:txBody>
      </p:sp>
      <p:sp>
        <p:nvSpPr>
          <p:cNvPr id="17" name="TextBox 16"/>
          <p:cNvSpPr txBox="1"/>
          <p:nvPr/>
        </p:nvSpPr>
        <p:spPr>
          <a:xfrm>
            <a:off x="1206291" y="3823887"/>
            <a:ext cx="1798165" cy="369332"/>
          </a:xfrm>
          <a:prstGeom prst="rect">
            <a:avLst/>
          </a:prstGeom>
          <a:noFill/>
        </p:spPr>
        <p:txBody>
          <a:bodyPr wrap="square" rtlCol="0">
            <a:spAutoFit/>
          </a:bodyPr>
          <a:lstStyle/>
          <a:p>
            <a:r>
              <a:rPr lang="en-US" b="1" dirty="0" smtClean="0"/>
              <a:t>15 Mins</a:t>
            </a:r>
            <a:endParaRPr lang="en-US" b="1" dirty="0"/>
          </a:p>
        </p:txBody>
      </p:sp>
      <p:sp>
        <p:nvSpPr>
          <p:cNvPr id="18" name="TextBox 17"/>
          <p:cNvSpPr txBox="1"/>
          <p:nvPr/>
        </p:nvSpPr>
        <p:spPr>
          <a:xfrm>
            <a:off x="1242313" y="4091540"/>
            <a:ext cx="1417759" cy="276999"/>
          </a:xfrm>
          <a:prstGeom prst="rect">
            <a:avLst/>
          </a:prstGeom>
          <a:noFill/>
        </p:spPr>
        <p:txBody>
          <a:bodyPr wrap="square" rtlCol="0">
            <a:spAutoFit/>
          </a:bodyPr>
          <a:lstStyle/>
          <a:p>
            <a:r>
              <a:rPr lang="en-US" sz="1200" dirty="0" smtClean="0"/>
              <a:t>12  Marks AO2</a:t>
            </a:r>
            <a:endParaRPr lang="en-US" sz="1200" dirty="0"/>
          </a:p>
        </p:txBody>
      </p:sp>
      <p:sp>
        <p:nvSpPr>
          <p:cNvPr id="19" name="TextBox 18"/>
          <p:cNvSpPr txBox="1"/>
          <p:nvPr/>
        </p:nvSpPr>
        <p:spPr>
          <a:xfrm>
            <a:off x="6076147" y="533936"/>
            <a:ext cx="1594276" cy="276999"/>
          </a:xfrm>
          <a:prstGeom prst="rect">
            <a:avLst/>
          </a:prstGeom>
          <a:noFill/>
        </p:spPr>
        <p:txBody>
          <a:bodyPr wrap="square" rtlCol="0">
            <a:spAutoFit/>
          </a:bodyPr>
          <a:lstStyle/>
          <a:p>
            <a:r>
              <a:rPr lang="en-US" sz="1200" dirty="0" smtClean="0"/>
              <a:t>16 Marks AO3</a:t>
            </a:r>
            <a:endParaRPr lang="en-US" sz="1200" dirty="0"/>
          </a:p>
        </p:txBody>
      </p:sp>
      <p:sp>
        <p:nvSpPr>
          <p:cNvPr id="20" name="TextBox 19"/>
          <p:cNvSpPr txBox="1"/>
          <p:nvPr/>
        </p:nvSpPr>
        <p:spPr>
          <a:xfrm>
            <a:off x="6039364" y="281249"/>
            <a:ext cx="1172424" cy="369332"/>
          </a:xfrm>
          <a:prstGeom prst="rect">
            <a:avLst/>
          </a:prstGeom>
          <a:noFill/>
        </p:spPr>
        <p:txBody>
          <a:bodyPr wrap="square" rtlCol="0">
            <a:spAutoFit/>
          </a:bodyPr>
          <a:lstStyle/>
          <a:p>
            <a:r>
              <a:rPr lang="en-US" b="1" dirty="0" smtClean="0"/>
              <a:t>25 Mins</a:t>
            </a:r>
            <a:endParaRPr lang="en-US" b="1" dirty="0"/>
          </a:p>
        </p:txBody>
      </p:sp>
      <p:sp>
        <p:nvSpPr>
          <p:cNvPr id="10" name="TextBox 9"/>
          <p:cNvSpPr txBox="1"/>
          <p:nvPr/>
        </p:nvSpPr>
        <p:spPr>
          <a:xfrm>
            <a:off x="798143" y="815622"/>
            <a:ext cx="1368721" cy="2954655"/>
          </a:xfrm>
          <a:prstGeom prst="rect">
            <a:avLst/>
          </a:prstGeom>
          <a:noFill/>
        </p:spPr>
        <p:txBody>
          <a:bodyPr wrap="square" rtlCol="0">
            <a:spAutoFit/>
          </a:bodyPr>
          <a:lstStyle/>
          <a:p>
            <a:r>
              <a:rPr lang="en-US" sz="1400" b="1" dirty="0" smtClean="0"/>
              <a:t>Choose four things that are true… ?</a:t>
            </a:r>
          </a:p>
          <a:p>
            <a:pPr marL="185738" indent="-185738">
              <a:buFont typeface="Wingdings" charset="2"/>
              <a:buChar char="q"/>
            </a:pPr>
            <a:r>
              <a:rPr lang="en-US" sz="1200" dirty="0" smtClean="0"/>
              <a:t>Read key words in the question &amp; the extract very carefully</a:t>
            </a:r>
          </a:p>
          <a:p>
            <a:pPr marL="185738" indent="-185738">
              <a:buFont typeface="AppleColorEmoji" charset="0"/>
              <a:buChar char="®"/>
            </a:pPr>
            <a:r>
              <a:rPr lang="en-US" sz="1200" dirty="0" smtClean="0"/>
              <a:t>Read texts for understanding</a:t>
            </a:r>
          </a:p>
          <a:p>
            <a:pPr marL="185738" indent="-185738">
              <a:buFont typeface="AppleColorEmoji" charset="0"/>
              <a:buChar char="®"/>
            </a:pPr>
            <a:r>
              <a:rPr lang="en-US" sz="1200" dirty="0" smtClean="0"/>
              <a:t>Practise finding true or false  facts on different aspects of the text </a:t>
            </a:r>
          </a:p>
        </p:txBody>
      </p:sp>
      <p:sp>
        <p:nvSpPr>
          <p:cNvPr id="21" name="TextBox 20"/>
          <p:cNvSpPr txBox="1"/>
          <p:nvPr/>
        </p:nvSpPr>
        <p:spPr>
          <a:xfrm>
            <a:off x="2316657" y="241709"/>
            <a:ext cx="3227091" cy="3631763"/>
          </a:xfrm>
          <a:prstGeom prst="rect">
            <a:avLst/>
          </a:prstGeom>
          <a:noFill/>
        </p:spPr>
        <p:txBody>
          <a:bodyPr wrap="square" rtlCol="0">
            <a:spAutoFit/>
          </a:bodyPr>
          <a:lstStyle/>
          <a:p>
            <a:r>
              <a:rPr lang="en-US" sz="1400" b="1" dirty="0" smtClean="0"/>
              <a:t>	              </a:t>
            </a:r>
            <a:r>
              <a:rPr lang="en-US" sz="1200" b="1" dirty="0" smtClean="0"/>
              <a:t>Write a SUMMARY    </a:t>
            </a:r>
          </a:p>
          <a:p>
            <a:r>
              <a:rPr lang="en-US" sz="1200" b="1" dirty="0"/>
              <a:t> </a:t>
            </a:r>
            <a:r>
              <a:rPr lang="en-US" sz="1200" b="1" dirty="0" smtClean="0"/>
              <a:t>                                         on the similarities/ </a:t>
            </a:r>
          </a:p>
          <a:p>
            <a:r>
              <a:rPr lang="en-US" sz="1200" b="1" dirty="0"/>
              <a:t> </a:t>
            </a:r>
            <a:r>
              <a:rPr lang="en-US" sz="1200" b="1" dirty="0" smtClean="0"/>
              <a:t>                                         differences between..?</a:t>
            </a:r>
          </a:p>
          <a:p>
            <a:pPr marL="185738" indent="-185738">
              <a:buFont typeface="Wingdings" charset="2"/>
              <a:buChar char="q"/>
            </a:pPr>
            <a:r>
              <a:rPr lang="en-US" sz="1200" dirty="0" smtClean="0"/>
              <a:t>List four points relating to the prompt from Source A. List four points from Source B</a:t>
            </a:r>
          </a:p>
          <a:p>
            <a:pPr marL="185738" indent="-185738">
              <a:buFont typeface="Wingdings" charset="2"/>
              <a:buChar char="q"/>
            </a:pPr>
            <a:r>
              <a:rPr lang="en-US" sz="1200" dirty="0"/>
              <a:t>S</a:t>
            </a:r>
            <a:r>
              <a:rPr lang="en-US" sz="1200" dirty="0" smtClean="0"/>
              <a:t>elect words and phrases (judicious quotes) that are the </a:t>
            </a:r>
            <a:r>
              <a:rPr lang="en-US" sz="1200" b="1" dirty="0" smtClean="0"/>
              <a:t>evidence </a:t>
            </a:r>
            <a:r>
              <a:rPr lang="en-US" sz="1200" dirty="0" smtClean="0"/>
              <a:t>for your points </a:t>
            </a:r>
          </a:p>
          <a:p>
            <a:pPr marL="185738" indent="-185738">
              <a:buFont typeface="Wingdings" charset="2"/>
              <a:buChar char="q"/>
            </a:pPr>
            <a:r>
              <a:rPr lang="en-US" sz="1200" dirty="0" smtClean="0"/>
              <a:t>Make</a:t>
            </a:r>
            <a:r>
              <a:rPr lang="en-US" sz="1200" b="1" dirty="0" smtClean="0"/>
              <a:t> inferences </a:t>
            </a:r>
            <a:r>
              <a:rPr lang="en-US" sz="1200" dirty="0" smtClean="0"/>
              <a:t>about what each point suggests is the similarity or difference.</a:t>
            </a:r>
          </a:p>
          <a:p>
            <a:pPr marL="185738" indent="-185738">
              <a:buFont typeface="Wingdings" charset="2"/>
              <a:buChar char="q"/>
            </a:pPr>
            <a:r>
              <a:rPr lang="en-US" sz="1200" dirty="0" smtClean="0"/>
              <a:t>Write up in 4 paragraphs (one quotation from each Source per paragraph = 2 quotations/paragraph)</a:t>
            </a:r>
          </a:p>
          <a:p>
            <a:pPr marL="185738" indent="-185738">
              <a:buFont typeface="Wingdings" charset="2"/>
              <a:buChar char="q"/>
            </a:pPr>
            <a:r>
              <a:rPr lang="en-US" sz="1200" dirty="0" smtClean="0"/>
              <a:t>Make sure you refer to parts of the text that relate to the prompt. </a:t>
            </a:r>
          </a:p>
          <a:p>
            <a:pPr marL="185738" indent="-185738">
              <a:buFont typeface="AppleColorEmoji" charset="0"/>
              <a:buChar char="®"/>
            </a:pPr>
            <a:r>
              <a:rPr lang="en-US" sz="900" dirty="0" smtClean="0"/>
              <a:t>Practise summarising an extract</a:t>
            </a:r>
          </a:p>
          <a:p>
            <a:pPr marL="185738" indent="-185738">
              <a:buFont typeface="AppleColorEmoji" charset="0"/>
              <a:buChar char="®"/>
            </a:pPr>
            <a:r>
              <a:rPr lang="en-US" sz="900" dirty="0" smtClean="0"/>
              <a:t>Practise summarising two extracts finding points of comparison and contrast</a:t>
            </a:r>
          </a:p>
          <a:p>
            <a:pPr marL="185738" indent="-185738">
              <a:buFont typeface="AppleColorEmoji" charset="0"/>
              <a:buChar char="®"/>
            </a:pPr>
            <a:r>
              <a:rPr lang="en-US" sz="900" dirty="0" smtClean="0"/>
              <a:t>Practise making inferences from textual info</a:t>
            </a:r>
          </a:p>
          <a:p>
            <a:pPr marL="185738" indent="-185738">
              <a:buFont typeface="AppleColorEmoji" charset="0"/>
              <a:buChar char="®"/>
            </a:pPr>
            <a:r>
              <a:rPr lang="en-US" sz="900" dirty="0" smtClean="0"/>
              <a:t>Learn the language of comparison &amp; contrast</a:t>
            </a:r>
          </a:p>
          <a:p>
            <a:pPr marL="185738" indent="-185738">
              <a:buFont typeface="AppleColorEmoji" charset="0"/>
              <a:buChar char="®"/>
            </a:pPr>
            <a:r>
              <a:rPr lang="en-US" sz="900" dirty="0" smtClean="0"/>
              <a:t>Learn the language of inference and analysis</a:t>
            </a:r>
          </a:p>
        </p:txBody>
      </p:sp>
      <p:sp>
        <p:nvSpPr>
          <p:cNvPr id="22" name="TextBox 21"/>
          <p:cNvSpPr txBox="1"/>
          <p:nvPr/>
        </p:nvSpPr>
        <p:spPr>
          <a:xfrm>
            <a:off x="839202" y="4361701"/>
            <a:ext cx="4475158" cy="2277547"/>
          </a:xfrm>
          <a:prstGeom prst="rect">
            <a:avLst/>
          </a:prstGeom>
          <a:noFill/>
        </p:spPr>
        <p:txBody>
          <a:bodyPr wrap="square" rtlCol="0">
            <a:spAutoFit/>
          </a:bodyPr>
          <a:lstStyle/>
          <a:p>
            <a:r>
              <a:rPr lang="en-US" sz="1400" b="1" dirty="0" smtClean="0"/>
              <a:t>How is LANGUAGE used to … ? (at least 3 PEEL paragraphs)</a:t>
            </a:r>
          </a:p>
          <a:p>
            <a:pPr marL="285750" indent="-285750">
              <a:buFont typeface="Wingdings" charset="2"/>
              <a:buChar char="q"/>
            </a:pPr>
            <a:r>
              <a:rPr lang="en-US" sz="1200" b="1" dirty="0" smtClean="0"/>
              <a:t>Techniques </a:t>
            </a:r>
            <a:r>
              <a:rPr lang="en-US" sz="1200" dirty="0" smtClean="0"/>
              <a:t>– identify how the writer uses language</a:t>
            </a:r>
          </a:p>
          <a:p>
            <a:pPr marL="285750" indent="-285750">
              <a:buFont typeface="Wingdings" charset="2"/>
              <a:buChar char="q"/>
            </a:pPr>
            <a:r>
              <a:rPr lang="en-US" sz="1200" b="1" dirty="0" smtClean="0"/>
              <a:t>Evidence </a:t>
            </a:r>
            <a:r>
              <a:rPr lang="en-US" sz="1200" dirty="0" smtClean="0"/>
              <a:t>– select words and phrases (judicious quotes) and embed them within your sentences</a:t>
            </a:r>
          </a:p>
          <a:p>
            <a:pPr marL="285750" indent="-285750">
              <a:buFont typeface="Wingdings" charset="2"/>
              <a:buChar char="q"/>
            </a:pPr>
            <a:r>
              <a:rPr lang="en-US" sz="1200" b="1" dirty="0" smtClean="0"/>
              <a:t>Analysis </a:t>
            </a:r>
            <a:r>
              <a:rPr lang="en-US" sz="1200" dirty="0" smtClean="0"/>
              <a:t>– examine the reason for the writer’s choices and the impact in detail. </a:t>
            </a:r>
          </a:p>
          <a:p>
            <a:pPr marL="285750" indent="-285750">
              <a:buFont typeface="Wingdings" charset="2"/>
              <a:buChar char="q"/>
            </a:pPr>
            <a:r>
              <a:rPr lang="en-US" sz="1200" dirty="0" smtClean="0"/>
              <a:t>Make sure you </a:t>
            </a:r>
            <a:r>
              <a:rPr lang="en-US" sz="1200" dirty="0"/>
              <a:t>r</a:t>
            </a:r>
            <a:r>
              <a:rPr lang="en-US" sz="1200" dirty="0" smtClean="0"/>
              <a:t>efer to language that relates to the task prompt and link back to the focus of </a:t>
            </a:r>
            <a:r>
              <a:rPr lang="en-US" sz="1200" smtClean="0"/>
              <a:t>the question</a:t>
            </a:r>
            <a:endParaRPr lang="en-US" sz="1200" dirty="0" smtClean="0"/>
          </a:p>
          <a:p>
            <a:pPr marL="285750" indent="-285750">
              <a:buFont typeface="AppleColorEmoji" charset="0"/>
              <a:buChar char="®"/>
            </a:pPr>
            <a:r>
              <a:rPr lang="en-US" sz="1000" dirty="0" smtClean="0"/>
              <a:t>Revise language techniques thoroughly. Make flashcards and test yourself</a:t>
            </a:r>
          </a:p>
          <a:p>
            <a:pPr marL="285750" indent="-285750">
              <a:buFont typeface="AppleColorEmoji" charset="0"/>
              <a:buChar char="®"/>
            </a:pPr>
            <a:r>
              <a:rPr lang="en-US" sz="1000" dirty="0" smtClean="0"/>
              <a:t>Revise word classes – correctly identify verbs, nouns, adjectives, adverbs etc.</a:t>
            </a:r>
            <a:endParaRPr lang="en-US" sz="1000" dirty="0"/>
          </a:p>
          <a:p>
            <a:pPr marL="285750" indent="-285750">
              <a:buFont typeface="AppleColorEmoji" charset="0"/>
              <a:buChar char="®"/>
            </a:pPr>
            <a:r>
              <a:rPr lang="en-US" sz="1000" dirty="0" smtClean="0"/>
              <a:t>Practise analysis of words and phrases</a:t>
            </a:r>
          </a:p>
        </p:txBody>
      </p:sp>
      <p:sp>
        <p:nvSpPr>
          <p:cNvPr id="23" name="TextBox 22"/>
          <p:cNvSpPr txBox="1"/>
          <p:nvPr/>
        </p:nvSpPr>
        <p:spPr>
          <a:xfrm>
            <a:off x="5656526" y="323086"/>
            <a:ext cx="3446364" cy="6678751"/>
          </a:xfrm>
          <a:prstGeom prst="rect">
            <a:avLst/>
          </a:prstGeom>
          <a:noFill/>
        </p:spPr>
        <p:txBody>
          <a:bodyPr wrap="square" rtlCol="0">
            <a:spAutoFit/>
          </a:bodyPr>
          <a:lstStyle/>
          <a:p>
            <a:r>
              <a:rPr lang="en-US" sz="1400" b="1" dirty="0" smtClean="0"/>
              <a:t>             -                    Compare how the two            </a:t>
            </a:r>
          </a:p>
          <a:p>
            <a:r>
              <a:rPr lang="en-US" sz="1400" b="1" dirty="0"/>
              <a:t> </a:t>
            </a:r>
            <a:r>
              <a:rPr lang="en-US" sz="1400" b="1" dirty="0" smtClean="0"/>
              <a:t>                                   writers CONVEY their  FEELINGS/ ATTITUDES/VIEWPOINT  of … ?</a:t>
            </a:r>
          </a:p>
          <a:p>
            <a:pPr marL="185738" indent="-185738">
              <a:buFont typeface="Wingdings" charset="2"/>
              <a:buChar char="q"/>
            </a:pPr>
            <a:r>
              <a:rPr lang="en-US" sz="1200" dirty="0" smtClean="0"/>
              <a:t>Step back and look at the </a:t>
            </a:r>
            <a:r>
              <a:rPr lang="en-US" sz="1200" b="1" dirty="0" smtClean="0"/>
              <a:t>whole text. </a:t>
            </a:r>
            <a:r>
              <a:rPr lang="en-US" sz="1200" dirty="0" smtClean="0"/>
              <a:t>Focus on the </a:t>
            </a:r>
            <a:r>
              <a:rPr lang="en-US" sz="1200" b="1" dirty="0" smtClean="0"/>
              <a:t>overall tone and attitude </a:t>
            </a:r>
            <a:r>
              <a:rPr lang="en-US" sz="1200" dirty="0" smtClean="0"/>
              <a:t>that is being communicated through the text. Identify this by looking at:</a:t>
            </a:r>
          </a:p>
          <a:p>
            <a:pPr marL="185738" indent="-185738">
              <a:buFont typeface="Wingdings" charset="2"/>
              <a:buChar char="q"/>
            </a:pPr>
            <a:r>
              <a:rPr lang="en-US" sz="1200" b="1" dirty="0" smtClean="0"/>
              <a:t>Content - </a:t>
            </a:r>
            <a:r>
              <a:rPr lang="en-US" sz="1200" dirty="0"/>
              <a:t>what is mainly written about? What dominates the </a:t>
            </a:r>
            <a:r>
              <a:rPr lang="en-US" sz="1200" dirty="0" smtClean="0"/>
              <a:t>extract?  This </a:t>
            </a:r>
            <a:r>
              <a:rPr lang="en-US" sz="1200" dirty="0"/>
              <a:t>will be the most important focus. </a:t>
            </a:r>
            <a:endParaRPr lang="en-US" sz="1200" b="1" dirty="0" smtClean="0"/>
          </a:p>
          <a:p>
            <a:pPr marL="185738" indent="-185738">
              <a:buFont typeface="Wingdings" charset="2"/>
              <a:buChar char="q"/>
            </a:pPr>
            <a:r>
              <a:rPr lang="en-US" sz="1200" b="1" dirty="0" smtClean="0"/>
              <a:t>Organisation </a:t>
            </a:r>
            <a:r>
              <a:rPr lang="en-US" sz="1200" dirty="0" smtClean="0"/>
              <a:t>–Look at each paragraph. What is the order of the information? How do the texts differ? </a:t>
            </a:r>
          </a:p>
          <a:p>
            <a:pPr marL="185738" indent="-185738">
              <a:buFont typeface="Wingdings" charset="2"/>
              <a:buChar char="q"/>
            </a:pPr>
            <a:r>
              <a:rPr lang="en-US" sz="1200" b="1" dirty="0" smtClean="0"/>
              <a:t>Semantic field – </a:t>
            </a:r>
            <a:r>
              <a:rPr lang="en-US" sz="1200" dirty="0" smtClean="0"/>
              <a:t>what types of words are repeated throughout? This will give a clue to the tone and attitude? </a:t>
            </a:r>
          </a:p>
          <a:p>
            <a:pPr marL="185738" indent="-185738">
              <a:buFont typeface="Wingdings" charset="2"/>
              <a:buChar char="q"/>
            </a:pPr>
            <a:r>
              <a:rPr lang="en-US" sz="1200" dirty="0" smtClean="0"/>
              <a:t>Look for evidence of a </a:t>
            </a:r>
            <a:r>
              <a:rPr lang="en-US" sz="1200" b="1" dirty="0" smtClean="0"/>
              <a:t>clear and distinctive voice </a:t>
            </a:r>
            <a:r>
              <a:rPr lang="en-US" sz="1200" dirty="0" smtClean="0"/>
              <a:t>– is it dramatic? ironic? sarcastic? matter of fact? </a:t>
            </a:r>
            <a:r>
              <a:rPr lang="en-US" sz="1200" dirty="0"/>
              <a:t>e</a:t>
            </a:r>
            <a:r>
              <a:rPr lang="en-US" sz="1200" dirty="0" smtClean="0"/>
              <a:t>motive? How does this differ in each? How does it fit the content or topic? </a:t>
            </a:r>
          </a:p>
          <a:p>
            <a:pPr marL="185738" indent="-185738">
              <a:buFont typeface="Wingdings" charset="2"/>
              <a:buChar char="q"/>
            </a:pPr>
            <a:r>
              <a:rPr lang="en-US" sz="1200" b="1" dirty="0" smtClean="0"/>
              <a:t>Techniques </a:t>
            </a:r>
            <a:r>
              <a:rPr lang="en-US" sz="1200" dirty="0" smtClean="0"/>
              <a:t>– identify how the writer uses language, especially in the source not used for Q3</a:t>
            </a:r>
          </a:p>
          <a:p>
            <a:pPr marL="185738" indent="-185738">
              <a:buFont typeface="Wingdings" charset="2"/>
              <a:buChar char="q"/>
            </a:pPr>
            <a:r>
              <a:rPr lang="en-US" sz="1200" b="1" dirty="0" smtClean="0"/>
              <a:t>Evidence </a:t>
            </a:r>
            <a:r>
              <a:rPr lang="en-US" sz="1200" dirty="0" smtClean="0"/>
              <a:t>– select words and phrases (judicious quotes) and embed them within your sentences</a:t>
            </a:r>
          </a:p>
          <a:p>
            <a:pPr marL="185738" indent="-185738">
              <a:buFont typeface="Wingdings" charset="2"/>
              <a:buChar char="q"/>
            </a:pPr>
            <a:r>
              <a:rPr lang="en-US" sz="1200" b="1" dirty="0" smtClean="0"/>
              <a:t>Analysis </a:t>
            </a:r>
            <a:r>
              <a:rPr lang="en-US" sz="1200" dirty="0" smtClean="0"/>
              <a:t>– examine the reason for the writer’s choices and the impact in detail.</a:t>
            </a:r>
          </a:p>
          <a:p>
            <a:pPr marL="185738" indent="-185738">
              <a:buFont typeface="Wingdings" charset="2"/>
              <a:buChar char="q"/>
            </a:pPr>
            <a:r>
              <a:rPr lang="en-US" sz="1200" dirty="0" smtClean="0"/>
              <a:t>Make sure you list things only relating to the task prompt</a:t>
            </a:r>
          </a:p>
          <a:p>
            <a:pPr marL="185738" indent="-185738">
              <a:buFont typeface="AppleColorEmoji" charset="0"/>
              <a:buChar char="®"/>
            </a:pPr>
            <a:r>
              <a:rPr lang="en-US" sz="1200" dirty="0" smtClean="0"/>
              <a:t>Revise language techniques thoroughly. Make flashcards and test yourself</a:t>
            </a:r>
          </a:p>
          <a:p>
            <a:pPr marL="185738" indent="-185738">
              <a:buFont typeface="AppleColorEmoji" charset="0"/>
              <a:buChar char="®"/>
            </a:pPr>
            <a:r>
              <a:rPr lang="en-US" sz="1200" dirty="0" smtClean="0"/>
              <a:t>Revise word classes – correctly identify verbs, nouns, adjectives, adverbs etc.</a:t>
            </a:r>
            <a:endParaRPr lang="en-US" sz="1200" dirty="0"/>
          </a:p>
          <a:p>
            <a:pPr marL="185738" indent="-185738">
              <a:buFont typeface="AppleColorEmoji" charset="0"/>
              <a:buChar char="®"/>
            </a:pPr>
            <a:r>
              <a:rPr lang="en-US" sz="1200" dirty="0" smtClean="0"/>
              <a:t>Practise analysis of words and phrases</a:t>
            </a:r>
          </a:p>
          <a:p>
            <a:pPr marL="185738" indent="-185738">
              <a:buFont typeface="AppleColorEmoji" charset="0"/>
              <a:buChar char="®"/>
            </a:pPr>
            <a:r>
              <a:rPr lang="en-US" sz="1200" dirty="0" smtClean="0"/>
              <a:t>Practise identifying attitude and tone in texts.</a:t>
            </a:r>
          </a:p>
        </p:txBody>
      </p:sp>
    </p:spTree>
    <p:custDataLst>
      <p:tags r:id="rId1"/>
    </p:custDataLst>
    <p:extLst>
      <p:ext uri="{BB962C8B-B14F-4D97-AF65-F5344CB8AC3E}">
        <p14:creationId xmlns:p14="http://schemas.microsoft.com/office/powerpoint/2010/main" val="19060803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1701</TotalTime>
  <Words>769</Words>
  <Application>Microsoft Office PowerPoint</Application>
  <PresentationFormat>On-screen Show (4:3)</PresentationFormat>
  <Paragraphs>179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McCabe</dc:creator>
  <cp:lastModifiedBy>Michelle Johnston</cp:lastModifiedBy>
  <cp:revision>14</cp:revision>
  <cp:lastPrinted>2019-06-03T10:41:16Z</cp:lastPrinted>
  <dcterms:created xsi:type="dcterms:W3CDTF">2017-01-23T21:15:36Z</dcterms:created>
  <dcterms:modified xsi:type="dcterms:W3CDTF">2019-06-07T06:51:22Z</dcterms:modified>
</cp:coreProperties>
</file>