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1.xml" ContentType="application/vnd.ms-office.activeX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ctiveX/activeX2.xml" ContentType="application/vnd.ms-office.activeX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8" r:id="rId2"/>
  </p:sldMasterIdLst>
  <p:notesMasterIdLst>
    <p:notesMasterId r:id="rId18"/>
  </p:notesMasterIdLst>
  <p:sldIdLst>
    <p:sldId id="257" r:id="rId3"/>
    <p:sldId id="258" r:id="rId4"/>
    <p:sldId id="259" r:id="rId5"/>
    <p:sldId id="260" r:id="rId6"/>
    <p:sldId id="261" r:id="rId7"/>
    <p:sldId id="262" r:id="rId8"/>
    <p:sldId id="271" r:id="rId9"/>
    <p:sldId id="265" r:id="rId10"/>
    <p:sldId id="272" r:id="rId11"/>
    <p:sldId id="273" r:id="rId12"/>
    <p:sldId id="274" r:id="rId13"/>
    <p:sldId id="276" r:id="rId14"/>
    <p:sldId id="277" r:id="rId15"/>
    <p:sldId id="278" r:id="rId16"/>
    <p:sldId id="270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A9A9"/>
    <a:srgbClr val="FFFFCC"/>
    <a:srgbClr val="66FFCC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18" y="-3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AC4C7B-E9D1-4587-9ECE-FBF1550C71E0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D5A342-D384-4265-991B-043B2F4FCF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099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Students</a:t>
            </a:r>
            <a:r>
              <a:rPr lang="en-GB" baseline="0" dirty="0" smtClean="0"/>
              <a:t> work in silence. Start the Timer for students to write down non-negotiables and to see who is late.</a:t>
            </a:r>
          </a:p>
          <a:p>
            <a:r>
              <a:rPr lang="en-GB" baseline="0" dirty="0" smtClean="0"/>
              <a:t>1. All Students copy down Title, LQ, PLQ, Date</a:t>
            </a:r>
          </a:p>
          <a:p>
            <a:r>
              <a:rPr lang="en-GB" baseline="0" dirty="0" smtClean="0"/>
              <a:t>2. All students write down Key Words</a:t>
            </a:r>
          </a:p>
          <a:p>
            <a:r>
              <a:rPr lang="en-GB" baseline="0" dirty="0" smtClean="0"/>
              <a:t>3. All students write attempt Do it Now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B51F3-EC81-4098-99C8-B992D98CA16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037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1. LQ</a:t>
            </a:r>
            <a:r>
              <a:rPr lang="en-GB" baseline="0" dirty="0" smtClean="0"/>
              <a:t> and PLQ presented to class and analysed</a:t>
            </a:r>
          </a:p>
          <a:p>
            <a:r>
              <a:rPr lang="en-GB" baseline="0" dirty="0" smtClean="0"/>
              <a:t>2. What / How / Why - Topic</a:t>
            </a:r>
          </a:p>
          <a:p>
            <a:r>
              <a:rPr lang="en-GB" baseline="0" dirty="0" smtClean="0"/>
              <a:t>3. Key words discussed with class - Literacy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B51F3-EC81-4098-99C8-B992D98CA16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559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5A342-D384-4265-991B-043B2F4FCFC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085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Hinge Question:</a:t>
            </a:r>
          </a:p>
          <a:p>
            <a:pPr marL="228600" indent="-228600">
              <a:buAutoNum type="arabicPeriod"/>
            </a:pPr>
            <a:r>
              <a:rPr lang="en-GB" baseline="0" dirty="0" smtClean="0"/>
              <a:t>Pupils Attempt question in Silence without the 4 multiple choice</a:t>
            </a:r>
          </a:p>
          <a:p>
            <a:pPr marL="228600" indent="-228600">
              <a:buAutoNum type="arabicPeriod"/>
            </a:pPr>
            <a:r>
              <a:rPr lang="en-GB" dirty="0" smtClean="0"/>
              <a:t>Timer</a:t>
            </a:r>
            <a:r>
              <a:rPr lang="en-GB" baseline="0" dirty="0" smtClean="0"/>
              <a:t> set on for students</a:t>
            </a:r>
          </a:p>
          <a:p>
            <a:pPr marL="228600" indent="-228600">
              <a:buAutoNum type="arabicPeriod"/>
            </a:pPr>
            <a:r>
              <a:rPr lang="en-GB" baseline="0" dirty="0" smtClean="0"/>
              <a:t>Pupils look at the selection of answers and remember A, B, C or D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B51F3-EC81-4098-99C8-B992D98CA16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251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9" y="2857504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7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7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7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1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9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ED4A3594-84CE-466C-AF94-17B7AFC885D8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6CE5A74-F84E-4BC7-B84E-D41D6CB6E30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3594-84CE-466C-AF94-17B7AFC885D8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5A74-F84E-4BC7-B84E-D41D6CB6E30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3594-84CE-466C-AF94-17B7AFC885D8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5A74-F84E-4BC7-B84E-D41D6CB6E30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652E0FDD-5804-457D-BE1D-28E51BCF8BA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BB4527B-48B7-416C-B105-A1124C22BAA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0FDD-5804-457D-BE1D-28E51BCF8BA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527B-48B7-416C-B105-A1124C22BAA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0FDD-5804-457D-BE1D-28E51BCF8BA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527B-48B7-416C-B105-A1124C22BAA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0FDD-5804-457D-BE1D-28E51BCF8BA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527B-48B7-416C-B105-A1124C22BAA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52E0FDD-5804-457D-BE1D-28E51BCF8BA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BB4527B-48B7-416C-B105-A1124C22BAA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652E0FDD-5804-457D-BE1D-28E51BCF8BA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DBB4527B-48B7-416C-B105-A1124C22BAA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0FDD-5804-457D-BE1D-28E51BCF8BA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527B-48B7-416C-B105-A1124C22BAA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0FDD-5804-457D-BE1D-28E51BCF8BA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527B-48B7-416C-B105-A1124C22BAA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3594-84CE-466C-AF94-17B7AFC885D8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5A74-F84E-4BC7-B84E-D41D6CB6E30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0FDD-5804-457D-BE1D-28E51BCF8BA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527B-48B7-416C-B105-A1124C22BAA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0FDD-5804-457D-BE1D-28E51BCF8BA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527B-48B7-416C-B105-A1124C22BAA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0FDD-5804-457D-BE1D-28E51BCF8BA3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527B-48B7-416C-B105-A1124C22BAA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3594-84CE-466C-AF94-17B7AFC885D8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5A74-F84E-4BC7-B84E-D41D6CB6E30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3594-84CE-466C-AF94-17B7AFC885D8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5A74-F84E-4BC7-B84E-D41D6CB6E30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32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11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D4A3594-84CE-466C-AF94-17B7AFC885D8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6CE5A74-F84E-4BC7-B84E-D41D6CB6E309}" type="slidenum">
              <a:rPr lang="en-GB" smtClean="0"/>
              <a:t>‹#›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ED4A3594-84CE-466C-AF94-17B7AFC885D8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16CE5A74-F84E-4BC7-B84E-D41D6CB6E30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3594-84CE-466C-AF94-17B7AFC885D8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5A74-F84E-4BC7-B84E-D41D6CB6E30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3594-84CE-466C-AF94-17B7AFC885D8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5A74-F84E-4BC7-B84E-D41D6CB6E30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7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4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A3594-84CE-466C-AF94-17B7AFC885D8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E5A74-F84E-4BC7-B84E-D41D6CB6E30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7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3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7" y="231210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9" y="270188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7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D4A3594-84CE-466C-AF94-17B7AFC885D8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6CE5A74-F84E-4BC7-B84E-D41D6CB6E309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D4A3594-84CE-466C-AF94-17B7AFC885D8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6CE5A74-F84E-4BC7-B84E-D41D6CB6E309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5.png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24.jpeg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0.png"/><Relationship Id="rId3" Type="http://schemas.openxmlformats.org/officeDocument/2006/relationships/image" Target="../media/image34.png"/><Relationship Id="rId7" Type="http://schemas.openxmlformats.org/officeDocument/2006/relationships/image" Target="../media/image380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jpeg"/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5370275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-28228" y="4835723"/>
            <a:ext cx="2570604" cy="33855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Prepare For Learning</a:t>
            </a:r>
            <a:endParaRPr lang="en-GB" sz="16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2385" y="4835727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+mj-lt"/>
              </a:rPr>
              <a:t>KW: Ratio, Simplify, Equivalent, Fraction, Bar Model</a:t>
            </a:r>
            <a:endParaRPr lang="en-GB" sz="1600" b="1" dirty="0">
              <a:latin typeface="+mj-lt"/>
            </a:endParaRPr>
          </a:p>
        </p:txBody>
      </p:sp>
      <p:sp>
        <p:nvSpPr>
          <p:cNvPr id="6" name="AutoShape 4" descr="https://media.licdn.com/media/p/5/005/078/2ec/1b24dea.png"/>
          <p:cNvSpPr>
            <a:spLocks noChangeAspect="1" noChangeArrowheads="1"/>
          </p:cNvSpPr>
          <p:nvPr/>
        </p:nvSpPr>
        <p:spPr bwMode="auto">
          <a:xfrm>
            <a:off x="163859" y="-108346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1733972" y="411656"/>
            <a:ext cx="5652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>
                <a:latin typeface="+mj-lt"/>
              </a:rPr>
              <a:t>Introducing Ratio</a:t>
            </a:r>
            <a:endParaRPr lang="en-GB" sz="2400" b="1" u="sng" dirty="0">
              <a:latin typeface="+mj-lt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55584" y="1707654"/>
            <a:ext cx="8808913" cy="3024336"/>
          </a:xfrm>
          <a:prstGeom prst="roundRect">
            <a:avLst/>
          </a:prstGeom>
          <a:noFill/>
          <a:ln w="381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434561" y="1779662"/>
            <a:ext cx="6951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latin typeface="+mj-lt"/>
              </a:rPr>
              <a:t>Do it Now –  </a:t>
            </a:r>
            <a:endParaRPr lang="en-GB" dirty="0">
              <a:latin typeface="+mj-lt"/>
            </a:endParaRP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6535735" y="-22670"/>
            <a:ext cx="2697281" cy="364176"/>
          </a:xfrm>
          <a:noFill/>
        </p:spPr>
        <p:txBody>
          <a:bodyPr/>
          <a:lstStyle/>
          <a:p>
            <a:fld id="{B734A026-3CBB-4BD7-B2A3-BDB126165ADC}" type="datetime1">
              <a:rPr lang="en-GB" sz="2400" b="1" u="sng" smtClean="0">
                <a:solidFill>
                  <a:schemeClr val="bg1"/>
                </a:solidFill>
                <a:latin typeface="+mj-lt"/>
              </a:rPr>
              <a:t>22/09/2020</a:t>
            </a:fld>
            <a:endParaRPr lang="en-GB" b="1" u="sng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56383" y="987578"/>
            <a:ext cx="88156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 smtClean="0">
                <a:solidFill>
                  <a:schemeClr val="tx1"/>
                </a:solidFill>
                <a:latin typeface="+mj-lt"/>
              </a:rPr>
              <a:t>LQ: </a:t>
            </a:r>
            <a:r>
              <a:rPr lang="en-GB" sz="1600" b="1" dirty="0" smtClean="0">
                <a:latin typeface="+mj-lt"/>
              </a:rPr>
              <a:t>Do I understand what a ratio is</a:t>
            </a:r>
            <a:r>
              <a:rPr lang="en-GB" sz="1600" b="1" dirty="0">
                <a:latin typeface="+mj-lt"/>
              </a:rPr>
              <a:t> </a:t>
            </a:r>
            <a:r>
              <a:rPr lang="en-GB" sz="1600" b="1" dirty="0" smtClean="0">
                <a:latin typeface="+mj-lt"/>
              </a:rPr>
              <a:t>and can I write one?</a:t>
            </a:r>
            <a:endParaRPr lang="en-GB" sz="1600" b="1" dirty="0" smtClean="0">
              <a:solidFill>
                <a:schemeClr val="tx1"/>
              </a:solidFill>
              <a:latin typeface="+mj-lt"/>
            </a:endParaRPr>
          </a:p>
          <a:p>
            <a:r>
              <a:rPr lang="en-GB" sz="1600" b="1" dirty="0" smtClean="0">
                <a:solidFill>
                  <a:srgbClr val="7030A0"/>
                </a:solidFill>
                <a:latin typeface="+mj-lt"/>
              </a:rPr>
              <a:t>LQ: Can I write equivalent ratios?</a:t>
            </a:r>
            <a:endParaRPr lang="en-GB" sz="1600" dirty="0">
              <a:latin typeface="+mj-lt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83" t="28017" r="60764" b="32988"/>
          <a:stretch/>
        </p:blipFill>
        <p:spPr bwMode="auto">
          <a:xfrm>
            <a:off x="2003799" y="2278743"/>
            <a:ext cx="2154610" cy="2286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53" t="27320" r="18285" b="32791"/>
          <a:stretch/>
        </p:blipFill>
        <p:spPr bwMode="auto">
          <a:xfrm>
            <a:off x="4664184" y="2278746"/>
            <a:ext cx="2068056" cy="2381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79712" y="1851670"/>
            <a:ext cx="2154610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+mj-lt"/>
              </a:rPr>
              <a:t>Bronze</a:t>
            </a:r>
            <a:endParaRPr lang="en-GB" dirty="0"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60032" y="1851986"/>
            <a:ext cx="215461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+mj-lt"/>
              </a:rPr>
              <a:t>Silver</a:t>
            </a:r>
            <a:endParaRPr lang="en-GB" dirty="0">
              <a:latin typeface="+mj-lt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4101" name="ShockwaveFlash3" r:id="rId2" imgW="7632610" imgH="4392800"/>
        </mc:Choice>
        <mc:Fallback>
          <p:control name="ShockwaveFlash3" r:id="rId2" imgW="7632610" imgH="4392800">
            <p:pic>
              <p:nvPicPr>
                <p:cNvPr id="0" name="ShockwaveFlash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164388" y="411163"/>
                  <a:ext cx="1979612" cy="12255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61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ouble Wave 5"/>
          <p:cNvSpPr/>
          <p:nvPr/>
        </p:nvSpPr>
        <p:spPr>
          <a:xfrm>
            <a:off x="3847054" y="1429505"/>
            <a:ext cx="5189442" cy="622959"/>
          </a:xfrm>
          <a:prstGeom prst="doubleWave">
            <a:avLst>
              <a:gd name="adj1" fmla="val 6250"/>
              <a:gd name="adj2" fmla="val 808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+mj-lt"/>
              </a:rPr>
              <a:t>The ratio of yellow to blue to pink cubes is 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  <a:latin typeface="+mj-lt"/>
              </a:rPr>
              <a:t>4 : 1 : 14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666641" y="542311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+mj-lt"/>
              </a:rPr>
              <a:t>True or False</a:t>
            </a:r>
          </a:p>
        </p:txBody>
      </p:sp>
      <p:sp>
        <p:nvSpPr>
          <p:cNvPr id="8" name="Double Wave 7"/>
          <p:cNvSpPr/>
          <p:nvPr/>
        </p:nvSpPr>
        <p:spPr>
          <a:xfrm>
            <a:off x="3865247" y="2233838"/>
            <a:ext cx="5278757" cy="679512"/>
          </a:xfrm>
          <a:prstGeom prst="doubleWave">
            <a:avLst>
              <a:gd name="adj1" fmla="val 6250"/>
              <a:gd name="adj2" fmla="val 469"/>
            </a:avLst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+mj-lt"/>
              </a:rPr>
              <a:t>The ratio of pink cubes to yellow cubes is 7 : 2</a:t>
            </a:r>
          </a:p>
        </p:txBody>
      </p:sp>
      <p:sp>
        <p:nvSpPr>
          <p:cNvPr id="9" name="Double Wave 8"/>
          <p:cNvSpPr/>
          <p:nvPr/>
        </p:nvSpPr>
        <p:spPr>
          <a:xfrm>
            <a:off x="4788024" y="693387"/>
            <a:ext cx="4347648" cy="582221"/>
          </a:xfrm>
          <a:prstGeom prst="doubleWav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+mj-lt"/>
              </a:rPr>
              <a:t>A quarter of the cubes are yellow</a:t>
            </a:r>
          </a:p>
        </p:txBody>
      </p:sp>
      <p:sp>
        <p:nvSpPr>
          <p:cNvPr id="10" name="Double Wave 9"/>
          <p:cNvSpPr/>
          <p:nvPr/>
        </p:nvSpPr>
        <p:spPr>
          <a:xfrm>
            <a:off x="3332341" y="3698221"/>
            <a:ext cx="5416127" cy="720080"/>
          </a:xfrm>
          <a:prstGeom prst="doubleWav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>
                <a:solidFill>
                  <a:schemeClr val="tx1"/>
                </a:solidFill>
                <a:latin typeface="+mj-lt"/>
              </a:rPr>
              <a:t>There are four times as many yellow cubes as white cubes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-291976" y="4443958"/>
            <a:ext cx="1016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+mj-lt"/>
              </a:rPr>
              <a:t>Write one more true statement about the arrangement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534" y="1710867"/>
            <a:ext cx="648790" cy="683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660" y="1035724"/>
            <a:ext cx="623887" cy="63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132" y="1035726"/>
            <a:ext cx="540000" cy="615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132" y="1710867"/>
            <a:ext cx="540000" cy="615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132" y="2386008"/>
            <a:ext cx="540000" cy="615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132" y="3061149"/>
            <a:ext cx="540000" cy="615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660" y="3038104"/>
            <a:ext cx="623887" cy="63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599" y="1718548"/>
            <a:ext cx="540000" cy="615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599" y="2378327"/>
            <a:ext cx="540000" cy="615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929" y="1035725"/>
            <a:ext cx="540000" cy="615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324" y="3083092"/>
            <a:ext cx="540000" cy="615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534" y="2399897"/>
            <a:ext cx="648790" cy="683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7885" y="1012681"/>
            <a:ext cx="623887" cy="63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7885" y="3015061"/>
            <a:ext cx="623887" cy="63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824" y="1695504"/>
            <a:ext cx="540000" cy="615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824" y="2355283"/>
            <a:ext cx="540000" cy="615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258" y="1012682"/>
            <a:ext cx="540000" cy="615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258" y="1687823"/>
            <a:ext cx="540000" cy="615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258" y="2362964"/>
            <a:ext cx="540000" cy="615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258" y="3038105"/>
            <a:ext cx="540000" cy="615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Double Wave 31"/>
          <p:cNvSpPr/>
          <p:nvPr/>
        </p:nvSpPr>
        <p:spPr>
          <a:xfrm>
            <a:off x="4157814" y="3085091"/>
            <a:ext cx="4518642" cy="449878"/>
          </a:xfrm>
          <a:prstGeom prst="doubleWave">
            <a:avLst/>
          </a:prstGeom>
          <a:ln>
            <a:solidFill>
              <a:srgbClr val="FFFF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GB" sz="1600" dirty="0">
                <a:solidFill>
                  <a:prstClr val="black"/>
                </a:solidFill>
                <a:latin typeface="+mj-lt"/>
              </a:rPr>
              <a:t>70% of the cubes in the arrangement are pink</a:t>
            </a:r>
          </a:p>
        </p:txBody>
      </p:sp>
      <p:pic>
        <p:nvPicPr>
          <p:cNvPr id="33" name="Picture 2" descr="C:\Users\laura.shenker\AppData\Local\Microsoft\Windows\Temporary Internet Files\Content.IE5\8D3EO4E8\pinocchio_false_true[2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146" y="39062"/>
            <a:ext cx="1870472" cy="804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Content Placeholder 2"/>
          <p:cNvSpPr txBox="1">
            <a:spLocks/>
          </p:cNvSpPr>
          <p:nvPr/>
        </p:nvSpPr>
        <p:spPr>
          <a:xfrm>
            <a:off x="0" y="37676"/>
            <a:ext cx="2808312" cy="504635"/>
          </a:xfrm>
          <a:prstGeom prst="rect">
            <a:avLst/>
          </a:prstGeom>
          <a:solidFill>
            <a:srgbClr val="E6E6E6"/>
          </a:solidFill>
          <a:ln>
            <a:solidFill>
              <a:schemeClr val="tx1"/>
            </a:solidFill>
          </a:ln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GB" sz="2000" b="1" u="sng" dirty="0" smtClean="0">
                <a:latin typeface="+mj-lt"/>
              </a:rPr>
              <a:t>Silver Task</a:t>
            </a:r>
          </a:p>
          <a:p>
            <a:pPr marL="109728" indent="0">
              <a:buNone/>
            </a:pPr>
            <a:endParaRPr lang="en-GB" sz="2000" dirty="0"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542385" y="4835727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+mj-lt"/>
              </a:rPr>
              <a:t>KW: Ratio, Simplify, Equivalent, Fraction, Bar Model</a:t>
            </a:r>
            <a:endParaRPr lang="en-GB" sz="1600" b="1" dirty="0"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-28228" y="4835723"/>
            <a:ext cx="2570604" cy="338554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Construct  Meaning</a:t>
            </a:r>
            <a:endParaRPr lang="en-GB" sz="1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4593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4" descr="http://www.pageoneblog.com/wp-content/uploads/2011/07/red-white-man-questionmar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3908383"/>
            <a:ext cx="1355364" cy="895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195486"/>
            <a:ext cx="8229600" cy="857250"/>
          </a:xfrm>
        </p:spPr>
        <p:txBody>
          <a:bodyPr>
            <a:normAutofit/>
          </a:bodyPr>
          <a:lstStyle/>
          <a:p>
            <a:r>
              <a:rPr lang="en-GB" sz="3200" u="sng" dirty="0"/>
              <a:t>Cubes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9037" y="892510"/>
            <a:ext cx="771525" cy="549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947" y="378071"/>
            <a:ext cx="711518" cy="52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110" y="892510"/>
            <a:ext cx="771525" cy="549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8698" y="417423"/>
            <a:ext cx="711518" cy="52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2556" y="379045"/>
            <a:ext cx="711518" cy="52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0222" y="404244"/>
            <a:ext cx="711518" cy="52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5346" y="379045"/>
            <a:ext cx="711518" cy="52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351" y="365698"/>
            <a:ext cx="711518" cy="52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23528" y="1347614"/>
            <a:ext cx="8707305" cy="839574"/>
          </a:xfrm>
          <a:prstGeom prst="rect">
            <a:avLst/>
          </a:prstGeom>
          <a:noFill/>
        </p:spPr>
        <p:txBody>
          <a:bodyPr wrap="square" lIns="69454" tIns="34727" rIns="69454" bIns="34727" rtlCol="0">
            <a:spAutoFit/>
          </a:bodyPr>
          <a:lstStyle/>
          <a:p>
            <a:pPr defTabSz="694534"/>
            <a:r>
              <a:rPr lang="en-GB" sz="1600" dirty="0">
                <a:solidFill>
                  <a:prstClr val="black"/>
                </a:solidFill>
                <a:latin typeface="+mj-lt"/>
              </a:rPr>
              <a:t>The ratio of the orange cubes to green cubes to 1:3.</a:t>
            </a:r>
          </a:p>
          <a:p>
            <a:pPr defTabSz="694534"/>
            <a:r>
              <a:rPr lang="en-GB" sz="1600" dirty="0">
                <a:solidFill>
                  <a:prstClr val="black"/>
                </a:solidFill>
                <a:latin typeface="+mj-lt"/>
              </a:rPr>
              <a:t>There are 3 times as many green cubes as orange cubes. </a:t>
            </a:r>
          </a:p>
          <a:p>
            <a:pPr defTabSz="694534"/>
            <a:r>
              <a:rPr lang="en-GB" sz="1600" dirty="0">
                <a:solidFill>
                  <a:prstClr val="black"/>
                </a:solidFill>
                <a:latin typeface="+mj-lt"/>
              </a:rPr>
              <a:t>Will there still be 3 times as many green cubes as orange cubes if you….</a:t>
            </a:r>
          </a:p>
        </p:txBody>
      </p:sp>
      <p:sp>
        <p:nvSpPr>
          <p:cNvPr id="13" name="Double Wave 12"/>
          <p:cNvSpPr/>
          <p:nvPr/>
        </p:nvSpPr>
        <p:spPr>
          <a:xfrm>
            <a:off x="157838" y="2283718"/>
            <a:ext cx="2784745" cy="728010"/>
          </a:xfrm>
          <a:prstGeom prst="doubleWav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9454" tIns="34727" rIns="69454" bIns="34727" rtlCol="0" anchor="ctr"/>
          <a:lstStyle/>
          <a:p>
            <a:pPr algn="ctr" defTabSz="694534"/>
            <a:r>
              <a:rPr lang="en-GB" sz="1600" dirty="0">
                <a:solidFill>
                  <a:prstClr val="black"/>
                </a:solidFill>
                <a:latin typeface="+mj-lt"/>
              </a:rPr>
              <a:t>Add 2 cubes to each pile?</a:t>
            </a:r>
          </a:p>
        </p:txBody>
      </p:sp>
      <p:sp>
        <p:nvSpPr>
          <p:cNvPr id="14" name="Double Wave 13"/>
          <p:cNvSpPr/>
          <p:nvPr/>
        </p:nvSpPr>
        <p:spPr>
          <a:xfrm>
            <a:off x="3212244" y="2211710"/>
            <a:ext cx="2847358" cy="728010"/>
          </a:xfrm>
          <a:prstGeom prst="doubleWav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69454" tIns="34727" rIns="69454" bIns="34727" rtlCol="0" anchor="ctr"/>
          <a:lstStyle/>
          <a:p>
            <a:pPr algn="ctr" defTabSz="694534"/>
            <a:r>
              <a:rPr lang="en-GB" sz="1600" dirty="0">
                <a:solidFill>
                  <a:prstClr val="black"/>
                </a:solidFill>
                <a:latin typeface="+mj-lt"/>
              </a:rPr>
              <a:t>Double the number of cubes in each pile?</a:t>
            </a:r>
          </a:p>
        </p:txBody>
      </p:sp>
      <p:sp>
        <p:nvSpPr>
          <p:cNvPr id="15" name="Double Wave 14"/>
          <p:cNvSpPr/>
          <p:nvPr/>
        </p:nvSpPr>
        <p:spPr>
          <a:xfrm>
            <a:off x="6355346" y="2211710"/>
            <a:ext cx="2521270" cy="728010"/>
          </a:xfrm>
          <a:prstGeom prst="doubleWav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69454" tIns="34727" rIns="69454" bIns="34727" rtlCol="0" anchor="ctr"/>
          <a:lstStyle/>
          <a:p>
            <a:pPr algn="ctr" defTabSz="694534"/>
            <a:r>
              <a:rPr lang="en-GB" sz="1600" dirty="0">
                <a:solidFill>
                  <a:prstClr val="black"/>
                </a:solidFill>
                <a:latin typeface="+mj-lt"/>
              </a:rPr>
              <a:t>Add 4 to each pile?</a:t>
            </a:r>
          </a:p>
        </p:txBody>
      </p:sp>
      <p:sp>
        <p:nvSpPr>
          <p:cNvPr id="16" name="Double Wave 15"/>
          <p:cNvSpPr/>
          <p:nvPr/>
        </p:nvSpPr>
        <p:spPr>
          <a:xfrm>
            <a:off x="1050481" y="3147814"/>
            <a:ext cx="3377503" cy="728010"/>
          </a:xfrm>
          <a:prstGeom prst="doubleWav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9454" tIns="34727" rIns="69454" bIns="34727" rtlCol="0" anchor="ctr"/>
          <a:lstStyle/>
          <a:p>
            <a:pPr algn="ctr" defTabSz="694534"/>
            <a:r>
              <a:rPr lang="en-GB" sz="1600" dirty="0">
                <a:solidFill>
                  <a:prstClr val="black"/>
                </a:solidFill>
                <a:latin typeface="+mj-lt"/>
              </a:rPr>
              <a:t>Take 2 cubes from each pile?</a:t>
            </a:r>
          </a:p>
        </p:txBody>
      </p:sp>
      <p:sp>
        <p:nvSpPr>
          <p:cNvPr id="17" name="Double Wave 16"/>
          <p:cNvSpPr/>
          <p:nvPr/>
        </p:nvSpPr>
        <p:spPr>
          <a:xfrm>
            <a:off x="4849254" y="3147814"/>
            <a:ext cx="3035114" cy="728010"/>
          </a:xfrm>
          <a:prstGeom prst="doubleWav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69454" tIns="34727" rIns="69454" bIns="34727" rtlCol="0" anchor="ctr"/>
          <a:lstStyle/>
          <a:p>
            <a:pPr algn="ctr" defTabSz="694534"/>
            <a:r>
              <a:rPr lang="en-GB" sz="1600" dirty="0">
                <a:solidFill>
                  <a:prstClr val="black"/>
                </a:solidFill>
                <a:latin typeface="+mj-lt"/>
              </a:rPr>
              <a:t>Halve the number of cubes in each pile?</a:t>
            </a:r>
          </a:p>
        </p:txBody>
      </p:sp>
      <p:sp>
        <p:nvSpPr>
          <p:cNvPr id="18" name="Rounded Rectangular Callout 17"/>
          <p:cNvSpPr/>
          <p:nvPr/>
        </p:nvSpPr>
        <p:spPr>
          <a:xfrm>
            <a:off x="1547664" y="4046804"/>
            <a:ext cx="7326410" cy="685186"/>
          </a:xfrm>
          <a:prstGeom prst="wedgeRoundRectCallout">
            <a:avLst>
              <a:gd name="adj1" fmla="val -56998"/>
              <a:gd name="adj2" fmla="val 17895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9454" tIns="34727" rIns="69454" bIns="34727" rtlCol="0" anchor="ctr"/>
          <a:lstStyle/>
          <a:p>
            <a:pPr algn="ctr" defTabSz="694534"/>
            <a:r>
              <a:rPr lang="en-GB" sz="1600" dirty="0">
                <a:solidFill>
                  <a:prstClr val="black"/>
                </a:solidFill>
                <a:latin typeface="+mj-lt"/>
              </a:rPr>
              <a:t>What else can you do to the pile of cubes so that the ratio of orange to green remains as the same?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-13296" y="-20538"/>
            <a:ext cx="1563506" cy="437961"/>
          </a:xfrm>
          <a:prstGeom prst="rect">
            <a:avLst/>
          </a:prstGeom>
          <a:solidFill>
            <a:srgbClr val="F6DA32"/>
          </a:solidFill>
          <a:ln>
            <a:solidFill>
              <a:schemeClr val="tx1"/>
            </a:solidFill>
          </a:ln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Georgia"/>
              <a:buNone/>
            </a:pPr>
            <a:r>
              <a:rPr lang="en-GB" sz="2000" b="1" u="sng" dirty="0" smtClean="0">
                <a:latin typeface="+mj-lt"/>
              </a:rPr>
              <a:t>Gold Task</a:t>
            </a:r>
          </a:p>
          <a:p>
            <a:pPr marL="109728" indent="0">
              <a:buFont typeface="Georgia"/>
              <a:buNone/>
            </a:pPr>
            <a:endParaRPr lang="en-GB" sz="2000" b="1" u="sng" dirty="0">
              <a:latin typeface="+mj-lt"/>
            </a:endParaRPr>
          </a:p>
          <a:p>
            <a:pPr marL="109728" indent="0">
              <a:buFont typeface="Georgia"/>
              <a:buNone/>
            </a:pPr>
            <a:endParaRPr lang="en-GB" sz="2000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42385" y="4835727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+mj-lt"/>
              </a:rPr>
              <a:t>KW: Ratio, Simplify, Equivalent, Fraction, Bar Model</a:t>
            </a:r>
            <a:endParaRPr lang="en-GB" sz="1600" b="1" dirty="0"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-28228" y="4835723"/>
            <a:ext cx="2570604" cy="338554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Construct  Meaning</a:t>
            </a:r>
            <a:endParaRPr lang="en-GB" sz="1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5718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-30088" y="593132"/>
            <a:ext cx="9144000" cy="393302"/>
          </a:xfrm>
          <a:prstGeom prst="rect">
            <a:avLst/>
          </a:prstGeom>
          <a:noFill/>
        </p:spPr>
        <p:txBody>
          <a:bodyPr vert="horz" wrap="square" lIns="69458" tIns="34729" rIns="69458" bIns="34729" rtlCol="0">
            <a:spAutoFit/>
          </a:bodyPr>
          <a:lstStyle/>
          <a:p>
            <a:pPr algn="ctr"/>
            <a:r>
              <a:rPr lang="en-GB" sz="2100" dirty="0">
                <a:solidFill>
                  <a:srgbClr val="000000"/>
                </a:solidFill>
                <a:latin typeface="+mj-lt"/>
              </a:rPr>
              <a:t>Same or Different?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3405544" y="1890046"/>
            <a:ext cx="1792809" cy="72365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9458" tIns="34729" rIns="69458" bIns="34729" rtlCol="0" anchor="ctr"/>
          <a:lstStyle/>
          <a:p>
            <a:pPr algn="ctr"/>
            <a:r>
              <a:rPr lang="en-GB" sz="2700" dirty="0">
                <a:solidFill>
                  <a:schemeClr val="tx1"/>
                </a:solidFill>
                <a:latin typeface="+mj-lt"/>
              </a:rPr>
              <a:t>3 : 1</a:t>
            </a:r>
          </a:p>
        </p:txBody>
      </p:sp>
      <p:pic>
        <p:nvPicPr>
          <p:cNvPr id="25" name="Picture 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794" b="19793"/>
          <a:stretch/>
        </p:blipFill>
        <p:spPr bwMode="auto">
          <a:xfrm>
            <a:off x="6220075" y="429145"/>
            <a:ext cx="2450151" cy="816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6107105" y="1291128"/>
            <a:ext cx="1959252" cy="57544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458" tIns="34729" rIns="69458" bIns="34729" rtlCol="0" anchor="ctr"/>
          <a:lstStyle/>
          <a:p>
            <a:pPr algn="ctr"/>
            <a:r>
              <a:rPr lang="en-GB" sz="2700" dirty="0">
                <a:solidFill>
                  <a:schemeClr val="tx1"/>
                </a:solidFill>
                <a:latin typeface="+mj-lt"/>
              </a:rPr>
              <a:t>1 : 3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6561740" y="2332829"/>
            <a:ext cx="1879409" cy="58947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458" tIns="34729" rIns="69458" bIns="34729" rtlCol="0" anchor="ctr"/>
          <a:lstStyle/>
          <a:p>
            <a:pPr algn="ctr"/>
            <a:r>
              <a:rPr lang="en-GB" sz="2700" dirty="0">
                <a:solidFill>
                  <a:schemeClr val="tx1"/>
                </a:solidFill>
                <a:latin typeface="+mj-lt"/>
              </a:rPr>
              <a:t>(3,1)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ounded Rectangle 18"/>
              <p:cNvSpPr/>
              <p:nvPr/>
            </p:nvSpPr>
            <p:spPr>
              <a:xfrm>
                <a:off x="877990" y="1397631"/>
                <a:ext cx="1405172" cy="961809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9458" tIns="34729" rIns="69458" bIns="34729" rtlCol="0" anchor="ctr"/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27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GB" sz="2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GB" sz="2700" dirty="0">
                    <a:solidFill>
                      <a:schemeClr val="tx1"/>
                    </a:solidFill>
                    <a:latin typeface="+mj-lt"/>
                  </a:rPr>
                  <a:t> </a:t>
                </a:r>
              </a:p>
            </p:txBody>
          </p:sp>
        </mc:Choice>
        <mc:Fallback xmlns="">
          <p:sp>
            <p:nvSpPr>
              <p:cNvPr id="19" name="Rounded 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990" y="1397631"/>
                <a:ext cx="1405172" cy="961809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ounded Rectangle 19"/>
          <p:cNvSpPr/>
          <p:nvPr/>
        </p:nvSpPr>
        <p:spPr>
          <a:xfrm>
            <a:off x="3283852" y="987574"/>
            <a:ext cx="2056906" cy="60710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458" tIns="34729" rIns="69458" bIns="34729" rtlCol="0" anchor="ctr"/>
          <a:lstStyle/>
          <a:p>
            <a:pPr algn="ctr"/>
            <a:r>
              <a:rPr lang="en-GB" sz="2700" dirty="0">
                <a:solidFill>
                  <a:schemeClr val="tx1"/>
                </a:solidFill>
                <a:latin typeface="+mj-lt"/>
              </a:rPr>
              <a:t>3.1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101176" y="2696877"/>
            <a:ext cx="1721029" cy="64892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458" tIns="34729" rIns="69458" bIns="34729" rtlCol="0" anchor="ctr"/>
          <a:lstStyle/>
          <a:p>
            <a:pPr algn="ctr"/>
            <a:r>
              <a:rPr lang="en-GB" sz="2700" dirty="0">
                <a:solidFill>
                  <a:schemeClr val="tx1"/>
                </a:solidFill>
                <a:latin typeface="+mj-lt"/>
              </a:rPr>
              <a:t>9 : 3 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3940909" y="3189493"/>
            <a:ext cx="3163856" cy="47449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458" tIns="34729" rIns="69458" bIns="34729" rtlCol="0" anchor="ctr"/>
          <a:lstStyle/>
          <a:p>
            <a:pPr algn="ctr"/>
            <a:r>
              <a:rPr lang="en-GB" sz="2700" dirty="0">
                <a:solidFill>
                  <a:schemeClr val="tx1"/>
                </a:solidFill>
                <a:latin typeface="+mj-lt"/>
              </a:rPr>
              <a:t> 75% and 25%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1250074" y="3908667"/>
            <a:ext cx="6936023" cy="58122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458" tIns="34729" rIns="69458" bIns="34729" rtlCol="0" anchor="ctr"/>
          <a:lstStyle/>
          <a:p>
            <a:pPr algn="ctr"/>
            <a:r>
              <a:rPr lang="en-GB" sz="2700" dirty="0">
                <a:solidFill>
                  <a:schemeClr val="tx1"/>
                </a:solidFill>
                <a:latin typeface="+mj-lt"/>
              </a:rPr>
              <a:t>Can you represent 3 : 1 as a bar model? </a:t>
            </a:r>
          </a:p>
        </p:txBody>
      </p:sp>
      <p:sp>
        <p:nvSpPr>
          <p:cNvPr id="51" name="5-Point Star 50"/>
          <p:cNvSpPr/>
          <p:nvPr/>
        </p:nvSpPr>
        <p:spPr>
          <a:xfrm>
            <a:off x="866510" y="3629192"/>
            <a:ext cx="862964" cy="47171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458" tIns="34729" rIns="69458" bIns="34729"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8826" y="0"/>
            <a:ext cx="3086693" cy="338554"/>
          </a:xfrm>
          <a:prstGeom prst="rect">
            <a:avLst/>
          </a:prstGeom>
          <a:solidFill>
            <a:schemeClr val="accent3">
              <a:lumMod val="60000"/>
              <a:lumOff val="40000"/>
              <a:alpha val="77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PLQ Challenge Extension</a:t>
            </a:r>
            <a:endParaRPr lang="en-GB" sz="1600" b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42385" y="4835727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+mj-lt"/>
              </a:rPr>
              <a:t>KW: Ratio, Simplify, Equivalent, Fraction, Bar Model</a:t>
            </a:r>
            <a:endParaRPr lang="en-GB" sz="1600" b="1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28228" y="4835723"/>
            <a:ext cx="2570604" cy="338554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Develop Understanding</a:t>
            </a:r>
            <a:endParaRPr lang="en-GB" sz="1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996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4" descr="https://tse4.mm.bing.net/th?id=OIP.Me6ae5b5ef851f294d46447cb16d7ad60o0&amp;pid=15.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941" y="3834604"/>
            <a:ext cx="1483020" cy="97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loud Callout 16"/>
          <p:cNvSpPr/>
          <p:nvPr/>
        </p:nvSpPr>
        <p:spPr>
          <a:xfrm>
            <a:off x="4946442" y="2355726"/>
            <a:ext cx="4018046" cy="1306719"/>
          </a:xfrm>
          <a:prstGeom prst="cloudCallout">
            <a:avLst>
              <a:gd name="adj1" fmla="val 36092"/>
              <a:gd name="adj2" fmla="val 50595"/>
            </a:avLst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9458" tIns="34729" rIns="69458" bIns="34729" rtlCol="0" anchor="ctr"/>
          <a:lstStyle/>
          <a:p>
            <a:pPr algn="ctr"/>
            <a:endParaRPr lang="en-GB"/>
          </a:p>
        </p:txBody>
      </p:sp>
      <p:pic>
        <p:nvPicPr>
          <p:cNvPr id="5" name="Picture 3" descr="C:\Users\laura.shenker\AppData\Local\Microsoft\Windows\Temporary Internet Files\Content.IE5\RBQGD9QC\SMALL question mark man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4511" y="3650239"/>
            <a:ext cx="1156046" cy="959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340"/>
            <a:ext cx="8229600" cy="857250"/>
          </a:xfrm>
        </p:spPr>
        <p:txBody>
          <a:bodyPr lIns="69458" tIns="34729" rIns="69458" bIns="34729">
            <a:normAutofit/>
          </a:bodyPr>
          <a:lstStyle/>
          <a:p>
            <a:r>
              <a:rPr lang="en-GB" sz="2100" dirty="0"/>
              <a:t>Bar model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3328" y="483918"/>
            <a:ext cx="6201544" cy="877651"/>
          </a:xfrm>
          <a:prstGeom prst="wedgeEllipseCallout">
            <a:avLst>
              <a:gd name="adj1" fmla="val 50611"/>
              <a:gd name="adj2" fmla="val -50039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69458" tIns="34729" rIns="69458" bIns="34729" rtlCol="0">
            <a:spAutoFit/>
          </a:bodyPr>
          <a:lstStyle/>
          <a:p>
            <a:pPr algn="ctr"/>
            <a:r>
              <a:rPr lang="en-GB" dirty="0"/>
              <a:t>How can the ratio be represented using a bar model?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-108520" y="1707654"/>
            <a:ext cx="5328592" cy="2852177"/>
            <a:chOff x="-408610" y="3460254"/>
            <a:chExt cx="5920658" cy="4795883"/>
          </a:xfrm>
        </p:grpSpPr>
        <p:grpSp>
          <p:nvGrpSpPr>
            <p:cNvPr id="11" name="Group 10"/>
            <p:cNvGrpSpPr/>
            <p:nvPr/>
          </p:nvGrpSpPr>
          <p:grpSpPr>
            <a:xfrm>
              <a:off x="543496" y="4176514"/>
              <a:ext cx="4320360" cy="648072"/>
              <a:chOff x="759520" y="4612382"/>
              <a:chExt cx="4320360" cy="648072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759520" y="4612382"/>
                <a:ext cx="1080000" cy="64807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839640" y="4612382"/>
                <a:ext cx="1080000" cy="64807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2919760" y="4612382"/>
                <a:ext cx="1080000" cy="64807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3999880" y="4612382"/>
                <a:ext cx="1080000" cy="648072"/>
              </a:xfrm>
              <a:prstGeom prst="rect">
                <a:avLst/>
              </a:prstGeom>
              <a:solidFill>
                <a:srgbClr val="F7A9A9"/>
              </a:solidFill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14" name="Picture 4" descr="https://tse4.mm.bing.net/th?id=OIP.Me6ae5b5ef851f294d46447cb16d7ad60o0&amp;pid=15.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08610" y="6608337"/>
              <a:ext cx="1647800" cy="1647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Cloud Callout 15"/>
            <p:cNvSpPr/>
            <p:nvPr/>
          </p:nvSpPr>
          <p:spPr>
            <a:xfrm>
              <a:off x="-223638" y="3460254"/>
              <a:ext cx="5735686" cy="2808312"/>
            </a:xfrm>
            <a:prstGeom prst="cloudCallout">
              <a:avLst>
                <a:gd name="adj1" fmla="val -32790"/>
                <a:gd name="adj2" fmla="val 75389"/>
              </a:avLst>
            </a:prstGeom>
            <a:noFill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/>
          <p:cNvSpPr/>
          <p:nvPr/>
        </p:nvSpPr>
        <p:spPr>
          <a:xfrm>
            <a:off x="5534100" y="2844980"/>
            <a:ext cx="972000" cy="3854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9458" tIns="34729" rIns="69458" bIns="34729"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6468174" y="2844980"/>
            <a:ext cx="972000" cy="3854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9458" tIns="34729" rIns="69458" bIns="34729"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447451" y="2844980"/>
            <a:ext cx="972000" cy="385417"/>
          </a:xfrm>
          <a:prstGeom prst="rect">
            <a:avLst/>
          </a:prstGeom>
          <a:solidFill>
            <a:srgbClr val="F7A9A9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69458" tIns="34729" rIns="69458" bIns="34729"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2206484" y="4083918"/>
            <a:ext cx="3894688" cy="624134"/>
          </a:xfrm>
          <a:prstGeom prst="rect">
            <a:avLst/>
          </a:prstGeom>
          <a:noFill/>
        </p:spPr>
        <p:txBody>
          <a:bodyPr wrap="square" lIns="69458" tIns="34729" rIns="69458" bIns="34729" rtlCol="0">
            <a:spAutoFit/>
          </a:bodyPr>
          <a:lstStyle/>
          <a:p>
            <a:pPr algn="ctr"/>
            <a:r>
              <a:rPr lang="en-GB" dirty="0">
                <a:latin typeface="+mj-lt"/>
              </a:rPr>
              <a:t>Who is correct?</a:t>
            </a:r>
          </a:p>
          <a:p>
            <a:pPr algn="ctr"/>
            <a:r>
              <a:rPr lang="en-GB" dirty="0">
                <a:latin typeface="+mj-lt"/>
              </a:rPr>
              <a:t>Why?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66094" y="1131590"/>
            <a:ext cx="1296144" cy="69121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69458" tIns="34729" rIns="69458" bIns="34729" rtlCol="0" anchor="ctr"/>
          <a:lstStyle/>
          <a:p>
            <a:pPr algn="ctr"/>
            <a:r>
              <a:rPr lang="en-GB" sz="3300" dirty="0">
                <a:solidFill>
                  <a:schemeClr val="tx1"/>
                </a:solidFill>
              </a:rPr>
              <a:t>3 : 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26" y="0"/>
            <a:ext cx="3086693" cy="338554"/>
          </a:xfrm>
          <a:prstGeom prst="rect">
            <a:avLst/>
          </a:prstGeom>
          <a:solidFill>
            <a:srgbClr val="92D050">
              <a:alpha val="77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Group Discussion Task</a:t>
            </a:r>
            <a:endParaRPr lang="en-GB" sz="1600" b="1" dirty="0"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42385" y="4835727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+mj-lt"/>
              </a:rPr>
              <a:t>KW: Ratio, Simplify, Equivalent, Fraction, Bar Model</a:t>
            </a:r>
            <a:endParaRPr lang="en-GB" sz="1600" b="1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28228" y="4835723"/>
            <a:ext cx="2570604" cy="338554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Develop Understanding</a:t>
            </a:r>
            <a:endParaRPr lang="en-GB" sz="1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4811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https://tse4.mm.bing.net/th?id=OIP.Me6ae5b5ef851f294d46447cb16d7ad60o0&amp;pid=15.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3739448"/>
            <a:ext cx="1483020" cy="97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267494"/>
            <a:ext cx="8229600" cy="857250"/>
          </a:xfrm>
        </p:spPr>
        <p:txBody>
          <a:bodyPr lIns="69458" tIns="34729" rIns="69458" bIns="34729">
            <a:normAutofit/>
          </a:bodyPr>
          <a:lstStyle/>
          <a:p>
            <a:r>
              <a:rPr lang="en-GB" sz="2100" dirty="0"/>
              <a:t>Same or different?</a:t>
            </a:r>
            <a:br>
              <a:rPr lang="en-GB" sz="2100" dirty="0"/>
            </a:br>
            <a:endParaRPr lang="en-GB" sz="2100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85" t="65109" r="37602"/>
          <a:stretch/>
        </p:blipFill>
        <p:spPr bwMode="auto">
          <a:xfrm>
            <a:off x="2195736" y="874366"/>
            <a:ext cx="1357193" cy="10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09" r="66086"/>
          <a:stretch/>
        </p:blipFill>
        <p:spPr bwMode="auto">
          <a:xfrm>
            <a:off x="5503672" y="516191"/>
            <a:ext cx="1570236" cy="10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Group 11"/>
          <p:cNvGrpSpPr/>
          <p:nvPr/>
        </p:nvGrpSpPr>
        <p:grpSpPr>
          <a:xfrm rot="10800000">
            <a:off x="2223473" y="1819376"/>
            <a:ext cx="1254693" cy="192709"/>
            <a:chOff x="4647952" y="1650040"/>
            <a:chExt cx="1394103" cy="324036"/>
          </a:xfrm>
        </p:grpSpPr>
        <p:sp>
          <p:nvSpPr>
            <p:cNvPr id="13" name="Rectangle 12"/>
            <p:cNvSpPr/>
            <p:nvPr/>
          </p:nvSpPr>
          <p:spPr>
            <a:xfrm>
              <a:off x="4647952" y="1650040"/>
              <a:ext cx="464701" cy="32403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112653" y="1650040"/>
              <a:ext cx="464701" cy="32403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577354" y="1650040"/>
              <a:ext cx="464701" cy="324036"/>
            </a:xfrm>
            <a:prstGeom prst="rect">
              <a:avLst/>
            </a:prstGeom>
            <a:solidFill>
              <a:srgbClr val="92D050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6" name="Group 15"/>
          <p:cNvGrpSpPr/>
          <p:nvPr/>
        </p:nvGrpSpPr>
        <p:grpSpPr>
          <a:xfrm rot="10800000">
            <a:off x="4749671" y="1717570"/>
            <a:ext cx="3775569" cy="192709"/>
            <a:chOff x="5142572" y="2900495"/>
            <a:chExt cx="4195077" cy="324036"/>
          </a:xfrm>
        </p:grpSpPr>
        <p:grpSp>
          <p:nvGrpSpPr>
            <p:cNvPr id="17" name="Group 16"/>
            <p:cNvGrpSpPr/>
            <p:nvPr/>
          </p:nvGrpSpPr>
          <p:grpSpPr>
            <a:xfrm>
              <a:off x="7943546" y="2900495"/>
              <a:ext cx="1394103" cy="324036"/>
              <a:chOff x="4647952" y="1650040"/>
              <a:chExt cx="1394103" cy="324036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4647952" y="1650040"/>
                <a:ext cx="464701" cy="324036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5112653" y="1650040"/>
                <a:ext cx="464701" cy="324036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5577354" y="1650040"/>
                <a:ext cx="464701" cy="324036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6536675" y="2900495"/>
              <a:ext cx="1394103" cy="324036"/>
              <a:chOff x="4647952" y="1650040"/>
              <a:chExt cx="1394103" cy="324036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4647952" y="1650040"/>
                <a:ext cx="464701" cy="324036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112653" y="1650040"/>
                <a:ext cx="464701" cy="324036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5577354" y="1650040"/>
                <a:ext cx="464701" cy="324036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5142572" y="2900495"/>
              <a:ext cx="1394103" cy="324036"/>
              <a:chOff x="4647952" y="1650040"/>
              <a:chExt cx="1394103" cy="324036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4647952" y="1650040"/>
                <a:ext cx="464701" cy="324036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5112653" y="1650040"/>
                <a:ext cx="464701" cy="324036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5577354" y="1650040"/>
                <a:ext cx="464701" cy="324036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30" name="Rounded Rectangle 29"/>
          <p:cNvSpPr/>
          <p:nvPr/>
        </p:nvSpPr>
        <p:spPr>
          <a:xfrm>
            <a:off x="2223473" y="2352509"/>
            <a:ext cx="1296144" cy="34560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9458" tIns="34729" rIns="69458" bIns="34729"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1 : 2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5830745" y="2613710"/>
            <a:ext cx="1296144" cy="34560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9458" tIns="34729" rIns="69458" bIns="34729"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3 : 6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4729777" y="2112825"/>
            <a:ext cx="3775569" cy="192709"/>
            <a:chOff x="5183264" y="3819180"/>
            <a:chExt cx="4195077" cy="324037"/>
          </a:xfrm>
        </p:grpSpPr>
        <p:sp>
          <p:nvSpPr>
            <p:cNvPr id="42" name="Rectangle 41"/>
            <p:cNvSpPr/>
            <p:nvPr/>
          </p:nvSpPr>
          <p:spPr>
            <a:xfrm rot="10800000">
              <a:off x="7517114" y="3819180"/>
              <a:ext cx="464701" cy="32403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Rectangle 42"/>
            <p:cNvSpPr/>
            <p:nvPr/>
          </p:nvSpPr>
          <p:spPr>
            <a:xfrm rot="10800000">
              <a:off x="7967995" y="3819180"/>
              <a:ext cx="464701" cy="32403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Rectangle 43"/>
            <p:cNvSpPr/>
            <p:nvPr/>
          </p:nvSpPr>
          <p:spPr>
            <a:xfrm rot="10800000">
              <a:off x="5183264" y="3819180"/>
              <a:ext cx="464701" cy="324036"/>
            </a:xfrm>
            <a:prstGeom prst="rect">
              <a:avLst/>
            </a:prstGeom>
            <a:solidFill>
              <a:srgbClr val="92D050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Rectangle 38"/>
            <p:cNvSpPr/>
            <p:nvPr/>
          </p:nvSpPr>
          <p:spPr>
            <a:xfrm rot="10800000">
              <a:off x="7052413" y="3819180"/>
              <a:ext cx="464701" cy="32403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Rectangle 39"/>
            <p:cNvSpPr/>
            <p:nvPr/>
          </p:nvSpPr>
          <p:spPr>
            <a:xfrm rot="10800000">
              <a:off x="6587712" y="3819180"/>
              <a:ext cx="464701" cy="32403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Rectangle 40"/>
            <p:cNvSpPr/>
            <p:nvPr/>
          </p:nvSpPr>
          <p:spPr>
            <a:xfrm rot="10800000">
              <a:off x="5658310" y="3819181"/>
              <a:ext cx="464701" cy="324036"/>
            </a:xfrm>
            <a:prstGeom prst="rect">
              <a:avLst/>
            </a:prstGeom>
            <a:solidFill>
              <a:srgbClr val="92D050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Rectangle 35"/>
            <p:cNvSpPr/>
            <p:nvPr/>
          </p:nvSpPr>
          <p:spPr>
            <a:xfrm rot="10800000">
              <a:off x="8913640" y="3819180"/>
              <a:ext cx="464701" cy="32403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Rectangle 36"/>
            <p:cNvSpPr/>
            <p:nvPr/>
          </p:nvSpPr>
          <p:spPr>
            <a:xfrm rot="10800000">
              <a:off x="8448939" y="3819180"/>
              <a:ext cx="464701" cy="32403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Rectangle 37"/>
            <p:cNvSpPr/>
            <p:nvPr/>
          </p:nvSpPr>
          <p:spPr>
            <a:xfrm rot="10800000">
              <a:off x="6123011" y="3819180"/>
              <a:ext cx="464701" cy="324036"/>
            </a:xfrm>
            <a:prstGeom prst="rect">
              <a:avLst/>
            </a:prstGeom>
            <a:solidFill>
              <a:srgbClr val="92D050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216" name="Oval 9215"/>
              <p:cNvSpPr/>
              <p:nvPr/>
            </p:nvSpPr>
            <p:spPr>
              <a:xfrm>
                <a:off x="2529102" y="3146718"/>
                <a:ext cx="889992" cy="642362"/>
              </a:xfrm>
              <a:prstGeom prst="ellipse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69458" tIns="34729" rIns="69458" bIns="34729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100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10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100"/>
                            <m:t>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216" name="Oval 92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0113" y="5291148"/>
                <a:ext cx="988880" cy="1080120"/>
              </a:xfrm>
              <a:prstGeom prst="ellipse">
                <a:avLst/>
              </a:prstGeom>
              <a:blipFill rotWithShape="1">
                <a:blip r:embed="rId4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Oval 46"/>
              <p:cNvSpPr/>
              <p:nvPr/>
            </p:nvSpPr>
            <p:spPr>
              <a:xfrm>
                <a:off x="6089408" y="3214112"/>
                <a:ext cx="889992" cy="642362"/>
              </a:xfrm>
              <a:prstGeom prst="ellipse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69458" tIns="34729" rIns="69458" bIns="34729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100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100"/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100"/>
                            <m:t>9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Oval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6009" y="5404470"/>
                <a:ext cx="988880" cy="1080120"/>
              </a:xfrm>
              <a:prstGeom prst="ellipse">
                <a:avLst/>
              </a:prstGeom>
              <a:blipFill rotWithShape="1">
                <a:blip r:embed="rId5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17" name="Cloud Callout 9216"/>
              <p:cNvSpPr/>
              <p:nvPr/>
            </p:nvSpPr>
            <p:spPr>
              <a:xfrm>
                <a:off x="167475" y="1995686"/>
                <a:ext cx="1836778" cy="1093470"/>
              </a:xfrm>
              <a:prstGeom prst="cloudCallout">
                <a:avLst>
                  <a:gd name="adj1" fmla="val -11976"/>
                  <a:gd name="adj2" fmla="val 102980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lIns="69458" tIns="34729" rIns="69458" bIns="34729" rtlCol="0" anchor="ctr"/>
              <a:lstStyle/>
              <a:p>
                <a:pPr algn="ctr"/>
                <a:r>
                  <a:rPr lang="en-GB" sz="2100" dirty="0"/>
                  <a:t>33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100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10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100"/>
                          <m:t>3</m:t>
                        </m:r>
                      </m:den>
                    </m:f>
                    <m:r>
                      <m:rPr>
                        <m:nor/>
                      </m:rPr>
                      <a:rPr lang="en-GB" sz="2100">
                        <a:latin typeface="Calibri" panose="020F0502020204030204" pitchFamily="34" charset="0"/>
                      </a:rPr>
                      <m:t>%</m:t>
                    </m:r>
                  </m:oMath>
                </a14:m>
                <a:endParaRPr lang="en-GB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217" name="Cloud Callout 92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475" y="1995686"/>
                <a:ext cx="1836778" cy="1093470"/>
              </a:xfrm>
              <a:prstGeom prst="cloudCallout">
                <a:avLst>
                  <a:gd name="adj1" fmla="val -11976"/>
                  <a:gd name="adj2" fmla="val 102980"/>
                </a:avLst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Oval 48"/>
              <p:cNvSpPr/>
              <p:nvPr/>
            </p:nvSpPr>
            <p:spPr>
              <a:xfrm>
                <a:off x="2529102" y="3987684"/>
                <a:ext cx="889992" cy="642362"/>
              </a:xfrm>
              <a:prstGeom prst="ellipse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lIns="69458" tIns="34729" rIns="69458" bIns="34729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100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100"/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100"/>
                            <m:t>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9" name="Oval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0113" y="6705216"/>
                <a:ext cx="988880" cy="1080120"/>
              </a:xfrm>
              <a:prstGeom prst="ellipse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Oval 49"/>
              <p:cNvSpPr/>
              <p:nvPr/>
            </p:nvSpPr>
            <p:spPr>
              <a:xfrm>
                <a:off x="6089408" y="3933063"/>
                <a:ext cx="889992" cy="642362"/>
              </a:xfrm>
              <a:prstGeom prst="ellipse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lIns="69458" tIns="34729" rIns="69458" bIns="34729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100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100"/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100"/>
                            <m:t>9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Oval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6009" y="6613373"/>
                <a:ext cx="988880" cy="1080120"/>
              </a:xfrm>
              <a:prstGeom prst="ellipse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" name="Picture 4" descr="https://tse4.mm.bing.net/th?id=OIP.Me6ae5b5ef851f294d46447cb16d7ad60o0&amp;pid=15.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939902"/>
            <a:ext cx="1219181" cy="805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Cloud Callout 51"/>
          <p:cNvSpPr/>
          <p:nvPr/>
        </p:nvSpPr>
        <p:spPr>
          <a:xfrm>
            <a:off x="7263644" y="2634532"/>
            <a:ext cx="1836778" cy="1093470"/>
          </a:xfrm>
          <a:prstGeom prst="cloudCallout">
            <a:avLst>
              <a:gd name="adj1" fmla="val 17199"/>
              <a:gd name="adj2" fmla="val 8968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9458" tIns="34729" rIns="69458" bIns="34729" rtlCol="0" anchor="ctr"/>
          <a:lstStyle/>
          <a:p>
            <a:pPr algn="ctr"/>
            <a:r>
              <a:rPr lang="en-GB" sz="2100" dirty="0"/>
              <a:t>50%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2542385" y="4835727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+mj-lt"/>
              </a:rPr>
              <a:t>KW: Ratio, Simplify, Equivalent, Fraction, Bar Model</a:t>
            </a:r>
            <a:endParaRPr lang="en-GB" sz="1600" b="1" dirty="0">
              <a:latin typeface="+mj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-28228" y="4835723"/>
            <a:ext cx="2570604" cy="338554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Develop Understanding</a:t>
            </a:r>
            <a:endParaRPr lang="en-GB" sz="1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9438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28228" y="4835723"/>
            <a:ext cx="2570604" cy="3385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Reviewing Learning</a:t>
            </a:r>
            <a:endParaRPr lang="en-GB" sz="1600" b="1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987578"/>
            <a:ext cx="881561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chemeClr val="tx1"/>
                </a:solidFill>
                <a:latin typeface="+mj-lt"/>
              </a:rPr>
              <a:t>LQ: </a:t>
            </a:r>
            <a:r>
              <a:rPr lang="en-GB" sz="3200" b="1" dirty="0" smtClean="0">
                <a:latin typeface="+mj-lt"/>
              </a:rPr>
              <a:t>Do I understand what a ratio is</a:t>
            </a:r>
            <a:r>
              <a:rPr lang="en-GB" sz="3200" b="1" dirty="0">
                <a:latin typeface="+mj-lt"/>
              </a:rPr>
              <a:t> </a:t>
            </a:r>
            <a:r>
              <a:rPr lang="en-GB" sz="3200" b="1" dirty="0" smtClean="0">
                <a:latin typeface="+mj-lt"/>
              </a:rPr>
              <a:t>and can I write one?</a:t>
            </a:r>
            <a:endParaRPr lang="en-GB" sz="3200" b="1" dirty="0" smtClean="0">
              <a:solidFill>
                <a:schemeClr val="tx1"/>
              </a:solidFill>
              <a:latin typeface="+mj-lt"/>
            </a:endParaRPr>
          </a:p>
          <a:p>
            <a:r>
              <a:rPr lang="en-GB" sz="3200" b="1" dirty="0" smtClean="0">
                <a:solidFill>
                  <a:srgbClr val="7030A0"/>
                </a:solidFill>
                <a:latin typeface="+mj-lt"/>
              </a:rPr>
              <a:t>LQ: Can I write equivalent ratios?</a:t>
            </a:r>
            <a:endParaRPr lang="en-GB" sz="32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42385" y="4835727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+mj-lt"/>
              </a:rPr>
              <a:t>KW: Ratio, Simplify, Equivalent, Fraction, Bar Model</a:t>
            </a:r>
            <a:endParaRPr lang="en-GB" sz="1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9476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12"/>
          <p:cNvSpPr>
            <a:spLocks noGrp="1"/>
          </p:cNvSpPr>
          <p:nvPr>
            <p:ph type="dt" sz="half" idx="10"/>
          </p:nvPr>
        </p:nvSpPr>
        <p:spPr>
          <a:xfrm>
            <a:off x="6535735" y="-29822"/>
            <a:ext cx="2697281" cy="364176"/>
          </a:xfrm>
          <a:noFill/>
        </p:spPr>
        <p:txBody>
          <a:bodyPr/>
          <a:lstStyle/>
          <a:p>
            <a:fld id="{B734A026-3CBB-4BD7-B2A3-BDB126165ADC}" type="datetime1">
              <a:rPr lang="en-GB" sz="2400" b="1" u="sng" smtClean="0">
                <a:solidFill>
                  <a:schemeClr val="bg1"/>
                </a:solidFill>
                <a:latin typeface="+mj-lt"/>
              </a:rPr>
              <a:t>22/09/2020</a:t>
            </a:fld>
            <a:endParaRPr lang="en-GB" b="1" u="sng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8228" y="4835723"/>
            <a:ext cx="2570604" cy="330860"/>
          </a:xfrm>
          <a:prstGeom prst="rect">
            <a:avLst/>
          </a:prstGeom>
          <a:solidFill>
            <a:srgbClr val="D8EAE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550" b="1" dirty="0" smtClean="0">
                <a:latin typeface="+mj-lt"/>
              </a:rPr>
              <a:t>Agree Learning Outcomes</a:t>
            </a:r>
            <a:endParaRPr lang="en-GB" sz="1550" b="1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64097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035014"/>
              </p:ext>
            </p:extLst>
          </p:nvPr>
        </p:nvGraphicFramePr>
        <p:xfrm>
          <a:off x="107505" y="1707654"/>
          <a:ext cx="8928990" cy="2948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330"/>
                <a:gridCol w="2976330"/>
                <a:gridCol w="2976330"/>
              </a:tblGrid>
              <a:tr h="2948940">
                <a:tc>
                  <a:txBody>
                    <a:bodyPr/>
                    <a:lstStyle/>
                    <a:p>
                      <a:pPr algn="ctr"/>
                      <a:r>
                        <a:rPr lang="en-GB" sz="2100" b="1" u="sng" dirty="0" smtClean="0">
                          <a:solidFill>
                            <a:schemeClr val="tx1"/>
                          </a:solidFill>
                          <a:latin typeface="+mj-lt"/>
                        </a:rPr>
                        <a:t>What?</a:t>
                      </a:r>
                      <a:endParaRPr lang="en-GB" sz="2100" b="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l"/>
                      <a:endParaRPr lang="en-GB" sz="2000" b="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l"/>
                      <a:r>
                        <a:rPr lang="en-GB" sz="2000" b="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We are learning about</a:t>
                      </a:r>
                      <a:r>
                        <a:rPr lang="en-GB" sz="2000" b="0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what ratios are, how they are written, identify incorrect ratios. </a:t>
                      </a:r>
                      <a:endParaRPr lang="en-GB" sz="2000" b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1" u="sng" dirty="0" smtClean="0">
                          <a:solidFill>
                            <a:schemeClr val="tx1"/>
                          </a:solidFill>
                          <a:latin typeface="+mj-lt"/>
                        </a:rPr>
                        <a:t>How?</a:t>
                      </a:r>
                      <a:endParaRPr lang="en-GB" sz="2100" b="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100" b="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Use pictorial</a:t>
                      </a:r>
                      <a:r>
                        <a:rPr lang="en-GB" sz="2100" b="0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representations and bar models to look at ratios and understand how parts relate to each other</a:t>
                      </a:r>
                      <a:endParaRPr lang="en-GB" sz="2100" b="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A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u="sng" dirty="0" smtClean="0">
                          <a:solidFill>
                            <a:schemeClr val="tx1"/>
                          </a:solidFill>
                          <a:latin typeface="+mj-lt"/>
                        </a:rPr>
                        <a:t>Why?</a:t>
                      </a:r>
                    </a:p>
                    <a:p>
                      <a:pPr algn="ctr"/>
                      <a:endParaRPr lang="en-GB" sz="2100" b="1" u="sng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en-GB" sz="2100" b="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Ratios are used in cooking, dividing up money,</a:t>
                      </a:r>
                      <a:r>
                        <a:rPr lang="en-GB" sz="2100" b="0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proportions and in more advanced mathematics such as Trigonometry. </a:t>
                      </a:r>
                      <a:endParaRPr lang="en-GB" sz="2100" b="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AEC"/>
                    </a:solidFill>
                  </a:tcPr>
                </a:tc>
              </a:tr>
            </a:tbl>
          </a:graphicData>
        </a:graphic>
      </p:graphicFrame>
      <p:sp>
        <p:nvSpPr>
          <p:cNvPr id="14" name="Title 1"/>
          <p:cNvSpPr txBox="1">
            <a:spLocks/>
          </p:cNvSpPr>
          <p:nvPr/>
        </p:nvSpPr>
        <p:spPr>
          <a:xfrm>
            <a:off x="-28228" y="152266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200" dirty="0" smtClean="0"/>
              <a:t>What are we learning today?</a:t>
            </a:r>
            <a:endParaRPr lang="en-GB" sz="2200" dirty="0"/>
          </a:p>
        </p:txBody>
      </p:sp>
      <p:sp>
        <p:nvSpPr>
          <p:cNvPr id="10" name="Rectangle 9"/>
          <p:cNvSpPr/>
          <p:nvPr/>
        </p:nvSpPr>
        <p:spPr>
          <a:xfrm>
            <a:off x="256383" y="915569"/>
            <a:ext cx="88156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>
                <a:solidFill>
                  <a:schemeClr val="tx1"/>
                </a:solidFill>
                <a:latin typeface="+mj-lt"/>
              </a:rPr>
              <a:t>LQ: </a:t>
            </a:r>
            <a:r>
              <a:rPr lang="en-GB" sz="2000" b="1" dirty="0" smtClean="0">
                <a:latin typeface="+mj-lt"/>
              </a:rPr>
              <a:t>Do I understand what a ratio is</a:t>
            </a:r>
            <a:r>
              <a:rPr lang="en-GB" sz="2000" b="1" dirty="0">
                <a:latin typeface="+mj-lt"/>
              </a:rPr>
              <a:t> </a:t>
            </a:r>
            <a:r>
              <a:rPr lang="en-GB" sz="2000" b="1" dirty="0" smtClean="0">
                <a:latin typeface="+mj-lt"/>
              </a:rPr>
              <a:t>and can I write one?</a:t>
            </a:r>
            <a:endParaRPr lang="en-GB" sz="2000" b="1" dirty="0" smtClean="0">
              <a:solidFill>
                <a:schemeClr val="tx1"/>
              </a:solidFill>
              <a:latin typeface="+mj-lt"/>
            </a:endParaRPr>
          </a:p>
          <a:p>
            <a:r>
              <a:rPr lang="en-GB" sz="2000" b="1" dirty="0" smtClean="0">
                <a:solidFill>
                  <a:srgbClr val="7030A0"/>
                </a:solidFill>
                <a:latin typeface="+mj-lt"/>
              </a:rPr>
              <a:t>LQ: Can I write equivalent ratios?</a:t>
            </a:r>
            <a:endParaRPr lang="en-GB" sz="20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42385" y="4835727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+mj-lt"/>
              </a:rPr>
              <a:t>KW: Ratio, Simplify, Equivalent, Fraction, Bar Model</a:t>
            </a:r>
            <a:endParaRPr lang="en-GB" sz="1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32309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-28229" y="4835723"/>
            <a:ext cx="2570604" cy="33855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Present New Information</a:t>
            </a:r>
            <a:endParaRPr lang="en-GB" sz="1600" b="1" dirty="0">
              <a:latin typeface="+mj-lt"/>
            </a:endParaRPr>
          </a:p>
        </p:txBody>
      </p:sp>
      <p:pic>
        <p:nvPicPr>
          <p:cNvPr id="58" name="Picture 4" descr="http://www.pageoneblog.com/wp-content/uploads/2011/07/red-white-man-questionmar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5578" y="1648483"/>
            <a:ext cx="1197342" cy="1032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9" name="Group 58"/>
          <p:cNvGrpSpPr/>
          <p:nvPr/>
        </p:nvGrpSpPr>
        <p:grpSpPr>
          <a:xfrm>
            <a:off x="849172" y="1264850"/>
            <a:ext cx="2566753" cy="2645451"/>
            <a:chOff x="419313" y="1219200"/>
            <a:chExt cx="4226601" cy="5052583"/>
          </a:xfrm>
        </p:grpSpPr>
        <p:grpSp>
          <p:nvGrpSpPr>
            <p:cNvPr id="66" name="Group 65"/>
            <p:cNvGrpSpPr/>
            <p:nvPr/>
          </p:nvGrpSpPr>
          <p:grpSpPr>
            <a:xfrm>
              <a:off x="433080" y="1714821"/>
              <a:ext cx="825998" cy="426907"/>
              <a:chOff x="433080" y="1714821"/>
              <a:chExt cx="825998" cy="426907"/>
            </a:xfrm>
          </p:grpSpPr>
          <p:pic>
            <p:nvPicPr>
              <p:cNvPr id="92" name="Picture 91"/>
              <p:cNvPicPr>
                <a:picLocks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6786" y="1714881"/>
                <a:ext cx="812292" cy="426847"/>
              </a:xfrm>
              <a:prstGeom prst="rect">
                <a:avLst/>
              </a:prstGeom>
              <a:solidFill>
                <a:scrgbClr r="0" g="0" b="0">
                  <a:alpha val="0"/>
                </a:scrgbClr>
              </a:solidFill>
            </p:spPr>
          </p:pic>
          <p:sp>
            <p:nvSpPr>
              <p:cNvPr id="93" name="Freeform 92"/>
              <p:cNvSpPr/>
              <p:nvPr/>
            </p:nvSpPr>
            <p:spPr>
              <a:xfrm>
                <a:off x="433080" y="1714821"/>
                <a:ext cx="812269" cy="413018"/>
              </a:xfrm>
              <a:custGeom>
                <a:avLst/>
                <a:gdLst/>
                <a:ahLst/>
                <a:cxnLst/>
                <a:rect l="0" t="0" r="0" b="0"/>
                <a:pathLst>
                  <a:path w="812269" h="413018">
                    <a:moveTo>
                      <a:pt x="0" y="0"/>
                    </a:moveTo>
                    <a:lnTo>
                      <a:pt x="812268" y="0"/>
                    </a:lnTo>
                    <a:lnTo>
                      <a:pt x="812268" y="413017"/>
                    </a:lnTo>
                    <a:lnTo>
                      <a:pt x="0" y="413017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>
                  <a:latin typeface="+mj-lt"/>
                </a:endParaRPr>
              </a:p>
            </p:txBody>
          </p:sp>
        </p:grpSp>
        <p:grpSp>
          <p:nvGrpSpPr>
            <p:cNvPr id="67" name="Group 66"/>
            <p:cNvGrpSpPr/>
            <p:nvPr/>
          </p:nvGrpSpPr>
          <p:grpSpPr>
            <a:xfrm>
              <a:off x="419354" y="2155317"/>
              <a:ext cx="1266571" cy="454279"/>
              <a:chOff x="419354" y="2155317"/>
              <a:chExt cx="1266571" cy="454279"/>
            </a:xfrm>
          </p:grpSpPr>
          <p:pic>
            <p:nvPicPr>
              <p:cNvPr id="90" name="Picture 89"/>
              <p:cNvPicPr>
                <a:picLocks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9354" y="2155317"/>
                <a:ext cx="1266571" cy="454279"/>
              </a:xfrm>
              <a:prstGeom prst="rect">
                <a:avLst/>
              </a:prstGeom>
              <a:solidFill>
                <a:scrgbClr r="0" g="0" b="0">
                  <a:alpha val="0"/>
                </a:scrgbClr>
              </a:solidFill>
            </p:spPr>
          </p:pic>
          <p:sp>
            <p:nvSpPr>
              <p:cNvPr id="91" name="Freeform 90"/>
              <p:cNvSpPr/>
              <p:nvPr/>
            </p:nvSpPr>
            <p:spPr>
              <a:xfrm>
                <a:off x="433080" y="2169141"/>
                <a:ext cx="1252821" cy="426783"/>
              </a:xfrm>
              <a:custGeom>
                <a:avLst/>
                <a:gdLst/>
                <a:ahLst/>
                <a:cxnLst/>
                <a:rect l="0" t="0" r="0" b="0"/>
                <a:pathLst>
                  <a:path w="1252821" h="426783">
                    <a:moveTo>
                      <a:pt x="0" y="0"/>
                    </a:moveTo>
                    <a:lnTo>
                      <a:pt x="1252820" y="0"/>
                    </a:lnTo>
                    <a:lnTo>
                      <a:pt x="1252820" y="426782"/>
                    </a:lnTo>
                    <a:lnTo>
                      <a:pt x="0" y="42678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>
                  <a:latin typeface="+mj-lt"/>
                </a:endParaRPr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>
              <a:off x="419397" y="2650932"/>
              <a:ext cx="1652016" cy="468085"/>
              <a:chOff x="419397" y="2650932"/>
              <a:chExt cx="1652016" cy="468085"/>
            </a:xfrm>
          </p:grpSpPr>
          <p:pic>
            <p:nvPicPr>
              <p:cNvPr id="88" name="Picture 87"/>
              <p:cNvPicPr>
                <a:picLocks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9397" y="2664714"/>
                <a:ext cx="1652016" cy="454279"/>
              </a:xfrm>
              <a:prstGeom prst="rect">
                <a:avLst/>
              </a:prstGeom>
              <a:solidFill>
                <a:scrgbClr r="0" g="0" b="0">
                  <a:alpha val="0"/>
                </a:scrgbClr>
              </a:solidFill>
            </p:spPr>
          </p:pic>
          <p:sp>
            <p:nvSpPr>
              <p:cNvPr id="89" name="Freeform 88"/>
              <p:cNvSpPr/>
              <p:nvPr/>
            </p:nvSpPr>
            <p:spPr>
              <a:xfrm>
                <a:off x="433077" y="2650932"/>
                <a:ext cx="1638302" cy="468085"/>
              </a:xfrm>
              <a:custGeom>
                <a:avLst/>
                <a:gdLst/>
                <a:ahLst/>
                <a:cxnLst/>
                <a:rect l="0" t="0" r="0" b="0"/>
                <a:pathLst>
                  <a:path w="1638302" h="468085">
                    <a:moveTo>
                      <a:pt x="0" y="0"/>
                    </a:moveTo>
                    <a:lnTo>
                      <a:pt x="1638301" y="0"/>
                    </a:lnTo>
                    <a:lnTo>
                      <a:pt x="1638301" y="468084"/>
                    </a:lnTo>
                    <a:lnTo>
                      <a:pt x="0" y="46808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>
                  <a:latin typeface="+mj-lt"/>
                </a:endParaRPr>
              </a:p>
            </p:txBody>
          </p:sp>
        </p:grpSp>
        <p:grpSp>
          <p:nvGrpSpPr>
            <p:cNvPr id="69" name="Group 68"/>
            <p:cNvGrpSpPr/>
            <p:nvPr/>
          </p:nvGrpSpPr>
          <p:grpSpPr>
            <a:xfrm>
              <a:off x="446847" y="3187919"/>
              <a:ext cx="2092645" cy="440598"/>
              <a:chOff x="446847" y="3187919"/>
              <a:chExt cx="2092645" cy="440598"/>
            </a:xfrm>
          </p:grpSpPr>
          <p:pic>
            <p:nvPicPr>
              <p:cNvPr id="86" name="Picture 85"/>
              <p:cNvPicPr>
                <a:picLocks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629" y="3187954"/>
                <a:ext cx="2078863" cy="440563"/>
              </a:xfrm>
              <a:prstGeom prst="rect">
                <a:avLst/>
              </a:prstGeom>
              <a:solidFill>
                <a:scrgbClr r="0" g="0" b="0">
                  <a:alpha val="0"/>
                </a:scrgbClr>
              </a:solidFill>
            </p:spPr>
          </p:pic>
          <p:sp>
            <p:nvSpPr>
              <p:cNvPr id="87" name="Freeform 86"/>
              <p:cNvSpPr/>
              <p:nvPr/>
            </p:nvSpPr>
            <p:spPr>
              <a:xfrm>
                <a:off x="446847" y="3187919"/>
                <a:ext cx="2092622" cy="426785"/>
              </a:xfrm>
              <a:custGeom>
                <a:avLst/>
                <a:gdLst/>
                <a:ahLst/>
                <a:cxnLst/>
                <a:rect l="0" t="0" r="0" b="0"/>
                <a:pathLst>
                  <a:path w="2092622" h="426785">
                    <a:moveTo>
                      <a:pt x="0" y="0"/>
                    </a:moveTo>
                    <a:lnTo>
                      <a:pt x="2092621" y="0"/>
                    </a:lnTo>
                    <a:lnTo>
                      <a:pt x="2092621" y="426784"/>
                    </a:lnTo>
                    <a:lnTo>
                      <a:pt x="0" y="42678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>
                  <a:latin typeface="+mj-lt"/>
                </a:endParaRPr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>
              <a:off x="446847" y="3669792"/>
              <a:ext cx="2533208" cy="468122"/>
              <a:chOff x="446847" y="3669792"/>
              <a:chExt cx="2533208" cy="468122"/>
            </a:xfrm>
          </p:grpSpPr>
          <p:pic>
            <p:nvPicPr>
              <p:cNvPr id="84" name="Picture 83"/>
              <p:cNvPicPr>
                <a:picLocks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629" y="3669792"/>
                <a:ext cx="2519426" cy="468122"/>
              </a:xfrm>
              <a:prstGeom prst="rect">
                <a:avLst/>
              </a:prstGeom>
              <a:solidFill>
                <a:scrgbClr r="0" g="0" b="0">
                  <a:alpha val="0"/>
                </a:scrgbClr>
              </a:solidFill>
            </p:spPr>
          </p:pic>
          <p:sp>
            <p:nvSpPr>
              <p:cNvPr id="85" name="Freeform 84"/>
              <p:cNvSpPr/>
              <p:nvPr/>
            </p:nvSpPr>
            <p:spPr>
              <a:xfrm>
                <a:off x="446847" y="3683538"/>
                <a:ext cx="2519408" cy="440557"/>
              </a:xfrm>
              <a:custGeom>
                <a:avLst/>
                <a:gdLst/>
                <a:ahLst/>
                <a:cxnLst/>
                <a:rect l="0" t="0" r="0" b="0"/>
                <a:pathLst>
                  <a:path w="2519408" h="440557">
                    <a:moveTo>
                      <a:pt x="0" y="0"/>
                    </a:moveTo>
                    <a:lnTo>
                      <a:pt x="2519407" y="0"/>
                    </a:lnTo>
                    <a:lnTo>
                      <a:pt x="2519407" y="440556"/>
                    </a:lnTo>
                    <a:lnTo>
                      <a:pt x="0" y="440556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>
                  <a:latin typeface="+mj-lt"/>
                </a:endParaRPr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>
              <a:off x="446786" y="4206693"/>
              <a:ext cx="2946146" cy="454334"/>
              <a:chOff x="446786" y="4206693"/>
              <a:chExt cx="2946146" cy="454334"/>
            </a:xfrm>
          </p:grpSpPr>
          <p:pic>
            <p:nvPicPr>
              <p:cNvPr id="82" name="Picture 81"/>
              <p:cNvPicPr>
                <a:picLocks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6786" y="4206748"/>
                <a:ext cx="2946146" cy="454279"/>
              </a:xfrm>
              <a:prstGeom prst="rect">
                <a:avLst/>
              </a:prstGeom>
              <a:solidFill>
                <a:scrgbClr r="0" g="0" b="0">
                  <a:alpha val="0"/>
                </a:scrgbClr>
              </a:solidFill>
            </p:spPr>
          </p:pic>
          <p:sp>
            <p:nvSpPr>
              <p:cNvPr id="83" name="Freeform 82"/>
              <p:cNvSpPr/>
              <p:nvPr/>
            </p:nvSpPr>
            <p:spPr>
              <a:xfrm>
                <a:off x="460615" y="4206693"/>
                <a:ext cx="2904891" cy="440552"/>
              </a:xfrm>
              <a:custGeom>
                <a:avLst/>
                <a:gdLst/>
                <a:ahLst/>
                <a:cxnLst/>
                <a:rect l="0" t="0" r="0" b="0"/>
                <a:pathLst>
                  <a:path w="2904891" h="440552">
                    <a:moveTo>
                      <a:pt x="0" y="0"/>
                    </a:moveTo>
                    <a:lnTo>
                      <a:pt x="2904890" y="0"/>
                    </a:lnTo>
                    <a:lnTo>
                      <a:pt x="2904890" y="440551"/>
                    </a:lnTo>
                    <a:lnTo>
                      <a:pt x="0" y="440551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>
                  <a:latin typeface="+mj-lt"/>
                </a:endParaRPr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>
              <a:off x="446847" y="4743577"/>
              <a:ext cx="3386775" cy="440563"/>
              <a:chOff x="446847" y="4743577"/>
              <a:chExt cx="3386775" cy="440563"/>
            </a:xfrm>
          </p:grpSpPr>
          <p:pic>
            <p:nvPicPr>
              <p:cNvPr id="80" name="Picture 79"/>
              <p:cNvPicPr>
                <a:picLocks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629" y="4743577"/>
                <a:ext cx="3372993" cy="440563"/>
              </a:xfrm>
              <a:prstGeom prst="rect">
                <a:avLst/>
              </a:prstGeom>
              <a:solidFill>
                <a:scrgbClr r="0" g="0" b="0">
                  <a:alpha val="0"/>
                </a:scrgbClr>
              </a:solidFill>
            </p:spPr>
          </p:pic>
          <p:sp>
            <p:nvSpPr>
              <p:cNvPr id="81" name="Freeform 80"/>
              <p:cNvSpPr/>
              <p:nvPr/>
            </p:nvSpPr>
            <p:spPr>
              <a:xfrm>
                <a:off x="446847" y="4743621"/>
                <a:ext cx="3386745" cy="426786"/>
              </a:xfrm>
              <a:custGeom>
                <a:avLst/>
                <a:gdLst/>
                <a:ahLst/>
                <a:cxnLst/>
                <a:rect l="0" t="0" r="0" b="0"/>
                <a:pathLst>
                  <a:path w="3386745" h="426786">
                    <a:moveTo>
                      <a:pt x="0" y="0"/>
                    </a:moveTo>
                    <a:lnTo>
                      <a:pt x="3386744" y="0"/>
                    </a:lnTo>
                    <a:lnTo>
                      <a:pt x="3386744" y="426785"/>
                    </a:lnTo>
                    <a:lnTo>
                      <a:pt x="0" y="426785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>
                  <a:latin typeface="+mj-lt"/>
                </a:endParaRPr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446786" y="5239238"/>
              <a:ext cx="3772291" cy="481854"/>
              <a:chOff x="446786" y="5239238"/>
              <a:chExt cx="3772291" cy="481854"/>
            </a:xfrm>
          </p:grpSpPr>
          <p:pic>
            <p:nvPicPr>
              <p:cNvPr id="78" name="Picture 77"/>
              <p:cNvPicPr>
                <a:picLocks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6786" y="5239258"/>
                <a:ext cx="3772281" cy="468122"/>
              </a:xfrm>
              <a:prstGeom prst="rect">
                <a:avLst/>
              </a:prstGeom>
              <a:solidFill>
                <a:scrgbClr r="0" g="0" b="0">
                  <a:alpha val="0"/>
                </a:scrgbClr>
              </a:solidFill>
            </p:spPr>
          </p:pic>
          <p:sp>
            <p:nvSpPr>
              <p:cNvPr id="79" name="Freeform 78"/>
              <p:cNvSpPr/>
              <p:nvPr/>
            </p:nvSpPr>
            <p:spPr>
              <a:xfrm>
                <a:off x="446847" y="5239238"/>
                <a:ext cx="3772230" cy="481854"/>
              </a:xfrm>
              <a:custGeom>
                <a:avLst/>
                <a:gdLst/>
                <a:ahLst/>
                <a:cxnLst/>
                <a:rect l="0" t="0" r="0" b="0"/>
                <a:pathLst>
                  <a:path w="3772230" h="481854">
                    <a:moveTo>
                      <a:pt x="0" y="0"/>
                    </a:moveTo>
                    <a:lnTo>
                      <a:pt x="3772229" y="0"/>
                    </a:lnTo>
                    <a:lnTo>
                      <a:pt x="3772229" y="481853"/>
                    </a:lnTo>
                    <a:lnTo>
                      <a:pt x="0" y="481853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>
                  <a:latin typeface="+mj-lt"/>
                </a:endParaRPr>
              </a:p>
            </p:txBody>
          </p:sp>
        </p:grpSp>
        <p:grpSp>
          <p:nvGrpSpPr>
            <p:cNvPr id="74" name="Group 73"/>
            <p:cNvGrpSpPr/>
            <p:nvPr/>
          </p:nvGrpSpPr>
          <p:grpSpPr>
            <a:xfrm>
              <a:off x="460615" y="5803646"/>
              <a:ext cx="4185299" cy="468137"/>
              <a:chOff x="460615" y="5803646"/>
              <a:chExt cx="4185299" cy="468137"/>
            </a:xfrm>
          </p:grpSpPr>
          <p:pic>
            <p:nvPicPr>
              <p:cNvPr id="76" name="Picture 75"/>
              <p:cNvPicPr>
                <a:picLocks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629" y="5803646"/>
                <a:ext cx="4185285" cy="468122"/>
              </a:xfrm>
              <a:prstGeom prst="rect">
                <a:avLst/>
              </a:prstGeom>
              <a:solidFill>
                <a:scrgbClr r="0" g="0" b="0">
                  <a:alpha val="0"/>
                </a:scrgbClr>
              </a:solidFill>
            </p:spPr>
          </p:pic>
          <p:sp>
            <p:nvSpPr>
              <p:cNvPr id="77" name="Freeform 76"/>
              <p:cNvSpPr/>
              <p:nvPr/>
            </p:nvSpPr>
            <p:spPr>
              <a:xfrm>
                <a:off x="460615" y="5803695"/>
                <a:ext cx="4185248" cy="468088"/>
              </a:xfrm>
              <a:custGeom>
                <a:avLst/>
                <a:gdLst/>
                <a:ahLst/>
                <a:cxnLst/>
                <a:rect l="0" t="0" r="0" b="0"/>
                <a:pathLst>
                  <a:path w="4185248" h="468088">
                    <a:moveTo>
                      <a:pt x="0" y="0"/>
                    </a:moveTo>
                    <a:lnTo>
                      <a:pt x="4185247" y="0"/>
                    </a:lnTo>
                    <a:lnTo>
                      <a:pt x="4185247" y="468087"/>
                    </a:lnTo>
                    <a:lnTo>
                      <a:pt x="0" y="468087"/>
                    </a:lnTo>
                    <a:close/>
                  </a:path>
                </a:pathLst>
              </a:custGeom>
              <a:solidFill>
                <a:srgbClr val="FF6820"/>
              </a:solidFill>
              <a:ln w="381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>
                  <a:latin typeface="+mj-lt"/>
                </a:endParaRPr>
              </a:p>
            </p:txBody>
          </p:sp>
        </p:grpSp>
        <p:sp>
          <p:nvSpPr>
            <p:cNvPr id="75" name="Freeform 74"/>
            <p:cNvSpPr/>
            <p:nvPr/>
          </p:nvSpPr>
          <p:spPr>
            <a:xfrm>
              <a:off x="419313" y="1219200"/>
              <a:ext cx="426786" cy="426784"/>
            </a:xfrm>
            <a:custGeom>
              <a:avLst/>
              <a:gdLst/>
              <a:ahLst/>
              <a:cxnLst/>
              <a:rect l="0" t="0" r="0" b="0"/>
              <a:pathLst>
                <a:path w="426786" h="426784">
                  <a:moveTo>
                    <a:pt x="0" y="0"/>
                  </a:moveTo>
                  <a:lnTo>
                    <a:pt x="426785" y="0"/>
                  </a:lnTo>
                  <a:lnTo>
                    <a:pt x="426785" y="426783"/>
                  </a:lnTo>
                  <a:lnTo>
                    <a:pt x="0" y="426783"/>
                  </a:lnTo>
                  <a:close/>
                </a:path>
              </a:pathLst>
            </a:custGeom>
            <a:solidFill>
              <a:srgbClr val="FFFFFF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>
                <a:latin typeface="+mj-lt"/>
              </a:endParaRP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596750" y="439547"/>
            <a:ext cx="6102339" cy="58477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+mj-lt"/>
              </a:rPr>
              <a:t>Making connections </a:t>
            </a:r>
          </a:p>
          <a:p>
            <a:pPr algn="ctr"/>
            <a:endParaRPr lang="en-GB" sz="16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61" name="Oval Callout 60"/>
          <p:cNvSpPr/>
          <p:nvPr/>
        </p:nvSpPr>
        <p:spPr>
          <a:xfrm>
            <a:off x="2441908" y="946322"/>
            <a:ext cx="3192547" cy="860519"/>
          </a:xfrm>
          <a:prstGeom prst="wedgeEllipseCallout">
            <a:avLst>
              <a:gd name="adj1" fmla="val 52909"/>
              <a:gd name="adj2" fmla="val 45693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  <a:latin typeface="+mj-lt"/>
              </a:rPr>
              <a:t>Find pairs of rods where one rod is three times the length of the other</a:t>
            </a:r>
          </a:p>
        </p:txBody>
      </p:sp>
      <p:sp>
        <p:nvSpPr>
          <p:cNvPr id="62" name="Oval Callout 61"/>
          <p:cNvSpPr/>
          <p:nvPr/>
        </p:nvSpPr>
        <p:spPr>
          <a:xfrm>
            <a:off x="2598200" y="2130513"/>
            <a:ext cx="3235976" cy="777168"/>
          </a:xfrm>
          <a:prstGeom prst="wedgeEllipseCallout">
            <a:avLst>
              <a:gd name="adj1" fmla="val 47272"/>
              <a:gd name="adj2" fmla="val -35681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  <a:latin typeface="+mj-lt"/>
              </a:rPr>
              <a:t>Find pairs of rods where one rod is half the length of the other</a:t>
            </a:r>
          </a:p>
        </p:txBody>
      </p:sp>
      <p:sp>
        <p:nvSpPr>
          <p:cNvPr id="63" name="Oval Callout 62"/>
          <p:cNvSpPr/>
          <p:nvPr/>
        </p:nvSpPr>
        <p:spPr>
          <a:xfrm>
            <a:off x="3594301" y="2979523"/>
            <a:ext cx="2711223" cy="780308"/>
          </a:xfrm>
          <a:prstGeom prst="wedgeEllipseCallout">
            <a:avLst>
              <a:gd name="adj1" fmla="val 44878"/>
              <a:gd name="adj2" fmla="val -7107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  <a:latin typeface="+mj-lt"/>
              </a:rPr>
              <a:t>How does the yellow rod compare to the red rod?</a:t>
            </a:r>
          </a:p>
        </p:txBody>
      </p:sp>
      <p:sp>
        <p:nvSpPr>
          <p:cNvPr id="64" name="Oval Callout 63"/>
          <p:cNvSpPr/>
          <p:nvPr/>
        </p:nvSpPr>
        <p:spPr>
          <a:xfrm>
            <a:off x="1739158" y="4011578"/>
            <a:ext cx="4279469" cy="540597"/>
          </a:xfrm>
          <a:prstGeom prst="wedgeEllipseCallout">
            <a:avLst>
              <a:gd name="adj1" fmla="val -55706"/>
              <a:gd name="adj2" fmla="val 32057"/>
            </a:avLst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ysClr val="windowText" lastClr="000000"/>
                </a:solidFill>
                <a:latin typeface="+mj-lt"/>
              </a:rPr>
              <a:t>Can you compare three rods?</a:t>
            </a:r>
          </a:p>
        </p:txBody>
      </p:sp>
      <p:pic>
        <p:nvPicPr>
          <p:cNvPr id="65" name="Picture 3" descr="C:\Users\laura.shenker\AppData\Local\Microsoft\Windows\Temporary Internet Files\Content.IE5\RBQGD9QC\SMALL question mark man[1]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460" y="3959415"/>
            <a:ext cx="780056" cy="84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4" name="Oval Callout 93"/>
          <p:cNvSpPr/>
          <p:nvPr/>
        </p:nvSpPr>
        <p:spPr>
          <a:xfrm>
            <a:off x="7181427" y="110770"/>
            <a:ext cx="1948160" cy="1629830"/>
          </a:xfrm>
          <a:prstGeom prst="wedgeEllipseCallout">
            <a:avLst>
              <a:gd name="adj1" fmla="val 2288"/>
              <a:gd name="adj2" fmla="val 59653"/>
            </a:avLst>
          </a:prstGeom>
          <a:solidFill>
            <a:srgbClr val="92D05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ysClr val="windowText" lastClr="000000"/>
                </a:solidFill>
                <a:latin typeface="+mj-lt"/>
              </a:rPr>
              <a:t>These are </a:t>
            </a:r>
            <a:r>
              <a:rPr lang="en-GB" sz="1200" b="1" dirty="0">
                <a:solidFill>
                  <a:sysClr val="windowText" lastClr="000000"/>
                </a:solidFill>
                <a:latin typeface="+mj-lt"/>
              </a:rPr>
              <a:t>multiplicative</a:t>
            </a:r>
            <a:r>
              <a:rPr lang="en-GB" sz="1200" dirty="0">
                <a:solidFill>
                  <a:sysClr val="windowText" lastClr="000000"/>
                </a:solidFill>
                <a:latin typeface="+mj-lt"/>
              </a:rPr>
              <a:t> </a:t>
            </a:r>
            <a:r>
              <a:rPr lang="en-GB" sz="1200" b="1" dirty="0" smtClean="0">
                <a:solidFill>
                  <a:sysClr val="windowText" lastClr="000000"/>
                </a:solidFill>
                <a:latin typeface="+mj-lt"/>
              </a:rPr>
              <a:t>comparisons</a:t>
            </a:r>
            <a:r>
              <a:rPr lang="en-GB" sz="1200" dirty="0" smtClean="0">
                <a:solidFill>
                  <a:sysClr val="windowText" lastClr="000000"/>
                </a:solidFill>
                <a:latin typeface="+mj-lt"/>
              </a:rPr>
              <a:t>. </a:t>
            </a:r>
          </a:p>
          <a:p>
            <a:pPr algn="ctr"/>
            <a:endParaRPr lang="en-GB" sz="1200" dirty="0" smtClean="0">
              <a:solidFill>
                <a:sysClr val="windowText" lastClr="000000"/>
              </a:solidFill>
              <a:latin typeface="+mj-lt"/>
            </a:endParaRPr>
          </a:p>
          <a:p>
            <a:pPr algn="ctr"/>
            <a:r>
              <a:rPr lang="en-GB" sz="1200" dirty="0" smtClean="0">
                <a:solidFill>
                  <a:sysClr val="windowText" lastClr="000000"/>
                </a:solidFill>
                <a:latin typeface="+mj-lt"/>
              </a:rPr>
              <a:t>Why do you think they are called that?</a:t>
            </a:r>
            <a:endParaRPr lang="en-GB" sz="120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542385" y="4835727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+mj-lt"/>
              </a:rPr>
              <a:t>KW: Ratio, Simplify, Equivalent, Fraction, Bar Model</a:t>
            </a:r>
            <a:endParaRPr lang="en-GB" sz="1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2608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-28229" y="4835723"/>
            <a:ext cx="2570604" cy="33855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Present New Information</a:t>
            </a:r>
            <a:endParaRPr lang="en-GB" sz="1600" b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3" y="411510"/>
            <a:ext cx="1786066" cy="36933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>
                <a:latin typeface="+mj-lt"/>
              </a:rPr>
              <a:t>What is a ratio?</a:t>
            </a:r>
            <a:endParaRPr lang="en-GB" dirty="0">
              <a:latin typeface="+mj-lt"/>
            </a:endParaRPr>
          </a:p>
        </p:txBody>
      </p:sp>
      <p:sp>
        <p:nvSpPr>
          <p:cNvPr id="29" name="Rounded Rectangular Callout 28"/>
          <p:cNvSpPr/>
          <p:nvPr/>
        </p:nvSpPr>
        <p:spPr>
          <a:xfrm>
            <a:off x="179512" y="1131590"/>
            <a:ext cx="3024336" cy="594066"/>
          </a:xfrm>
          <a:prstGeom prst="wedgeRoundRectCallout">
            <a:avLst>
              <a:gd name="adj1" fmla="val -36743"/>
              <a:gd name="adj2" fmla="val 201992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The ratio of </a:t>
            </a:r>
            <a:r>
              <a:rPr lang="en-GB" sz="1600" dirty="0"/>
              <a:t>boys</a:t>
            </a:r>
            <a:r>
              <a:rPr lang="en-GB" dirty="0"/>
              <a:t> to dogs is 1 to…</a:t>
            </a:r>
          </a:p>
        </p:txBody>
      </p:sp>
      <p:pic>
        <p:nvPicPr>
          <p:cNvPr id="30" name="Picture 4" descr="https://tse4.mm.bing.net/th?id=OIP.Me6ae5b5ef851f294d46447cb16d7ad60o0&amp;pid=15.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61943" y="3"/>
            <a:ext cx="1244861" cy="1244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3882" y="1449303"/>
            <a:ext cx="1012694" cy="90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4" descr="https://tse4.mm.bing.net/th?id=OIP.Me6ae5b5ef851f294d46447cb16d7ad60o0&amp;pid=15.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212" y="2355729"/>
            <a:ext cx="1155721" cy="1155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4" descr="https://tse4.mm.bing.net/th?id=OIP.Me6ae5b5ef851f294d46447cb16d7ad60o0&amp;pid=15.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237848" y="2643761"/>
            <a:ext cx="1155721" cy="1155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739902" y="1231901"/>
            <a:ext cx="1103293" cy="987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121" y="3058917"/>
            <a:ext cx="1082253" cy="968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455" y="3799482"/>
            <a:ext cx="1082253" cy="968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3955" y="3543259"/>
            <a:ext cx="1082253" cy="968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068" y="3543258"/>
            <a:ext cx="1082253" cy="968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Rounded Rectangular Callout 39"/>
          <p:cNvSpPr/>
          <p:nvPr/>
        </p:nvSpPr>
        <p:spPr>
          <a:xfrm>
            <a:off x="442069" y="3003798"/>
            <a:ext cx="3832506" cy="594066"/>
          </a:xfrm>
          <a:prstGeom prst="wedgeRoundRectCallout">
            <a:avLst>
              <a:gd name="adj1" fmla="val -52003"/>
              <a:gd name="adj2" fmla="val 121824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The ratio of dogs to boys is …. to 1.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42385" y="4835727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+mj-lt"/>
              </a:rPr>
              <a:t>KW: Ratio, Simplify, Equivalent, Fraction, Bar Model</a:t>
            </a:r>
            <a:endParaRPr lang="en-GB" sz="1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3163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-28228" y="4835726"/>
            <a:ext cx="2570604" cy="307777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latin typeface="+mj-lt"/>
              </a:rPr>
              <a:t>Construct  Meaning</a:t>
            </a:r>
            <a:endParaRPr lang="en-GB" sz="1400" b="1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9512" y="411513"/>
            <a:ext cx="1430200" cy="307777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1400" dirty="0" smtClean="0">
                <a:latin typeface="+mj-lt"/>
              </a:rPr>
              <a:t>What is a ratio?</a:t>
            </a:r>
            <a:endParaRPr lang="en-GB" sz="1400" dirty="0">
              <a:latin typeface="+mj-lt"/>
            </a:endParaRPr>
          </a:p>
        </p:txBody>
      </p:sp>
      <p:pic>
        <p:nvPicPr>
          <p:cNvPr id="20" name="Picture 12" descr="C:\Users\laura.shenker\AppData\Local\Microsoft\Windows\Temporary Internet Files\Content.IE5\YFVYYXJP\dotty-tea-pot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120" y="2195698"/>
            <a:ext cx="2443980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2" descr="C:\Users\laura.shenker\AppData\Local\Microsoft\Windows\Temporary Internet Files\Content.IE5\YFVYYXJP\dotty-tea-pot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158" y="2852899"/>
            <a:ext cx="2443980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2" descr="C:\Users\laura.shenker\AppData\Local\Microsoft\Windows\Temporary Internet Files\Content.IE5\YFVYYXJP\dotty-tea-pot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841" y="944860"/>
            <a:ext cx="2443980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C:\Users\laura.shenker\AppData\Local\Microsoft\Windows\Temporary Internet Files\Content.IE5\SCU0JN1I\120px-Applications-ristretto.svg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82" y="1197923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C:\Users\laura.shenker\AppData\Local\Microsoft\Windows\Temporary Internet Files\Content.IE5\SCU0JN1I\120px-Applications-ristretto.svg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202909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C:\Users\laura.shenker\AppData\Local\Microsoft\Windows\Temporary Internet Files\Content.IE5\SCU0JN1I\120px-Applications-ristretto.svg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689317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C:\Users\laura.shenker\AppData\Local\Microsoft\Windows\Temporary Internet Files\Content.IE5\SCU0JN1I\120px-Applications-ristretto.svg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730" y="3598224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C:\Users\laura.shenker\AppData\Local\Microsoft\Windows\Temporary Internet Files\Content.IE5\SCU0JN1I\120px-Applications-ristretto.svg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806" y="3673820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C:\Users\laura.shenker\AppData\Local\Microsoft\Windows\Temporary Internet Files\Content.IE5\SCU0JN1I\120px-Applications-ristretto.svg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70" y="2710622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C:\Users\laura.shenker\AppData\Local\Microsoft\Windows\Temporary Internet Files\Content.IE5\SCU0JN1I\120px-Applications-ristretto.svg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112" y="3598224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C:\Users\laura.shenker\AppData\Local\Microsoft\Windows\Temporary Internet Files\Content.IE5\SCU0JN1I\120px-Applications-ristretto.svg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6441" y="771550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ounded Rectangular Callout 31"/>
          <p:cNvSpPr/>
          <p:nvPr/>
        </p:nvSpPr>
        <p:spPr>
          <a:xfrm>
            <a:off x="1835696" y="411512"/>
            <a:ext cx="4778400" cy="457101"/>
          </a:xfrm>
          <a:prstGeom prst="wedgeRoundRectCallout">
            <a:avLst>
              <a:gd name="adj1" fmla="val -35329"/>
              <a:gd name="adj2" fmla="val 137858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+mj-lt"/>
              </a:rPr>
              <a:t>What is the simplified ratio of tea cups to teapots?</a:t>
            </a:r>
          </a:p>
        </p:txBody>
      </p:sp>
      <p:sp>
        <p:nvSpPr>
          <p:cNvPr id="33" name="Rounded Rectangular Callout 32"/>
          <p:cNvSpPr/>
          <p:nvPr/>
        </p:nvSpPr>
        <p:spPr>
          <a:xfrm>
            <a:off x="6948270" y="2710624"/>
            <a:ext cx="1948631" cy="1733336"/>
          </a:xfrm>
          <a:prstGeom prst="wedgeRoundRectCallout">
            <a:avLst>
              <a:gd name="adj1" fmla="val 61298"/>
              <a:gd name="adj2" fmla="val 64893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+mj-lt"/>
              </a:rPr>
              <a:t>What is the </a:t>
            </a:r>
            <a:r>
              <a:rPr lang="en-GB" b="1" dirty="0">
                <a:latin typeface="+mj-lt"/>
              </a:rPr>
              <a:t>simplified</a:t>
            </a:r>
            <a:r>
              <a:rPr lang="en-GB" dirty="0">
                <a:latin typeface="+mj-lt"/>
              </a:rPr>
              <a:t> ratio of teapots to tea cups?</a:t>
            </a:r>
          </a:p>
        </p:txBody>
      </p:sp>
      <p:sp>
        <p:nvSpPr>
          <p:cNvPr id="34" name="Rounded Rectangular Callout 33"/>
          <p:cNvSpPr/>
          <p:nvPr/>
        </p:nvSpPr>
        <p:spPr>
          <a:xfrm>
            <a:off x="7020272" y="1914550"/>
            <a:ext cx="2025324" cy="594066"/>
          </a:xfrm>
          <a:prstGeom prst="wedgeRoundRectCallout">
            <a:avLst>
              <a:gd name="adj1" fmla="val -40558"/>
              <a:gd name="adj2" fmla="val -86612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+mj-lt"/>
              </a:rPr>
              <a:t>What other ratios can you see?</a:t>
            </a:r>
          </a:p>
        </p:txBody>
      </p:sp>
      <p:pic>
        <p:nvPicPr>
          <p:cNvPr id="38" name="Picture 4" descr="C:\Users\laura.shenker\AppData\Local\Microsoft\Windows\Temporary Internet Files\Content.IE5\SCU0JN1I\120px-Applications-ristretto.svg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9158" y="2195697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2542385" y="4835727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+mj-lt"/>
              </a:rPr>
              <a:t>KW: Ratio, Simplify, Equivalent, Fraction, Bar Model</a:t>
            </a:r>
            <a:endParaRPr lang="en-GB" sz="1600" b="1" dirty="0">
              <a:latin typeface="+mj-lt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30" name="ShockwaveFlash3" r:id="rId2" imgW="7632610" imgH="4392800"/>
        </mc:Choice>
        <mc:Fallback>
          <p:control name="ShockwaveFlash3" r:id="rId2" imgW="7632610" imgH="4392800">
            <p:pic>
              <p:nvPicPr>
                <p:cNvPr id="0" name="ShockwaveFlash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524750" y="555625"/>
                  <a:ext cx="1619250" cy="936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54264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28228" y="4835723"/>
            <a:ext cx="2570604" cy="338554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Construct  Meaning</a:t>
            </a:r>
            <a:endParaRPr lang="en-GB" sz="1600" b="1" dirty="0">
              <a:latin typeface="+mj-lt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323534" y="1058678"/>
            <a:ext cx="5664093" cy="262705"/>
          </a:xfrm>
          <a:custGeom>
            <a:avLst/>
            <a:gdLst>
              <a:gd name="connsiteX0" fmla="*/ 0 w 10011103"/>
              <a:gd name="connsiteY0" fmla="*/ 289845 h 415984"/>
              <a:gd name="connsiteX1" fmla="*/ 1718441 w 10011103"/>
              <a:gd name="connsiteY1" fmla="*/ 37597 h 415984"/>
              <a:gd name="connsiteX2" fmla="*/ 3641834 w 10011103"/>
              <a:gd name="connsiteY2" fmla="*/ 415970 h 415984"/>
              <a:gd name="connsiteX3" fmla="*/ 5722882 w 10011103"/>
              <a:gd name="connsiteY3" fmla="*/ 53363 h 415984"/>
              <a:gd name="connsiteX4" fmla="*/ 7457089 w 10011103"/>
              <a:gd name="connsiteY4" fmla="*/ 368673 h 415984"/>
              <a:gd name="connsiteX5" fmla="*/ 9301655 w 10011103"/>
              <a:gd name="connsiteY5" fmla="*/ 6066 h 415984"/>
              <a:gd name="connsiteX6" fmla="*/ 10011103 w 10011103"/>
              <a:gd name="connsiteY6" fmla="*/ 132190 h 415984"/>
              <a:gd name="connsiteX7" fmla="*/ 10011103 w 10011103"/>
              <a:gd name="connsiteY7" fmla="*/ 132190 h 41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11103" h="415984">
                <a:moveTo>
                  <a:pt x="0" y="289845"/>
                </a:moveTo>
                <a:cubicBezTo>
                  <a:pt x="555734" y="153210"/>
                  <a:pt x="1111469" y="16576"/>
                  <a:pt x="1718441" y="37597"/>
                </a:cubicBezTo>
                <a:cubicBezTo>
                  <a:pt x="2325413" y="58618"/>
                  <a:pt x="2974427" y="413342"/>
                  <a:pt x="3641834" y="415970"/>
                </a:cubicBezTo>
                <a:cubicBezTo>
                  <a:pt x="4309241" y="418598"/>
                  <a:pt x="5087006" y="61246"/>
                  <a:pt x="5722882" y="53363"/>
                </a:cubicBezTo>
                <a:cubicBezTo>
                  <a:pt x="6358758" y="45480"/>
                  <a:pt x="6860627" y="376556"/>
                  <a:pt x="7457089" y="368673"/>
                </a:cubicBezTo>
                <a:cubicBezTo>
                  <a:pt x="8053551" y="360790"/>
                  <a:pt x="8875986" y="45480"/>
                  <a:pt x="9301655" y="6066"/>
                </a:cubicBezTo>
                <a:cubicBezTo>
                  <a:pt x="9727324" y="-33348"/>
                  <a:pt x="10011103" y="132190"/>
                  <a:pt x="10011103" y="132190"/>
                </a:cubicBezTo>
                <a:lnTo>
                  <a:pt x="10011103" y="132190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200">
              <a:latin typeface="+mj-lt"/>
            </a:endParaRPr>
          </a:p>
        </p:txBody>
      </p:sp>
      <p:sp>
        <p:nvSpPr>
          <p:cNvPr id="17" name="Flowchart: Connector 16"/>
          <p:cNvSpPr/>
          <p:nvPr/>
        </p:nvSpPr>
        <p:spPr>
          <a:xfrm>
            <a:off x="525317" y="894567"/>
            <a:ext cx="448148" cy="454770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+mj-lt"/>
            </a:endParaRPr>
          </a:p>
        </p:txBody>
      </p:sp>
      <p:sp>
        <p:nvSpPr>
          <p:cNvPr id="19" name="Flowchart: Connector 18"/>
          <p:cNvSpPr/>
          <p:nvPr/>
        </p:nvSpPr>
        <p:spPr>
          <a:xfrm>
            <a:off x="5067913" y="932393"/>
            <a:ext cx="448148" cy="454770"/>
          </a:xfrm>
          <a:prstGeom prst="flowChartConnector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+mj-lt"/>
            </a:endParaRPr>
          </a:p>
        </p:txBody>
      </p:sp>
      <p:sp>
        <p:nvSpPr>
          <p:cNvPr id="20" name="Flowchart: Connector 19"/>
          <p:cNvSpPr/>
          <p:nvPr/>
        </p:nvSpPr>
        <p:spPr>
          <a:xfrm>
            <a:off x="4497542" y="1036860"/>
            <a:ext cx="448148" cy="454770"/>
          </a:xfrm>
          <a:prstGeom prst="flowChartConnector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+mj-lt"/>
            </a:endParaRPr>
          </a:p>
        </p:txBody>
      </p:sp>
      <p:sp>
        <p:nvSpPr>
          <p:cNvPr id="21" name="Flowchart: Connector 20"/>
          <p:cNvSpPr/>
          <p:nvPr/>
        </p:nvSpPr>
        <p:spPr>
          <a:xfrm>
            <a:off x="3927171" y="955915"/>
            <a:ext cx="448148" cy="454770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+mj-lt"/>
            </a:endParaRPr>
          </a:p>
        </p:txBody>
      </p:sp>
      <p:sp>
        <p:nvSpPr>
          <p:cNvPr id="22" name="Flowchart: Connector 21"/>
          <p:cNvSpPr/>
          <p:nvPr/>
        </p:nvSpPr>
        <p:spPr>
          <a:xfrm>
            <a:off x="3356801" y="899205"/>
            <a:ext cx="448148" cy="454770"/>
          </a:xfrm>
          <a:prstGeom prst="flowChartConnector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+mj-lt"/>
            </a:endParaRPr>
          </a:p>
        </p:txBody>
      </p:sp>
      <p:sp>
        <p:nvSpPr>
          <p:cNvPr id="23" name="Flowchart: Connector 22"/>
          <p:cNvSpPr/>
          <p:nvPr/>
        </p:nvSpPr>
        <p:spPr>
          <a:xfrm>
            <a:off x="2784192" y="965678"/>
            <a:ext cx="448148" cy="454770"/>
          </a:xfrm>
          <a:prstGeom prst="flowChartConnector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+mj-lt"/>
            </a:endParaRPr>
          </a:p>
        </p:txBody>
      </p:sp>
      <p:sp>
        <p:nvSpPr>
          <p:cNvPr id="24" name="Flowchart: Connector 23"/>
          <p:cNvSpPr/>
          <p:nvPr/>
        </p:nvSpPr>
        <p:spPr>
          <a:xfrm>
            <a:off x="2167251" y="1030222"/>
            <a:ext cx="448148" cy="454770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+mj-lt"/>
            </a:endParaRPr>
          </a:p>
        </p:txBody>
      </p:sp>
      <p:sp>
        <p:nvSpPr>
          <p:cNvPr id="25" name="Flowchart: Connector 24"/>
          <p:cNvSpPr/>
          <p:nvPr/>
        </p:nvSpPr>
        <p:spPr>
          <a:xfrm>
            <a:off x="1594619" y="955915"/>
            <a:ext cx="448148" cy="454770"/>
          </a:xfrm>
          <a:prstGeom prst="flowChartConnector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+mj-lt"/>
            </a:endParaRPr>
          </a:p>
        </p:txBody>
      </p:sp>
      <p:sp>
        <p:nvSpPr>
          <p:cNvPr id="26" name="Flowchart: Connector 25"/>
          <p:cNvSpPr/>
          <p:nvPr/>
        </p:nvSpPr>
        <p:spPr>
          <a:xfrm>
            <a:off x="1077268" y="824775"/>
            <a:ext cx="448148" cy="454770"/>
          </a:xfrm>
          <a:prstGeom prst="flowChartConnector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+mj-lt"/>
            </a:endParaRPr>
          </a:p>
        </p:txBody>
      </p:sp>
      <p:sp>
        <p:nvSpPr>
          <p:cNvPr id="12" name="Double Wave 11"/>
          <p:cNvSpPr/>
          <p:nvPr/>
        </p:nvSpPr>
        <p:spPr>
          <a:xfrm>
            <a:off x="702185" y="2070825"/>
            <a:ext cx="2399516" cy="773074"/>
          </a:xfrm>
          <a:prstGeom prst="doubleWav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+mj-lt"/>
              </a:rPr>
              <a:t>What is the ratio of red to blue beads?</a:t>
            </a:r>
          </a:p>
        </p:txBody>
      </p:sp>
      <p:sp>
        <p:nvSpPr>
          <p:cNvPr id="13" name="Double Wave 12"/>
          <p:cNvSpPr/>
          <p:nvPr/>
        </p:nvSpPr>
        <p:spPr>
          <a:xfrm>
            <a:off x="353656" y="3291831"/>
            <a:ext cx="2748051" cy="773074"/>
          </a:xfrm>
          <a:prstGeom prst="doubleWav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+mj-lt"/>
              </a:rPr>
              <a:t>How many beads are there if there are 30 red beads?</a:t>
            </a:r>
          </a:p>
        </p:txBody>
      </p:sp>
      <p:sp>
        <p:nvSpPr>
          <p:cNvPr id="14" name="Double Wave 13"/>
          <p:cNvSpPr/>
          <p:nvPr/>
        </p:nvSpPr>
        <p:spPr>
          <a:xfrm>
            <a:off x="3716266" y="2631915"/>
            <a:ext cx="4729036" cy="773074"/>
          </a:xfrm>
          <a:prstGeom prst="doubleWav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+mj-lt"/>
              </a:rPr>
              <a:t>If there are 12 blue beads in a complete string, how many reds are there?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54613" y="3940988"/>
            <a:ext cx="5782573" cy="646986"/>
          </a:xfrm>
          <a:prstGeom prst="wedgeRoundRectCallout">
            <a:avLst>
              <a:gd name="adj1" fmla="val -56772"/>
              <a:gd name="adj2" fmla="val 16916"/>
              <a:gd name="adj3" fmla="val 16667"/>
            </a:avLst>
          </a:prstGeom>
          <a:solidFill>
            <a:srgbClr val="99FF99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+mj-lt"/>
              </a:rPr>
              <a:t>In a maths class the ratio of girls to boys is 2 to 1. </a:t>
            </a:r>
          </a:p>
          <a:p>
            <a:pPr algn="ctr"/>
            <a:r>
              <a:rPr lang="en-GB" sz="1600" dirty="0">
                <a:latin typeface="+mj-lt"/>
              </a:rPr>
              <a:t>There are 18 girls in the class. How many boys are there?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49391" y="1687912"/>
            <a:ext cx="842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+mj-lt"/>
              </a:rPr>
              <a:t>The </a:t>
            </a:r>
            <a:r>
              <a:rPr lang="en-GB" sz="1400" dirty="0">
                <a:latin typeface="+mj-lt"/>
              </a:rPr>
              <a:t>ratio of blue beads to red beads is 1 to 2.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1006" y="339502"/>
            <a:ext cx="3945311" cy="36933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/>
              <a:t>Can you extend your understanding?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2542385" y="4835727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+mj-lt"/>
              </a:rPr>
              <a:t>KW: Ratio, Simplify, Equivalent, Fraction, Bar Model</a:t>
            </a:r>
            <a:endParaRPr lang="en-GB" sz="1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7427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-36512" y="195486"/>
            <a:ext cx="8229600" cy="857250"/>
          </a:xfrm>
          <a:prstGeom prst="rect">
            <a:avLst/>
          </a:prstGeom>
        </p:spPr>
        <p:txBody>
          <a:bodyPr vert="horz" lIns="69458" tIns="34729" rIns="69458" bIns="34729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100" dirty="0" smtClean="0">
                <a:solidFill>
                  <a:prstClr val="black"/>
                </a:solidFill>
              </a:rPr>
              <a:t>Writing </a:t>
            </a:r>
            <a:r>
              <a:rPr lang="en-GB" sz="2100" dirty="0">
                <a:solidFill>
                  <a:prstClr val="black"/>
                </a:solidFill>
              </a:rPr>
              <a:t>down ratios</a:t>
            </a:r>
          </a:p>
        </p:txBody>
      </p:sp>
      <p:sp>
        <p:nvSpPr>
          <p:cNvPr id="4" name="Freeform 3"/>
          <p:cNvSpPr/>
          <p:nvPr/>
        </p:nvSpPr>
        <p:spPr>
          <a:xfrm>
            <a:off x="-29311" y="1181287"/>
            <a:ext cx="9009993" cy="247391"/>
          </a:xfrm>
          <a:custGeom>
            <a:avLst/>
            <a:gdLst>
              <a:gd name="connsiteX0" fmla="*/ 0 w 10011103"/>
              <a:gd name="connsiteY0" fmla="*/ 289845 h 415984"/>
              <a:gd name="connsiteX1" fmla="*/ 1718441 w 10011103"/>
              <a:gd name="connsiteY1" fmla="*/ 37597 h 415984"/>
              <a:gd name="connsiteX2" fmla="*/ 3641834 w 10011103"/>
              <a:gd name="connsiteY2" fmla="*/ 415970 h 415984"/>
              <a:gd name="connsiteX3" fmla="*/ 5722882 w 10011103"/>
              <a:gd name="connsiteY3" fmla="*/ 53363 h 415984"/>
              <a:gd name="connsiteX4" fmla="*/ 7457089 w 10011103"/>
              <a:gd name="connsiteY4" fmla="*/ 368673 h 415984"/>
              <a:gd name="connsiteX5" fmla="*/ 9301655 w 10011103"/>
              <a:gd name="connsiteY5" fmla="*/ 6066 h 415984"/>
              <a:gd name="connsiteX6" fmla="*/ 10011103 w 10011103"/>
              <a:gd name="connsiteY6" fmla="*/ 132190 h 415984"/>
              <a:gd name="connsiteX7" fmla="*/ 10011103 w 10011103"/>
              <a:gd name="connsiteY7" fmla="*/ 132190 h 41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11103" h="415984">
                <a:moveTo>
                  <a:pt x="0" y="289845"/>
                </a:moveTo>
                <a:cubicBezTo>
                  <a:pt x="555734" y="153210"/>
                  <a:pt x="1111469" y="16576"/>
                  <a:pt x="1718441" y="37597"/>
                </a:cubicBezTo>
                <a:cubicBezTo>
                  <a:pt x="2325413" y="58618"/>
                  <a:pt x="2974427" y="413342"/>
                  <a:pt x="3641834" y="415970"/>
                </a:cubicBezTo>
                <a:cubicBezTo>
                  <a:pt x="4309241" y="418598"/>
                  <a:pt x="5087006" y="61246"/>
                  <a:pt x="5722882" y="53363"/>
                </a:cubicBezTo>
                <a:cubicBezTo>
                  <a:pt x="6358758" y="45480"/>
                  <a:pt x="6860627" y="376556"/>
                  <a:pt x="7457089" y="368673"/>
                </a:cubicBezTo>
                <a:cubicBezTo>
                  <a:pt x="8053551" y="360790"/>
                  <a:pt x="8875986" y="45480"/>
                  <a:pt x="9301655" y="6066"/>
                </a:cubicBezTo>
                <a:cubicBezTo>
                  <a:pt x="9727324" y="-33348"/>
                  <a:pt x="10011103" y="132190"/>
                  <a:pt x="10011103" y="132190"/>
                </a:cubicBezTo>
                <a:lnTo>
                  <a:pt x="10011103" y="132190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lIns="69458" tIns="34729" rIns="69458" bIns="34729" rtlCol="0" anchor="ctr"/>
          <a:lstStyle/>
          <a:p>
            <a:pPr algn="ctr"/>
            <a:endParaRPr lang="en-GB">
              <a:solidFill>
                <a:prstClr val="black"/>
              </a:solidFill>
              <a:latin typeface="+mj-lt"/>
            </a:endParaRPr>
          </a:p>
        </p:txBody>
      </p:sp>
      <p:sp>
        <p:nvSpPr>
          <p:cNvPr id="5" name="Flowchart: Connector 4"/>
          <p:cNvSpPr/>
          <p:nvPr/>
        </p:nvSpPr>
        <p:spPr>
          <a:xfrm>
            <a:off x="291682" y="1026745"/>
            <a:ext cx="712879" cy="428261"/>
          </a:xfrm>
          <a:prstGeom prst="flowChartConnector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69458" tIns="34729" rIns="69458" bIns="34729" rtlCol="0" anchor="ctr"/>
          <a:lstStyle/>
          <a:p>
            <a:pPr algn="ctr"/>
            <a:endParaRPr lang="en-GB">
              <a:solidFill>
                <a:prstClr val="white"/>
              </a:solidFill>
              <a:latin typeface="+mj-lt"/>
            </a:endParaRPr>
          </a:p>
        </p:txBody>
      </p:sp>
      <p:sp>
        <p:nvSpPr>
          <p:cNvPr id="6" name="Flowchart: Connector 5"/>
          <p:cNvSpPr/>
          <p:nvPr/>
        </p:nvSpPr>
        <p:spPr>
          <a:xfrm>
            <a:off x="8416004" y="1002785"/>
            <a:ext cx="712879" cy="428261"/>
          </a:xfrm>
          <a:prstGeom prst="flowChartConnector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69458" tIns="34729" rIns="69458" bIns="34729" rtlCol="0" anchor="ctr"/>
          <a:lstStyle/>
          <a:p>
            <a:pPr algn="ctr"/>
            <a:endParaRPr lang="en-GB">
              <a:solidFill>
                <a:prstClr val="white"/>
              </a:solidFill>
              <a:latin typeface="+mj-lt"/>
            </a:endParaRPr>
          </a:p>
        </p:txBody>
      </p:sp>
      <p:sp>
        <p:nvSpPr>
          <p:cNvPr id="7" name="Flowchart: Connector 6"/>
          <p:cNvSpPr/>
          <p:nvPr/>
        </p:nvSpPr>
        <p:spPr>
          <a:xfrm>
            <a:off x="7517688" y="1062366"/>
            <a:ext cx="712879" cy="428261"/>
          </a:xfrm>
          <a:prstGeom prst="flowChartConnector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69458" tIns="34729" rIns="69458" bIns="34729" rtlCol="0" anchor="ctr"/>
          <a:lstStyle/>
          <a:p>
            <a:pPr algn="ctr"/>
            <a:endParaRPr lang="en-GB">
              <a:solidFill>
                <a:prstClr val="white"/>
              </a:solidFill>
              <a:latin typeface="+mj-lt"/>
            </a:endParaRPr>
          </a:p>
        </p:txBody>
      </p:sp>
      <p:sp>
        <p:nvSpPr>
          <p:cNvPr id="8" name="Flowchart: Connector 7"/>
          <p:cNvSpPr/>
          <p:nvPr/>
        </p:nvSpPr>
        <p:spPr>
          <a:xfrm>
            <a:off x="6610387" y="1160744"/>
            <a:ext cx="712879" cy="428261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9458" tIns="34729" rIns="69458" bIns="34729" rtlCol="0" anchor="ctr"/>
          <a:lstStyle/>
          <a:p>
            <a:pPr algn="ctr"/>
            <a:endParaRPr lang="en-GB">
              <a:solidFill>
                <a:prstClr val="white"/>
              </a:solidFill>
              <a:latin typeface="+mj-lt"/>
            </a:endParaRPr>
          </a:p>
        </p:txBody>
      </p:sp>
      <p:sp>
        <p:nvSpPr>
          <p:cNvPr id="9" name="Flowchart: Connector 8"/>
          <p:cNvSpPr/>
          <p:nvPr/>
        </p:nvSpPr>
        <p:spPr>
          <a:xfrm>
            <a:off x="5703087" y="1084517"/>
            <a:ext cx="712879" cy="428261"/>
          </a:xfrm>
          <a:prstGeom prst="flowChartConnector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69458" tIns="34729" rIns="69458" bIns="34729" rtlCol="0" anchor="ctr"/>
          <a:lstStyle/>
          <a:p>
            <a:pPr algn="ctr"/>
            <a:endParaRPr lang="en-GB">
              <a:solidFill>
                <a:prstClr val="white"/>
              </a:solidFill>
              <a:latin typeface="+mj-lt"/>
            </a:endParaRPr>
          </a:p>
        </p:txBody>
      </p:sp>
      <p:sp>
        <p:nvSpPr>
          <p:cNvPr id="10" name="Flowchart: Connector 9"/>
          <p:cNvSpPr/>
          <p:nvPr/>
        </p:nvSpPr>
        <p:spPr>
          <a:xfrm>
            <a:off x="4795786" y="1031113"/>
            <a:ext cx="712879" cy="428261"/>
          </a:xfrm>
          <a:prstGeom prst="flowChartConnector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69458" tIns="34729" rIns="69458" bIns="34729" rtlCol="0" anchor="ctr"/>
          <a:lstStyle/>
          <a:p>
            <a:pPr algn="ctr"/>
            <a:endParaRPr lang="en-GB">
              <a:solidFill>
                <a:prstClr val="white"/>
              </a:solidFill>
              <a:latin typeface="+mj-lt"/>
            </a:endParaRPr>
          </a:p>
        </p:txBody>
      </p:sp>
      <p:sp>
        <p:nvSpPr>
          <p:cNvPr id="11" name="Flowchart: Connector 10"/>
          <p:cNvSpPr/>
          <p:nvPr/>
        </p:nvSpPr>
        <p:spPr>
          <a:xfrm>
            <a:off x="3884925" y="1093711"/>
            <a:ext cx="712879" cy="428261"/>
          </a:xfrm>
          <a:prstGeom prst="flowChartConnector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69458" tIns="34729" rIns="69458" bIns="34729" rtlCol="0" anchor="ctr"/>
          <a:lstStyle/>
          <a:p>
            <a:pPr algn="ctr"/>
            <a:endParaRPr lang="en-GB">
              <a:solidFill>
                <a:prstClr val="white"/>
              </a:solidFill>
              <a:latin typeface="+mj-lt"/>
            </a:endParaRPr>
          </a:p>
        </p:txBody>
      </p:sp>
      <p:sp>
        <p:nvSpPr>
          <p:cNvPr id="12" name="Flowchart: Connector 11"/>
          <p:cNvSpPr/>
          <p:nvPr/>
        </p:nvSpPr>
        <p:spPr>
          <a:xfrm>
            <a:off x="2903545" y="1154493"/>
            <a:ext cx="712879" cy="428261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9458" tIns="34729" rIns="69458" bIns="34729" rtlCol="0" anchor="ctr"/>
          <a:lstStyle/>
          <a:p>
            <a:pPr algn="ctr"/>
            <a:endParaRPr lang="en-GB">
              <a:solidFill>
                <a:prstClr val="white"/>
              </a:solidFill>
              <a:latin typeface="+mj-lt"/>
            </a:endParaRPr>
          </a:p>
        </p:txBody>
      </p:sp>
      <p:sp>
        <p:nvSpPr>
          <p:cNvPr id="13" name="Flowchart: Connector 12"/>
          <p:cNvSpPr/>
          <p:nvPr/>
        </p:nvSpPr>
        <p:spPr>
          <a:xfrm>
            <a:off x="1992646" y="1084517"/>
            <a:ext cx="712879" cy="428261"/>
          </a:xfrm>
          <a:prstGeom prst="flowChartConnector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69458" tIns="34729" rIns="69458" bIns="34729" rtlCol="0" anchor="ctr"/>
          <a:lstStyle/>
          <a:p>
            <a:pPr algn="ctr"/>
            <a:endParaRPr lang="en-GB">
              <a:solidFill>
                <a:prstClr val="white"/>
              </a:solidFill>
              <a:latin typeface="+mj-lt"/>
            </a:endParaRPr>
          </a:p>
        </p:txBody>
      </p:sp>
      <p:sp>
        <p:nvSpPr>
          <p:cNvPr id="14" name="Flowchart: Connector 13"/>
          <p:cNvSpPr/>
          <p:nvPr/>
        </p:nvSpPr>
        <p:spPr>
          <a:xfrm>
            <a:off x="1169686" y="961021"/>
            <a:ext cx="712879" cy="428261"/>
          </a:xfrm>
          <a:prstGeom prst="flowChartConnector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69458" tIns="34729" rIns="69458" bIns="34729" rtlCol="0" anchor="ctr"/>
          <a:lstStyle/>
          <a:p>
            <a:pPr algn="ctr"/>
            <a:endParaRPr lang="en-GB">
              <a:solidFill>
                <a:prstClr val="white"/>
              </a:solidFill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48375" y="1856897"/>
            <a:ext cx="7582442" cy="624134"/>
          </a:xfrm>
          <a:prstGeom prst="rect">
            <a:avLst/>
          </a:prstGeom>
          <a:noFill/>
        </p:spPr>
        <p:txBody>
          <a:bodyPr wrap="square" lIns="69458" tIns="34729" rIns="69458" bIns="34729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+mj-lt"/>
              </a:rPr>
              <a:t>The pattern continues off the page.</a:t>
            </a:r>
          </a:p>
          <a:p>
            <a:endParaRPr lang="en-GB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16" name="Rounded Rectangular Callout 15"/>
          <p:cNvSpPr/>
          <p:nvPr/>
        </p:nvSpPr>
        <p:spPr>
          <a:xfrm>
            <a:off x="424197" y="2366519"/>
            <a:ext cx="5411401" cy="918991"/>
          </a:xfrm>
          <a:prstGeom prst="wedgeRoundRectCallout">
            <a:avLst>
              <a:gd name="adj1" fmla="val -45868"/>
              <a:gd name="adj2" fmla="val 84946"/>
              <a:gd name="adj3" fmla="val 16667"/>
            </a:avLst>
          </a:prstGeom>
          <a:solidFill>
            <a:srgbClr val="F7A9A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9458" tIns="34729" rIns="69458" bIns="34729" rtlCol="0" anchor="ctr"/>
          <a:lstStyle/>
          <a:p>
            <a:pPr algn="ctr"/>
            <a:r>
              <a:rPr lang="en-GB" dirty="0">
                <a:solidFill>
                  <a:prstClr val="black"/>
                </a:solidFill>
                <a:latin typeface="+mj-lt"/>
              </a:rPr>
              <a:t>The ratio of orange to blue beads is </a:t>
            </a:r>
            <a:r>
              <a:rPr lang="en-GB" b="1" dirty="0">
                <a:solidFill>
                  <a:prstClr val="black"/>
                </a:solidFill>
                <a:latin typeface="+mj-lt"/>
              </a:rPr>
              <a:t>3 to 1</a:t>
            </a:r>
            <a:r>
              <a:rPr lang="en-GB" dirty="0">
                <a:solidFill>
                  <a:prstClr val="black"/>
                </a:solidFill>
                <a:latin typeface="+mj-lt"/>
              </a:rPr>
              <a:t>.</a:t>
            </a:r>
          </a:p>
          <a:p>
            <a:pPr algn="ctr"/>
            <a:r>
              <a:rPr lang="en-GB" dirty="0">
                <a:solidFill>
                  <a:prstClr val="black"/>
                </a:solidFill>
                <a:latin typeface="+mj-lt"/>
              </a:rPr>
              <a:t>This can also be written a </a:t>
            </a:r>
            <a:r>
              <a:rPr lang="en-GB" b="1" dirty="0">
                <a:solidFill>
                  <a:prstClr val="black"/>
                </a:solidFill>
                <a:latin typeface="+mj-lt"/>
              </a:rPr>
              <a:t>3 : 1</a:t>
            </a:r>
            <a:r>
              <a:rPr lang="en-GB" dirty="0">
                <a:solidFill>
                  <a:prstClr val="black"/>
                </a:solidFill>
                <a:latin typeface="+mj-lt"/>
              </a:rPr>
              <a:t>.</a:t>
            </a:r>
          </a:p>
        </p:txBody>
      </p:sp>
      <p:sp>
        <p:nvSpPr>
          <p:cNvPr id="18" name="Double Wave 17"/>
          <p:cNvSpPr/>
          <p:nvPr/>
        </p:nvSpPr>
        <p:spPr>
          <a:xfrm>
            <a:off x="4758999" y="3435846"/>
            <a:ext cx="4277503" cy="728010"/>
          </a:xfrm>
          <a:prstGeom prst="doubleWave">
            <a:avLst/>
          </a:prstGeom>
          <a:solidFill>
            <a:srgbClr val="66FFC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9458" tIns="34729" rIns="69458" bIns="34729" rtlCol="0" anchor="ctr"/>
          <a:lstStyle/>
          <a:p>
            <a:pPr algn="ctr"/>
            <a:r>
              <a:rPr lang="en-GB" dirty="0" smtClean="0">
                <a:solidFill>
                  <a:prstClr val="black"/>
                </a:solidFill>
                <a:latin typeface="+mj-lt"/>
              </a:rPr>
              <a:t>How do you write the </a:t>
            </a:r>
            <a:r>
              <a:rPr lang="en-GB" dirty="0">
                <a:solidFill>
                  <a:prstClr val="black"/>
                </a:solidFill>
                <a:latin typeface="+mj-lt"/>
              </a:rPr>
              <a:t>ratio of blue to orange  beads?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22127" y="3867897"/>
                <a:ext cx="4277871" cy="808865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txBody>
              <a:bodyPr wrap="square" lIns="69458" tIns="34729" rIns="69458" bIns="34729" rtlCol="0">
                <a:spAutoFit/>
              </a:bodyPr>
              <a:lstStyle/>
              <a:p>
                <a:pPr algn="ctr"/>
                <a:r>
                  <a:rPr lang="en-GB" dirty="0">
                    <a:solidFill>
                      <a:prstClr val="black"/>
                    </a:solidFill>
                    <a:latin typeface="+mj-lt"/>
                  </a:rPr>
                  <a:t>What </a:t>
                </a:r>
                <a:r>
                  <a:rPr lang="en-GB" b="1" dirty="0">
                    <a:solidFill>
                      <a:prstClr val="black"/>
                    </a:solidFill>
                    <a:latin typeface="+mj-lt"/>
                  </a:rPr>
                  <a:t>fraction</a:t>
                </a:r>
                <a:r>
                  <a:rPr lang="en-GB" dirty="0">
                    <a:solidFill>
                      <a:prstClr val="black"/>
                    </a:solidFill>
                    <a:latin typeface="+mj-lt"/>
                  </a:rPr>
                  <a:t> of the beads are orange? </a:t>
                </a:r>
              </a:p>
              <a:p>
                <a:pPr algn="ctr"/>
                <a:r>
                  <a:rPr lang="en-GB" dirty="0">
                    <a:solidFill>
                      <a:prstClr val="black"/>
                    </a:solidFill>
                    <a:latin typeface="+mj-lt"/>
                  </a:rPr>
                  <a:t>Why isn’t it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>
                            <a:solidFill>
                              <a:prstClr val="black"/>
                            </a:solidFill>
                            <a:latin typeface="+mj-lt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>
                            <a:solidFill>
                              <a:prstClr val="black"/>
                            </a:solidFill>
                            <a:latin typeface="+mj-lt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prstClr val="black"/>
                    </a:solidFill>
                    <a:latin typeface="+mj-lt"/>
                  </a:rPr>
                  <a:t>?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121" y="3867894"/>
                <a:ext cx="4277871" cy="808865"/>
              </a:xfrm>
              <a:prstGeom prst="rect">
                <a:avLst/>
              </a:prstGeom>
              <a:blipFill rotWithShape="1">
                <a:blip r:embed="rId2"/>
                <a:stretch>
                  <a:fillRect l="-712" t="-5263" r="-1852" b="-30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-28228" y="4835723"/>
            <a:ext cx="2570604" cy="338554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Construct  Meaning</a:t>
            </a:r>
            <a:endParaRPr lang="en-GB" sz="1600" b="1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1006" y="-20538"/>
            <a:ext cx="3945311" cy="36933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/>
              <a:t>Can you extend your understanding?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2542385" y="4835727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+mj-lt"/>
              </a:rPr>
              <a:t>KW: Ratio, Simplify, Equivalent, Fraction, Bar Model</a:t>
            </a:r>
            <a:endParaRPr lang="en-GB" sz="1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7954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4047" y="-164554"/>
            <a:ext cx="8229600" cy="80010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Can you demonstrate what you have learned?</a:t>
            </a:r>
            <a:endParaRPr lang="en-GB" sz="2000" dirty="0"/>
          </a:p>
        </p:txBody>
      </p:sp>
      <p:sp>
        <p:nvSpPr>
          <p:cNvPr id="14" name="Date Placeholder 12"/>
          <p:cNvSpPr>
            <a:spLocks noGrp="1"/>
          </p:cNvSpPr>
          <p:nvPr>
            <p:ph type="dt" sz="half" idx="10"/>
          </p:nvPr>
        </p:nvSpPr>
        <p:spPr>
          <a:xfrm>
            <a:off x="6555247" y="-24674"/>
            <a:ext cx="2697281" cy="364176"/>
          </a:xfrm>
          <a:noFill/>
        </p:spPr>
        <p:txBody>
          <a:bodyPr/>
          <a:lstStyle/>
          <a:p>
            <a:fld id="{B734A026-3CBB-4BD7-B2A3-BDB126165ADC}" type="datetime1">
              <a:rPr lang="en-GB" sz="2400" b="1" u="sng" smtClean="0">
                <a:solidFill>
                  <a:schemeClr val="bg1"/>
                </a:solidFill>
                <a:latin typeface="+mj-lt"/>
              </a:rPr>
              <a:t>22/09/2020</a:t>
            </a:fld>
            <a:endParaRPr lang="en-GB" b="1" u="sng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8228" y="4835723"/>
            <a:ext cx="2570604" cy="3385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Reviewing Learning</a:t>
            </a:r>
            <a:endParaRPr lang="en-GB" sz="1600" b="1" dirty="0"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64097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1403648" y="2760680"/>
            <a:ext cx="6659562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204242" y="555526"/>
            <a:ext cx="2027498" cy="36933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+mj-lt"/>
              </a:rPr>
              <a:t>HINGE QUESTION</a:t>
            </a:r>
            <a:endParaRPr lang="en-GB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74431" y="2715766"/>
            <a:ext cx="6939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+mj-lt"/>
                <a:sym typeface="Wingdings" panose="05000000000000000000" pitchFamily="2" charset="2"/>
              </a:rPr>
              <a:t>                                      30 Seconds                                    </a:t>
            </a:r>
            <a:endParaRPr lang="en-GB" b="1" dirty="0">
              <a:latin typeface="+mj-lt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-29311" y="1181287"/>
            <a:ext cx="9009993" cy="247391"/>
          </a:xfrm>
          <a:custGeom>
            <a:avLst/>
            <a:gdLst>
              <a:gd name="connsiteX0" fmla="*/ 0 w 10011103"/>
              <a:gd name="connsiteY0" fmla="*/ 289845 h 415984"/>
              <a:gd name="connsiteX1" fmla="*/ 1718441 w 10011103"/>
              <a:gd name="connsiteY1" fmla="*/ 37597 h 415984"/>
              <a:gd name="connsiteX2" fmla="*/ 3641834 w 10011103"/>
              <a:gd name="connsiteY2" fmla="*/ 415970 h 415984"/>
              <a:gd name="connsiteX3" fmla="*/ 5722882 w 10011103"/>
              <a:gd name="connsiteY3" fmla="*/ 53363 h 415984"/>
              <a:gd name="connsiteX4" fmla="*/ 7457089 w 10011103"/>
              <a:gd name="connsiteY4" fmla="*/ 368673 h 415984"/>
              <a:gd name="connsiteX5" fmla="*/ 9301655 w 10011103"/>
              <a:gd name="connsiteY5" fmla="*/ 6066 h 415984"/>
              <a:gd name="connsiteX6" fmla="*/ 10011103 w 10011103"/>
              <a:gd name="connsiteY6" fmla="*/ 132190 h 415984"/>
              <a:gd name="connsiteX7" fmla="*/ 10011103 w 10011103"/>
              <a:gd name="connsiteY7" fmla="*/ 132190 h 41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11103" h="415984">
                <a:moveTo>
                  <a:pt x="0" y="289845"/>
                </a:moveTo>
                <a:cubicBezTo>
                  <a:pt x="555734" y="153210"/>
                  <a:pt x="1111469" y="16576"/>
                  <a:pt x="1718441" y="37597"/>
                </a:cubicBezTo>
                <a:cubicBezTo>
                  <a:pt x="2325413" y="58618"/>
                  <a:pt x="2974427" y="413342"/>
                  <a:pt x="3641834" y="415970"/>
                </a:cubicBezTo>
                <a:cubicBezTo>
                  <a:pt x="4309241" y="418598"/>
                  <a:pt x="5087006" y="61246"/>
                  <a:pt x="5722882" y="53363"/>
                </a:cubicBezTo>
                <a:cubicBezTo>
                  <a:pt x="6358758" y="45480"/>
                  <a:pt x="6860627" y="376556"/>
                  <a:pt x="7457089" y="368673"/>
                </a:cubicBezTo>
                <a:cubicBezTo>
                  <a:pt x="8053551" y="360790"/>
                  <a:pt x="8875986" y="45480"/>
                  <a:pt x="9301655" y="6066"/>
                </a:cubicBezTo>
                <a:cubicBezTo>
                  <a:pt x="9727324" y="-33348"/>
                  <a:pt x="10011103" y="132190"/>
                  <a:pt x="10011103" y="132190"/>
                </a:cubicBezTo>
                <a:lnTo>
                  <a:pt x="10011103" y="132190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lIns="69458" tIns="34729" rIns="69458" bIns="34729" rtlCol="0" anchor="ctr"/>
          <a:lstStyle/>
          <a:p>
            <a:pPr algn="ctr"/>
            <a:endParaRPr lang="en-GB">
              <a:solidFill>
                <a:prstClr val="black"/>
              </a:solidFill>
              <a:latin typeface="+mj-lt"/>
            </a:endParaRPr>
          </a:p>
        </p:txBody>
      </p:sp>
      <p:sp>
        <p:nvSpPr>
          <p:cNvPr id="24" name="Flowchart: Connector 23"/>
          <p:cNvSpPr/>
          <p:nvPr/>
        </p:nvSpPr>
        <p:spPr>
          <a:xfrm>
            <a:off x="291682" y="1026745"/>
            <a:ext cx="712879" cy="428261"/>
          </a:xfrm>
          <a:prstGeom prst="flowChartConnector">
            <a:avLst/>
          </a:prstGeom>
          <a:solidFill>
            <a:srgbClr val="92D050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69458" tIns="34729" rIns="69458" bIns="34729" rtlCol="0" anchor="ctr"/>
          <a:lstStyle/>
          <a:p>
            <a:pPr algn="ctr"/>
            <a:endParaRPr lang="en-GB">
              <a:solidFill>
                <a:prstClr val="white"/>
              </a:solidFill>
              <a:latin typeface="+mj-lt"/>
            </a:endParaRPr>
          </a:p>
        </p:txBody>
      </p:sp>
      <p:sp>
        <p:nvSpPr>
          <p:cNvPr id="33" name="Flowchart: Connector 32"/>
          <p:cNvSpPr/>
          <p:nvPr/>
        </p:nvSpPr>
        <p:spPr>
          <a:xfrm>
            <a:off x="6610387" y="1160744"/>
            <a:ext cx="712879" cy="428261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9458" tIns="34729" rIns="69458" bIns="34729" rtlCol="0" anchor="ctr"/>
          <a:lstStyle/>
          <a:p>
            <a:pPr algn="ctr"/>
            <a:endParaRPr lang="en-GB">
              <a:solidFill>
                <a:prstClr val="white"/>
              </a:solidFill>
              <a:latin typeface="+mj-lt"/>
            </a:endParaRPr>
          </a:p>
        </p:txBody>
      </p:sp>
      <p:sp>
        <p:nvSpPr>
          <p:cNvPr id="35" name="Flowchart: Connector 34"/>
          <p:cNvSpPr/>
          <p:nvPr/>
        </p:nvSpPr>
        <p:spPr>
          <a:xfrm>
            <a:off x="5703087" y="1084517"/>
            <a:ext cx="712879" cy="428261"/>
          </a:xfrm>
          <a:prstGeom prst="flowChartConnector">
            <a:avLst/>
          </a:prstGeom>
          <a:solidFill>
            <a:srgbClr val="92D050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69458" tIns="34729" rIns="69458" bIns="34729" rtlCol="0" anchor="ctr"/>
          <a:lstStyle/>
          <a:p>
            <a:pPr algn="ctr"/>
            <a:endParaRPr lang="en-GB">
              <a:solidFill>
                <a:prstClr val="white"/>
              </a:solidFill>
              <a:latin typeface="+mj-lt"/>
            </a:endParaRPr>
          </a:p>
        </p:txBody>
      </p:sp>
      <p:sp>
        <p:nvSpPr>
          <p:cNvPr id="36" name="Flowchart: Connector 35"/>
          <p:cNvSpPr/>
          <p:nvPr/>
        </p:nvSpPr>
        <p:spPr>
          <a:xfrm>
            <a:off x="4795786" y="1031113"/>
            <a:ext cx="712879" cy="428261"/>
          </a:xfrm>
          <a:prstGeom prst="flowChartConnector">
            <a:avLst/>
          </a:prstGeom>
          <a:solidFill>
            <a:srgbClr val="92D050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69458" tIns="34729" rIns="69458" bIns="34729" rtlCol="0" anchor="ctr"/>
          <a:lstStyle/>
          <a:p>
            <a:pPr algn="ctr"/>
            <a:endParaRPr lang="en-GB">
              <a:solidFill>
                <a:prstClr val="white"/>
              </a:solidFill>
              <a:latin typeface="+mj-lt"/>
            </a:endParaRPr>
          </a:p>
        </p:txBody>
      </p:sp>
      <p:sp>
        <p:nvSpPr>
          <p:cNvPr id="37" name="Flowchart: Connector 36"/>
          <p:cNvSpPr/>
          <p:nvPr/>
        </p:nvSpPr>
        <p:spPr>
          <a:xfrm>
            <a:off x="3884925" y="1093711"/>
            <a:ext cx="712879" cy="428261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69458" tIns="34729" rIns="69458" bIns="34729" rtlCol="0" anchor="ctr"/>
          <a:lstStyle/>
          <a:p>
            <a:pPr algn="ctr"/>
            <a:endParaRPr lang="en-GB">
              <a:solidFill>
                <a:prstClr val="white"/>
              </a:solidFill>
              <a:latin typeface="+mj-lt"/>
            </a:endParaRPr>
          </a:p>
        </p:txBody>
      </p:sp>
      <p:sp>
        <p:nvSpPr>
          <p:cNvPr id="38" name="Flowchart: Connector 37"/>
          <p:cNvSpPr/>
          <p:nvPr/>
        </p:nvSpPr>
        <p:spPr>
          <a:xfrm>
            <a:off x="2903545" y="1154493"/>
            <a:ext cx="712879" cy="428261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9458" tIns="34729" rIns="69458" bIns="34729" rtlCol="0" anchor="ctr"/>
          <a:lstStyle/>
          <a:p>
            <a:pPr algn="ctr"/>
            <a:endParaRPr lang="en-GB">
              <a:solidFill>
                <a:prstClr val="white"/>
              </a:solidFill>
              <a:latin typeface="+mj-lt"/>
            </a:endParaRPr>
          </a:p>
        </p:txBody>
      </p:sp>
      <p:sp>
        <p:nvSpPr>
          <p:cNvPr id="39" name="Flowchart: Connector 38"/>
          <p:cNvSpPr/>
          <p:nvPr/>
        </p:nvSpPr>
        <p:spPr>
          <a:xfrm>
            <a:off x="1992646" y="1084517"/>
            <a:ext cx="712879" cy="428261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69458" tIns="34729" rIns="69458" bIns="34729" rtlCol="0" anchor="ctr"/>
          <a:lstStyle/>
          <a:p>
            <a:pPr algn="ctr"/>
            <a:endParaRPr lang="en-GB">
              <a:solidFill>
                <a:prstClr val="white"/>
              </a:solidFill>
              <a:latin typeface="+mj-lt"/>
            </a:endParaRPr>
          </a:p>
        </p:txBody>
      </p:sp>
      <p:sp>
        <p:nvSpPr>
          <p:cNvPr id="40" name="Flowchart: Connector 39"/>
          <p:cNvSpPr/>
          <p:nvPr/>
        </p:nvSpPr>
        <p:spPr>
          <a:xfrm>
            <a:off x="1169686" y="961021"/>
            <a:ext cx="712879" cy="428261"/>
          </a:xfrm>
          <a:prstGeom prst="flowChartConnector">
            <a:avLst/>
          </a:prstGeom>
          <a:solidFill>
            <a:srgbClr val="92D050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69458" tIns="34729" rIns="69458" bIns="34729" rtlCol="0" anchor="ctr"/>
          <a:lstStyle/>
          <a:p>
            <a:pPr algn="ctr"/>
            <a:endParaRPr lang="en-GB">
              <a:solidFill>
                <a:prstClr val="white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5" y="1853414"/>
            <a:ext cx="72827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R"/>
            </a:pPr>
            <a:r>
              <a:rPr lang="en-GB" dirty="0" smtClean="0">
                <a:latin typeface="+mj-lt"/>
              </a:rPr>
              <a:t>What is the ratio of green beads to blue beads? </a:t>
            </a:r>
          </a:p>
          <a:p>
            <a:pPr marL="342900" indent="-342900">
              <a:buAutoNum type="alphaLcParenR"/>
            </a:pPr>
            <a:r>
              <a:rPr lang="en-GB" dirty="0" smtClean="0">
                <a:latin typeface="+mj-lt"/>
              </a:rPr>
              <a:t>If there are 12 green beads, how many blue beads will there be? </a:t>
            </a:r>
            <a:endParaRPr lang="en-GB" dirty="0">
              <a:latin typeface="+mj-lt"/>
            </a:endParaRPr>
          </a:p>
        </p:txBody>
      </p:sp>
      <p:sp>
        <p:nvSpPr>
          <p:cNvPr id="41" name="Flowchart: Connector 40"/>
          <p:cNvSpPr/>
          <p:nvPr/>
        </p:nvSpPr>
        <p:spPr>
          <a:xfrm>
            <a:off x="7527934" y="1077878"/>
            <a:ext cx="712879" cy="428261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9458" tIns="34729" rIns="69458" bIns="34729" rtlCol="0" anchor="ctr"/>
          <a:lstStyle/>
          <a:p>
            <a:pPr algn="ctr"/>
            <a:endParaRPr lang="en-GB">
              <a:solidFill>
                <a:prstClr val="white"/>
              </a:solidFill>
              <a:latin typeface="+mj-lt"/>
            </a:endParaRPr>
          </a:p>
        </p:txBody>
      </p:sp>
      <p:sp>
        <p:nvSpPr>
          <p:cNvPr id="42" name="Flowchart: Connector 41"/>
          <p:cNvSpPr/>
          <p:nvPr/>
        </p:nvSpPr>
        <p:spPr>
          <a:xfrm>
            <a:off x="8285510" y="967156"/>
            <a:ext cx="712879" cy="428261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9458" tIns="34729" rIns="69458" bIns="34729" rtlCol="0" anchor="ctr"/>
          <a:lstStyle/>
          <a:p>
            <a:pPr algn="ctr"/>
            <a:endParaRPr lang="en-GB">
              <a:solidFill>
                <a:prstClr val="white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7544" y="3363841"/>
            <a:ext cx="35974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j-lt"/>
              </a:rPr>
              <a:t>Answer to part a = 2 : 3</a:t>
            </a:r>
          </a:p>
          <a:p>
            <a:r>
              <a:rPr lang="en-GB" dirty="0" smtClean="0">
                <a:latin typeface="+mj-lt"/>
              </a:rPr>
              <a:t>Answer to part b = 18 blue beads</a:t>
            </a:r>
            <a:endParaRPr lang="en-GB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24134" y="3363838"/>
            <a:ext cx="30941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j-lt"/>
              </a:rPr>
              <a:t>Part a correct – silver</a:t>
            </a:r>
          </a:p>
          <a:p>
            <a:r>
              <a:rPr lang="en-GB" dirty="0" smtClean="0">
                <a:latin typeface="+mj-lt"/>
              </a:rPr>
              <a:t>Part b correct – gold</a:t>
            </a:r>
          </a:p>
          <a:p>
            <a:r>
              <a:rPr lang="en-GB" dirty="0" smtClean="0">
                <a:latin typeface="+mj-lt"/>
              </a:rPr>
              <a:t>Need more practice? Bronze</a:t>
            </a:r>
            <a:endParaRPr lang="en-GB" dirty="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42385" y="4835727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+mj-lt"/>
              </a:rPr>
              <a:t>KW: Ratio, Simplify, Equivalent, Fraction, Bar Model</a:t>
            </a:r>
            <a:endParaRPr lang="en-GB" sz="1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985869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6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11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555526"/>
            <a:ext cx="2902494" cy="429266"/>
          </a:xfrm>
          <a:solidFill>
            <a:srgbClr val="FF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GB" sz="2100" dirty="0"/>
              <a:t>True or False?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903" y="33852"/>
            <a:ext cx="1068638" cy="4611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ouble Wave 4"/>
          <p:cNvSpPr/>
          <p:nvPr/>
        </p:nvSpPr>
        <p:spPr>
          <a:xfrm>
            <a:off x="165114" y="1130044"/>
            <a:ext cx="5573419" cy="577610"/>
          </a:xfrm>
          <a:prstGeom prst="doubleWav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9454" tIns="34727" rIns="69454" bIns="34727" rtlCol="0" anchor="ctr"/>
          <a:lstStyle/>
          <a:p>
            <a:pPr algn="ctr" defTabSz="694534"/>
            <a:r>
              <a:rPr lang="en-GB" dirty="0">
                <a:solidFill>
                  <a:prstClr val="black"/>
                </a:solidFill>
                <a:latin typeface="+mj-lt"/>
              </a:rPr>
              <a:t>The ratio of yellow cubes to pink cubes is 2 : 4 </a:t>
            </a:r>
          </a:p>
        </p:txBody>
      </p:sp>
      <p:sp>
        <p:nvSpPr>
          <p:cNvPr id="6" name="Double Wave 5"/>
          <p:cNvSpPr/>
          <p:nvPr/>
        </p:nvSpPr>
        <p:spPr>
          <a:xfrm>
            <a:off x="581440" y="1729035"/>
            <a:ext cx="5184576" cy="610433"/>
          </a:xfrm>
          <a:prstGeom prst="doubleWav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9454" tIns="34727" rIns="69454" bIns="34727" rtlCol="0" anchor="ctr"/>
          <a:lstStyle/>
          <a:p>
            <a:pPr algn="ctr" defTabSz="694534"/>
            <a:r>
              <a:rPr lang="en-GB" dirty="0">
                <a:solidFill>
                  <a:prstClr val="black"/>
                </a:solidFill>
                <a:latin typeface="+mj-lt"/>
              </a:rPr>
              <a:t>The ratio of blue cubes to pink cubes is 4 : 8 </a:t>
            </a:r>
          </a:p>
        </p:txBody>
      </p:sp>
      <p:sp>
        <p:nvSpPr>
          <p:cNvPr id="7" name="Double Wave 6"/>
          <p:cNvSpPr/>
          <p:nvPr/>
        </p:nvSpPr>
        <p:spPr>
          <a:xfrm>
            <a:off x="971600" y="2426163"/>
            <a:ext cx="5184576" cy="577635"/>
          </a:xfrm>
          <a:prstGeom prst="doubleWav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69454" tIns="34727" rIns="69454" bIns="34727" rtlCol="0" anchor="ctr"/>
          <a:lstStyle/>
          <a:p>
            <a:pPr algn="ctr" defTabSz="694534"/>
            <a:r>
              <a:rPr lang="en-GB" dirty="0">
                <a:solidFill>
                  <a:prstClr val="black"/>
                </a:solidFill>
                <a:latin typeface="+mj-lt"/>
              </a:rPr>
              <a:t>Half of the cubes are blue</a:t>
            </a:r>
          </a:p>
        </p:txBody>
      </p:sp>
      <p:sp>
        <p:nvSpPr>
          <p:cNvPr id="8" name="Double Wave 7"/>
          <p:cNvSpPr/>
          <p:nvPr/>
        </p:nvSpPr>
        <p:spPr>
          <a:xfrm>
            <a:off x="1475656" y="3079988"/>
            <a:ext cx="5184576" cy="643890"/>
          </a:xfrm>
          <a:prstGeom prst="doubleWav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69454" tIns="34727" rIns="69454" bIns="34727" rtlCol="0" anchor="ctr"/>
          <a:lstStyle/>
          <a:p>
            <a:pPr algn="ctr" defTabSz="694534"/>
            <a:r>
              <a:rPr lang="en-GB" dirty="0">
                <a:solidFill>
                  <a:prstClr val="black"/>
                </a:solidFill>
                <a:latin typeface="+mj-lt"/>
              </a:rPr>
              <a:t>There are half as many yellow as blue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496" y="3939902"/>
            <a:ext cx="8124319" cy="347131"/>
          </a:xfrm>
          <a:prstGeom prst="rect">
            <a:avLst/>
          </a:prstGeom>
          <a:noFill/>
        </p:spPr>
        <p:txBody>
          <a:bodyPr wrap="square" lIns="69454" tIns="34727" rIns="69454" bIns="34727" rtlCol="0">
            <a:spAutoFit/>
          </a:bodyPr>
          <a:lstStyle/>
          <a:p>
            <a:pPr algn="ctr" defTabSz="694534"/>
            <a:r>
              <a:rPr lang="en-GB" dirty="0">
                <a:solidFill>
                  <a:prstClr val="black"/>
                </a:solidFill>
                <a:latin typeface="+mj-lt"/>
              </a:rPr>
              <a:t>Write some true sentences of your own about the shape.</a:t>
            </a:r>
          </a:p>
        </p:txBody>
      </p:sp>
      <p:pic>
        <p:nvPicPr>
          <p:cNvPr id="10" name="Picture 2" descr="C:\Users\laura.shenker\AppData\Local\Microsoft\Windows\Temporary Internet Files\Content.IE5\8D3EO4E8\pinocchio_false_true[2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290" y="0"/>
            <a:ext cx="3012484" cy="855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0" y="33851"/>
            <a:ext cx="2198632" cy="452388"/>
          </a:xfrm>
          <a:prstGeom prst="rect">
            <a:avLst/>
          </a:prstGeom>
          <a:solidFill>
            <a:srgbClr val="D57D47"/>
          </a:solidFill>
          <a:ln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Georgia"/>
              <a:buNone/>
            </a:pPr>
            <a:r>
              <a:rPr lang="en-GB" sz="2000" b="1" u="sng" dirty="0" smtClean="0">
                <a:latin typeface="+mj-lt"/>
              </a:rPr>
              <a:t>Bronze Task</a:t>
            </a:r>
          </a:p>
          <a:p>
            <a:pPr marL="109728" indent="0">
              <a:buFont typeface="Georgia"/>
              <a:buNone/>
            </a:pPr>
            <a:endParaRPr lang="en-GB" sz="2000" b="1" u="sng" dirty="0">
              <a:latin typeface="+mj-lt"/>
            </a:endParaRPr>
          </a:p>
          <a:p>
            <a:pPr marL="109728" indent="0">
              <a:buFont typeface="Georgia"/>
              <a:buNone/>
            </a:pPr>
            <a:r>
              <a:rPr lang="en-GB" sz="2000" dirty="0" smtClean="0">
                <a:latin typeface="+mj-lt"/>
              </a:rPr>
              <a:t> </a:t>
            </a:r>
            <a:endParaRPr lang="en-GB" sz="20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42385" y="4835727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+mj-lt"/>
              </a:rPr>
              <a:t>KW: Ratio, Simplify, Equivalent, Fraction, Bar Model</a:t>
            </a:r>
            <a:endParaRPr lang="en-GB" sz="1600" b="1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28228" y="4835723"/>
            <a:ext cx="2570604" cy="338554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Construct  Meaning</a:t>
            </a:r>
            <a:endParaRPr lang="en-GB" sz="1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5454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212</TotalTime>
  <Words>1158</Words>
  <Application>Microsoft Office PowerPoint</Application>
  <PresentationFormat>On-screen Show (16:9)</PresentationFormat>
  <Paragraphs>162</Paragraphs>
  <Slides>15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Urban</vt:lpstr>
      <vt:lpstr>1_Urban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Can you demonstrate what you have learned?</vt:lpstr>
      <vt:lpstr>True or False?</vt:lpstr>
      <vt:lpstr>PowerPoint Presentation</vt:lpstr>
      <vt:lpstr>Cubes</vt:lpstr>
      <vt:lpstr>PowerPoint Presentation</vt:lpstr>
      <vt:lpstr>Bar model</vt:lpstr>
      <vt:lpstr>Same or different?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Tamsin Kent</dc:creator>
  <cp:lastModifiedBy>Byron Walker</cp:lastModifiedBy>
  <cp:revision>21</cp:revision>
  <dcterms:created xsi:type="dcterms:W3CDTF">2017-01-27T13:24:49Z</dcterms:created>
  <dcterms:modified xsi:type="dcterms:W3CDTF">2020-09-22T10:45:32Z</dcterms:modified>
</cp:coreProperties>
</file>