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306" r:id="rId2"/>
    <p:sldId id="307" r:id="rId3"/>
    <p:sldId id="308" r:id="rId4"/>
    <p:sldId id="319" r:id="rId5"/>
    <p:sldId id="320" r:id="rId6"/>
    <p:sldId id="310" r:id="rId7"/>
    <p:sldId id="309" r:id="rId8"/>
    <p:sldId id="333" r:id="rId9"/>
    <p:sldId id="287" r:id="rId10"/>
    <p:sldId id="288" r:id="rId11"/>
    <p:sldId id="289" r:id="rId12"/>
    <p:sldId id="290" r:id="rId13"/>
    <p:sldId id="291" r:id="rId14"/>
    <p:sldId id="279" r:id="rId15"/>
    <p:sldId id="268" r:id="rId16"/>
    <p:sldId id="334" r:id="rId17"/>
    <p:sldId id="296" r:id="rId18"/>
    <p:sldId id="297" r:id="rId19"/>
    <p:sldId id="292" r:id="rId20"/>
    <p:sldId id="311" r:id="rId21"/>
    <p:sldId id="313" r:id="rId22"/>
    <p:sldId id="298" r:id="rId23"/>
    <p:sldId id="316" r:id="rId24"/>
    <p:sldId id="314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F85FF"/>
    <a:srgbClr val="FFD757"/>
    <a:srgbClr val="FFE285"/>
    <a:srgbClr val="FFEB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50" d="100"/>
          <a:sy n="50" d="100"/>
        </p:scale>
        <p:origin x="-3378" y="-15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972412-5682-4DB6-8DA1-DE5533042BFC}" type="datetimeFigureOut">
              <a:rPr lang="en-US" smtClean="0"/>
              <a:t>9/23/2020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DE6FC7-794D-4F8B-828E-2519C70739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5411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25F10D-BE18-4EDA-8840-B913B063E706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74508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25F10D-BE18-4EDA-8840-B913B063E706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74508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25F10D-BE18-4EDA-8840-B913B063E706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74508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25F10D-BE18-4EDA-8840-B913B063E706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74508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25F10D-BE18-4EDA-8840-B913B063E706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74508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25F10D-BE18-4EDA-8840-B913B063E706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74508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25F10D-BE18-4EDA-8840-B913B063E706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74508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10537" y="6342704"/>
            <a:ext cx="2057400" cy="365125"/>
          </a:xfrm>
          <a:prstGeom prst="rect">
            <a:avLst/>
          </a:prstGeom>
        </p:spPr>
        <p:txBody>
          <a:bodyPr/>
          <a:lstStyle/>
          <a:p>
            <a:fld id="{C42B7733-BCB8-4C86-9FBF-C42F8A31F024}" type="datetimeFigureOut">
              <a:rPr lang="en-US" smtClean="0"/>
              <a:t>9/23/2020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17F5114-679F-46AC-93F8-91499B02B1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2341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10537" y="6342704"/>
            <a:ext cx="2057400" cy="365125"/>
          </a:xfrm>
          <a:prstGeom prst="rect">
            <a:avLst/>
          </a:prstGeom>
        </p:spPr>
        <p:txBody>
          <a:bodyPr/>
          <a:lstStyle/>
          <a:p>
            <a:fld id="{C42B7733-BCB8-4C86-9FBF-C42F8A31F024}" type="datetimeFigureOut">
              <a:rPr lang="en-US" smtClean="0"/>
              <a:t>9/23/2020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17F5114-679F-46AC-93F8-91499B02B1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5342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10537" y="6342704"/>
            <a:ext cx="2057400" cy="365125"/>
          </a:xfrm>
          <a:prstGeom prst="rect">
            <a:avLst/>
          </a:prstGeom>
        </p:spPr>
        <p:txBody>
          <a:bodyPr/>
          <a:lstStyle/>
          <a:p>
            <a:fld id="{C42B7733-BCB8-4C86-9FBF-C42F8A31F024}" type="datetimeFigureOut">
              <a:rPr lang="en-US" smtClean="0"/>
              <a:t>9/23/2020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17F5114-679F-46AC-93F8-91499B02B1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2854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10537" y="6342704"/>
            <a:ext cx="2057400" cy="365125"/>
          </a:xfrm>
          <a:prstGeom prst="rect">
            <a:avLst/>
          </a:prstGeom>
        </p:spPr>
        <p:txBody>
          <a:bodyPr/>
          <a:lstStyle/>
          <a:p>
            <a:fld id="{C42B7733-BCB8-4C86-9FBF-C42F8A31F024}" type="datetimeFigureOut">
              <a:rPr lang="en-US" smtClean="0"/>
              <a:t>9/23/2020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17F5114-679F-46AC-93F8-91499B02B18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170262" y="17470447"/>
            <a:ext cx="6696076" cy="72072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>
              <a:buFont typeface="Arial" charset="0"/>
              <a:buNone/>
              <a:defRPr/>
            </a:pPr>
            <a:r>
              <a:rPr lang="en-GB" sz="2000" dirty="0">
                <a:solidFill>
                  <a:prstClr val="black"/>
                </a:solidFill>
              </a:rPr>
              <a:t>L.O To be able to simplifying a ratio</a:t>
            </a:r>
          </a:p>
        </p:txBody>
      </p:sp>
      <p:sp>
        <p:nvSpPr>
          <p:cNvPr id="8" name="Rectangle 7"/>
          <p:cNvSpPr/>
          <p:nvPr userDrawn="1"/>
        </p:nvSpPr>
        <p:spPr>
          <a:xfrm rot="16200000">
            <a:off x="-228053" y="5886677"/>
            <a:ext cx="1162053" cy="35534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prstClr val="black"/>
                </a:solidFill>
              </a:rPr>
              <a:t>Keywords</a:t>
            </a:r>
          </a:p>
        </p:txBody>
      </p:sp>
      <p:sp>
        <p:nvSpPr>
          <p:cNvPr id="9" name="Rectangle 4"/>
          <p:cNvSpPr>
            <a:spLocks noChangeArrowheads="1"/>
          </p:cNvSpPr>
          <p:nvPr userDrawn="1"/>
        </p:nvSpPr>
        <p:spPr bwMode="auto">
          <a:xfrm>
            <a:off x="1143005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180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0" name="Rectangle 5"/>
          <p:cNvSpPr>
            <a:spLocks noChangeArrowheads="1"/>
          </p:cNvSpPr>
          <p:nvPr userDrawn="1"/>
        </p:nvSpPr>
        <p:spPr bwMode="auto">
          <a:xfrm>
            <a:off x="1143005" y="-8840"/>
            <a:ext cx="18473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800" dirty="0">
                <a:solidFill>
                  <a:prstClr val="black"/>
                </a:solidFill>
                <a:latin typeface="Arial" charset="0"/>
              </a:rPr>
              <a:t/>
            </a:r>
            <a:br>
              <a:rPr lang="en-GB" altLang="en-US" sz="1800" dirty="0">
                <a:solidFill>
                  <a:prstClr val="black"/>
                </a:solidFill>
                <a:latin typeface="Arial" charset="0"/>
              </a:rPr>
            </a:br>
            <a:endParaRPr lang="en-GB" altLang="en-US" sz="180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1" name="Rectangle 6"/>
          <p:cNvSpPr>
            <a:spLocks noChangeArrowheads="1"/>
          </p:cNvSpPr>
          <p:nvPr userDrawn="1"/>
        </p:nvSpPr>
        <p:spPr bwMode="auto">
          <a:xfrm>
            <a:off x="1143005" y="315017"/>
            <a:ext cx="18473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800" dirty="0">
                <a:solidFill>
                  <a:prstClr val="black"/>
                </a:solidFill>
                <a:latin typeface="Arial" charset="0"/>
              </a:rPr>
              <a:t/>
            </a:r>
            <a:br>
              <a:rPr lang="en-GB" altLang="en-US" sz="1800" dirty="0">
                <a:solidFill>
                  <a:prstClr val="black"/>
                </a:solidFill>
                <a:latin typeface="Arial" charset="0"/>
              </a:rPr>
            </a:br>
            <a:endParaRPr lang="en-GB" altLang="en-US" sz="180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2" name="Rectangle 11"/>
          <p:cNvSpPr>
            <a:spLocks noChangeArrowheads="1"/>
          </p:cNvSpPr>
          <p:nvPr userDrawn="1"/>
        </p:nvSpPr>
        <p:spPr bwMode="auto">
          <a:xfrm>
            <a:off x="1143005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180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3" name="Rectangle 12"/>
          <p:cNvSpPr>
            <a:spLocks noChangeArrowheads="1"/>
          </p:cNvSpPr>
          <p:nvPr userDrawn="1"/>
        </p:nvSpPr>
        <p:spPr bwMode="auto">
          <a:xfrm>
            <a:off x="1143005" y="-8840"/>
            <a:ext cx="18473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800" dirty="0">
                <a:solidFill>
                  <a:prstClr val="black"/>
                </a:solidFill>
                <a:latin typeface="Arial" charset="0"/>
              </a:rPr>
              <a:t/>
            </a:r>
            <a:br>
              <a:rPr lang="en-GB" altLang="en-US" sz="1800" dirty="0">
                <a:solidFill>
                  <a:prstClr val="black"/>
                </a:solidFill>
                <a:latin typeface="Arial" charset="0"/>
              </a:rPr>
            </a:br>
            <a:endParaRPr lang="en-GB" altLang="en-US" sz="180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4" name="Rectangle 13"/>
          <p:cNvSpPr>
            <a:spLocks noChangeArrowheads="1"/>
          </p:cNvSpPr>
          <p:nvPr userDrawn="1"/>
        </p:nvSpPr>
        <p:spPr bwMode="auto">
          <a:xfrm>
            <a:off x="1143005" y="315017"/>
            <a:ext cx="18473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800" dirty="0">
                <a:solidFill>
                  <a:prstClr val="black"/>
                </a:solidFill>
                <a:latin typeface="Arial" charset="0"/>
              </a:rPr>
              <a:t/>
            </a:r>
            <a:br>
              <a:rPr lang="en-GB" altLang="en-US" sz="1800" dirty="0">
                <a:solidFill>
                  <a:prstClr val="black"/>
                </a:solidFill>
                <a:latin typeface="Arial" charset="0"/>
              </a:rPr>
            </a:br>
            <a:endParaRPr lang="en-GB" altLang="en-US" sz="180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5" name="Rectangle 15"/>
          <p:cNvSpPr>
            <a:spLocks noChangeArrowheads="1"/>
          </p:cNvSpPr>
          <p:nvPr userDrawn="1"/>
        </p:nvSpPr>
        <p:spPr bwMode="auto">
          <a:xfrm>
            <a:off x="1143005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180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6" name="Rectangle 16"/>
          <p:cNvSpPr>
            <a:spLocks noChangeArrowheads="1"/>
          </p:cNvSpPr>
          <p:nvPr userDrawn="1"/>
        </p:nvSpPr>
        <p:spPr bwMode="auto">
          <a:xfrm>
            <a:off x="1143005" y="-46940"/>
            <a:ext cx="18473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800" dirty="0">
                <a:solidFill>
                  <a:prstClr val="black"/>
                </a:solidFill>
                <a:latin typeface="Arial" charset="0"/>
              </a:rPr>
              <a:t/>
            </a:r>
            <a:br>
              <a:rPr lang="en-GB" altLang="en-US" sz="1800" dirty="0">
                <a:solidFill>
                  <a:prstClr val="black"/>
                </a:solidFill>
                <a:latin typeface="Arial" charset="0"/>
              </a:rPr>
            </a:br>
            <a:endParaRPr lang="en-GB" altLang="en-US" sz="180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7" name="Rectangle 19"/>
          <p:cNvSpPr>
            <a:spLocks noChangeArrowheads="1"/>
          </p:cNvSpPr>
          <p:nvPr userDrawn="1"/>
        </p:nvSpPr>
        <p:spPr bwMode="auto">
          <a:xfrm>
            <a:off x="1143005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180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8" name="Rectangle 20"/>
          <p:cNvSpPr>
            <a:spLocks noChangeArrowheads="1"/>
          </p:cNvSpPr>
          <p:nvPr userDrawn="1"/>
        </p:nvSpPr>
        <p:spPr bwMode="auto">
          <a:xfrm>
            <a:off x="1143005" y="-46940"/>
            <a:ext cx="18473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800" dirty="0">
                <a:solidFill>
                  <a:prstClr val="black"/>
                </a:solidFill>
                <a:latin typeface="Arial" charset="0"/>
              </a:rPr>
              <a:t/>
            </a:r>
            <a:br>
              <a:rPr lang="en-GB" altLang="en-US" sz="1800" dirty="0">
                <a:solidFill>
                  <a:prstClr val="black"/>
                </a:solidFill>
                <a:latin typeface="Arial" charset="0"/>
              </a:rPr>
            </a:br>
            <a:endParaRPr lang="en-GB" altLang="en-US" sz="180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9" name="Rectangle 18"/>
          <p:cNvSpPr/>
          <p:nvPr userDrawn="1"/>
        </p:nvSpPr>
        <p:spPr>
          <a:xfrm>
            <a:off x="6407494" y="1438703"/>
            <a:ext cx="2582054" cy="38061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GB" sz="1600" b="1" dirty="0" smtClean="0">
                <a:solidFill>
                  <a:schemeClr val="tx2"/>
                </a:solidFill>
              </a:rPr>
              <a:t>TIME</a:t>
            </a:r>
            <a:endParaRPr lang="en-GB" sz="1600" dirty="0">
              <a:solidFill>
                <a:prstClr val="black"/>
              </a:solidFill>
            </a:endParaRPr>
          </a:p>
        </p:txBody>
      </p:sp>
      <p:sp>
        <p:nvSpPr>
          <p:cNvPr id="20" name="TextBox 19"/>
          <p:cNvSpPr txBox="1"/>
          <p:nvPr userDrawn="1"/>
        </p:nvSpPr>
        <p:spPr>
          <a:xfrm>
            <a:off x="1851599" y="1438703"/>
            <a:ext cx="2167952" cy="646331"/>
          </a:xfrm>
          <a:prstGeom prst="rect">
            <a:avLst/>
          </a:prstGeom>
          <a:solidFill>
            <a:schemeClr val="bg1"/>
          </a:solidFill>
          <a:ln w="28575">
            <a:solidFill>
              <a:srgbClr val="C00000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en-GB" sz="3600" b="1" dirty="0" smtClean="0">
                <a:solidFill>
                  <a:schemeClr val="tx2"/>
                </a:solidFill>
              </a:rPr>
              <a:t>Power </a:t>
            </a:r>
            <a:r>
              <a:rPr lang="en-GB" sz="2000" b="1" dirty="0" smtClean="0">
                <a:solidFill>
                  <a:srgbClr val="FF0000"/>
                </a:solidFill>
              </a:rPr>
              <a:t>OF</a:t>
            </a:r>
            <a:r>
              <a:rPr lang="en-GB" sz="3600" b="1" dirty="0" smtClean="0">
                <a:solidFill>
                  <a:srgbClr val="FF0000"/>
                </a:solidFill>
              </a:rPr>
              <a:t> </a:t>
            </a:r>
            <a:r>
              <a:rPr lang="en-GB" sz="3600" b="1" dirty="0" smtClean="0">
                <a:ln>
                  <a:solidFill>
                    <a:srgbClr val="002060"/>
                  </a:solidFill>
                </a:ln>
                <a:solidFill>
                  <a:srgbClr val="FF0000"/>
                </a:solidFill>
              </a:rPr>
              <a:t>3</a:t>
            </a:r>
            <a:r>
              <a:rPr lang="en-GB" sz="3600" b="1" dirty="0" smtClean="0">
                <a:solidFill>
                  <a:srgbClr val="FF0000"/>
                </a:solidFill>
              </a:rPr>
              <a:t>  </a:t>
            </a:r>
            <a:endParaRPr lang="en-GB" sz="3600" b="1" dirty="0">
              <a:solidFill>
                <a:srgbClr val="FF0000"/>
              </a:solidFill>
            </a:endParaRPr>
          </a:p>
        </p:txBody>
      </p:sp>
      <p:sp>
        <p:nvSpPr>
          <p:cNvPr id="21" name="Rectangle 20"/>
          <p:cNvSpPr/>
          <p:nvPr userDrawn="1"/>
        </p:nvSpPr>
        <p:spPr>
          <a:xfrm>
            <a:off x="170262" y="2248073"/>
            <a:ext cx="2668188" cy="300972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en-GB" sz="1600" dirty="0">
              <a:solidFill>
                <a:prstClr val="black"/>
              </a:solidFill>
            </a:endParaRPr>
          </a:p>
          <a:p>
            <a:pPr>
              <a:defRPr/>
            </a:pPr>
            <a:endParaRPr lang="en-GB" sz="1600" dirty="0">
              <a:solidFill>
                <a:prstClr val="black"/>
              </a:solidFill>
            </a:endParaRPr>
          </a:p>
        </p:txBody>
      </p:sp>
      <p:sp>
        <p:nvSpPr>
          <p:cNvPr id="22" name="Rectangle 21"/>
          <p:cNvSpPr/>
          <p:nvPr userDrawn="1"/>
        </p:nvSpPr>
        <p:spPr>
          <a:xfrm>
            <a:off x="3250165" y="2248074"/>
            <a:ext cx="2674385" cy="3009723"/>
          </a:xfrm>
          <a:prstGeom prst="rect">
            <a:avLst/>
          </a:prstGeom>
          <a:solidFill>
            <a:schemeClr val="bg1">
              <a:lumMod val="75000"/>
              <a:alpha val="46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en-GB" sz="1600" dirty="0">
              <a:solidFill>
                <a:prstClr val="black"/>
              </a:solidFill>
            </a:endParaRPr>
          </a:p>
          <a:p>
            <a:pPr>
              <a:defRPr/>
            </a:pPr>
            <a:endParaRPr lang="en-GB" sz="1600" dirty="0">
              <a:solidFill>
                <a:prstClr val="black"/>
              </a:solidFill>
            </a:endParaRPr>
          </a:p>
        </p:txBody>
      </p:sp>
      <p:pic>
        <p:nvPicPr>
          <p:cNvPr id="23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973" y="1438703"/>
            <a:ext cx="1384209" cy="761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TextBox 23"/>
          <p:cNvSpPr txBox="1"/>
          <p:nvPr userDrawn="1"/>
        </p:nvSpPr>
        <p:spPr>
          <a:xfrm>
            <a:off x="685800" y="5483321"/>
            <a:ext cx="8191500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25" name="TextBox 24"/>
          <p:cNvSpPr txBox="1"/>
          <p:nvPr userDrawn="1"/>
        </p:nvSpPr>
        <p:spPr>
          <a:xfrm>
            <a:off x="352972" y="838537"/>
            <a:ext cx="8524327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b="1" i="1" u="sng" dirty="0" smtClean="0"/>
              <a:t>L/O:  </a:t>
            </a:r>
            <a:endParaRPr lang="en-GB" b="1" i="1" u="sng" dirty="0"/>
          </a:p>
        </p:txBody>
      </p:sp>
      <p:sp>
        <p:nvSpPr>
          <p:cNvPr id="26" name="Rectangle 25"/>
          <p:cNvSpPr/>
          <p:nvPr userDrawn="1"/>
        </p:nvSpPr>
        <p:spPr>
          <a:xfrm>
            <a:off x="6340391" y="2248075"/>
            <a:ext cx="2674385" cy="3009723"/>
          </a:xfrm>
          <a:prstGeom prst="rect">
            <a:avLst/>
          </a:prstGeom>
          <a:solidFill>
            <a:srgbClr val="FFD757">
              <a:alpha val="4549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en-GB" sz="1600" dirty="0">
              <a:solidFill>
                <a:prstClr val="black"/>
              </a:solidFill>
            </a:endParaRPr>
          </a:p>
          <a:p>
            <a:pPr>
              <a:defRPr/>
            </a:pPr>
            <a:endParaRPr lang="en-GB" sz="1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4805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10537" y="6342704"/>
            <a:ext cx="2057400" cy="365125"/>
          </a:xfrm>
          <a:prstGeom prst="rect">
            <a:avLst/>
          </a:prstGeom>
        </p:spPr>
        <p:txBody>
          <a:bodyPr/>
          <a:lstStyle/>
          <a:p>
            <a:fld id="{C42B7733-BCB8-4C86-9FBF-C42F8A31F024}" type="datetimeFigureOut">
              <a:rPr lang="en-US" smtClean="0"/>
              <a:t>9/23/2020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17F5114-679F-46AC-93F8-91499B02B1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0586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10537" y="6342704"/>
            <a:ext cx="2057400" cy="365125"/>
          </a:xfrm>
          <a:prstGeom prst="rect">
            <a:avLst/>
          </a:prstGeom>
        </p:spPr>
        <p:txBody>
          <a:bodyPr/>
          <a:lstStyle/>
          <a:p>
            <a:fld id="{C42B7733-BCB8-4C86-9FBF-C42F8A31F024}" type="datetimeFigureOut">
              <a:rPr lang="en-US" smtClean="0"/>
              <a:t>9/23/2020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17F5114-679F-46AC-93F8-91499B02B1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0138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710537" y="6342704"/>
            <a:ext cx="2057400" cy="365125"/>
          </a:xfrm>
          <a:prstGeom prst="rect">
            <a:avLst/>
          </a:prstGeom>
        </p:spPr>
        <p:txBody>
          <a:bodyPr/>
          <a:lstStyle/>
          <a:p>
            <a:fld id="{C42B7733-BCB8-4C86-9FBF-C42F8A31F024}" type="datetimeFigureOut">
              <a:rPr lang="en-US" smtClean="0"/>
              <a:t>9/23/2020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17F5114-679F-46AC-93F8-91499B02B187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53BE4743-0F49-44DB-A163-2795BCA8BCDC}"/>
              </a:ext>
            </a:extLst>
          </p:cNvPr>
          <p:cNvSpPr/>
          <p:nvPr userDrawn="1"/>
        </p:nvSpPr>
        <p:spPr>
          <a:xfrm>
            <a:off x="-39763" y="1214651"/>
            <a:ext cx="914399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GB" sz="2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Fluency</a:t>
            </a:r>
            <a:endParaRPr lang="en-GB" sz="2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Rectangle: Rounded Corners 7">
            <a:extLst>
              <a:ext uri="{FF2B5EF4-FFF2-40B4-BE49-F238E27FC236}">
                <a16:creationId xmlns="" xmlns:a16="http://schemas.microsoft.com/office/drawing/2014/main" id="{3C0F87D2-34A4-4C7F-AD1C-B3A01F77676F}"/>
              </a:ext>
            </a:extLst>
          </p:cNvPr>
          <p:cNvSpPr/>
          <p:nvPr userDrawn="1"/>
        </p:nvSpPr>
        <p:spPr>
          <a:xfrm>
            <a:off x="83702" y="1214651"/>
            <a:ext cx="9020533" cy="5537841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2CEA1C39-1759-43DE-A95B-5B56FF64091A}"/>
              </a:ext>
            </a:extLst>
          </p:cNvPr>
          <p:cNvSpPr txBox="1"/>
          <p:nvPr userDrawn="1"/>
        </p:nvSpPr>
        <p:spPr>
          <a:xfrm>
            <a:off x="0" y="738444"/>
            <a:ext cx="9143999" cy="369332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65000"/>
                </a:schemeClr>
              </a:gs>
              <a:gs pos="0">
                <a:schemeClr val="bg1">
                  <a:lumMod val="75000"/>
                </a:schemeClr>
              </a:gs>
              <a:gs pos="0">
                <a:schemeClr val="bg1">
                  <a:lumMod val="8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I can work out intervals on a number line</a:t>
            </a:r>
          </a:p>
        </p:txBody>
      </p:sp>
    </p:spTree>
    <p:extLst>
      <p:ext uri="{BB962C8B-B14F-4D97-AF65-F5344CB8AC3E}">
        <p14:creationId xmlns:p14="http://schemas.microsoft.com/office/powerpoint/2010/main" val="6728880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10537" y="6342704"/>
            <a:ext cx="2057400" cy="365125"/>
          </a:xfrm>
          <a:prstGeom prst="rect">
            <a:avLst/>
          </a:prstGeom>
        </p:spPr>
        <p:txBody>
          <a:bodyPr/>
          <a:lstStyle/>
          <a:p>
            <a:fld id="{C42B7733-BCB8-4C86-9FBF-C42F8A31F024}" type="datetimeFigureOut">
              <a:rPr lang="en-US" smtClean="0"/>
              <a:t>9/23/2020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17F5114-679F-46AC-93F8-91499B02B187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53BE4743-0F49-44DB-A163-2795BCA8BCDC}"/>
              </a:ext>
            </a:extLst>
          </p:cNvPr>
          <p:cNvSpPr/>
          <p:nvPr userDrawn="1"/>
        </p:nvSpPr>
        <p:spPr>
          <a:xfrm>
            <a:off x="21969" y="1310185"/>
            <a:ext cx="914399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GB" sz="2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Fluency</a:t>
            </a:r>
            <a:endParaRPr lang="en-GB" sz="2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: Rounded Corners 7">
            <a:extLst>
              <a:ext uri="{FF2B5EF4-FFF2-40B4-BE49-F238E27FC236}">
                <a16:creationId xmlns="" xmlns:a16="http://schemas.microsoft.com/office/drawing/2014/main" id="{3C0F87D2-34A4-4C7F-AD1C-B3A01F77676F}"/>
              </a:ext>
            </a:extLst>
          </p:cNvPr>
          <p:cNvSpPr/>
          <p:nvPr userDrawn="1"/>
        </p:nvSpPr>
        <p:spPr>
          <a:xfrm>
            <a:off x="83702" y="1310185"/>
            <a:ext cx="9020533" cy="2317034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2CEA1C39-1759-43DE-A95B-5B56FF64091A}"/>
              </a:ext>
            </a:extLst>
          </p:cNvPr>
          <p:cNvSpPr txBox="1"/>
          <p:nvPr userDrawn="1"/>
        </p:nvSpPr>
        <p:spPr>
          <a:xfrm>
            <a:off x="0" y="814264"/>
            <a:ext cx="9143999" cy="369332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65000"/>
                </a:schemeClr>
              </a:gs>
              <a:gs pos="0">
                <a:schemeClr val="bg1">
                  <a:lumMod val="75000"/>
                </a:schemeClr>
              </a:gs>
              <a:gs pos="0">
                <a:schemeClr val="bg1">
                  <a:lumMod val="8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I can work out intervals on a number line</a:t>
            </a:r>
          </a:p>
        </p:txBody>
      </p:sp>
      <p:sp>
        <p:nvSpPr>
          <p:cNvPr id="9" name="Rectangle: Rounded Corners 7">
            <a:extLst>
              <a:ext uri="{FF2B5EF4-FFF2-40B4-BE49-F238E27FC236}">
                <a16:creationId xmlns="" xmlns:a16="http://schemas.microsoft.com/office/drawing/2014/main" id="{3C0F87D2-34A4-4C7F-AD1C-B3A01F77676F}"/>
              </a:ext>
            </a:extLst>
          </p:cNvPr>
          <p:cNvSpPr/>
          <p:nvPr userDrawn="1"/>
        </p:nvSpPr>
        <p:spPr>
          <a:xfrm>
            <a:off x="79515" y="3707360"/>
            <a:ext cx="4847328" cy="3025134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53BE4743-0F49-44DB-A163-2795BCA8BCDC}"/>
              </a:ext>
            </a:extLst>
          </p:cNvPr>
          <p:cNvSpPr/>
          <p:nvPr userDrawn="1"/>
        </p:nvSpPr>
        <p:spPr>
          <a:xfrm>
            <a:off x="-106011" y="3707360"/>
            <a:ext cx="52183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GB" sz="2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Reasoning</a:t>
            </a:r>
            <a:endParaRPr lang="en-GB" sz="2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Rectangle: Rounded Corners 7">
            <a:extLst>
              <a:ext uri="{FF2B5EF4-FFF2-40B4-BE49-F238E27FC236}">
                <a16:creationId xmlns="" xmlns:a16="http://schemas.microsoft.com/office/drawing/2014/main" id="{51317530-D4FE-4926-B250-B1C651F2291E}"/>
              </a:ext>
            </a:extLst>
          </p:cNvPr>
          <p:cNvSpPr/>
          <p:nvPr userDrawn="1"/>
        </p:nvSpPr>
        <p:spPr>
          <a:xfrm>
            <a:off x="5076967" y="3707360"/>
            <a:ext cx="3983331" cy="3025134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0A29F731-C301-4089-AF92-E4609A9B43B9}"/>
              </a:ext>
            </a:extLst>
          </p:cNvPr>
          <p:cNvSpPr/>
          <p:nvPr userDrawn="1"/>
        </p:nvSpPr>
        <p:spPr>
          <a:xfrm>
            <a:off x="5184284" y="3707360"/>
            <a:ext cx="376869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GB" sz="2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Problem Solving</a:t>
            </a:r>
            <a:endParaRPr lang="en-GB" sz="2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936596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710537" y="6342704"/>
            <a:ext cx="2057400" cy="365125"/>
          </a:xfrm>
          <a:prstGeom prst="rect">
            <a:avLst/>
          </a:prstGeom>
        </p:spPr>
        <p:txBody>
          <a:bodyPr/>
          <a:lstStyle/>
          <a:p>
            <a:fld id="{C42B7733-BCB8-4C86-9FBF-C42F8A31F024}" type="datetimeFigureOut">
              <a:rPr lang="en-US" smtClean="0"/>
              <a:t>9/23/2020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17F5114-679F-46AC-93F8-91499B02B187}" type="slidenum">
              <a:rPr lang="en-US" smtClean="0"/>
              <a:t>‹#›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53BE4743-0F49-44DB-A163-2795BCA8BCDC}"/>
              </a:ext>
            </a:extLst>
          </p:cNvPr>
          <p:cNvSpPr/>
          <p:nvPr userDrawn="1"/>
        </p:nvSpPr>
        <p:spPr>
          <a:xfrm>
            <a:off x="2" y="1318118"/>
            <a:ext cx="914399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GB" sz="2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Fluency</a:t>
            </a:r>
            <a:endParaRPr lang="en-GB" sz="2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angle: Rounded Corners 7">
            <a:extLst>
              <a:ext uri="{FF2B5EF4-FFF2-40B4-BE49-F238E27FC236}">
                <a16:creationId xmlns="" xmlns:a16="http://schemas.microsoft.com/office/drawing/2014/main" id="{3C0F87D2-34A4-4C7F-AD1C-B3A01F77676F}"/>
              </a:ext>
            </a:extLst>
          </p:cNvPr>
          <p:cNvSpPr/>
          <p:nvPr userDrawn="1"/>
        </p:nvSpPr>
        <p:spPr>
          <a:xfrm>
            <a:off x="83702" y="1318118"/>
            <a:ext cx="9020533" cy="1752628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2CEA1C39-1759-43DE-A95B-5B56FF64091A}"/>
              </a:ext>
            </a:extLst>
          </p:cNvPr>
          <p:cNvSpPr txBox="1"/>
          <p:nvPr userDrawn="1"/>
        </p:nvSpPr>
        <p:spPr>
          <a:xfrm>
            <a:off x="-39764" y="833475"/>
            <a:ext cx="9143999" cy="369332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65000"/>
                </a:schemeClr>
              </a:gs>
              <a:gs pos="0">
                <a:schemeClr val="bg1">
                  <a:lumMod val="75000"/>
                </a:schemeClr>
              </a:gs>
              <a:gs pos="0">
                <a:schemeClr val="bg1">
                  <a:lumMod val="8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I can work out intervals on a number line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53BE4743-0F49-44DB-A163-2795BCA8BCDC}"/>
              </a:ext>
            </a:extLst>
          </p:cNvPr>
          <p:cNvSpPr/>
          <p:nvPr userDrawn="1"/>
        </p:nvSpPr>
        <p:spPr>
          <a:xfrm>
            <a:off x="1962809" y="3209499"/>
            <a:ext cx="52183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GB" sz="2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Reasoning</a:t>
            </a:r>
            <a:endParaRPr lang="en-GB" sz="2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0A29F731-C301-4089-AF92-E4609A9B43B9}"/>
              </a:ext>
            </a:extLst>
          </p:cNvPr>
          <p:cNvSpPr/>
          <p:nvPr userDrawn="1"/>
        </p:nvSpPr>
        <p:spPr>
          <a:xfrm>
            <a:off x="2851425" y="4995081"/>
            <a:ext cx="376869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GB" sz="2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Problem Solving</a:t>
            </a:r>
            <a:endParaRPr lang="en-GB" sz="2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Rectangle: Rounded Corners 7">
            <a:extLst>
              <a:ext uri="{FF2B5EF4-FFF2-40B4-BE49-F238E27FC236}">
                <a16:creationId xmlns="" xmlns:a16="http://schemas.microsoft.com/office/drawing/2014/main" id="{3C0F87D2-34A4-4C7F-AD1C-B3A01F77676F}"/>
              </a:ext>
            </a:extLst>
          </p:cNvPr>
          <p:cNvSpPr/>
          <p:nvPr userDrawn="1"/>
        </p:nvSpPr>
        <p:spPr>
          <a:xfrm>
            <a:off x="61734" y="3209499"/>
            <a:ext cx="9020533" cy="1635455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ectangle: Rounded Corners 7">
            <a:extLst>
              <a:ext uri="{FF2B5EF4-FFF2-40B4-BE49-F238E27FC236}">
                <a16:creationId xmlns="" xmlns:a16="http://schemas.microsoft.com/office/drawing/2014/main" id="{3C0F87D2-34A4-4C7F-AD1C-B3A01F77676F}"/>
              </a:ext>
            </a:extLst>
          </p:cNvPr>
          <p:cNvSpPr/>
          <p:nvPr userDrawn="1"/>
        </p:nvSpPr>
        <p:spPr>
          <a:xfrm>
            <a:off x="72717" y="4995081"/>
            <a:ext cx="8998565" cy="1729318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924043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10537" y="6342704"/>
            <a:ext cx="2057400" cy="365125"/>
          </a:xfrm>
          <a:prstGeom prst="rect">
            <a:avLst/>
          </a:prstGeom>
        </p:spPr>
        <p:txBody>
          <a:bodyPr/>
          <a:lstStyle/>
          <a:p>
            <a:fld id="{C42B7733-BCB8-4C86-9FBF-C42F8A31F024}" type="datetimeFigureOut">
              <a:rPr lang="en-US" smtClean="0"/>
              <a:t>9/23/2020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17F5114-679F-46AC-93F8-91499B02B1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4779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10537" y="6342704"/>
            <a:ext cx="2057400" cy="365125"/>
          </a:xfrm>
          <a:prstGeom prst="rect">
            <a:avLst/>
          </a:prstGeom>
        </p:spPr>
        <p:txBody>
          <a:bodyPr/>
          <a:lstStyle/>
          <a:p>
            <a:fld id="{C42B7733-BCB8-4C86-9FBF-C42F8A31F024}" type="datetimeFigureOut">
              <a:rPr lang="en-US" smtClean="0"/>
              <a:t>9/23/2020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17F5114-679F-46AC-93F8-91499B02B1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686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8848" y="1"/>
            <a:ext cx="1815152" cy="646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69"/>
            <a:ext cx="3166281" cy="64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 userDrawn="1"/>
        </p:nvSpPr>
        <p:spPr>
          <a:xfrm>
            <a:off x="3166281" y="0"/>
            <a:ext cx="41625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 smtClean="0"/>
          </a:p>
          <a:p>
            <a:endParaRPr lang="en-GB" dirty="0"/>
          </a:p>
        </p:txBody>
      </p:sp>
      <p:sp>
        <p:nvSpPr>
          <p:cNvPr id="6" name="Rectangle 5"/>
          <p:cNvSpPr/>
          <p:nvPr userDrawn="1"/>
        </p:nvSpPr>
        <p:spPr>
          <a:xfrm>
            <a:off x="892872" y="463034"/>
            <a:ext cx="13003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429597C4-11E3-438A-B0B0-0DF14A56E54C}" type="datetime1">
              <a:rPr lang="en-GB" smtClean="0"/>
              <a:pPr/>
              <a:t>23/09/2020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73888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90.png"/><Relationship Id="rId4" Type="http://schemas.openxmlformats.org/officeDocument/2006/relationships/image" Target="../media/image70.png"/></Relationships>
</file>

<file path=ppt/slides/_rels/slide12.xml.rels><?xml version="1.0" encoding="UTF-8" standalone="yes"?>
<Relationships xmlns="http://schemas.openxmlformats.org/package/2006/relationships"><Relationship Id="rId7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40.png"/><Relationship Id="rId5" Type="http://schemas.openxmlformats.org/officeDocument/2006/relationships/image" Target="../media/image330.png"/><Relationship Id="rId4" Type="http://schemas.openxmlformats.org/officeDocument/2006/relationships/image" Target="../media/image3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6.png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y%20=%20mx%20+%20c%20starter.pub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9.png"/><Relationship Id="rId5" Type="http://schemas.openxmlformats.org/officeDocument/2006/relationships/image" Target="../media/image78.png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jpeg"/><Relationship Id="rId4" Type="http://schemas.openxmlformats.org/officeDocument/2006/relationships/image" Target="../media/image8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jpeg"/><Relationship Id="rId10" Type="http://schemas.openxmlformats.org/officeDocument/2006/relationships/image" Target="../media/image15.png"/><Relationship Id="rId4" Type="http://schemas.openxmlformats.org/officeDocument/2006/relationships/image" Target="../media/image9.jpeg"/><Relationship Id="rId9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943100"/>
            <a:ext cx="7886700" cy="1657350"/>
          </a:xfrm>
        </p:spPr>
        <p:txBody>
          <a:bodyPr/>
          <a:lstStyle/>
          <a:p>
            <a:pPr algn="ctr"/>
            <a:r>
              <a:rPr lang="en-GB" dirty="0"/>
              <a:t>PLOTTING </a:t>
            </a:r>
            <a:r>
              <a:rPr lang="en-GB" dirty="0" smtClean="0"/>
              <a:t>QUADRATIC </a:t>
            </a:r>
            <a:r>
              <a:rPr lang="en-GB" dirty="0"/>
              <a:t>GRAPHS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191000"/>
            <a:ext cx="2525899" cy="1362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1350" y="4191000"/>
            <a:ext cx="2590800" cy="1362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049" y="4095877"/>
            <a:ext cx="2476501" cy="1552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8963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762000" y="1188125"/>
                <a:ext cx="7600950" cy="526297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400" i="1" dirty="0">
                        <a:latin typeface="Cambria Math"/>
                      </a:rPr>
                      <m:t>𝑦</m:t>
                    </m:r>
                  </m:oMath>
                </a14:m>
                <a:r>
                  <a:rPr lang="en-GB" sz="2400" dirty="0"/>
                  <a:t> = m</a:t>
                </a:r>
                <a14:m>
                  <m:oMath xmlns:m="http://schemas.openxmlformats.org/officeDocument/2006/math">
                    <m:r>
                      <a:rPr lang="en-GB" sz="2400" i="1" dirty="0">
                        <a:latin typeface="Cambria Math"/>
                      </a:rPr>
                      <m:t>𝑥</m:t>
                    </m:r>
                    <m:r>
                      <a:rPr lang="en-GB" sz="2400" i="1" dirty="0">
                        <a:latin typeface="Cambria Math"/>
                      </a:rPr>
                      <m:t> </m:t>
                    </m:r>
                  </m:oMath>
                </a14:m>
                <a:r>
                  <a:rPr lang="en-GB" sz="2400" dirty="0"/>
                  <a:t>+ c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GB" sz="2400" dirty="0"/>
                  <a:t>All straight lines have equations which can be written in the </a:t>
                </a:r>
                <a:r>
                  <a:rPr lang="en-GB" sz="2400" dirty="0" smtClean="0"/>
                  <a:t>form: </a:t>
                </a:r>
                <a:endParaRPr lang="en-GB" sz="2400" dirty="0"/>
              </a:p>
              <a:p>
                <a:pPr algn="ctr"/>
                <a14:m>
                  <m:oMath xmlns:m="http://schemas.openxmlformats.org/officeDocument/2006/math">
                    <m:r>
                      <a:rPr lang="en-GB" sz="2400" i="1" dirty="0">
                        <a:latin typeface="Cambria Math"/>
                      </a:rPr>
                      <m:t>𝑦</m:t>
                    </m:r>
                  </m:oMath>
                </a14:m>
                <a:r>
                  <a:rPr lang="en-GB" sz="2400" dirty="0"/>
                  <a:t> = </a:t>
                </a:r>
                <a:r>
                  <a:rPr lang="en-GB" sz="2400" dirty="0">
                    <a:solidFill>
                      <a:schemeClr val="accent5">
                        <a:lumMod val="75000"/>
                      </a:schemeClr>
                    </a:solidFill>
                  </a:rPr>
                  <a:t>m</a:t>
                </a:r>
                <a14:m>
                  <m:oMath xmlns:m="http://schemas.openxmlformats.org/officeDocument/2006/math">
                    <m:r>
                      <a:rPr lang="en-GB" sz="2400" i="1" dirty="0">
                        <a:latin typeface="Cambria Math"/>
                      </a:rPr>
                      <m:t>𝑥</m:t>
                    </m:r>
                  </m:oMath>
                </a14:m>
                <a:r>
                  <a:rPr lang="en-GB" sz="2400" dirty="0"/>
                  <a:t> + </a:t>
                </a:r>
                <a:r>
                  <a:rPr lang="en-GB" sz="2400" dirty="0">
                    <a:solidFill>
                      <a:schemeClr val="accent4"/>
                    </a:solidFill>
                  </a:rPr>
                  <a:t>c</a:t>
                </a:r>
              </a:p>
              <a:p>
                <a:pPr algn="ctr"/>
                <a:endParaRPr lang="en-GB" sz="2400" dirty="0"/>
              </a:p>
              <a:p>
                <a:pPr marL="457200" indent="-457200">
                  <a:lnSpc>
                    <a:spcPct val="150000"/>
                  </a:lnSpc>
                  <a:buFont typeface="Wingdings" panose="05000000000000000000" pitchFamily="2" charset="2"/>
                  <a:buChar char="§"/>
                </a:pPr>
                <a:r>
                  <a:rPr lang="en-GB" sz="2400" dirty="0"/>
                  <a:t>m is the </a:t>
                </a:r>
                <a:r>
                  <a:rPr lang="en-GB" sz="2400" dirty="0">
                    <a:solidFill>
                      <a:schemeClr val="accent5">
                        <a:lumMod val="75000"/>
                      </a:schemeClr>
                    </a:solidFill>
                  </a:rPr>
                  <a:t>GRADIENT</a:t>
                </a:r>
                <a:r>
                  <a:rPr lang="en-GB" sz="2400" dirty="0"/>
                  <a:t> (for each 1 unit right, how many units up?)</a:t>
                </a:r>
              </a:p>
              <a:p>
                <a:pPr marL="457200" indent="-457200">
                  <a:lnSpc>
                    <a:spcPct val="150000"/>
                  </a:lnSpc>
                  <a:buFont typeface="Wingdings" panose="05000000000000000000" pitchFamily="2" charset="2"/>
                  <a:buChar char="§"/>
                </a:pPr>
                <a:r>
                  <a:rPr lang="en-GB" sz="2400" dirty="0"/>
                  <a:t>c is the </a:t>
                </a:r>
                <a14:m>
                  <m:oMath xmlns:m="http://schemas.openxmlformats.org/officeDocument/2006/math">
                    <m:r>
                      <a:rPr lang="en-GB" sz="2400" b="1" i="1" dirty="0">
                        <a:solidFill>
                          <a:schemeClr val="accent4"/>
                        </a:solidFill>
                        <a:latin typeface="Cambria Math"/>
                      </a:rPr>
                      <m:t>𝒚</m:t>
                    </m:r>
                  </m:oMath>
                </a14:m>
                <a:r>
                  <a:rPr lang="en-GB" sz="2400" dirty="0">
                    <a:solidFill>
                      <a:schemeClr val="accent4"/>
                    </a:solidFill>
                  </a:rPr>
                  <a:t>-INTERCEPT</a:t>
                </a:r>
                <a:r>
                  <a:rPr lang="en-GB" sz="2400" dirty="0"/>
                  <a:t> (where does the graph cut the </a:t>
                </a:r>
                <a14:m>
                  <m:oMath xmlns:m="http://schemas.openxmlformats.org/officeDocument/2006/math">
                    <m:r>
                      <a:rPr lang="en-GB" sz="2400" b="1" i="1" dirty="0">
                        <a:latin typeface="Cambria Math"/>
                      </a:rPr>
                      <m:t>𝒚</m:t>
                    </m:r>
                  </m:oMath>
                </a14:m>
                <a:r>
                  <a:rPr lang="en-GB" sz="2400" dirty="0"/>
                  <a:t>-axis?)</a:t>
                </a:r>
              </a:p>
              <a:p>
                <a:pPr marL="457200" indent="-457200">
                  <a:lnSpc>
                    <a:spcPct val="150000"/>
                  </a:lnSpc>
                  <a:buFont typeface="Wingdings" panose="05000000000000000000" pitchFamily="2" charset="2"/>
                  <a:buChar char="§"/>
                </a:pPr>
                <a:r>
                  <a:rPr lang="en-GB" sz="2400" dirty="0"/>
                  <a:t>If the equation doesn’t look like this, REARRANGE it so</a:t>
                </a:r>
                <a14:m>
                  <m:oMath xmlns:m="http://schemas.openxmlformats.org/officeDocument/2006/math">
                    <m:r>
                      <a:rPr lang="en-GB" sz="2400" i="1" dirty="0">
                        <a:latin typeface="Cambria Math"/>
                      </a:rPr>
                      <m:t> </m:t>
                    </m:r>
                    <m:r>
                      <a:rPr lang="en-GB" sz="2400" i="1" dirty="0">
                        <a:latin typeface="Cambria Math"/>
                      </a:rPr>
                      <m:t>𝑦</m:t>
                    </m:r>
                    <m:r>
                      <a:rPr lang="en-GB" sz="2400" i="1" dirty="0">
                        <a:latin typeface="Cambria Math"/>
                      </a:rPr>
                      <m:t> </m:t>
                    </m:r>
                  </m:oMath>
                </a14:m>
                <a:r>
                  <a:rPr lang="en-GB" sz="2400" dirty="0"/>
                  <a:t>is the subject</a:t>
                </a: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1188125"/>
                <a:ext cx="7600950" cy="5262979"/>
              </a:xfrm>
              <a:prstGeom prst="rect">
                <a:avLst/>
              </a:prstGeom>
              <a:blipFill rotWithShape="1">
                <a:blip r:embed="rId2"/>
                <a:stretch>
                  <a:fillRect l="-1043" t="-927" r="-882" b="-69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34423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3398044" y="887415"/>
            <a:ext cx="1589087" cy="536722"/>
          </a:xfrm>
          <a:ln w="19050"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en-GB" sz="2800" dirty="0" smtClean="0"/>
              <a:t>Gradient</a:t>
            </a:r>
            <a:endParaRPr lang="en-GB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3"/>
              <p:cNvSpPr txBox="1">
                <a:spLocks noChangeArrowheads="1"/>
              </p:cNvSpPr>
              <p:nvPr/>
            </p:nvSpPr>
            <p:spPr>
              <a:xfrm>
                <a:off x="3896" y="1563849"/>
                <a:ext cx="9047162" cy="1345035"/>
              </a:xfrm>
              <a:prstGeom prst="rect">
                <a:avLst/>
              </a:prstGeom>
            </p:spPr>
            <p:txBody>
              <a:bodyPr>
                <a:normAutofit fontScale="92500" lnSpcReduction="10000"/>
              </a:bodyPr>
              <a:lstStyle>
                <a:lvl1pPr marL="342882" indent="-342882" algn="l" defTabSz="914353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12" indent="-285736" algn="l" defTabSz="914353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2942" indent="-228588" algn="l" defTabSz="914353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118" indent="-228588" algn="l" defTabSz="914353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295" indent="-228588" algn="l" defTabSz="914353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471" indent="-228588" algn="l" defTabSz="914353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648" indent="-228588" algn="l" defTabSz="914353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8825" indent="-228588" algn="l" defTabSz="914353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001" indent="-228588" algn="l" defTabSz="914353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90000"/>
                  </a:lnSpc>
                  <a:buFontTx/>
                  <a:buNone/>
                </a:pPr>
                <a:r>
                  <a:rPr lang="en-GB" sz="2400" dirty="0" smtClean="0"/>
                  <a:t>Gradient means </a:t>
                </a:r>
                <a:r>
                  <a:rPr lang="en-GB" sz="2400" b="1" dirty="0" smtClean="0"/>
                  <a:t>steepness</a:t>
                </a:r>
                <a:r>
                  <a:rPr lang="en-GB" sz="2400" dirty="0" smtClean="0"/>
                  <a:t> of the slope</a:t>
                </a:r>
                <a:endParaRPr lang="en-GB" sz="2400" b="1" dirty="0" smtClean="0"/>
              </a:p>
              <a:p>
                <a:pPr algn="ctr">
                  <a:lnSpc>
                    <a:spcPct val="90000"/>
                  </a:lnSpc>
                  <a:buFontTx/>
                  <a:buNone/>
                </a:pPr>
                <a:r>
                  <a:rPr lang="en-GB" sz="2400" i="1" dirty="0" smtClean="0"/>
                  <a:t>‘For every one to the right I go up </a:t>
                </a:r>
                <a:r>
                  <a:rPr lang="en-GB" sz="2400" b="1" i="1" dirty="0" smtClean="0"/>
                  <a:t>m</a:t>
                </a:r>
                <a:r>
                  <a:rPr lang="en-GB" sz="2400" i="1" dirty="0" smtClean="0"/>
                  <a:t>’</a:t>
                </a:r>
              </a:p>
              <a:p>
                <a:pPr>
                  <a:lnSpc>
                    <a:spcPct val="90000"/>
                  </a:lnSpc>
                  <a:buFontTx/>
                  <a:buNone/>
                </a:pPr>
                <a:r>
                  <a:rPr lang="en-GB" sz="2400" dirty="0" smtClean="0"/>
                  <a:t>The gradient, ‘m’ is always the </a:t>
                </a:r>
                <a:r>
                  <a:rPr lang="en-GB" sz="2400" b="1" dirty="0" smtClean="0"/>
                  <a:t>coefficient of </a:t>
                </a:r>
                <a14:m>
                  <m:oMath xmlns:m="http://schemas.openxmlformats.org/officeDocument/2006/math">
                    <m:r>
                      <a:rPr lang="en-GB" sz="2400" b="1" i="1" dirty="0" smtClean="0">
                        <a:latin typeface="Cambria Math"/>
                      </a:rPr>
                      <m:t>𝒙</m:t>
                    </m:r>
                  </m:oMath>
                </a14:m>
                <a:r>
                  <a:rPr lang="en-GB" sz="2400" b="1" dirty="0" smtClean="0"/>
                  <a:t> </a:t>
                </a:r>
                <a:r>
                  <a:rPr lang="en-GB" sz="2400" dirty="0" smtClean="0"/>
                  <a:t>(the number attached to the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/>
                      </a:rPr>
                      <m:t>𝑥</m:t>
                    </m:r>
                  </m:oMath>
                </a14:m>
                <a:r>
                  <a:rPr lang="en-GB" sz="2400" dirty="0" smtClean="0"/>
                  <a:t> in the equation)</a:t>
                </a:r>
                <a:endParaRPr lang="en-US" sz="2400" dirty="0"/>
              </a:p>
            </p:txBody>
          </p:sp>
        </mc:Choice>
        <mc:Fallback xmlns="">
          <p:sp>
            <p:nvSpPr>
              <p:cNvPr id="5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6" y="1563849"/>
                <a:ext cx="9047162" cy="1345035"/>
              </a:xfrm>
              <a:prstGeom prst="rect">
                <a:avLst/>
              </a:prstGeom>
              <a:blipFill rotWithShape="1">
                <a:blip r:embed="rId2"/>
                <a:stretch>
                  <a:fillRect l="-876" t="-7273" b="-636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/>
          <p:cNvGrpSpPr/>
          <p:nvPr/>
        </p:nvGrpSpPr>
        <p:grpSpPr>
          <a:xfrm>
            <a:off x="733104" y="2908884"/>
            <a:ext cx="8020050" cy="984286"/>
            <a:chOff x="-36512" y="3212976"/>
            <a:chExt cx="9180512" cy="1301377"/>
          </a:xfrm>
        </p:grpSpPr>
        <p:sp>
          <p:nvSpPr>
            <p:cNvPr id="7" name="Rectangle 6"/>
            <p:cNvSpPr/>
            <p:nvPr/>
          </p:nvSpPr>
          <p:spPr>
            <a:xfrm>
              <a:off x="-36512" y="3320082"/>
              <a:ext cx="9180512" cy="1081932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 Box 4"/>
                <p:cNvSpPr txBox="1">
                  <a:spLocks noChangeArrowheads="1"/>
                </p:cNvSpPr>
                <p:nvPr/>
              </p:nvSpPr>
              <p:spPr bwMode="auto">
                <a:xfrm>
                  <a:off x="-36512" y="3212976"/>
                  <a:ext cx="8305800" cy="69177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defTabSz="914400">
                    <a:spcBef>
                      <a:spcPct val="50000"/>
                    </a:spcBef>
                  </a:pPr>
                  <a14:m>
                    <m:oMath xmlns:m="http://schemas.openxmlformats.org/officeDocument/2006/math">
                      <m:r>
                        <a:rPr lang="en-GB" sz="2800" i="1" dirty="0" smtClean="0">
                          <a:latin typeface="Cambria Math"/>
                        </a:rPr>
                        <m:t>𝑦</m:t>
                      </m:r>
                      <m:r>
                        <a:rPr lang="en-GB" sz="2800" i="1" dirty="0" smtClean="0">
                          <a:latin typeface="Cambria Math"/>
                        </a:rPr>
                        <m:t> </m:t>
                      </m:r>
                    </m:oMath>
                  </a14:m>
                  <a:r>
                    <a:rPr lang="en-GB" sz="2800" dirty="0"/>
                    <a:t>= </a:t>
                  </a:r>
                  <a:r>
                    <a:rPr lang="en-GB" sz="2800" b="1" dirty="0"/>
                    <a:t>3</a:t>
                  </a:r>
                  <a14:m>
                    <m:oMath xmlns:m="http://schemas.openxmlformats.org/officeDocument/2006/math">
                      <m:r>
                        <a:rPr lang="en-GB" sz="2800" i="1" dirty="0" smtClean="0">
                          <a:latin typeface="Cambria Math"/>
                        </a:rPr>
                        <m:t>𝑥</m:t>
                      </m:r>
                    </m:oMath>
                  </a14:m>
                  <a:r>
                    <a:rPr lang="en-GB" sz="2800" dirty="0"/>
                    <a:t> + 2 	gradient is </a:t>
                  </a:r>
                  <a:r>
                    <a:rPr lang="en-GB" sz="2800" b="1" dirty="0"/>
                    <a:t>3</a:t>
                  </a:r>
                  <a:r>
                    <a:rPr lang="en-GB" sz="2800" dirty="0"/>
                    <a:t> </a:t>
                  </a:r>
                  <a:endParaRPr lang="en-US" sz="2800" dirty="0"/>
                </a:p>
              </p:txBody>
            </p:sp>
          </mc:Choice>
          <mc:Fallback xmlns="">
            <p:sp>
              <p:nvSpPr>
                <p:cNvPr id="5" name="Text Box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-36512" y="3212976"/>
                  <a:ext cx="8305800" cy="579438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t="-12632" b="-35789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" name="Text Box 5"/>
            <p:cNvSpPr txBox="1">
              <a:spLocks noChangeArrowheads="1"/>
            </p:cNvSpPr>
            <p:nvPr/>
          </p:nvSpPr>
          <p:spPr bwMode="auto">
            <a:xfrm>
              <a:off x="192088" y="3822576"/>
              <a:ext cx="7924800" cy="691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defTabSz="914400">
                <a:spcBef>
                  <a:spcPct val="50000"/>
                </a:spcBef>
              </a:pPr>
              <a:r>
                <a:rPr lang="en-GB" sz="2800" i="1" dirty="0"/>
                <a:t>So for every 1 </a:t>
              </a:r>
              <a:r>
                <a:rPr lang="en-GB" sz="2800" i="1" dirty="0" smtClean="0"/>
                <a:t>across to the right, </a:t>
              </a:r>
              <a:r>
                <a:rPr lang="en-GB" sz="2800" i="1" dirty="0"/>
                <a:t>I go </a:t>
              </a:r>
              <a:r>
                <a:rPr lang="en-GB" sz="2800" i="1" dirty="0" smtClean="0"/>
                <a:t>UP </a:t>
              </a:r>
              <a:r>
                <a:rPr lang="en-GB" sz="2800" b="1" i="1" dirty="0"/>
                <a:t>3</a:t>
              </a:r>
              <a:endParaRPr lang="en-US" sz="2800" b="1" i="1" dirty="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733104" y="3921674"/>
            <a:ext cx="8020050" cy="1152128"/>
            <a:chOff x="-36512" y="4365104"/>
            <a:chExt cx="9180512" cy="1219200"/>
          </a:xfrm>
        </p:grpSpPr>
        <p:sp>
          <p:nvSpPr>
            <p:cNvPr id="11" name="Rectangle 10"/>
            <p:cNvSpPr/>
            <p:nvPr/>
          </p:nvSpPr>
          <p:spPr>
            <a:xfrm>
              <a:off x="-36512" y="4365104"/>
              <a:ext cx="9180512" cy="1219200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 Box 6"/>
                <p:cNvSpPr txBox="1">
                  <a:spLocks noChangeArrowheads="1"/>
                </p:cNvSpPr>
                <p:nvPr/>
              </p:nvSpPr>
              <p:spPr bwMode="auto">
                <a:xfrm>
                  <a:off x="39688" y="4365104"/>
                  <a:ext cx="8305800" cy="55368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defTabSz="914400">
                    <a:spcBef>
                      <a:spcPct val="50000"/>
                    </a:spcBef>
                  </a:pPr>
                  <a14:m>
                    <m:oMath xmlns:m="http://schemas.openxmlformats.org/officeDocument/2006/math">
                      <m:r>
                        <a:rPr lang="en-GB" sz="2800" i="1" dirty="0" smtClean="0">
                          <a:latin typeface="Cambria Math"/>
                        </a:rPr>
                        <m:t>𝑦</m:t>
                      </m:r>
                    </m:oMath>
                  </a14:m>
                  <a:r>
                    <a:rPr lang="en-GB" sz="2800" dirty="0" smtClean="0"/>
                    <a:t> </a:t>
                  </a:r>
                  <a:r>
                    <a:rPr lang="en-GB" sz="2800" dirty="0"/>
                    <a:t>= </a:t>
                  </a:r>
                  <a:r>
                    <a:rPr lang="en-GB" sz="2800" b="1" dirty="0" smtClean="0"/>
                    <a:t>-4</a:t>
                  </a:r>
                  <a14:m>
                    <m:oMath xmlns:m="http://schemas.openxmlformats.org/officeDocument/2006/math">
                      <m:r>
                        <a:rPr lang="en-GB" sz="2800" i="1" dirty="0" smtClean="0">
                          <a:latin typeface="Cambria Math"/>
                        </a:rPr>
                        <m:t>𝑥</m:t>
                      </m:r>
                    </m:oMath>
                  </a14:m>
                  <a:r>
                    <a:rPr lang="en-GB" sz="2800" dirty="0"/>
                    <a:t> - 1 	gradient is</a:t>
                  </a:r>
                  <a:r>
                    <a:rPr lang="en-GB" sz="2800" b="1" dirty="0"/>
                    <a:t> </a:t>
                  </a:r>
                  <a:r>
                    <a:rPr lang="en-GB" sz="2800" b="1" dirty="0" smtClean="0"/>
                    <a:t>-4</a:t>
                  </a:r>
                  <a:endParaRPr lang="en-US" sz="2800" b="1" dirty="0"/>
                </a:p>
              </p:txBody>
            </p:sp>
          </mc:Choice>
          <mc:Fallback xmlns="">
            <p:sp>
              <p:nvSpPr>
                <p:cNvPr id="12" name="Text 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9688" y="4365104"/>
                  <a:ext cx="8305800" cy="553680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t="-10465" b="-32558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" name="Text Box 7"/>
            <p:cNvSpPr txBox="1">
              <a:spLocks noChangeArrowheads="1"/>
            </p:cNvSpPr>
            <p:nvPr/>
          </p:nvSpPr>
          <p:spPr bwMode="auto">
            <a:xfrm>
              <a:off x="344488" y="5004867"/>
              <a:ext cx="7924800" cy="5536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defTabSz="914400">
                <a:spcBef>
                  <a:spcPct val="50000"/>
                </a:spcBef>
              </a:pPr>
              <a:r>
                <a:rPr lang="en-GB" sz="2800" i="1" dirty="0"/>
                <a:t>So for every 1 </a:t>
              </a:r>
              <a:r>
                <a:rPr lang="en-GB" sz="2800" i="1" dirty="0" smtClean="0"/>
                <a:t>across to the right, </a:t>
              </a:r>
              <a:r>
                <a:rPr lang="en-GB" sz="2800" i="1" dirty="0"/>
                <a:t>I go </a:t>
              </a:r>
              <a:r>
                <a:rPr lang="en-GB" sz="2800" i="1" dirty="0" smtClean="0"/>
                <a:t>DOWN </a:t>
              </a:r>
              <a:r>
                <a:rPr lang="en-GB" sz="2800" b="1" i="1" dirty="0"/>
                <a:t>4</a:t>
              </a:r>
              <a:endParaRPr lang="en-US" sz="2800" b="1" i="1" dirty="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733104" y="5149140"/>
            <a:ext cx="8020050" cy="1273698"/>
            <a:chOff x="-36512" y="5517232"/>
            <a:chExt cx="9180512" cy="1366024"/>
          </a:xfrm>
        </p:grpSpPr>
        <p:sp>
          <p:nvSpPr>
            <p:cNvPr id="15" name="Rectangle 14"/>
            <p:cNvSpPr/>
            <p:nvPr/>
          </p:nvSpPr>
          <p:spPr>
            <a:xfrm>
              <a:off x="-36512" y="5584304"/>
              <a:ext cx="9180512" cy="1152128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 Box 6"/>
                <p:cNvSpPr txBox="1">
                  <a:spLocks noChangeArrowheads="1"/>
                </p:cNvSpPr>
                <p:nvPr/>
              </p:nvSpPr>
              <p:spPr bwMode="auto">
                <a:xfrm>
                  <a:off x="35496" y="5517232"/>
                  <a:ext cx="8305800" cy="72626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defTabSz="914400">
                    <a:spcBef>
                      <a:spcPct val="50000"/>
                    </a:spcBef>
                  </a:pPr>
                  <a14:m>
                    <m:oMath xmlns:m="http://schemas.openxmlformats.org/officeDocument/2006/math">
                      <m:r>
                        <a:rPr lang="en-GB" sz="2800" i="1" dirty="0" smtClean="0">
                          <a:latin typeface="Cambria Math"/>
                        </a:rPr>
                        <m:t>𝑦</m:t>
                      </m:r>
                    </m:oMath>
                  </a14:m>
                  <a:r>
                    <a:rPr lang="en-GB" sz="2800" dirty="0" smtClean="0"/>
                    <a:t> </a:t>
                  </a:r>
                  <a:r>
                    <a:rPr lang="en-GB" sz="2800" dirty="0"/>
                    <a:t>= 2</a:t>
                  </a:r>
                  <a:r>
                    <a:rPr lang="en-GB" sz="2800" dirty="0" smtClean="0"/>
                    <a:t> +</a:t>
                  </a:r>
                  <a:r>
                    <a:rPr lang="en-GB" sz="2800" b="1" dirty="0" smtClean="0"/>
                    <a:t> 7</a:t>
                  </a:r>
                  <a14:m>
                    <m:oMath xmlns:m="http://schemas.openxmlformats.org/officeDocument/2006/math">
                      <m:r>
                        <a:rPr lang="en-GB" sz="2800" i="1" dirty="0" smtClean="0">
                          <a:latin typeface="Cambria Math"/>
                        </a:rPr>
                        <m:t>𝑥</m:t>
                      </m:r>
                    </m:oMath>
                  </a14:m>
                  <a:r>
                    <a:rPr lang="en-GB" sz="2800" dirty="0" smtClean="0"/>
                    <a:t> </a:t>
                  </a:r>
                  <a:r>
                    <a:rPr lang="en-GB" sz="2800" dirty="0"/>
                    <a:t>	gradient is</a:t>
                  </a:r>
                  <a:r>
                    <a:rPr lang="en-GB" sz="2800" b="1" dirty="0"/>
                    <a:t> 7</a:t>
                  </a:r>
                  <a:endParaRPr lang="en-US" sz="2800" b="1" dirty="0"/>
                </a:p>
              </p:txBody>
            </p:sp>
          </mc:Choice>
          <mc:Fallback xmlns="">
            <p:sp>
              <p:nvSpPr>
                <p:cNvPr id="9" name="Text 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5496" y="5517232"/>
                  <a:ext cx="8305800" cy="579438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t="-12632" b="-35789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7" name="Text Box 7"/>
            <p:cNvSpPr txBox="1">
              <a:spLocks noChangeArrowheads="1"/>
            </p:cNvSpPr>
            <p:nvPr/>
          </p:nvSpPr>
          <p:spPr bwMode="auto">
            <a:xfrm>
              <a:off x="340296" y="6156995"/>
              <a:ext cx="7924800" cy="7262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defTabSz="914400">
                <a:spcBef>
                  <a:spcPct val="50000"/>
                </a:spcBef>
              </a:pPr>
              <a:r>
                <a:rPr lang="en-GB" sz="2800" i="1" dirty="0"/>
                <a:t>So for every 1 </a:t>
              </a:r>
              <a:r>
                <a:rPr lang="en-GB" sz="2800" i="1" dirty="0" smtClean="0"/>
                <a:t>across to the right, </a:t>
              </a:r>
              <a:r>
                <a:rPr lang="en-GB" sz="2800" i="1" dirty="0"/>
                <a:t>I go </a:t>
              </a:r>
              <a:r>
                <a:rPr lang="en-GB" sz="2800" i="1" dirty="0" smtClean="0"/>
                <a:t>UP </a:t>
              </a:r>
              <a:r>
                <a:rPr lang="en-GB" sz="2800" b="1" i="1" dirty="0" smtClean="0"/>
                <a:t>7</a:t>
              </a:r>
              <a:endParaRPr lang="en-US" sz="2800" b="1" i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201449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3"/>
              <p:cNvSpPr txBox="1">
                <a:spLocks noChangeArrowheads="1"/>
              </p:cNvSpPr>
              <p:nvPr/>
            </p:nvSpPr>
            <p:spPr>
              <a:xfrm>
                <a:off x="-36512" y="1805136"/>
                <a:ext cx="9180512" cy="1204764"/>
              </a:xfrm>
              <a:prstGeom prst="rect">
                <a:avLst/>
              </a:prstGeom>
            </p:spPr>
            <p:txBody>
              <a:bodyPr>
                <a:normAutofit/>
              </a:bodyPr>
              <a:lstStyle>
                <a:lvl1pPr marL="342882" indent="-342882" algn="l" defTabSz="914353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12" indent="-285736" algn="l" defTabSz="914353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2942" indent="-228588" algn="l" defTabSz="914353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118" indent="-228588" algn="l" defTabSz="914353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295" indent="-228588" algn="l" defTabSz="914353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471" indent="-228588" algn="l" defTabSz="914353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648" indent="-228588" algn="l" defTabSz="914353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8825" indent="-228588" algn="l" defTabSz="914353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001" indent="-228588" algn="l" defTabSz="914353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90000"/>
                  </a:lnSpc>
                  <a:buFontTx/>
                  <a:buNone/>
                </a:pPr>
                <a:r>
                  <a:rPr lang="en-GB" sz="2200" dirty="0" smtClean="0"/>
                  <a:t>Intercept sounds like intersect, which means </a:t>
                </a:r>
                <a:r>
                  <a:rPr lang="en-GB" sz="2200" b="1" dirty="0" smtClean="0"/>
                  <a:t>meet </a:t>
                </a:r>
                <a:r>
                  <a:rPr lang="en-GB" sz="2200" dirty="0" smtClean="0"/>
                  <a:t>or</a:t>
                </a:r>
                <a:r>
                  <a:rPr lang="en-GB" sz="2200" b="1" dirty="0" smtClean="0"/>
                  <a:t> cross</a:t>
                </a:r>
              </a:p>
              <a:p>
                <a:pPr algn="ctr">
                  <a:lnSpc>
                    <a:spcPct val="90000"/>
                  </a:lnSpc>
                  <a:buFontTx/>
                  <a:buNone/>
                </a:pPr>
                <a:r>
                  <a:rPr lang="en-GB" sz="2200" i="1" dirty="0" smtClean="0"/>
                  <a:t>‘Where does the graph meet or cross the y-axis?’</a:t>
                </a:r>
              </a:p>
              <a:p>
                <a:pPr>
                  <a:lnSpc>
                    <a:spcPct val="90000"/>
                  </a:lnSpc>
                  <a:buFontTx/>
                  <a:buNone/>
                </a:pPr>
                <a:r>
                  <a:rPr lang="en-GB" sz="2200" dirty="0" smtClean="0"/>
                  <a:t>The </a:t>
                </a:r>
                <a14:m>
                  <m:oMath xmlns:m="http://schemas.openxmlformats.org/officeDocument/2006/math">
                    <m:r>
                      <a:rPr lang="en-GB" sz="2200" i="1" dirty="0" smtClean="0">
                        <a:latin typeface="Cambria Math"/>
                      </a:rPr>
                      <m:t>𝑦</m:t>
                    </m:r>
                  </m:oMath>
                </a14:m>
                <a:r>
                  <a:rPr lang="en-GB" sz="2200" dirty="0" smtClean="0"/>
                  <a:t>-intercept is the number with no letter attached to it</a:t>
                </a:r>
                <a:endParaRPr lang="en-US" sz="2200" dirty="0"/>
              </a:p>
            </p:txBody>
          </p:sp>
        </mc:Choice>
        <mc:Fallback xmlns="">
          <p:sp>
            <p:nvSpPr>
              <p:cNvPr id="5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6512" y="1805136"/>
                <a:ext cx="9180512" cy="1204764"/>
              </a:xfrm>
              <a:prstGeom prst="rect">
                <a:avLst/>
              </a:prstGeom>
              <a:blipFill rotWithShape="1">
                <a:blip r:embed="rId2"/>
                <a:stretch>
                  <a:fillRect l="-797" t="-6061" b="-404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/>
          <p:cNvGrpSpPr/>
          <p:nvPr/>
        </p:nvGrpSpPr>
        <p:grpSpPr>
          <a:xfrm>
            <a:off x="344488" y="3009900"/>
            <a:ext cx="8247062" cy="1052914"/>
            <a:chOff x="-36512" y="3212976"/>
            <a:chExt cx="9180512" cy="1189038"/>
          </a:xfrm>
        </p:grpSpPr>
        <p:sp>
          <p:nvSpPr>
            <p:cNvPr id="7" name="Rectangle 6"/>
            <p:cNvSpPr/>
            <p:nvPr/>
          </p:nvSpPr>
          <p:spPr>
            <a:xfrm>
              <a:off x="-36512" y="3320082"/>
              <a:ext cx="9180512" cy="1081932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 Box 4"/>
                <p:cNvSpPr txBox="1">
                  <a:spLocks noChangeArrowheads="1"/>
                </p:cNvSpPr>
                <p:nvPr/>
              </p:nvSpPr>
              <p:spPr bwMode="auto">
                <a:xfrm>
                  <a:off x="-36512" y="3212976"/>
                  <a:ext cx="8305800" cy="57943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defTabSz="914400">
                    <a:spcBef>
                      <a:spcPct val="50000"/>
                    </a:spcBef>
                  </a:pPr>
                  <a14:m>
                    <m:oMath xmlns:m="http://schemas.openxmlformats.org/officeDocument/2006/math">
                      <m:r>
                        <a:rPr lang="en-GB" sz="3200" i="1" dirty="0" smtClean="0">
                          <a:latin typeface="Cambria Math"/>
                        </a:rPr>
                        <m:t>𝑦</m:t>
                      </m:r>
                      <m:r>
                        <a:rPr lang="en-GB" sz="3200" i="1" dirty="0" smtClean="0">
                          <a:latin typeface="Cambria Math"/>
                        </a:rPr>
                        <m:t> </m:t>
                      </m:r>
                    </m:oMath>
                  </a14:m>
                  <a:r>
                    <a:rPr lang="en-GB" sz="3200" dirty="0"/>
                    <a:t>= 3</a:t>
                  </a:r>
                  <a14:m>
                    <m:oMath xmlns:m="http://schemas.openxmlformats.org/officeDocument/2006/math">
                      <m:r>
                        <a:rPr lang="en-GB" sz="3200" i="1" dirty="0" smtClean="0">
                          <a:latin typeface="Cambria Math"/>
                        </a:rPr>
                        <m:t>𝑥</m:t>
                      </m:r>
                    </m:oMath>
                  </a14:m>
                  <a:r>
                    <a:rPr lang="en-GB" sz="3200" dirty="0"/>
                    <a:t> + </a:t>
                  </a:r>
                  <a:r>
                    <a:rPr lang="en-GB" sz="3200" b="1" dirty="0"/>
                    <a:t>2</a:t>
                  </a:r>
                  <a:r>
                    <a:rPr lang="en-GB" sz="3200" dirty="0"/>
                    <a:t> 	</a:t>
                  </a:r>
                  <a:r>
                    <a:rPr lang="en-GB" sz="3200" dirty="0" smtClean="0"/>
                    <a:t>intercept is at </a:t>
                  </a:r>
                  <a:r>
                    <a:rPr lang="en-GB" sz="3200" b="1" dirty="0" smtClean="0"/>
                    <a:t>2</a:t>
                  </a:r>
                  <a:r>
                    <a:rPr lang="en-GB" sz="3200" dirty="0" smtClean="0"/>
                    <a:t> </a:t>
                  </a:r>
                  <a:endParaRPr lang="en-US" sz="3200" dirty="0"/>
                </a:p>
              </p:txBody>
            </p:sp>
          </mc:Choice>
          <mc:Fallback xmlns="">
            <p:sp>
              <p:nvSpPr>
                <p:cNvPr id="5" name="Text Box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-36512" y="3212976"/>
                  <a:ext cx="8305800" cy="579438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t="-12632" b="-35789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" name="Text Box 5"/>
            <p:cNvSpPr txBox="1">
              <a:spLocks noChangeArrowheads="1"/>
            </p:cNvSpPr>
            <p:nvPr/>
          </p:nvSpPr>
          <p:spPr bwMode="auto">
            <a:xfrm>
              <a:off x="192088" y="3822576"/>
              <a:ext cx="7924800" cy="579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defTabSz="914400">
                <a:spcBef>
                  <a:spcPct val="50000"/>
                </a:spcBef>
              </a:pPr>
              <a:r>
                <a:rPr lang="en-GB" sz="3200" i="1" dirty="0"/>
                <a:t>So </a:t>
              </a:r>
              <a:r>
                <a:rPr lang="en-GB" sz="3200" i="1" dirty="0" smtClean="0"/>
                <a:t>the graph crosses y at the point (0 ,</a:t>
              </a:r>
              <a:r>
                <a:rPr lang="en-GB" sz="3200" b="1" i="1" dirty="0" smtClean="0"/>
                <a:t> 2</a:t>
              </a:r>
              <a:r>
                <a:rPr lang="en-GB" sz="3200" i="1" dirty="0" smtClean="0"/>
                <a:t>)</a:t>
              </a:r>
              <a:endParaRPr lang="en-US" sz="3200" i="1" dirty="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344488" y="4229100"/>
            <a:ext cx="8247062" cy="1288132"/>
            <a:chOff x="-36512" y="4365104"/>
            <a:chExt cx="9180512" cy="1219200"/>
          </a:xfrm>
        </p:grpSpPr>
        <p:sp>
          <p:nvSpPr>
            <p:cNvPr id="11" name="Rectangle 10"/>
            <p:cNvSpPr/>
            <p:nvPr/>
          </p:nvSpPr>
          <p:spPr>
            <a:xfrm>
              <a:off x="-36512" y="4365104"/>
              <a:ext cx="9180512" cy="1219200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 Box 6"/>
                <p:cNvSpPr txBox="1">
                  <a:spLocks noChangeArrowheads="1"/>
                </p:cNvSpPr>
                <p:nvPr/>
              </p:nvSpPr>
              <p:spPr bwMode="auto">
                <a:xfrm>
                  <a:off x="39688" y="4365104"/>
                  <a:ext cx="8305800" cy="57943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defTabSz="914400">
                    <a:spcBef>
                      <a:spcPct val="50000"/>
                    </a:spcBef>
                  </a:pPr>
                  <a14:m>
                    <m:oMath xmlns:m="http://schemas.openxmlformats.org/officeDocument/2006/math">
                      <m:r>
                        <a:rPr lang="en-GB" sz="3200" i="1" dirty="0" smtClean="0">
                          <a:latin typeface="Cambria Math"/>
                        </a:rPr>
                        <m:t>𝑦</m:t>
                      </m:r>
                    </m:oMath>
                  </a14:m>
                  <a:r>
                    <a:rPr lang="en-GB" sz="3200" dirty="0" smtClean="0"/>
                    <a:t> </a:t>
                  </a:r>
                  <a:r>
                    <a:rPr lang="en-GB" sz="3200" dirty="0"/>
                    <a:t>= </a:t>
                  </a:r>
                  <a:r>
                    <a:rPr lang="en-GB" sz="3200" dirty="0" smtClean="0"/>
                    <a:t>-4</a:t>
                  </a:r>
                  <a14:m>
                    <m:oMath xmlns:m="http://schemas.openxmlformats.org/officeDocument/2006/math">
                      <m:r>
                        <a:rPr lang="en-GB" sz="3200" i="1" dirty="0" smtClean="0">
                          <a:latin typeface="Cambria Math"/>
                        </a:rPr>
                        <m:t>𝑥</m:t>
                      </m:r>
                    </m:oMath>
                  </a14:m>
                  <a:r>
                    <a:rPr lang="en-GB" sz="3200" dirty="0"/>
                    <a:t> </a:t>
                  </a:r>
                  <a:r>
                    <a:rPr lang="en-GB" sz="3200" b="1" dirty="0"/>
                    <a:t>- 1 </a:t>
                  </a:r>
                  <a:r>
                    <a:rPr lang="en-GB" sz="3200" dirty="0"/>
                    <a:t>	</a:t>
                  </a:r>
                  <a:r>
                    <a:rPr lang="en-GB" sz="3200" dirty="0" smtClean="0"/>
                    <a:t>intercept is at </a:t>
                  </a:r>
                  <a:r>
                    <a:rPr lang="en-GB" sz="3200" b="1" dirty="0" smtClean="0"/>
                    <a:t> -1</a:t>
                  </a:r>
                  <a:endParaRPr lang="en-US" sz="3200" b="1" dirty="0"/>
                </a:p>
              </p:txBody>
            </p:sp>
          </mc:Choice>
          <mc:Fallback xmlns="">
            <p:sp>
              <p:nvSpPr>
                <p:cNvPr id="7" name="Text 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9688" y="4365104"/>
                  <a:ext cx="8305800" cy="579438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t="-12632" b="-35789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" name="Text Box 7"/>
            <p:cNvSpPr txBox="1">
              <a:spLocks noChangeArrowheads="1"/>
            </p:cNvSpPr>
            <p:nvPr/>
          </p:nvSpPr>
          <p:spPr bwMode="auto">
            <a:xfrm>
              <a:off x="344488" y="5004867"/>
              <a:ext cx="7924800" cy="5794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defTabSz="914400">
                <a:spcBef>
                  <a:spcPct val="50000"/>
                </a:spcBef>
              </a:pPr>
              <a:r>
                <a:rPr lang="en-GB" sz="3200" i="1" dirty="0"/>
                <a:t>So </a:t>
              </a:r>
              <a:r>
                <a:rPr lang="en-GB" sz="3200" i="1" dirty="0" smtClean="0"/>
                <a:t>the graph crosses y at the point (0 , </a:t>
              </a:r>
              <a:r>
                <a:rPr lang="en-GB" sz="3200" b="1" i="1" dirty="0" smtClean="0"/>
                <a:t>4</a:t>
              </a:r>
              <a:r>
                <a:rPr lang="en-GB" sz="3200" i="1" dirty="0" smtClean="0"/>
                <a:t>)</a:t>
              </a:r>
              <a:endParaRPr lang="en-US" sz="3200" i="1" dirty="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344488" y="5584304"/>
            <a:ext cx="8247062" cy="1152128"/>
            <a:chOff x="-36512" y="5517232"/>
            <a:chExt cx="9180512" cy="1219200"/>
          </a:xfrm>
        </p:grpSpPr>
        <p:sp>
          <p:nvSpPr>
            <p:cNvPr id="15" name="Rectangle 14"/>
            <p:cNvSpPr/>
            <p:nvPr/>
          </p:nvSpPr>
          <p:spPr>
            <a:xfrm>
              <a:off x="-36512" y="5584304"/>
              <a:ext cx="9180512" cy="1152128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 Box 6"/>
                <p:cNvSpPr txBox="1">
                  <a:spLocks noChangeArrowheads="1"/>
                </p:cNvSpPr>
                <p:nvPr/>
              </p:nvSpPr>
              <p:spPr bwMode="auto">
                <a:xfrm>
                  <a:off x="35496" y="5517232"/>
                  <a:ext cx="8305800" cy="57943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defTabSz="914400">
                    <a:spcBef>
                      <a:spcPct val="50000"/>
                    </a:spcBef>
                  </a:pPr>
                  <a14:m>
                    <m:oMath xmlns:m="http://schemas.openxmlformats.org/officeDocument/2006/math">
                      <m:r>
                        <a:rPr lang="en-GB" sz="3200" i="1" dirty="0" smtClean="0">
                          <a:latin typeface="Cambria Math"/>
                        </a:rPr>
                        <m:t>𝑦</m:t>
                      </m:r>
                    </m:oMath>
                  </a14:m>
                  <a:r>
                    <a:rPr lang="en-GB" sz="3200" dirty="0" smtClean="0"/>
                    <a:t> </a:t>
                  </a:r>
                  <a:r>
                    <a:rPr lang="en-GB" sz="3200" dirty="0"/>
                    <a:t>= </a:t>
                  </a:r>
                  <a:r>
                    <a:rPr lang="en-GB" sz="3200" b="1" dirty="0"/>
                    <a:t>2</a:t>
                  </a:r>
                  <a:r>
                    <a:rPr lang="en-GB" sz="3200" dirty="0" smtClean="0"/>
                    <a:t> + 7</a:t>
                  </a:r>
                  <a14:m>
                    <m:oMath xmlns:m="http://schemas.openxmlformats.org/officeDocument/2006/math">
                      <m:r>
                        <a:rPr lang="en-GB" sz="3200" i="1" dirty="0" smtClean="0">
                          <a:latin typeface="Cambria Math"/>
                        </a:rPr>
                        <m:t>𝑥</m:t>
                      </m:r>
                    </m:oMath>
                  </a14:m>
                  <a:r>
                    <a:rPr lang="en-GB" sz="3200" dirty="0" smtClean="0"/>
                    <a:t> </a:t>
                  </a:r>
                  <a:r>
                    <a:rPr lang="en-GB" sz="3200" dirty="0"/>
                    <a:t>	</a:t>
                  </a:r>
                  <a:r>
                    <a:rPr lang="en-GB" sz="3200" dirty="0" smtClean="0"/>
                    <a:t>intercept is at </a:t>
                  </a:r>
                  <a:r>
                    <a:rPr lang="en-GB" sz="3200" b="1" dirty="0" smtClean="0"/>
                    <a:t>2</a:t>
                  </a:r>
                  <a:endParaRPr lang="en-US" sz="3200" b="1" dirty="0"/>
                </a:p>
              </p:txBody>
            </p:sp>
          </mc:Choice>
          <mc:Fallback xmlns="">
            <p:sp>
              <p:nvSpPr>
                <p:cNvPr id="9" name="Text 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5496" y="5517232"/>
                  <a:ext cx="8305800" cy="579438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t="-12632" b="-35789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7" name="Text Box 7"/>
            <p:cNvSpPr txBox="1">
              <a:spLocks noChangeArrowheads="1"/>
            </p:cNvSpPr>
            <p:nvPr/>
          </p:nvSpPr>
          <p:spPr bwMode="auto">
            <a:xfrm>
              <a:off x="340296" y="6156995"/>
              <a:ext cx="7924800" cy="5794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defTabSz="914400">
                <a:spcBef>
                  <a:spcPct val="50000"/>
                </a:spcBef>
              </a:pPr>
              <a:r>
                <a:rPr lang="en-GB" sz="3200" i="1" dirty="0"/>
                <a:t>So </a:t>
              </a:r>
              <a:r>
                <a:rPr lang="en-GB" sz="3200" i="1" dirty="0" smtClean="0"/>
                <a:t>the graph crosses y at the point (0 , </a:t>
              </a:r>
              <a:r>
                <a:rPr lang="en-GB" sz="3200" b="1" i="1" dirty="0" smtClean="0"/>
                <a:t>2</a:t>
              </a:r>
              <a:r>
                <a:rPr lang="en-GB" sz="3200" i="1" dirty="0" smtClean="0"/>
                <a:t>)</a:t>
              </a:r>
              <a:endParaRPr lang="en-US" sz="3200" b="1" i="1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 Placeholder 2"/>
              <p:cNvSpPr>
                <a:spLocks noGrp="1"/>
              </p:cNvSpPr>
              <p:nvPr>
                <p:ph type="body" sz="quarter" idx="11"/>
              </p:nvPr>
            </p:nvSpPr>
            <p:spPr>
              <a:xfrm>
                <a:off x="3555603" y="811215"/>
                <a:ext cx="1996281" cy="536722"/>
              </a:xfrm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pPr algn="ctr"/>
                <a14:m>
                  <m:oMath xmlns:m="http://schemas.openxmlformats.org/officeDocument/2006/math">
                    <m:r>
                      <a:rPr lang="en-GB" sz="2800" i="1" dirty="0">
                        <a:latin typeface="Cambria Math"/>
                      </a:rPr>
                      <m:t>𝑦</m:t>
                    </m:r>
                  </m:oMath>
                </a14:m>
                <a:r>
                  <a:rPr lang="en-GB" sz="2800" dirty="0"/>
                  <a:t>-intercept</a:t>
                </a:r>
              </a:p>
              <a:p>
                <a:pPr algn="ctr"/>
                <a:endParaRPr lang="en-GB" sz="2800" dirty="0"/>
              </a:p>
            </p:txBody>
          </p:sp>
        </mc:Choice>
        <mc:Fallback xmlns="">
          <p:sp>
            <p:nvSpPr>
              <p:cNvPr id="18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1"/>
              </p:nvPr>
            </p:nvSpPr>
            <p:spPr>
              <a:xfrm>
                <a:off x="3555603" y="811215"/>
                <a:ext cx="1996281" cy="536722"/>
              </a:xfrm>
              <a:blipFill rotWithShape="1">
                <a:blip r:embed="rId7"/>
                <a:stretch>
                  <a:fillRect t="-8791" r="-302" b="-26374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87097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233908" y="1039815"/>
            <a:ext cx="1804442" cy="426985"/>
          </a:xfrm>
        </p:spPr>
        <p:txBody>
          <a:bodyPr/>
          <a:lstStyle/>
          <a:p>
            <a:r>
              <a:rPr lang="en-GB" sz="2400" dirty="0" smtClean="0"/>
              <a:t>Example</a:t>
            </a:r>
            <a:endParaRPr lang="en-GB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 Box 4"/>
              <p:cNvSpPr txBox="1">
                <a:spLocks noChangeArrowheads="1"/>
              </p:cNvSpPr>
              <p:nvPr/>
            </p:nvSpPr>
            <p:spPr bwMode="auto">
              <a:xfrm>
                <a:off x="32792" y="2000200"/>
                <a:ext cx="2667000" cy="13112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defTabSz="914400">
                  <a:spcBef>
                    <a:spcPct val="50000"/>
                  </a:spcBef>
                </a:pPr>
                <a14:m>
                  <m:oMath xmlns:m="http://schemas.openxmlformats.org/officeDocument/2006/math">
                    <m:r>
                      <a:rPr lang="en-GB" sz="3200" i="1" dirty="0" smtClean="0">
                        <a:solidFill>
                          <a:prstClr val="black"/>
                        </a:solidFill>
                        <a:latin typeface="Cambria Math"/>
                      </a:rPr>
                      <m:t>𝑦</m:t>
                    </m:r>
                  </m:oMath>
                </a14:m>
                <a:r>
                  <a:rPr lang="en-GB" sz="3200" dirty="0" smtClean="0">
                    <a:solidFill>
                      <a:prstClr val="black"/>
                    </a:solidFill>
                  </a:rPr>
                  <a:t> </a:t>
                </a:r>
                <a:r>
                  <a:rPr lang="en-GB" sz="3200" dirty="0">
                    <a:solidFill>
                      <a:prstClr val="black"/>
                    </a:solidFill>
                  </a:rPr>
                  <a:t>= </a:t>
                </a:r>
                <a:r>
                  <a:rPr lang="en-GB" sz="3200" b="1" dirty="0">
                    <a:solidFill>
                      <a:schemeClr val="accent2"/>
                    </a:solidFill>
                  </a:rPr>
                  <a:t>3</a:t>
                </a:r>
                <a14:m>
                  <m:oMath xmlns:m="http://schemas.openxmlformats.org/officeDocument/2006/math">
                    <m:r>
                      <a:rPr lang="en-GB" sz="3200" i="1" dirty="0" smtClean="0">
                        <a:solidFill>
                          <a:prstClr val="black"/>
                        </a:solidFill>
                        <a:latin typeface="Cambria Math"/>
                      </a:rPr>
                      <m:t>𝑥</m:t>
                    </m:r>
                  </m:oMath>
                </a14:m>
                <a:r>
                  <a:rPr lang="en-GB" sz="3200" dirty="0">
                    <a:solidFill>
                      <a:prstClr val="black"/>
                    </a:solidFill>
                  </a:rPr>
                  <a:t> </a:t>
                </a:r>
                <a:r>
                  <a:rPr lang="en-GB" sz="3200" b="1" dirty="0">
                    <a:solidFill>
                      <a:schemeClr val="accent5"/>
                    </a:solidFill>
                  </a:rPr>
                  <a:t>+ 2</a:t>
                </a:r>
              </a:p>
              <a:p>
                <a:pPr defTabSz="914400">
                  <a:spcBef>
                    <a:spcPct val="50000"/>
                  </a:spcBef>
                </a:pPr>
                <a:r>
                  <a:rPr lang="en-GB" sz="3200" dirty="0" smtClean="0">
                    <a:solidFill>
                      <a:prstClr val="black"/>
                    </a:solidFill>
                  </a:rPr>
                  <a:t>gradient </a:t>
                </a:r>
                <a:r>
                  <a:rPr lang="en-GB" sz="3200" b="1" dirty="0">
                    <a:solidFill>
                      <a:schemeClr val="accent2"/>
                    </a:solidFill>
                  </a:rPr>
                  <a:t>3</a:t>
                </a:r>
                <a:r>
                  <a:rPr lang="en-GB" sz="3200" dirty="0">
                    <a:solidFill>
                      <a:srgbClr val="FF0000"/>
                    </a:solidFill>
                  </a:rPr>
                  <a:t> </a:t>
                </a:r>
                <a:endParaRPr lang="en-US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792" y="2000200"/>
                <a:ext cx="2667000" cy="1311275"/>
              </a:xfrm>
              <a:prstGeom prst="rect">
                <a:avLst/>
              </a:prstGeom>
              <a:blipFill rotWithShape="1">
                <a:blip r:embed="rId2"/>
                <a:stretch>
                  <a:fillRect l="-5708" t="-5581" b="-1534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 Box 5"/>
              <p:cNvSpPr txBox="1">
                <a:spLocks noChangeArrowheads="1"/>
              </p:cNvSpPr>
              <p:nvPr/>
            </p:nvSpPr>
            <p:spPr bwMode="auto">
              <a:xfrm>
                <a:off x="0" y="3524200"/>
                <a:ext cx="3200400" cy="5847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defTabSz="914400">
                  <a:spcBef>
                    <a:spcPct val="50000"/>
                  </a:spcBef>
                </a:pPr>
                <a14:m>
                  <m:oMath xmlns:m="http://schemas.openxmlformats.org/officeDocument/2006/math">
                    <m:r>
                      <a:rPr lang="en-GB" sz="3200" i="1" dirty="0" smtClean="0">
                        <a:solidFill>
                          <a:prstClr val="black"/>
                        </a:solidFill>
                        <a:latin typeface="Cambria Math"/>
                      </a:rPr>
                      <m:t>𝑦</m:t>
                    </m:r>
                  </m:oMath>
                </a14:m>
                <a:r>
                  <a:rPr lang="en-GB" sz="3200" dirty="0" smtClean="0">
                    <a:solidFill>
                      <a:prstClr val="black"/>
                    </a:solidFill>
                  </a:rPr>
                  <a:t>-intercept </a:t>
                </a:r>
                <a:r>
                  <a:rPr lang="en-GB" sz="3200" dirty="0">
                    <a:solidFill>
                      <a:prstClr val="black"/>
                    </a:solidFill>
                  </a:rPr>
                  <a:t>(0,</a:t>
                </a:r>
                <a:r>
                  <a:rPr lang="en-GB" sz="3200" b="1" dirty="0">
                    <a:solidFill>
                      <a:schemeClr val="accent5"/>
                    </a:solidFill>
                  </a:rPr>
                  <a:t>2</a:t>
                </a:r>
                <a:r>
                  <a:rPr lang="en-GB" sz="3200" dirty="0">
                    <a:solidFill>
                      <a:prstClr val="black"/>
                    </a:solidFill>
                  </a:rPr>
                  <a:t>)</a:t>
                </a:r>
                <a:r>
                  <a:rPr lang="en-GB" dirty="0">
                    <a:solidFill>
                      <a:prstClr val="black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6" name="Text 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3524200"/>
                <a:ext cx="3200400" cy="584775"/>
              </a:xfrm>
              <a:prstGeom prst="rect">
                <a:avLst/>
              </a:prstGeom>
              <a:blipFill rotWithShape="1">
                <a:blip r:embed="rId3"/>
                <a:stretch>
                  <a:fillRect t="-12500" b="-34375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7" descr="x y gri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847800"/>
            <a:ext cx="5011738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val 8"/>
          <p:cNvSpPr>
            <a:spLocks noChangeArrowheads="1"/>
          </p:cNvSpPr>
          <p:nvPr/>
        </p:nvSpPr>
        <p:spPr bwMode="auto">
          <a:xfrm>
            <a:off x="5410200" y="3676600"/>
            <a:ext cx="228600" cy="228600"/>
          </a:xfrm>
          <a:prstGeom prst="ellipse">
            <a:avLst/>
          </a:prstGeom>
          <a:ln>
            <a:headEnd/>
            <a:tailEnd/>
          </a:ln>
          <a:extLst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defTabSz="914400"/>
            <a:endParaRPr lang="en-GB">
              <a:solidFill>
                <a:prstClr val="black"/>
              </a:solidFill>
            </a:endParaRP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4191000" y="3448000"/>
            <a:ext cx="1066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en-GB" sz="2800" dirty="0">
                <a:solidFill>
                  <a:prstClr val="black"/>
                </a:solidFill>
              </a:rPr>
              <a:t>(0,</a:t>
            </a:r>
            <a:r>
              <a:rPr lang="en-GB" sz="2800" b="1" dirty="0">
                <a:solidFill>
                  <a:schemeClr val="accent5"/>
                </a:solidFill>
              </a:rPr>
              <a:t>2</a:t>
            </a:r>
            <a:r>
              <a:rPr lang="en-GB" sz="2800" dirty="0">
                <a:solidFill>
                  <a:prstClr val="black"/>
                </a:solidFill>
              </a:rPr>
              <a:t>)</a:t>
            </a:r>
            <a:endParaRPr lang="en-US" sz="2800" dirty="0">
              <a:solidFill>
                <a:prstClr val="black"/>
              </a:solidFill>
            </a:endParaRPr>
          </a:p>
        </p:txBody>
      </p:sp>
      <p:sp>
        <p:nvSpPr>
          <p:cNvPr id="10" name="Line 10"/>
          <p:cNvSpPr>
            <a:spLocks noChangeShapeType="1"/>
          </p:cNvSpPr>
          <p:nvPr/>
        </p:nvSpPr>
        <p:spPr bwMode="auto">
          <a:xfrm flipV="1">
            <a:off x="5486400" y="2609800"/>
            <a:ext cx="381000" cy="1143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914400"/>
            <a:endParaRPr lang="en-GB">
              <a:solidFill>
                <a:prstClr val="black"/>
              </a:solidFill>
            </a:endParaRPr>
          </a:p>
        </p:txBody>
      </p:sp>
      <p:sp>
        <p:nvSpPr>
          <p:cNvPr id="11" name="Line 11"/>
          <p:cNvSpPr>
            <a:spLocks noChangeShapeType="1"/>
          </p:cNvSpPr>
          <p:nvPr/>
        </p:nvSpPr>
        <p:spPr bwMode="auto">
          <a:xfrm flipH="1">
            <a:off x="5486400" y="3752800"/>
            <a:ext cx="457200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914400"/>
            <a:endParaRPr lang="en-GB">
              <a:solidFill>
                <a:prstClr val="black"/>
              </a:solidFill>
            </a:endParaRPr>
          </a:p>
        </p:txBody>
      </p:sp>
      <p:sp>
        <p:nvSpPr>
          <p:cNvPr id="12" name="Line 12"/>
          <p:cNvSpPr>
            <a:spLocks noChangeShapeType="1"/>
          </p:cNvSpPr>
          <p:nvPr/>
        </p:nvSpPr>
        <p:spPr bwMode="auto">
          <a:xfrm>
            <a:off x="5943600" y="2609800"/>
            <a:ext cx="0" cy="1143000"/>
          </a:xfrm>
          <a:prstGeom prst="line">
            <a:avLst/>
          </a:prstGeom>
          <a:noFill/>
          <a:ln w="28575">
            <a:solidFill>
              <a:schemeClr val="accent2"/>
            </a:solidFill>
            <a:prstDash val="sys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914400"/>
            <a:endParaRPr lang="en-GB">
              <a:solidFill>
                <a:prstClr val="black"/>
              </a:solidFill>
            </a:endParaRPr>
          </a:p>
        </p:txBody>
      </p:sp>
      <p:sp>
        <p:nvSpPr>
          <p:cNvPr id="13" name="Text Box 13"/>
          <p:cNvSpPr txBox="1">
            <a:spLocks noChangeArrowheads="1"/>
          </p:cNvSpPr>
          <p:nvPr/>
        </p:nvSpPr>
        <p:spPr bwMode="auto">
          <a:xfrm>
            <a:off x="5867400" y="2990800"/>
            <a:ext cx="609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en-GB" sz="3200" b="1" dirty="0">
                <a:solidFill>
                  <a:schemeClr val="accent2"/>
                </a:solidFill>
              </a:rPr>
              <a:t>3</a:t>
            </a:r>
            <a:endParaRPr lang="en-US" sz="3200" b="1" dirty="0">
              <a:solidFill>
                <a:schemeClr val="accent2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4419600" y="1390600"/>
            <a:ext cx="1828800" cy="5638800"/>
            <a:chOff x="4419600" y="838200"/>
            <a:chExt cx="1828800" cy="5638800"/>
          </a:xfrm>
        </p:grpSpPr>
        <p:sp>
          <p:nvSpPr>
            <p:cNvPr id="15" name="Line 14"/>
            <p:cNvSpPr>
              <a:spLocks noChangeShapeType="1"/>
            </p:cNvSpPr>
            <p:nvPr/>
          </p:nvSpPr>
          <p:spPr bwMode="auto">
            <a:xfrm flipH="1">
              <a:off x="5105400" y="3200400"/>
              <a:ext cx="381000" cy="11430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/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6" name="Line 15"/>
            <p:cNvSpPr>
              <a:spLocks noChangeShapeType="1"/>
            </p:cNvSpPr>
            <p:nvPr/>
          </p:nvSpPr>
          <p:spPr bwMode="auto">
            <a:xfrm flipH="1">
              <a:off x="4419600" y="4343400"/>
              <a:ext cx="685800" cy="21336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/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7" name="Line 16"/>
            <p:cNvSpPr>
              <a:spLocks noChangeShapeType="1"/>
            </p:cNvSpPr>
            <p:nvPr/>
          </p:nvSpPr>
          <p:spPr bwMode="auto">
            <a:xfrm flipV="1">
              <a:off x="5867400" y="838200"/>
              <a:ext cx="381000" cy="12192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/>
              <a:endParaRPr lang="en-GB">
                <a:solidFill>
                  <a:prstClr val="black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 Box 17"/>
              <p:cNvSpPr txBox="1">
                <a:spLocks noChangeArrowheads="1"/>
              </p:cNvSpPr>
              <p:nvPr/>
            </p:nvSpPr>
            <p:spPr bwMode="auto">
              <a:xfrm>
                <a:off x="6324600" y="1238200"/>
                <a:ext cx="1752600" cy="4572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defTabSz="914400">
                  <a:spcBef>
                    <a:spcPct val="50000"/>
                  </a:spcBef>
                </a:pPr>
                <a14:m>
                  <m:oMath xmlns:m="http://schemas.openxmlformats.org/officeDocument/2006/math">
                    <m:r>
                      <a:rPr lang="en-GB" sz="2400" i="1" dirty="0" smtClean="0">
                        <a:solidFill>
                          <a:prstClr val="black"/>
                        </a:solidFill>
                        <a:latin typeface="Cambria Math"/>
                      </a:rPr>
                      <m:t>𝑦</m:t>
                    </m:r>
                  </m:oMath>
                </a14:m>
                <a:r>
                  <a:rPr lang="en-GB" sz="2400" dirty="0">
                    <a:solidFill>
                      <a:prstClr val="black"/>
                    </a:solidFill>
                  </a:rPr>
                  <a:t> = </a:t>
                </a:r>
                <a:r>
                  <a:rPr lang="en-GB" sz="2400" b="1" dirty="0">
                    <a:solidFill>
                      <a:schemeClr val="accent2"/>
                    </a:solidFill>
                  </a:rPr>
                  <a:t>3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solidFill>
                          <a:prstClr val="black"/>
                        </a:solidFill>
                        <a:latin typeface="Cambria Math"/>
                      </a:rPr>
                      <m:t>𝑥</m:t>
                    </m:r>
                  </m:oMath>
                </a14:m>
                <a:r>
                  <a:rPr lang="en-GB" sz="2400" dirty="0">
                    <a:solidFill>
                      <a:prstClr val="black"/>
                    </a:solidFill>
                  </a:rPr>
                  <a:t> </a:t>
                </a:r>
                <a:r>
                  <a:rPr lang="en-GB" sz="2400" b="1" dirty="0">
                    <a:solidFill>
                      <a:schemeClr val="accent5"/>
                    </a:solidFill>
                  </a:rPr>
                  <a:t>+ 2</a:t>
                </a:r>
                <a:endParaRPr lang="en-US" sz="2400" b="1" dirty="0">
                  <a:solidFill>
                    <a:schemeClr val="accent5"/>
                  </a:solidFill>
                </a:endParaRPr>
              </a:p>
            </p:txBody>
          </p:sp>
        </mc:Choice>
        <mc:Fallback xmlns="">
          <p:sp>
            <p:nvSpPr>
              <p:cNvPr id="18" name="Text 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324600" y="1238200"/>
                <a:ext cx="1752600" cy="457200"/>
              </a:xfrm>
              <a:prstGeom prst="rect">
                <a:avLst/>
              </a:prstGeom>
              <a:blipFill rotWithShape="1">
                <a:blip r:embed="rId5"/>
                <a:stretch>
                  <a:fillRect l="-1045" t="-10667" b="-3066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87097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 animBg="1"/>
      <p:bldP spid="11" grpId="0" animBg="1"/>
      <p:bldP spid="12" grpId="0" animBg="1"/>
      <p:bldP spid="13" grpId="0"/>
      <p:bldP spid="1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53BE4743-0F49-44DB-A163-2795BCA8BCDC}"/>
              </a:ext>
            </a:extLst>
          </p:cNvPr>
          <p:cNvSpPr/>
          <p:nvPr/>
        </p:nvSpPr>
        <p:spPr>
          <a:xfrm>
            <a:off x="-39763" y="1214651"/>
            <a:ext cx="914399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GB" sz="20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Fluency</a:t>
            </a:r>
            <a:endParaRPr lang="en-GB" sz="24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="" xmlns:a16="http://schemas.microsoft.com/office/drawing/2014/main" id="{3C0F87D2-34A4-4C7F-AD1C-B3A01F77676F}"/>
              </a:ext>
            </a:extLst>
          </p:cNvPr>
          <p:cNvSpPr/>
          <p:nvPr/>
        </p:nvSpPr>
        <p:spPr>
          <a:xfrm>
            <a:off x="83702" y="1214651"/>
            <a:ext cx="9020533" cy="5537841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2CEA1C39-1759-43DE-A95B-5B56FF64091A}"/>
              </a:ext>
            </a:extLst>
          </p:cNvPr>
          <p:cNvSpPr txBox="1"/>
          <p:nvPr/>
        </p:nvSpPr>
        <p:spPr>
          <a:xfrm>
            <a:off x="0" y="738444"/>
            <a:ext cx="9143999" cy="369332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65000"/>
                </a:schemeClr>
              </a:gs>
              <a:gs pos="0">
                <a:schemeClr val="bg1">
                  <a:lumMod val="75000"/>
                </a:schemeClr>
              </a:gs>
              <a:gs pos="0">
                <a:schemeClr val="bg1">
                  <a:lumMod val="8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I can work out intervals on a number line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0" y="1268414"/>
            <a:ext cx="9144000" cy="5589587"/>
          </a:xfrm>
        </p:spPr>
        <p:txBody>
          <a:bodyPr/>
          <a:lstStyle/>
          <a:p>
            <a:r>
              <a:rPr lang="en-GB" dirty="0" smtClean="0"/>
              <a:t>           Task</a:t>
            </a:r>
            <a:r>
              <a:rPr lang="en-GB" b="0" u="none" dirty="0" smtClean="0"/>
              <a:t> – Complete the </a:t>
            </a:r>
            <a:r>
              <a:rPr lang="en-GB" b="0" u="none" dirty="0" smtClean="0">
                <a:hlinkClick r:id="rId3" action="ppaction://hlinkfile"/>
              </a:rPr>
              <a:t>table</a:t>
            </a:r>
            <a:endParaRPr lang="en-GB" dirty="0"/>
          </a:p>
        </p:txBody>
      </p:sp>
      <p:graphicFrame>
        <p:nvGraphicFramePr>
          <p:cNvPr id="14" name="Group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4587808"/>
              </p:ext>
            </p:extLst>
          </p:nvPr>
        </p:nvGraphicFramePr>
        <p:xfrm>
          <a:off x="1187624" y="2029294"/>
          <a:ext cx="6629400" cy="4064002"/>
        </p:xfrm>
        <a:graphic>
          <a:graphicData uri="http://schemas.openxmlformats.org/drawingml/2006/table">
            <a:tbl>
              <a:tblPr/>
              <a:tblGrid>
                <a:gridCol w="2209800"/>
                <a:gridCol w="2209800"/>
                <a:gridCol w="2209800"/>
              </a:tblGrid>
              <a:tr h="677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equation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gradient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y</a:t>
                      </a:r>
                      <a:r>
                        <a:rPr kumimoji="0" lang="en-GB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-intercept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</a:tr>
              <a:tr h="676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y</a:t>
                      </a: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= 3</a:t>
                      </a:r>
                      <a:r>
                        <a:rPr kumimoji="0" lang="en-GB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x</a:t>
                      </a: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+ 4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7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y</a:t>
                      </a: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=      – 5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7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y</a:t>
                      </a: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= 2 – 3</a:t>
                      </a:r>
                      <a:r>
                        <a:rPr kumimoji="0" lang="en-GB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x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6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7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–</a:t>
                      </a:r>
                      <a:r>
                        <a:rPr kumimoji="0" lang="en-GB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5" name="Text Box 37"/>
          <p:cNvSpPr txBox="1">
            <a:spLocks noChangeArrowheads="1"/>
          </p:cNvSpPr>
          <p:nvPr/>
        </p:nvSpPr>
        <p:spPr bwMode="auto">
          <a:xfrm>
            <a:off x="4300712" y="2816694"/>
            <a:ext cx="34015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2400" smtClean="0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16" name="Text Box 38"/>
          <p:cNvSpPr txBox="1">
            <a:spLocks noChangeArrowheads="1"/>
          </p:cNvSpPr>
          <p:nvPr/>
        </p:nvSpPr>
        <p:spPr bwMode="auto">
          <a:xfrm>
            <a:off x="6337474" y="2816694"/>
            <a:ext cx="82747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2400" smtClean="0">
                <a:solidFill>
                  <a:srgbClr val="000000"/>
                </a:solidFill>
              </a:rPr>
              <a:t>(0, 4)</a:t>
            </a:r>
          </a:p>
        </p:txBody>
      </p:sp>
      <p:sp>
        <p:nvSpPr>
          <p:cNvPr id="17" name="Text Box 40"/>
          <p:cNvSpPr txBox="1">
            <a:spLocks noChangeArrowheads="1"/>
          </p:cNvSpPr>
          <p:nvPr/>
        </p:nvSpPr>
        <p:spPr bwMode="auto">
          <a:xfrm>
            <a:off x="6251749" y="3542182"/>
            <a:ext cx="98135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2400" smtClean="0">
                <a:solidFill>
                  <a:srgbClr val="000000"/>
                </a:solidFill>
              </a:rPr>
              <a:t>(0, –5)</a:t>
            </a:r>
          </a:p>
        </p:txBody>
      </p:sp>
      <p:sp>
        <p:nvSpPr>
          <p:cNvPr id="18" name="Text Box 41"/>
          <p:cNvSpPr txBox="1">
            <a:spLocks noChangeArrowheads="1"/>
          </p:cNvSpPr>
          <p:nvPr/>
        </p:nvSpPr>
        <p:spPr bwMode="auto">
          <a:xfrm>
            <a:off x="4216574" y="4227982"/>
            <a:ext cx="49404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2400" smtClean="0">
                <a:solidFill>
                  <a:srgbClr val="000000"/>
                </a:solidFill>
              </a:rPr>
              <a:t>–3</a:t>
            </a:r>
          </a:p>
        </p:txBody>
      </p:sp>
      <p:sp>
        <p:nvSpPr>
          <p:cNvPr id="19" name="Text Box 42"/>
          <p:cNvSpPr txBox="1">
            <a:spLocks noChangeArrowheads="1"/>
          </p:cNvSpPr>
          <p:nvPr/>
        </p:nvSpPr>
        <p:spPr bwMode="auto">
          <a:xfrm>
            <a:off x="6337474" y="4151782"/>
            <a:ext cx="82747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2400" smtClean="0">
                <a:solidFill>
                  <a:srgbClr val="000000"/>
                </a:solidFill>
              </a:rPr>
              <a:t>(0, 2)</a:t>
            </a:r>
          </a:p>
        </p:txBody>
      </p:sp>
      <p:sp>
        <p:nvSpPr>
          <p:cNvPr id="21" name="Text Box 43"/>
          <p:cNvSpPr txBox="1">
            <a:spLocks noChangeArrowheads="1"/>
          </p:cNvSpPr>
          <p:nvPr/>
        </p:nvSpPr>
        <p:spPr bwMode="auto">
          <a:xfrm>
            <a:off x="1873424" y="4875682"/>
            <a:ext cx="74892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2400" i="1" smtClean="0">
                <a:solidFill>
                  <a:srgbClr val="000000"/>
                </a:solidFill>
                <a:latin typeface="Times New Roman" pitchFamily="18" charset="0"/>
              </a:rPr>
              <a:t>y</a:t>
            </a:r>
            <a:r>
              <a:rPr lang="en-GB" sz="2400" smtClean="0">
                <a:solidFill>
                  <a:srgbClr val="000000"/>
                </a:solidFill>
              </a:rPr>
              <a:t> = </a:t>
            </a:r>
            <a:r>
              <a:rPr lang="en-GB" sz="2400" i="1" smtClean="0">
                <a:solidFill>
                  <a:srgbClr val="000000"/>
                </a:solidFill>
                <a:latin typeface="Times New Roman" pitchFamily="18" charset="0"/>
              </a:rPr>
              <a:t>x</a:t>
            </a:r>
          </a:p>
        </p:txBody>
      </p:sp>
      <p:sp>
        <p:nvSpPr>
          <p:cNvPr id="22" name="Text Box 44"/>
          <p:cNvSpPr txBox="1">
            <a:spLocks noChangeArrowheads="1"/>
          </p:cNvSpPr>
          <p:nvPr/>
        </p:nvSpPr>
        <p:spPr bwMode="auto">
          <a:xfrm>
            <a:off x="1492424" y="5561482"/>
            <a:ext cx="150554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2400" i="1" smtClean="0">
                <a:solidFill>
                  <a:srgbClr val="000000"/>
                </a:solidFill>
                <a:latin typeface="Times New Roman" pitchFamily="18" charset="0"/>
              </a:rPr>
              <a:t>y</a:t>
            </a:r>
            <a:r>
              <a:rPr lang="en-GB" sz="2400" smtClean="0">
                <a:solidFill>
                  <a:srgbClr val="000000"/>
                </a:solidFill>
              </a:rPr>
              <a:t> = –2</a:t>
            </a:r>
            <a:r>
              <a:rPr lang="en-GB" sz="2400" i="1" smtClean="0">
                <a:solidFill>
                  <a:srgbClr val="000000"/>
                </a:solidFill>
                <a:latin typeface="Times New Roman" pitchFamily="18" charset="0"/>
              </a:rPr>
              <a:t>x</a:t>
            </a:r>
            <a:r>
              <a:rPr lang="en-GB" sz="2400" smtClean="0">
                <a:solidFill>
                  <a:srgbClr val="000000"/>
                </a:solidFill>
              </a:rPr>
              <a:t> – 7</a:t>
            </a:r>
          </a:p>
        </p:txBody>
      </p:sp>
      <p:grpSp>
        <p:nvGrpSpPr>
          <p:cNvPr id="23" name="Group 48"/>
          <p:cNvGrpSpPr>
            <a:grpSpLocks/>
          </p:cNvGrpSpPr>
          <p:nvPr/>
        </p:nvGrpSpPr>
        <p:grpSpPr bwMode="auto">
          <a:xfrm>
            <a:off x="2117898" y="3326284"/>
            <a:ext cx="339725" cy="820738"/>
            <a:chOff x="327" y="2309"/>
            <a:chExt cx="214" cy="517"/>
          </a:xfrm>
        </p:grpSpPr>
        <p:sp>
          <p:nvSpPr>
            <p:cNvPr id="24" name="Text Box 45"/>
            <p:cNvSpPr txBox="1">
              <a:spLocks noChangeArrowheads="1"/>
            </p:cNvSpPr>
            <p:nvPr/>
          </p:nvSpPr>
          <p:spPr bwMode="auto">
            <a:xfrm>
              <a:off x="338" y="2309"/>
              <a:ext cx="20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400" i="1" smtClean="0">
                  <a:solidFill>
                    <a:srgbClr val="000000"/>
                  </a:solidFill>
                  <a:latin typeface="Times New Roman" pitchFamily="18" charset="0"/>
                </a:rPr>
                <a:t>x</a:t>
              </a:r>
              <a:endParaRPr lang="en-GB" sz="2400" i="1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5" name="Line 46"/>
            <p:cNvSpPr>
              <a:spLocks noChangeShapeType="1"/>
            </p:cNvSpPr>
            <p:nvPr/>
          </p:nvSpPr>
          <p:spPr bwMode="auto">
            <a:xfrm>
              <a:off x="348" y="2566"/>
              <a:ext cx="181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smtClean="0">
                <a:solidFill>
                  <a:srgbClr val="000000"/>
                </a:solidFill>
              </a:endParaRPr>
            </a:p>
          </p:txBody>
        </p:sp>
        <p:sp>
          <p:nvSpPr>
            <p:cNvPr id="26" name="Text Box 47"/>
            <p:cNvSpPr txBox="1">
              <a:spLocks noChangeArrowheads="1"/>
            </p:cNvSpPr>
            <p:nvPr/>
          </p:nvSpPr>
          <p:spPr bwMode="auto">
            <a:xfrm>
              <a:off x="327" y="2535"/>
              <a:ext cx="21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400" smtClean="0">
                  <a:solidFill>
                    <a:srgbClr val="000000"/>
                  </a:solidFill>
                </a:rPr>
                <a:t>2</a:t>
              </a:r>
              <a:endParaRPr lang="en-GB" sz="2400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27" name="Group 53"/>
          <p:cNvGrpSpPr>
            <a:grpSpLocks/>
          </p:cNvGrpSpPr>
          <p:nvPr/>
        </p:nvGrpSpPr>
        <p:grpSpPr bwMode="auto">
          <a:xfrm>
            <a:off x="4300713" y="3291355"/>
            <a:ext cx="341313" cy="822324"/>
            <a:chOff x="390" y="2159"/>
            <a:chExt cx="215" cy="518"/>
          </a:xfrm>
        </p:grpSpPr>
        <p:sp>
          <p:nvSpPr>
            <p:cNvPr id="28" name="Text Box 50"/>
            <p:cNvSpPr txBox="1">
              <a:spLocks noChangeArrowheads="1"/>
            </p:cNvSpPr>
            <p:nvPr/>
          </p:nvSpPr>
          <p:spPr bwMode="auto">
            <a:xfrm>
              <a:off x="391" y="2159"/>
              <a:ext cx="21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400" smtClean="0">
                  <a:solidFill>
                    <a:srgbClr val="000000"/>
                  </a:solidFill>
                </a:rPr>
                <a:t>1</a:t>
              </a:r>
              <a:endParaRPr lang="en-GB" sz="2400" smtClean="0">
                <a:solidFill>
                  <a:srgbClr val="000000"/>
                </a:solidFill>
              </a:endParaRPr>
            </a:p>
          </p:txBody>
        </p:sp>
        <p:sp>
          <p:nvSpPr>
            <p:cNvPr id="29" name="Line 51"/>
            <p:cNvSpPr>
              <a:spLocks noChangeShapeType="1"/>
            </p:cNvSpPr>
            <p:nvPr/>
          </p:nvSpPr>
          <p:spPr bwMode="auto">
            <a:xfrm>
              <a:off x="411" y="2417"/>
              <a:ext cx="181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smtClean="0">
                <a:solidFill>
                  <a:srgbClr val="000000"/>
                </a:solidFill>
              </a:endParaRPr>
            </a:p>
          </p:txBody>
        </p:sp>
        <p:sp>
          <p:nvSpPr>
            <p:cNvPr id="30" name="Text Box 52"/>
            <p:cNvSpPr txBox="1">
              <a:spLocks noChangeArrowheads="1"/>
            </p:cNvSpPr>
            <p:nvPr/>
          </p:nvSpPr>
          <p:spPr bwMode="auto">
            <a:xfrm>
              <a:off x="390" y="2386"/>
              <a:ext cx="21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400" smtClean="0">
                  <a:solidFill>
                    <a:srgbClr val="000000"/>
                  </a:solidFill>
                </a:rPr>
                <a:t>2</a:t>
              </a:r>
              <a:endParaRPr lang="en-GB" sz="2400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31" name="Text Box 54"/>
          <p:cNvSpPr txBox="1">
            <a:spLocks noChangeArrowheads="1"/>
          </p:cNvSpPr>
          <p:nvPr/>
        </p:nvSpPr>
        <p:spPr bwMode="auto">
          <a:xfrm>
            <a:off x="6335887" y="4802657"/>
            <a:ext cx="82747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smtClean="0">
                <a:solidFill>
                  <a:srgbClr val="000000"/>
                </a:solidFill>
              </a:rPr>
              <a:t>(0, 0)</a:t>
            </a:r>
            <a:endParaRPr lang="en-GB" sz="2400" smtClean="0">
              <a:solidFill>
                <a:srgbClr val="000000"/>
              </a:solidFill>
            </a:endParaRPr>
          </a:p>
        </p:txBody>
      </p:sp>
      <p:sp>
        <p:nvSpPr>
          <p:cNvPr id="32" name="Text Box 55"/>
          <p:cNvSpPr txBox="1">
            <a:spLocks noChangeArrowheads="1"/>
          </p:cNvSpPr>
          <p:nvPr/>
        </p:nvSpPr>
        <p:spPr bwMode="auto">
          <a:xfrm>
            <a:off x="6251749" y="5561482"/>
            <a:ext cx="98135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2400" smtClean="0">
                <a:solidFill>
                  <a:srgbClr val="000000"/>
                </a:solidFill>
              </a:rPr>
              <a:t>(0, –7)</a:t>
            </a:r>
          </a:p>
        </p:txBody>
      </p:sp>
    </p:spTree>
    <p:extLst>
      <p:ext uri="{BB962C8B-B14F-4D97-AF65-F5344CB8AC3E}">
        <p14:creationId xmlns:p14="http://schemas.microsoft.com/office/powerpoint/2010/main" val="4034497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utoUpdateAnimBg="0"/>
      <p:bldP spid="16" grpId="0" autoUpdateAnimBg="0"/>
      <p:bldP spid="17" grpId="0" autoUpdateAnimBg="0"/>
      <p:bldP spid="18" grpId="0" autoUpdateAnimBg="0"/>
      <p:bldP spid="19" grpId="0" autoUpdateAnimBg="0"/>
      <p:bldP spid="21" grpId="0" autoUpdateAnimBg="0"/>
      <p:bldP spid="22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53BE4743-0F49-44DB-A163-2795BCA8BCDC}"/>
              </a:ext>
            </a:extLst>
          </p:cNvPr>
          <p:cNvSpPr/>
          <p:nvPr/>
        </p:nvSpPr>
        <p:spPr>
          <a:xfrm>
            <a:off x="-39763" y="1214651"/>
            <a:ext cx="914399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GB" sz="20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Reasoning</a:t>
            </a:r>
            <a:endParaRPr lang="en-GB" sz="24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="" xmlns:a16="http://schemas.microsoft.com/office/drawing/2014/main" id="{3C0F87D2-34A4-4C7F-AD1C-B3A01F77676F}"/>
              </a:ext>
            </a:extLst>
          </p:cNvPr>
          <p:cNvSpPr/>
          <p:nvPr/>
        </p:nvSpPr>
        <p:spPr>
          <a:xfrm>
            <a:off x="83702" y="1214651"/>
            <a:ext cx="9020533" cy="5537841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2CEA1C39-1759-43DE-A95B-5B56FF64091A}"/>
              </a:ext>
            </a:extLst>
          </p:cNvPr>
          <p:cNvSpPr txBox="1"/>
          <p:nvPr/>
        </p:nvSpPr>
        <p:spPr>
          <a:xfrm>
            <a:off x="0" y="738444"/>
            <a:ext cx="9143999" cy="369332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65000"/>
                </a:schemeClr>
              </a:gs>
              <a:gs pos="0">
                <a:schemeClr val="bg1">
                  <a:lumMod val="75000"/>
                </a:schemeClr>
              </a:gs>
              <a:gs pos="0">
                <a:schemeClr val="bg1">
                  <a:lumMod val="8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I can work out intervals on a number line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0" y="1268414"/>
            <a:ext cx="9144000" cy="5589587"/>
          </a:xfrm>
        </p:spPr>
        <p:txBody>
          <a:bodyPr/>
          <a:lstStyle/>
          <a:p>
            <a:r>
              <a:rPr lang="en-GB" dirty="0" smtClean="0"/>
              <a:t>AFL Task</a:t>
            </a:r>
            <a:r>
              <a:rPr lang="en-GB" b="0" u="none" dirty="0" smtClean="0"/>
              <a:t> – Find the equations of lines</a:t>
            </a:r>
            <a:endParaRPr lang="en-GB" dirty="0"/>
          </a:p>
        </p:txBody>
      </p:sp>
      <p:pic>
        <p:nvPicPr>
          <p:cNvPr id="9" name="Picture 2" descr="TMP1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517"/>
          <a:stretch/>
        </p:blipFill>
        <p:spPr>
          <a:xfrm>
            <a:off x="0" y="1734789"/>
            <a:ext cx="9144000" cy="5108028"/>
          </a:xfrm>
          <a:prstGeom prst="rect">
            <a:avLst/>
          </a:prstGeom>
          <a:noFill/>
        </p:spPr>
      </p:pic>
      <p:sp>
        <p:nvSpPr>
          <p:cNvPr id="10" name="Line 3"/>
          <p:cNvSpPr>
            <a:spLocks noChangeShapeType="1"/>
          </p:cNvSpPr>
          <p:nvPr/>
        </p:nvSpPr>
        <p:spPr bwMode="auto">
          <a:xfrm flipH="1">
            <a:off x="3600449" y="2220342"/>
            <a:ext cx="2299841" cy="4622475"/>
          </a:xfrm>
          <a:prstGeom prst="line">
            <a:avLst/>
          </a:prstGeom>
          <a:noFill/>
          <a:ln w="57150">
            <a:solidFill>
              <a:srgbClr val="007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4281" tIns="32140" rIns="64281" bIns="32140"/>
          <a:lstStyle/>
          <a:p>
            <a:pPr defTabSz="642915" fontAlgn="base">
              <a:spcBef>
                <a:spcPct val="50000"/>
              </a:spcBef>
              <a:spcAft>
                <a:spcPct val="0"/>
              </a:spcAft>
            </a:pPr>
            <a:endParaRPr lang="en-GB" sz="1400" b="1">
              <a:solidFill>
                <a:srgbClr val="008000"/>
              </a:solidFill>
            </a:endParaRP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5458271" y="2093093"/>
            <a:ext cx="665262" cy="3265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4270" tIns="32135" rIns="64270" bIns="32135">
            <a:spAutoFit/>
          </a:bodyPr>
          <a:lstStyle>
            <a:lvl1pPr eaLnBrk="0" hangingPunct="0"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9pPr>
          </a:lstStyle>
          <a:p>
            <a:pPr defTabSz="642915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GB" sz="1700" b="0">
                <a:solidFill>
                  <a:srgbClr val="333399"/>
                </a:solidFill>
              </a:rPr>
              <a:t>1)</a:t>
            </a:r>
            <a:endParaRPr lang="en-US" sz="1700" b="0">
              <a:solidFill>
                <a:srgbClr val="333399"/>
              </a:solidFill>
            </a:endParaRPr>
          </a:p>
        </p:txBody>
      </p:sp>
      <p:sp>
        <p:nvSpPr>
          <p:cNvPr id="12" name="Line 5"/>
          <p:cNvSpPr>
            <a:spLocks noChangeShapeType="1"/>
          </p:cNvSpPr>
          <p:nvPr/>
        </p:nvSpPr>
        <p:spPr bwMode="auto">
          <a:xfrm>
            <a:off x="6407051" y="2252711"/>
            <a:ext cx="0" cy="6362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4281" tIns="32140" rIns="64281" bIns="32140"/>
          <a:lstStyle/>
          <a:p>
            <a:pPr defTabSz="642915" fontAlgn="base">
              <a:spcBef>
                <a:spcPct val="50000"/>
              </a:spcBef>
              <a:spcAft>
                <a:spcPct val="0"/>
              </a:spcAft>
            </a:pPr>
            <a:endParaRPr lang="en-GB" sz="1400">
              <a:solidFill>
                <a:srgbClr val="008000"/>
              </a:solidFill>
            </a:endParaRPr>
          </a:p>
        </p:txBody>
      </p:sp>
      <p:sp>
        <p:nvSpPr>
          <p:cNvPr id="13" name="Line 6"/>
          <p:cNvSpPr>
            <a:spLocks noChangeShapeType="1"/>
          </p:cNvSpPr>
          <p:nvPr/>
        </p:nvSpPr>
        <p:spPr bwMode="auto">
          <a:xfrm flipV="1">
            <a:off x="4176305" y="2156720"/>
            <a:ext cx="2325623" cy="470128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4281" tIns="32140" rIns="64281" bIns="32140"/>
          <a:lstStyle/>
          <a:p>
            <a:pPr defTabSz="642915" fontAlgn="base">
              <a:spcBef>
                <a:spcPct val="50000"/>
              </a:spcBef>
              <a:spcAft>
                <a:spcPct val="0"/>
              </a:spcAft>
            </a:pPr>
            <a:endParaRPr lang="en-GB" sz="1400" b="1">
              <a:solidFill>
                <a:srgbClr val="008000"/>
              </a:solidFill>
            </a:endParaRPr>
          </a:p>
        </p:txBody>
      </p:sp>
      <p:sp>
        <p:nvSpPr>
          <p:cNvPr id="14" name="Text Box 7"/>
          <p:cNvSpPr txBox="1">
            <a:spLocks noChangeArrowheads="1"/>
          </p:cNvSpPr>
          <p:nvPr/>
        </p:nvSpPr>
        <p:spPr bwMode="auto">
          <a:xfrm>
            <a:off x="5996285" y="2125463"/>
            <a:ext cx="443136" cy="3265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4270" tIns="32135" rIns="64270" bIns="32135">
            <a:spAutoFit/>
          </a:bodyPr>
          <a:lstStyle>
            <a:lvl1pPr eaLnBrk="0" hangingPunct="0"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9pPr>
          </a:lstStyle>
          <a:p>
            <a:pPr defTabSz="642915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GB" sz="1700" b="0" dirty="0">
                <a:solidFill>
                  <a:schemeClr val="accent2"/>
                </a:solidFill>
              </a:rPr>
              <a:t>2)</a:t>
            </a:r>
            <a:endParaRPr lang="en-US" sz="1700" b="0" dirty="0">
              <a:solidFill>
                <a:schemeClr val="accent2"/>
              </a:solidFill>
            </a:endParaRPr>
          </a:p>
        </p:txBody>
      </p:sp>
      <p:sp>
        <p:nvSpPr>
          <p:cNvPr id="15" name="Line 8"/>
          <p:cNvSpPr>
            <a:spLocks noChangeShapeType="1"/>
          </p:cNvSpPr>
          <p:nvPr/>
        </p:nvSpPr>
        <p:spPr bwMode="auto">
          <a:xfrm>
            <a:off x="4287367" y="2252715"/>
            <a:ext cx="2214562" cy="4499777"/>
          </a:xfrm>
          <a:prstGeom prst="line">
            <a:avLst/>
          </a:prstGeom>
          <a:noFill/>
          <a:ln w="57150">
            <a:solidFill>
              <a:schemeClr val="accent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4281" tIns="32140" rIns="64281" bIns="32140"/>
          <a:lstStyle/>
          <a:p>
            <a:pPr defTabSz="642915" fontAlgn="base">
              <a:spcBef>
                <a:spcPct val="50000"/>
              </a:spcBef>
              <a:spcAft>
                <a:spcPct val="0"/>
              </a:spcAft>
            </a:pPr>
            <a:endParaRPr lang="en-GB" sz="1400" b="1">
              <a:solidFill>
                <a:srgbClr val="008000"/>
              </a:solidFill>
            </a:endParaRPr>
          </a:p>
        </p:txBody>
      </p:sp>
      <p:sp>
        <p:nvSpPr>
          <p:cNvPr id="16" name="Text Box 9"/>
          <p:cNvSpPr txBox="1">
            <a:spLocks noChangeArrowheads="1"/>
          </p:cNvSpPr>
          <p:nvPr/>
        </p:nvSpPr>
        <p:spPr bwMode="auto">
          <a:xfrm>
            <a:off x="3939112" y="2189088"/>
            <a:ext cx="474389" cy="3265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4270" tIns="32135" rIns="64270" bIns="32135">
            <a:spAutoFit/>
          </a:bodyPr>
          <a:lstStyle>
            <a:lvl1pPr eaLnBrk="0" hangingPunct="0"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9pPr>
          </a:lstStyle>
          <a:p>
            <a:pPr defTabSz="642915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GB" sz="1700" b="0" dirty="0">
                <a:solidFill>
                  <a:schemeClr val="accent6"/>
                </a:solidFill>
              </a:rPr>
              <a:t>3)</a:t>
            </a:r>
            <a:endParaRPr lang="en-US" sz="1700" b="0" dirty="0">
              <a:solidFill>
                <a:schemeClr val="accent6"/>
              </a:solidFill>
            </a:endParaRPr>
          </a:p>
        </p:txBody>
      </p:sp>
      <p:sp>
        <p:nvSpPr>
          <p:cNvPr id="17" name="Line 10"/>
          <p:cNvSpPr>
            <a:spLocks noChangeShapeType="1"/>
          </p:cNvSpPr>
          <p:nvPr/>
        </p:nvSpPr>
        <p:spPr bwMode="auto">
          <a:xfrm flipV="1">
            <a:off x="3147714" y="4562152"/>
            <a:ext cx="4587627" cy="2295848"/>
          </a:xfrm>
          <a:prstGeom prst="line">
            <a:avLst/>
          </a:prstGeom>
          <a:noFill/>
          <a:ln w="57150">
            <a:solidFill>
              <a:schemeClr val="accent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4281" tIns="32140" rIns="64281" bIns="32140"/>
          <a:lstStyle/>
          <a:p>
            <a:pPr defTabSz="642915" fontAlgn="base">
              <a:spcBef>
                <a:spcPct val="50000"/>
              </a:spcBef>
              <a:spcAft>
                <a:spcPct val="0"/>
              </a:spcAft>
            </a:pPr>
            <a:endParaRPr lang="en-GB" sz="1400" b="1">
              <a:solidFill>
                <a:srgbClr val="008000"/>
              </a:solidFill>
            </a:endParaRPr>
          </a:p>
        </p:txBody>
      </p:sp>
      <p:sp>
        <p:nvSpPr>
          <p:cNvPr id="18" name="Text Box 11"/>
          <p:cNvSpPr txBox="1">
            <a:spLocks noChangeArrowheads="1"/>
          </p:cNvSpPr>
          <p:nvPr/>
        </p:nvSpPr>
        <p:spPr bwMode="auto">
          <a:xfrm>
            <a:off x="7135940" y="4404767"/>
            <a:ext cx="948779" cy="3265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4270" tIns="32135" rIns="64270" bIns="32135">
            <a:spAutoFit/>
          </a:bodyPr>
          <a:lstStyle>
            <a:lvl1pPr eaLnBrk="0" hangingPunct="0"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9pPr>
          </a:lstStyle>
          <a:p>
            <a:pPr defTabSz="642915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GB" sz="1700" b="0" dirty="0">
                <a:solidFill>
                  <a:srgbClr val="99CC00"/>
                </a:solidFill>
              </a:rPr>
              <a:t>4)</a:t>
            </a:r>
            <a:endParaRPr lang="en-US" sz="1700" b="0" dirty="0">
              <a:solidFill>
                <a:srgbClr val="99CC00"/>
              </a:solidFill>
            </a:endParaRPr>
          </a:p>
        </p:txBody>
      </p:sp>
      <p:sp>
        <p:nvSpPr>
          <p:cNvPr id="19" name="Line 12"/>
          <p:cNvSpPr>
            <a:spLocks noChangeShapeType="1"/>
          </p:cNvSpPr>
          <p:nvPr/>
        </p:nvSpPr>
        <p:spPr bwMode="auto">
          <a:xfrm>
            <a:off x="2704584" y="2252713"/>
            <a:ext cx="4549870" cy="4605288"/>
          </a:xfrm>
          <a:prstGeom prst="line">
            <a:avLst/>
          </a:prstGeom>
          <a:noFill/>
          <a:ln w="57150">
            <a:solidFill>
              <a:schemeClr val="accent4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4281" tIns="32140" rIns="64281" bIns="32140"/>
          <a:lstStyle/>
          <a:p>
            <a:pPr defTabSz="642915" fontAlgn="base">
              <a:spcBef>
                <a:spcPct val="50000"/>
              </a:spcBef>
              <a:spcAft>
                <a:spcPct val="0"/>
              </a:spcAft>
            </a:pPr>
            <a:endParaRPr lang="en-GB" sz="1400" b="1">
              <a:solidFill>
                <a:srgbClr val="008000"/>
              </a:solidFill>
            </a:endParaRPr>
          </a:p>
        </p:txBody>
      </p:sp>
      <p:sp>
        <p:nvSpPr>
          <p:cNvPr id="21" name="Text Box 13"/>
          <p:cNvSpPr txBox="1">
            <a:spLocks noChangeArrowheads="1"/>
          </p:cNvSpPr>
          <p:nvPr/>
        </p:nvSpPr>
        <p:spPr bwMode="auto">
          <a:xfrm>
            <a:off x="2484686" y="2316336"/>
            <a:ext cx="981150" cy="3265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4270" tIns="32135" rIns="64270" bIns="32135">
            <a:spAutoFit/>
          </a:bodyPr>
          <a:lstStyle>
            <a:lvl1pPr eaLnBrk="0" hangingPunct="0"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9pPr>
          </a:lstStyle>
          <a:p>
            <a:pPr defTabSz="642915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GB" sz="1700" b="0">
                <a:solidFill>
                  <a:schemeClr val="accent4"/>
                </a:solidFill>
              </a:rPr>
              <a:t>5)</a:t>
            </a:r>
            <a:endParaRPr lang="en-US" sz="1700" b="0">
              <a:solidFill>
                <a:schemeClr val="accent4"/>
              </a:solidFill>
            </a:endParaRPr>
          </a:p>
        </p:txBody>
      </p:sp>
      <p:sp>
        <p:nvSpPr>
          <p:cNvPr id="22" name="Line 14"/>
          <p:cNvSpPr>
            <a:spLocks noChangeShapeType="1"/>
          </p:cNvSpPr>
          <p:nvPr/>
        </p:nvSpPr>
        <p:spPr bwMode="auto">
          <a:xfrm>
            <a:off x="1597298" y="3866752"/>
            <a:ext cx="6013031" cy="2991248"/>
          </a:xfrm>
          <a:prstGeom prst="line">
            <a:avLst/>
          </a:prstGeom>
          <a:noFill/>
          <a:ln w="57150">
            <a:solidFill>
              <a:schemeClr val="accent5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4281" tIns="32140" rIns="64281" bIns="32140"/>
          <a:lstStyle/>
          <a:p>
            <a:pPr defTabSz="642915" fontAlgn="base">
              <a:spcBef>
                <a:spcPct val="50000"/>
              </a:spcBef>
              <a:spcAft>
                <a:spcPct val="0"/>
              </a:spcAft>
            </a:pPr>
            <a:endParaRPr lang="en-GB" sz="1400" b="1">
              <a:solidFill>
                <a:srgbClr val="008000"/>
              </a:solidFill>
            </a:endParaRPr>
          </a:p>
        </p:txBody>
      </p:sp>
      <p:sp>
        <p:nvSpPr>
          <p:cNvPr id="23" name="Text Box 15"/>
          <p:cNvSpPr txBox="1">
            <a:spLocks noChangeArrowheads="1"/>
          </p:cNvSpPr>
          <p:nvPr/>
        </p:nvSpPr>
        <p:spPr bwMode="auto">
          <a:xfrm>
            <a:off x="1249040" y="3644627"/>
            <a:ext cx="1615157" cy="3265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4270" tIns="32135" rIns="64270" bIns="32135">
            <a:spAutoFit/>
          </a:bodyPr>
          <a:lstStyle>
            <a:lvl1pPr eaLnBrk="0" hangingPunct="0"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9pPr>
          </a:lstStyle>
          <a:p>
            <a:pPr defTabSz="642915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GB" sz="1700" b="0" dirty="0">
                <a:solidFill>
                  <a:schemeClr val="accent5"/>
                </a:solidFill>
              </a:rPr>
              <a:t>6)</a:t>
            </a:r>
            <a:endParaRPr lang="en-US" sz="1700" b="0" dirty="0">
              <a:solidFill>
                <a:schemeClr val="accent5"/>
              </a:solidFill>
            </a:endParaRPr>
          </a:p>
        </p:txBody>
      </p:sp>
      <p:sp>
        <p:nvSpPr>
          <p:cNvPr id="24" name="Text Box 16"/>
          <p:cNvSpPr txBox="1">
            <a:spLocks noChangeArrowheads="1"/>
          </p:cNvSpPr>
          <p:nvPr/>
        </p:nvSpPr>
        <p:spPr bwMode="auto">
          <a:xfrm>
            <a:off x="5224859" y="1851421"/>
            <a:ext cx="1867421" cy="3265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4270" tIns="32135" rIns="64270" bIns="32135">
            <a:spAutoFit/>
          </a:bodyPr>
          <a:lstStyle>
            <a:lvl1pPr eaLnBrk="0" hangingPunct="0"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9pPr>
          </a:lstStyle>
          <a:p>
            <a:pPr defTabSz="642915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GB" sz="1700" b="0" dirty="0">
                <a:solidFill>
                  <a:srgbClr val="000000"/>
                </a:solidFill>
              </a:rPr>
              <a:t>y = 2x + 1 </a:t>
            </a:r>
            <a:endParaRPr lang="en-US" sz="1700" b="0" dirty="0">
              <a:solidFill>
                <a:srgbClr val="000000"/>
              </a:solidFill>
            </a:endParaRPr>
          </a:p>
        </p:txBody>
      </p:sp>
      <p:sp>
        <p:nvSpPr>
          <p:cNvPr id="25" name="Text Box 17"/>
          <p:cNvSpPr txBox="1">
            <a:spLocks noChangeArrowheads="1"/>
          </p:cNvSpPr>
          <p:nvPr/>
        </p:nvSpPr>
        <p:spPr bwMode="auto">
          <a:xfrm>
            <a:off x="6453981" y="2283965"/>
            <a:ext cx="1646411" cy="3265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4270" tIns="32135" rIns="64270" bIns="32135">
            <a:spAutoFit/>
          </a:bodyPr>
          <a:lstStyle>
            <a:lvl1pPr eaLnBrk="0" hangingPunct="0"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9pPr>
          </a:lstStyle>
          <a:p>
            <a:pPr defTabSz="642915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GB" sz="1700" b="0" dirty="0">
                <a:solidFill>
                  <a:srgbClr val="000000"/>
                </a:solidFill>
              </a:rPr>
              <a:t>y = 2x - 1</a:t>
            </a:r>
            <a:endParaRPr lang="en-US" sz="1700" b="0" dirty="0">
              <a:solidFill>
                <a:srgbClr val="000000"/>
              </a:solidFill>
            </a:endParaRPr>
          </a:p>
        </p:txBody>
      </p:sp>
      <p:sp>
        <p:nvSpPr>
          <p:cNvPr id="26" name="Text Box 18"/>
          <p:cNvSpPr txBox="1">
            <a:spLocks noChangeArrowheads="1"/>
          </p:cNvSpPr>
          <p:nvPr/>
        </p:nvSpPr>
        <p:spPr bwMode="auto">
          <a:xfrm>
            <a:off x="3465836" y="1936825"/>
            <a:ext cx="1832818" cy="3265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4270" tIns="32135" rIns="64270" bIns="32135">
            <a:spAutoFit/>
          </a:bodyPr>
          <a:lstStyle>
            <a:lvl1pPr eaLnBrk="0" hangingPunct="0"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9pPr>
          </a:lstStyle>
          <a:p>
            <a:pPr defTabSz="642915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GB" sz="1700" b="0" dirty="0" smtClean="0">
                <a:solidFill>
                  <a:srgbClr val="000000"/>
                </a:solidFill>
              </a:rPr>
              <a:t>y </a:t>
            </a:r>
            <a:r>
              <a:rPr lang="en-GB" sz="1700" b="0" dirty="0">
                <a:solidFill>
                  <a:srgbClr val="000000"/>
                </a:solidFill>
              </a:rPr>
              <a:t>= - 2x + 3</a:t>
            </a:r>
            <a:endParaRPr lang="en-US" sz="1700" b="0" dirty="0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 Box 19"/>
              <p:cNvSpPr txBox="1">
                <a:spLocks noChangeArrowheads="1"/>
              </p:cNvSpPr>
              <p:nvPr/>
            </p:nvSpPr>
            <p:spPr bwMode="auto">
              <a:xfrm>
                <a:off x="7254453" y="4011661"/>
                <a:ext cx="1710035" cy="43429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64270" tIns="32135" rIns="64270" bIns="32135">
                <a:spAutoFit/>
              </a:bodyPr>
              <a:lstStyle>
                <a:lvl1pPr eaLnBrk="0" hangingPunct="0">
                  <a:defRPr sz="2000" b="1">
                    <a:solidFill>
                      <a:srgbClr val="008000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 sz="2000" b="1">
                    <a:solidFill>
                      <a:srgbClr val="008000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 sz="2000" b="1">
                    <a:solidFill>
                      <a:srgbClr val="008000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 sz="2000" b="1">
                    <a:solidFill>
                      <a:srgbClr val="008000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 sz="2000" b="1">
                    <a:solidFill>
                      <a:srgbClr val="008000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rgbClr val="008000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rgbClr val="008000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rgbClr val="008000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rgbClr val="008000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defTabSz="642915" eaLnBrk="1" fontAlgn="base" hangingPunct="1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GB" sz="1700" b="0" dirty="0" smtClean="0">
                    <a:solidFill>
                      <a:srgbClr val="000000"/>
                    </a:solidFill>
                  </a:rPr>
                  <a:t>y </a:t>
                </a:r>
                <a:r>
                  <a:rPr lang="en-GB" sz="1700" b="0" dirty="0">
                    <a:solidFill>
                      <a:srgbClr val="000000"/>
                    </a:solidFill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700" b="0" i="1" dirty="0" smtClean="0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sz="1700" b="0" i="1" dirty="0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GB" sz="1700" b="0" i="1" dirty="0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GB" sz="1700" b="0" dirty="0">
                    <a:solidFill>
                      <a:srgbClr val="000000"/>
                    </a:solidFill>
                  </a:rPr>
                  <a:t>x - 2</a:t>
                </a:r>
                <a:endParaRPr lang="en-US" sz="1700" b="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27" name="Text 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254453" y="4011661"/>
                <a:ext cx="1710035" cy="434294"/>
              </a:xfrm>
              <a:prstGeom prst="rect">
                <a:avLst/>
              </a:prstGeom>
              <a:blipFill rotWithShape="1">
                <a:blip r:embed="rId5"/>
                <a:stretch>
                  <a:fillRect l="-3915" b="-845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Text Box 20"/>
          <p:cNvSpPr txBox="1">
            <a:spLocks noChangeArrowheads="1"/>
          </p:cNvSpPr>
          <p:nvPr/>
        </p:nvSpPr>
        <p:spPr bwMode="auto">
          <a:xfrm>
            <a:off x="1659111" y="1923429"/>
            <a:ext cx="2120801" cy="3265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4270" tIns="32135" rIns="64270" bIns="32135">
            <a:spAutoFit/>
          </a:bodyPr>
          <a:lstStyle>
            <a:lvl1pPr eaLnBrk="0" hangingPunct="0"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9pPr>
          </a:lstStyle>
          <a:p>
            <a:pPr defTabSz="642915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GB" sz="1700" b="0" dirty="0" smtClean="0">
                <a:solidFill>
                  <a:srgbClr val="000000"/>
                </a:solidFill>
              </a:rPr>
              <a:t>y </a:t>
            </a:r>
            <a:r>
              <a:rPr lang="en-GB" sz="1700" b="0" dirty="0">
                <a:solidFill>
                  <a:srgbClr val="000000"/>
                </a:solidFill>
              </a:rPr>
              <a:t>= - x + 1</a:t>
            </a:r>
            <a:endParaRPr lang="en-US" sz="1700" b="0" dirty="0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 Box 21"/>
              <p:cNvSpPr txBox="1">
                <a:spLocks noChangeArrowheads="1"/>
              </p:cNvSpPr>
              <p:nvPr/>
            </p:nvSpPr>
            <p:spPr bwMode="auto">
              <a:xfrm>
                <a:off x="838275" y="3291581"/>
                <a:ext cx="2278186" cy="43429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64270" tIns="32135" rIns="64270" bIns="32135">
                <a:spAutoFit/>
              </a:bodyPr>
              <a:lstStyle>
                <a:lvl1pPr eaLnBrk="0" hangingPunct="0">
                  <a:defRPr sz="2000" b="1">
                    <a:solidFill>
                      <a:srgbClr val="008000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 sz="2000" b="1">
                    <a:solidFill>
                      <a:srgbClr val="008000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 sz="2000" b="1">
                    <a:solidFill>
                      <a:srgbClr val="008000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 sz="2000" b="1">
                    <a:solidFill>
                      <a:srgbClr val="008000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 sz="2000" b="1">
                    <a:solidFill>
                      <a:srgbClr val="008000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rgbClr val="008000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rgbClr val="008000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rgbClr val="008000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rgbClr val="008000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defTabSz="642915" eaLnBrk="1" fontAlgn="base" hangingPunct="1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GB" sz="1700" b="0" dirty="0" smtClean="0">
                    <a:solidFill>
                      <a:srgbClr val="000000"/>
                    </a:solidFill>
                  </a:rPr>
                  <a:t>y </a:t>
                </a:r>
                <a:r>
                  <a:rPr lang="en-GB" sz="1700" b="0" dirty="0">
                    <a:solidFill>
                      <a:srgbClr val="000000"/>
                    </a:solidFill>
                  </a:rPr>
                  <a:t>= 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700" b="0" i="1" dirty="0" smtClean="0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sz="1700" b="0" i="1" dirty="0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GB" sz="1700" b="0" i="1" dirty="0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GB" sz="1700" b="0" dirty="0">
                    <a:solidFill>
                      <a:srgbClr val="000000"/>
                    </a:solidFill>
                  </a:rPr>
                  <a:t>x - 1</a:t>
                </a:r>
                <a:endParaRPr lang="en-US" sz="1700" b="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29" name="Text 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38275" y="3291581"/>
                <a:ext cx="2278186" cy="434294"/>
              </a:xfrm>
              <a:prstGeom prst="rect">
                <a:avLst/>
              </a:prstGeom>
              <a:blipFill rotWithShape="1">
                <a:blip r:embed="rId6"/>
                <a:stretch>
                  <a:fillRect l="-2949" b="-845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39667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70" decel="100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770" decel="100000"/>
                                        <p:tgtEl>
                                          <p:spTgt spid="2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70" decel="100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770" decel="100000"/>
                                        <p:tgtEl>
                                          <p:spTgt spid="2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2" dur="77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4" dur="77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70" decel="100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770" decel="100000"/>
                                        <p:tgtEl>
                                          <p:spTgt spid="2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3" dur="77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5" dur="77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770" decel="100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770" decel="100000"/>
                                        <p:tgtEl>
                                          <p:spTgt spid="2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4" dur="77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6" dur="77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770" decel="100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770" decel="100000"/>
                                        <p:tgtEl>
                                          <p:spTgt spid="2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5" dur="77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7" dur="77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  <p:bldP spid="27" grpId="0"/>
      <p:bldP spid="28" grpId="0"/>
      <p:bldP spid="2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70262" y="17470447"/>
            <a:ext cx="6696076" cy="72072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>
              <a:buFont typeface="Arial" charset="0"/>
              <a:buNone/>
              <a:defRPr/>
            </a:pPr>
            <a:r>
              <a:rPr lang="en-GB" sz="2000" dirty="0">
                <a:solidFill>
                  <a:prstClr val="black"/>
                </a:solidFill>
              </a:rPr>
              <a:t>L.O To be able to simplifying a ratio</a:t>
            </a:r>
          </a:p>
        </p:txBody>
      </p:sp>
      <p:sp>
        <p:nvSpPr>
          <p:cNvPr id="7" name="Rectangle 6"/>
          <p:cNvSpPr/>
          <p:nvPr/>
        </p:nvSpPr>
        <p:spPr>
          <a:xfrm rot="16200000">
            <a:off x="-228053" y="5886677"/>
            <a:ext cx="1162053" cy="35534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prstClr val="black"/>
                </a:solidFill>
              </a:rPr>
              <a:t>Keywords</a:t>
            </a: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1143005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180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1143005" y="-8840"/>
            <a:ext cx="18473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800" dirty="0">
                <a:solidFill>
                  <a:prstClr val="black"/>
                </a:solidFill>
                <a:latin typeface="Arial" charset="0"/>
              </a:rPr>
              <a:t/>
            </a:r>
            <a:br>
              <a:rPr lang="en-GB" altLang="en-US" sz="1800" dirty="0">
                <a:solidFill>
                  <a:prstClr val="black"/>
                </a:solidFill>
                <a:latin typeface="Arial" charset="0"/>
              </a:rPr>
            </a:br>
            <a:endParaRPr lang="en-GB" altLang="en-US" sz="180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1143005" y="315017"/>
            <a:ext cx="18473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800" dirty="0">
                <a:solidFill>
                  <a:prstClr val="black"/>
                </a:solidFill>
                <a:latin typeface="Arial" charset="0"/>
              </a:rPr>
              <a:t/>
            </a:r>
            <a:br>
              <a:rPr lang="en-GB" altLang="en-US" sz="1800" dirty="0">
                <a:solidFill>
                  <a:prstClr val="black"/>
                </a:solidFill>
                <a:latin typeface="Arial" charset="0"/>
              </a:rPr>
            </a:br>
            <a:endParaRPr lang="en-GB" altLang="en-US" sz="180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143005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180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143005" y="-8840"/>
            <a:ext cx="18473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800" dirty="0">
                <a:solidFill>
                  <a:prstClr val="black"/>
                </a:solidFill>
                <a:latin typeface="Arial" charset="0"/>
              </a:rPr>
              <a:t/>
            </a:r>
            <a:br>
              <a:rPr lang="en-GB" altLang="en-US" sz="1800" dirty="0">
                <a:solidFill>
                  <a:prstClr val="black"/>
                </a:solidFill>
                <a:latin typeface="Arial" charset="0"/>
              </a:rPr>
            </a:br>
            <a:endParaRPr lang="en-GB" altLang="en-US" sz="180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143005" y="315017"/>
            <a:ext cx="18473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800" dirty="0">
                <a:solidFill>
                  <a:prstClr val="black"/>
                </a:solidFill>
                <a:latin typeface="Arial" charset="0"/>
              </a:rPr>
              <a:t/>
            </a:r>
            <a:br>
              <a:rPr lang="en-GB" altLang="en-US" sz="1800" dirty="0">
                <a:solidFill>
                  <a:prstClr val="black"/>
                </a:solidFill>
                <a:latin typeface="Arial" charset="0"/>
              </a:rPr>
            </a:br>
            <a:endParaRPr lang="en-GB" altLang="en-US" sz="180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4" name="Rectangle 15"/>
          <p:cNvSpPr>
            <a:spLocks noChangeArrowheads="1"/>
          </p:cNvSpPr>
          <p:nvPr/>
        </p:nvSpPr>
        <p:spPr bwMode="auto">
          <a:xfrm>
            <a:off x="1143005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180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5" name="Rectangle 16"/>
          <p:cNvSpPr>
            <a:spLocks noChangeArrowheads="1"/>
          </p:cNvSpPr>
          <p:nvPr/>
        </p:nvSpPr>
        <p:spPr bwMode="auto">
          <a:xfrm>
            <a:off x="1143005" y="-46940"/>
            <a:ext cx="18473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800" dirty="0">
                <a:solidFill>
                  <a:prstClr val="black"/>
                </a:solidFill>
                <a:latin typeface="Arial" charset="0"/>
              </a:rPr>
              <a:t/>
            </a:r>
            <a:br>
              <a:rPr lang="en-GB" altLang="en-US" sz="1800" dirty="0">
                <a:solidFill>
                  <a:prstClr val="black"/>
                </a:solidFill>
                <a:latin typeface="Arial" charset="0"/>
              </a:rPr>
            </a:br>
            <a:endParaRPr lang="en-GB" altLang="en-US" sz="180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6" name="Rectangle 19"/>
          <p:cNvSpPr>
            <a:spLocks noChangeArrowheads="1"/>
          </p:cNvSpPr>
          <p:nvPr/>
        </p:nvSpPr>
        <p:spPr bwMode="auto">
          <a:xfrm>
            <a:off x="1143005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180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7" name="Rectangle 20"/>
          <p:cNvSpPr>
            <a:spLocks noChangeArrowheads="1"/>
          </p:cNvSpPr>
          <p:nvPr/>
        </p:nvSpPr>
        <p:spPr bwMode="auto">
          <a:xfrm>
            <a:off x="1143005" y="-46940"/>
            <a:ext cx="18473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800" dirty="0">
                <a:solidFill>
                  <a:prstClr val="black"/>
                </a:solidFill>
                <a:latin typeface="Arial" charset="0"/>
              </a:rPr>
              <a:t/>
            </a:r>
            <a:br>
              <a:rPr lang="en-GB" altLang="en-US" sz="1800" dirty="0">
                <a:solidFill>
                  <a:prstClr val="black"/>
                </a:solidFill>
                <a:latin typeface="Arial" charset="0"/>
              </a:rPr>
            </a:br>
            <a:endParaRPr lang="en-GB" altLang="en-US" sz="180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432722" y="1239297"/>
            <a:ext cx="2582054" cy="38061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GB" sz="1600" b="1" dirty="0" smtClean="0">
                <a:solidFill>
                  <a:schemeClr val="tx2"/>
                </a:solidFill>
              </a:rPr>
              <a:t>TIME</a:t>
            </a:r>
            <a:endParaRPr lang="en-GB" sz="1600" dirty="0">
              <a:solidFill>
                <a:prstClr val="black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851599" y="1438703"/>
            <a:ext cx="2167952" cy="646331"/>
          </a:xfrm>
          <a:prstGeom prst="rect">
            <a:avLst/>
          </a:prstGeom>
          <a:solidFill>
            <a:schemeClr val="bg1"/>
          </a:solidFill>
          <a:ln w="28575">
            <a:solidFill>
              <a:srgbClr val="C00000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en-GB" sz="3600" b="1" dirty="0" smtClean="0">
                <a:solidFill>
                  <a:schemeClr val="tx2"/>
                </a:solidFill>
              </a:rPr>
              <a:t>Power </a:t>
            </a:r>
            <a:r>
              <a:rPr lang="en-GB" sz="2000" b="1" dirty="0" smtClean="0">
                <a:solidFill>
                  <a:srgbClr val="FF0000"/>
                </a:solidFill>
              </a:rPr>
              <a:t>OF</a:t>
            </a:r>
            <a:r>
              <a:rPr lang="en-GB" sz="3600" b="1" dirty="0" smtClean="0">
                <a:solidFill>
                  <a:srgbClr val="FF0000"/>
                </a:solidFill>
              </a:rPr>
              <a:t> </a:t>
            </a:r>
            <a:r>
              <a:rPr lang="en-GB" sz="3600" b="1" dirty="0" smtClean="0">
                <a:ln>
                  <a:solidFill>
                    <a:srgbClr val="002060"/>
                  </a:solidFill>
                </a:ln>
                <a:solidFill>
                  <a:srgbClr val="FF0000"/>
                </a:solidFill>
              </a:rPr>
              <a:t>3</a:t>
            </a:r>
            <a:r>
              <a:rPr lang="en-GB" sz="3600" b="1" dirty="0" smtClean="0">
                <a:solidFill>
                  <a:srgbClr val="FF0000"/>
                </a:solidFill>
              </a:rPr>
              <a:t>  </a:t>
            </a:r>
            <a:endParaRPr lang="en-GB" sz="3600" b="1" dirty="0">
              <a:solidFill>
                <a:srgbClr val="FF0000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70262" y="2248073"/>
            <a:ext cx="2668188" cy="300972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en-GB" sz="1600" dirty="0">
              <a:solidFill>
                <a:prstClr val="black"/>
              </a:solidFill>
            </a:endParaRPr>
          </a:p>
          <a:p>
            <a:pPr>
              <a:defRPr/>
            </a:pPr>
            <a:endParaRPr lang="en-GB" sz="1600" dirty="0">
              <a:solidFill>
                <a:prstClr val="black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250165" y="2248074"/>
            <a:ext cx="2674385" cy="3009723"/>
          </a:xfrm>
          <a:prstGeom prst="rect">
            <a:avLst/>
          </a:prstGeom>
          <a:solidFill>
            <a:schemeClr val="bg1">
              <a:lumMod val="75000"/>
              <a:alpha val="46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en-GB" sz="1600" dirty="0">
              <a:solidFill>
                <a:prstClr val="black"/>
              </a:solidFill>
            </a:endParaRPr>
          </a:p>
          <a:p>
            <a:pPr>
              <a:defRPr/>
            </a:pPr>
            <a:endParaRPr lang="en-GB" sz="1600" dirty="0">
              <a:solidFill>
                <a:prstClr val="black"/>
              </a:solidFill>
            </a:endParaRPr>
          </a:p>
        </p:txBody>
      </p:sp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973" y="1207869"/>
            <a:ext cx="1384209" cy="992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704850" y="5483321"/>
            <a:ext cx="8191500" cy="9541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Gradient, Intercept</a:t>
            </a:r>
            <a:r>
              <a:rPr lang="en-GB" sz="2800" dirty="0"/>
              <a:t>, </a:t>
            </a:r>
            <a:r>
              <a:rPr lang="en-GB" sz="2800" dirty="0" smtClean="0"/>
              <a:t>Straight Line, Co-ordinates</a:t>
            </a:r>
            <a:r>
              <a:rPr lang="en-GB" sz="2800" dirty="0"/>
              <a:t>, </a:t>
            </a:r>
            <a:r>
              <a:rPr lang="en-GB" sz="2800" dirty="0" smtClean="0"/>
              <a:t>Plot,  Substitution, Parallel, Perpendicular, Reflection</a:t>
            </a:r>
            <a:endParaRPr lang="en-GB" sz="2800" dirty="0"/>
          </a:p>
        </p:txBody>
      </p:sp>
      <p:sp>
        <p:nvSpPr>
          <p:cNvPr id="29" name="TextBox 28"/>
          <p:cNvSpPr txBox="1"/>
          <p:nvPr/>
        </p:nvSpPr>
        <p:spPr>
          <a:xfrm>
            <a:off x="352972" y="838537"/>
            <a:ext cx="8524327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b="1" i="1" u="sng" dirty="0" smtClean="0"/>
              <a:t>L/Q:  </a:t>
            </a:r>
            <a:endParaRPr lang="en-GB" dirty="0"/>
          </a:p>
        </p:txBody>
      </p:sp>
      <p:sp>
        <p:nvSpPr>
          <p:cNvPr id="30" name="Rectangle 29"/>
          <p:cNvSpPr/>
          <p:nvPr/>
        </p:nvSpPr>
        <p:spPr>
          <a:xfrm>
            <a:off x="6340391" y="2248075"/>
            <a:ext cx="2674385" cy="3009723"/>
          </a:xfrm>
          <a:prstGeom prst="rect">
            <a:avLst/>
          </a:prstGeom>
          <a:solidFill>
            <a:srgbClr val="FFD757">
              <a:alpha val="4549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en-GB" sz="1600" dirty="0">
              <a:solidFill>
                <a:prstClr val="black"/>
              </a:solidFill>
            </a:endParaRPr>
          </a:p>
          <a:p>
            <a:pPr>
              <a:defRPr/>
            </a:pPr>
            <a:endParaRPr lang="en-GB" sz="1600" dirty="0">
              <a:solidFill>
                <a:prstClr val="black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255679" y="1703903"/>
            <a:ext cx="28438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>
                <a:latin typeface="+mj-lt"/>
                <a:sym typeface="Wingdings" panose="05000000000000000000" pitchFamily="2" charset="2"/>
              </a:rPr>
              <a:t>           </a:t>
            </a:r>
            <a:r>
              <a:rPr lang="en-GB" sz="1400" b="1" dirty="0" smtClean="0">
                <a:latin typeface="+mj-lt"/>
              </a:rPr>
              <a:t>5 Minute Timer        </a:t>
            </a:r>
            <a:r>
              <a:rPr lang="en-GB" sz="1400" b="1" dirty="0" smtClean="0">
                <a:latin typeface="+mj-lt"/>
                <a:sym typeface="Wingdings" panose="05000000000000000000" pitchFamily="2" charset="2"/>
              </a:rPr>
              <a:t></a:t>
            </a:r>
            <a:endParaRPr lang="en-GB" sz="14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26352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585788" y="2628900"/>
                <a:ext cx="7886700" cy="1676400"/>
              </a:xfrm>
            </p:spPr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dirty="0" smtClean="0">
                          <a:solidFill>
                            <a:prstClr val="black"/>
                          </a:solidFill>
                          <a:latin typeface="Cambria Math"/>
                        </a:rPr>
                        <m:t>C</m:t>
                      </m:r>
                      <m:r>
                        <m:rPr>
                          <m:nor/>
                        </m:rPr>
                        <a:rPr lang="en-GB" b="0" i="0" dirty="0" smtClean="0">
                          <a:solidFill>
                            <a:prstClr val="black"/>
                          </a:solidFill>
                          <a:latin typeface="Cambria Math"/>
                        </a:rPr>
                        <m:t>alculate</m:t>
                      </m:r>
                      <m:r>
                        <m:rPr>
                          <m:nor/>
                        </m:rPr>
                        <a:rPr lang="en-GB" b="0" i="0" dirty="0" smtClean="0">
                          <a:solidFill>
                            <a:prstClr val="black"/>
                          </a:solidFill>
                          <a:latin typeface="Cambria Math"/>
                        </a:rPr>
                        <m:t> </m:t>
                      </m:r>
                      <m:r>
                        <m:rPr>
                          <m:nor/>
                        </m:rPr>
                        <a:rPr lang="en-GB" b="0" i="0" dirty="0" smtClean="0">
                          <a:solidFill>
                            <a:prstClr val="black"/>
                          </a:solidFill>
                          <a:latin typeface="Cambria Math"/>
                        </a:rPr>
                        <m:t>the</m:t>
                      </m:r>
                      <m:r>
                        <m:rPr>
                          <m:nor/>
                        </m:rPr>
                        <a:rPr lang="en-GB" b="0" i="0" dirty="0" smtClean="0">
                          <a:solidFill>
                            <a:prstClr val="black"/>
                          </a:solidFill>
                          <a:latin typeface="Cambria Math"/>
                        </a:rPr>
                        <m:t> </m:t>
                      </m:r>
                      <m:r>
                        <m:rPr>
                          <m:nor/>
                        </m:rPr>
                        <a:rPr lang="en-GB" b="0" i="0" dirty="0" smtClean="0">
                          <a:solidFill>
                            <a:prstClr val="black"/>
                          </a:solidFill>
                          <a:latin typeface="Cambria Math"/>
                        </a:rPr>
                        <m:t>Gradient</m:t>
                      </m:r>
                      <m:r>
                        <m:rPr>
                          <m:nor/>
                        </m:rPr>
                        <a:rPr lang="en-GB" b="0" i="0" dirty="0" smtClean="0">
                          <a:solidFill>
                            <a:prstClr val="black"/>
                          </a:solidFill>
                          <a:latin typeface="Cambria Math"/>
                        </a:rPr>
                        <m:t> </m:t>
                      </m:r>
                      <m:r>
                        <m:rPr>
                          <m:nor/>
                        </m:rPr>
                        <a:rPr lang="en-GB" b="0" i="0" dirty="0" smtClean="0">
                          <a:solidFill>
                            <a:prstClr val="black"/>
                          </a:solidFill>
                          <a:latin typeface="Cambria Math"/>
                        </a:rPr>
                        <m:t>between</m:t>
                      </m:r>
                      <m:r>
                        <m:rPr>
                          <m:nor/>
                        </m:rPr>
                        <a:rPr lang="en-GB" b="0" i="0" dirty="0" smtClean="0">
                          <a:solidFill>
                            <a:prstClr val="black"/>
                          </a:solidFill>
                          <a:latin typeface="Cambria Math"/>
                        </a:rPr>
                        <m:t> </m:t>
                      </m:r>
                      <m:r>
                        <m:rPr>
                          <m:nor/>
                        </m:rPr>
                        <a:rPr lang="en-GB" b="0" i="0" dirty="0" smtClean="0">
                          <a:solidFill>
                            <a:prstClr val="black"/>
                          </a:solidFill>
                          <a:latin typeface="Cambria Math"/>
                        </a:rPr>
                        <m:t>points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585788" y="2628900"/>
                <a:ext cx="7886700" cy="1676400"/>
              </a:xfr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99144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>
          <a:xfrm>
            <a:off x="-9872" y="0"/>
            <a:ext cx="2133600" cy="1268760"/>
          </a:xfrm>
        </p:spPr>
        <p:txBody>
          <a:bodyPr/>
          <a:lstStyle/>
          <a:p>
            <a:pPr algn="ctr"/>
            <a:fld id="{5633B38B-73C8-42C8-B901-A1E18C4C0A5A}" type="datetime1">
              <a:rPr lang="en-GB" smtClean="0"/>
              <a:pPr algn="ctr"/>
              <a:t>23/09/2020</a:t>
            </a:fld>
            <a:endParaRPr lang="en-GB"/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0" y="1268414"/>
            <a:ext cx="9144000" cy="558958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mtClean="0"/>
              <a:t>Gradients</a:t>
            </a:r>
            <a:endParaRPr lang="en-GB" dirty="0"/>
          </a:p>
        </p:txBody>
      </p:sp>
      <p:grpSp>
        <p:nvGrpSpPr>
          <p:cNvPr id="6" name="Group 42"/>
          <p:cNvGrpSpPr>
            <a:grpSpLocks/>
          </p:cNvGrpSpPr>
          <p:nvPr/>
        </p:nvGrpSpPr>
        <p:grpSpPr bwMode="auto">
          <a:xfrm>
            <a:off x="3197225" y="2204864"/>
            <a:ext cx="2517775" cy="2971800"/>
            <a:chOff x="2014" y="1536"/>
            <a:chExt cx="1586" cy="2016"/>
          </a:xfrm>
        </p:grpSpPr>
        <p:sp>
          <p:nvSpPr>
            <p:cNvPr id="7" name="Rectangle 43"/>
            <p:cNvSpPr>
              <a:spLocks noChangeArrowheads="1"/>
            </p:cNvSpPr>
            <p:nvPr/>
          </p:nvSpPr>
          <p:spPr bwMode="auto">
            <a:xfrm>
              <a:off x="2014" y="1536"/>
              <a:ext cx="1586" cy="2016"/>
            </a:xfrm>
            <a:prstGeom prst="rect">
              <a:avLst/>
            </a:prstGeom>
            <a:ln>
              <a:headEnd/>
              <a:tailEnd/>
            </a:ln>
            <a:extLst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smtClean="0"/>
            </a:p>
          </p:txBody>
        </p:sp>
        <p:grpSp>
          <p:nvGrpSpPr>
            <p:cNvPr id="8" name="Group 44"/>
            <p:cNvGrpSpPr>
              <a:grpSpLocks/>
            </p:cNvGrpSpPr>
            <p:nvPr/>
          </p:nvGrpSpPr>
          <p:grpSpPr bwMode="auto">
            <a:xfrm>
              <a:off x="2088" y="1943"/>
              <a:ext cx="1439" cy="1200"/>
              <a:chOff x="2092" y="1511"/>
              <a:chExt cx="1439" cy="1200"/>
            </a:xfrm>
          </p:grpSpPr>
          <p:sp>
            <p:nvSpPr>
              <p:cNvPr id="10" name="Rectangle 45"/>
              <p:cNvSpPr>
                <a:spLocks noChangeArrowheads="1"/>
              </p:cNvSpPr>
              <p:nvPr/>
            </p:nvSpPr>
            <p:spPr bwMode="auto">
              <a:xfrm>
                <a:off x="2092" y="1511"/>
                <a:ext cx="1422" cy="12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2400" smtClean="0"/>
              </a:p>
            </p:txBody>
          </p:sp>
          <p:sp>
            <p:nvSpPr>
              <p:cNvPr id="11" name="Line 46"/>
              <p:cNvSpPr>
                <a:spLocks noChangeShapeType="1"/>
              </p:cNvSpPr>
              <p:nvPr/>
            </p:nvSpPr>
            <p:spPr bwMode="auto">
              <a:xfrm flipV="1">
                <a:off x="2722" y="1559"/>
                <a:ext cx="0" cy="108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arrow" w="med" len="med"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2400" smtClean="0"/>
              </a:p>
            </p:txBody>
          </p:sp>
          <p:sp>
            <p:nvSpPr>
              <p:cNvPr id="12" name="Line 47"/>
              <p:cNvSpPr>
                <a:spLocks noChangeShapeType="1"/>
              </p:cNvSpPr>
              <p:nvPr/>
            </p:nvSpPr>
            <p:spPr bwMode="auto">
              <a:xfrm>
                <a:off x="2173" y="2384"/>
                <a:ext cx="126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arrow" w="med" len="med"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2400" smtClean="0"/>
              </a:p>
            </p:txBody>
          </p:sp>
          <p:sp>
            <p:nvSpPr>
              <p:cNvPr id="13" name="Text Box 48"/>
              <p:cNvSpPr txBox="1">
                <a:spLocks noChangeArrowheads="1"/>
              </p:cNvSpPr>
              <p:nvPr/>
            </p:nvSpPr>
            <p:spPr bwMode="auto">
              <a:xfrm>
                <a:off x="2540" y="1511"/>
                <a:ext cx="180" cy="24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i="1" smtClean="0">
                    <a:latin typeface="Times New Roman" pitchFamily="18" charset="0"/>
                  </a:rPr>
                  <a:t>y</a:t>
                </a:r>
                <a:endParaRPr lang="en-GB" i="1" smtClean="0">
                  <a:latin typeface="Times New Roman" pitchFamily="18" charset="0"/>
                </a:endParaRPr>
              </a:p>
            </p:txBody>
          </p:sp>
          <p:sp>
            <p:nvSpPr>
              <p:cNvPr id="14" name="Text Box 49"/>
              <p:cNvSpPr txBox="1">
                <a:spLocks noChangeArrowheads="1"/>
              </p:cNvSpPr>
              <p:nvPr/>
            </p:nvSpPr>
            <p:spPr bwMode="auto">
              <a:xfrm>
                <a:off x="3351" y="2383"/>
                <a:ext cx="180" cy="24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i="1" smtClean="0">
                    <a:latin typeface="Times New Roman" pitchFamily="18" charset="0"/>
                  </a:rPr>
                  <a:t>x</a:t>
                </a:r>
                <a:endParaRPr lang="en-GB" i="1" smtClean="0">
                  <a:latin typeface="Times New Roman" pitchFamily="18" charset="0"/>
                </a:endParaRPr>
              </a:p>
            </p:txBody>
          </p:sp>
        </p:grpSp>
        <p:sp>
          <p:nvSpPr>
            <p:cNvPr id="9" name="Text Box 50"/>
            <p:cNvSpPr txBox="1">
              <a:spLocks noChangeArrowheads="1"/>
            </p:cNvSpPr>
            <p:nvPr/>
          </p:nvSpPr>
          <p:spPr bwMode="auto">
            <a:xfrm>
              <a:off x="2185" y="1614"/>
              <a:ext cx="1194" cy="271"/>
            </a:xfrm>
            <a:prstGeom prst="rect">
              <a:avLst/>
            </a:prstGeom>
            <a:ln/>
            <a:extLst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b="1" dirty="0" smtClean="0">
                  <a:sym typeface="Symbol" pitchFamily="18" charset="2"/>
                </a:rPr>
                <a:t>a</a:t>
              </a:r>
              <a:r>
                <a:rPr lang="en-GB" sz="2000" b="1" dirty="0" smtClean="0">
                  <a:sym typeface="Symbol" pitchFamily="18" charset="2"/>
                </a:rPr>
                <a:t> horizontal line</a:t>
              </a:r>
            </a:p>
          </p:txBody>
        </p:sp>
      </p:grpSp>
      <p:sp>
        <p:nvSpPr>
          <p:cNvPr id="15" name="Text Box 51"/>
          <p:cNvSpPr txBox="1">
            <a:spLocks noChangeArrowheads="1"/>
          </p:cNvSpPr>
          <p:nvPr/>
        </p:nvSpPr>
        <p:spPr bwMode="auto">
          <a:xfrm>
            <a:off x="3615787" y="4694064"/>
            <a:ext cx="1604285" cy="400110"/>
          </a:xfrm>
          <a:prstGeom prst="rect">
            <a:avLst/>
          </a:prstGeom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ym typeface="Symbol" pitchFamily="18" charset="2"/>
              </a:rPr>
              <a:t>Zero gradient</a:t>
            </a:r>
            <a:endParaRPr lang="en-GB" sz="2000" b="1" dirty="0" smtClean="0"/>
          </a:p>
        </p:txBody>
      </p:sp>
      <p:grpSp>
        <p:nvGrpSpPr>
          <p:cNvPr id="16" name="Group 52"/>
          <p:cNvGrpSpPr>
            <a:grpSpLocks/>
          </p:cNvGrpSpPr>
          <p:nvPr/>
        </p:nvGrpSpPr>
        <p:grpSpPr bwMode="auto">
          <a:xfrm>
            <a:off x="5867400" y="2204864"/>
            <a:ext cx="2819400" cy="2971800"/>
            <a:chOff x="3696" y="1627"/>
            <a:chExt cx="1776" cy="1872"/>
          </a:xfrm>
        </p:grpSpPr>
        <p:grpSp>
          <p:nvGrpSpPr>
            <p:cNvPr id="17" name="Group 53"/>
            <p:cNvGrpSpPr>
              <a:grpSpLocks/>
            </p:cNvGrpSpPr>
            <p:nvPr/>
          </p:nvGrpSpPr>
          <p:grpSpPr bwMode="auto">
            <a:xfrm>
              <a:off x="3696" y="1627"/>
              <a:ext cx="1776" cy="1872"/>
              <a:chOff x="3696" y="1104"/>
              <a:chExt cx="1847" cy="2016"/>
            </a:xfrm>
          </p:grpSpPr>
          <p:sp>
            <p:nvSpPr>
              <p:cNvPr id="19" name="Rectangle 54"/>
              <p:cNvSpPr>
                <a:spLocks noChangeArrowheads="1"/>
              </p:cNvSpPr>
              <p:nvPr/>
            </p:nvSpPr>
            <p:spPr bwMode="auto">
              <a:xfrm>
                <a:off x="3696" y="1104"/>
                <a:ext cx="1847" cy="2016"/>
              </a:xfrm>
              <a:prstGeom prst="rect">
                <a:avLst/>
              </a:prstGeom>
              <a:ln>
                <a:headEnd/>
                <a:tailEnd/>
              </a:ln>
              <a:extLst/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2400" smtClean="0"/>
              </a:p>
            </p:txBody>
          </p:sp>
          <p:grpSp>
            <p:nvGrpSpPr>
              <p:cNvPr id="20" name="Group 55"/>
              <p:cNvGrpSpPr>
                <a:grpSpLocks/>
              </p:cNvGrpSpPr>
              <p:nvPr/>
            </p:nvGrpSpPr>
            <p:grpSpPr bwMode="auto">
              <a:xfrm>
                <a:off x="3790" y="1511"/>
                <a:ext cx="1658" cy="1200"/>
                <a:chOff x="3787" y="1511"/>
                <a:chExt cx="1658" cy="1200"/>
              </a:xfrm>
            </p:grpSpPr>
            <p:sp>
              <p:nvSpPr>
                <p:cNvPr id="21" name="Rectangle 56"/>
                <p:cNvSpPr>
                  <a:spLocks noChangeArrowheads="1"/>
                </p:cNvSpPr>
                <p:nvPr/>
              </p:nvSpPr>
              <p:spPr bwMode="auto">
                <a:xfrm>
                  <a:off x="3787" y="1511"/>
                  <a:ext cx="1658" cy="12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 sz="2400" smtClean="0"/>
                </a:p>
              </p:txBody>
            </p:sp>
            <p:sp>
              <p:nvSpPr>
                <p:cNvPr id="22" name="Line 57"/>
                <p:cNvSpPr>
                  <a:spLocks noChangeShapeType="1"/>
                </p:cNvSpPr>
                <p:nvPr/>
              </p:nvSpPr>
              <p:spPr bwMode="auto">
                <a:xfrm flipV="1">
                  <a:off x="4521" y="1559"/>
                  <a:ext cx="0" cy="108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 type="arrow" w="med" len="med"/>
                  <a:tailEnd type="arrow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 sz="2400" smtClean="0"/>
                </a:p>
              </p:txBody>
            </p:sp>
            <p:sp>
              <p:nvSpPr>
                <p:cNvPr id="23" name="Line 58"/>
                <p:cNvSpPr>
                  <a:spLocks noChangeShapeType="1"/>
                </p:cNvSpPr>
                <p:nvPr/>
              </p:nvSpPr>
              <p:spPr bwMode="auto">
                <a:xfrm>
                  <a:off x="3881" y="2384"/>
                  <a:ext cx="1469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 type="arrow" w="med" len="med"/>
                  <a:tailEnd type="arrow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 sz="2400" smtClean="0"/>
                </a:p>
              </p:txBody>
            </p:sp>
            <p:sp>
              <p:nvSpPr>
                <p:cNvPr id="24" name="Text Box 59"/>
                <p:cNvSpPr txBox="1">
                  <a:spLocks noChangeArrowheads="1"/>
                </p:cNvSpPr>
                <p:nvPr/>
              </p:nvSpPr>
              <p:spPr bwMode="auto">
                <a:xfrm>
                  <a:off x="4308" y="1511"/>
                  <a:ext cx="187" cy="24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i="1" smtClean="0">
                      <a:latin typeface="Times New Roman" pitchFamily="18" charset="0"/>
                    </a:rPr>
                    <a:t>y</a:t>
                  </a:r>
                  <a:endParaRPr lang="en-GB" i="1" smtClean="0">
                    <a:latin typeface="Times New Roman" pitchFamily="18" charset="0"/>
                  </a:endParaRPr>
                </a:p>
              </p:txBody>
            </p:sp>
            <p:sp>
              <p:nvSpPr>
                <p:cNvPr id="25" name="Text Box 60"/>
                <p:cNvSpPr txBox="1">
                  <a:spLocks noChangeArrowheads="1"/>
                </p:cNvSpPr>
                <p:nvPr/>
              </p:nvSpPr>
              <p:spPr bwMode="auto">
                <a:xfrm>
                  <a:off x="5255" y="2383"/>
                  <a:ext cx="187" cy="24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i="1" smtClean="0">
                      <a:latin typeface="Times New Roman" pitchFamily="18" charset="0"/>
                    </a:rPr>
                    <a:t>x</a:t>
                  </a:r>
                  <a:endParaRPr lang="en-GB" i="1" smtClean="0">
                    <a:latin typeface="Times New Roman" pitchFamily="18" charset="0"/>
                  </a:endParaRPr>
                </a:p>
              </p:txBody>
            </p:sp>
          </p:grpSp>
        </p:grpSp>
        <p:sp>
          <p:nvSpPr>
            <p:cNvPr id="18" name="Text Box 61"/>
            <p:cNvSpPr txBox="1">
              <a:spLocks noChangeArrowheads="1"/>
            </p:cNvSpPr>
            <p:nvPr/>
          </p:nvSpPr>
          <p:spPr bwMode="auto">
            <a:xfrm>
              <a:off x="3878" y="1699"/>
              <a:ext cx="1413" cy="252"/>
            </a:xfrm>
            <a:prstGeom prst="rect">
              <a:avLst/>
            </a:prstGeom>
            <a:ln/>
            <a:extLst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b="1" dirty="0" smtClean="0">
                  <a:sym typeface="Symbol" pitchFamily="18" charset="2"/>
                </a:rPr>
                <a:t>a</a:t>
              </a:r>
              <a:r>
                <a:rPr lang="en-GB" sz="2000" b="1" dirty="0" smtClean="0">
                  <a:sym typeface="Symbol" pitchFamily="18" charset="2"/>
                </a:rPr>
                <a:t> downwards slope</a:t>
              </a:r>
            </a:p>
          </p:txBody>
        </p:sp>
      </p:grpSp>
      <p:sp>
        <p:nvSpPr>
          <p:cNvPr id="26" name="Text Box 62"/>
          <p:cNvSpPr txBox="1">
            <a:spLocks noChangeArrowheads="1"/>
          </p:cNvSpPr>
          <p:nvPr/>
        </p:nvSpPr>
        <p:spPr bwMode="auto">
          <a:xfrm>
            <a:off x="6246106" y="4694064"/>
            <a:ext cx="2070310" cy="400110"/>
          </a:xfrm>
          <a:prstGeom prst="rect">
            <a:avLst/>
          </a:prstGeom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ym typeface="Symbol" pitchFamily="18" charset="2"/>
              </a:rPr>
              <a:t>Negative gradient</a:t>
            </a:r>
            <a:endParaRPr lang="en-GB" sz="2000" b="1" dirty="0" smtClean="0"/>
          </a:p>
        </p:txBody>
      </p:sp>
      <p:grpSp>
        <p:nvGrpSpPr>
          <p:cNvPr id="27" name="Group 63"/>
          <p:cNvGrpSpPr>
            <a:grpSpLocks/>
          </p:cNvGrpSpPr>
          <p:nvPr/>
        </p:nvGrpSpPr>
        <p:grpSpPr bwMode="auto">
          <a:xfrm>
            <a:off x="381000" y="2204864"/>
            <a:ext cx="2671763" cy="2971800"/>
            <a:chOff x="240" y="1536"/>
            <a:chExt cx="1683" cy="2016"/>
          </a:xfrm>
        </p:grpSpPr>
        <p:sp>
          <p:nvSpPr>
            <p:cNvPr id="28" name="Rectangle 64"/>
            <p:cNvSpPr>
              <a:spLocks noChangeArrowheads="1"/>
            </p:cNvSpPr>
            <p:nvPr/>
          </p:nvSpPr>
          <p:spPr bwMode="auto">
            <a:xfrm>
              <a:off x="240" y="1536"/>
              <a:ext cx="1683" cy="2016"/>
            </a:xfrm>
            <a:prstGeom prst="rect">
              <a:avLst/>
            </a:prstGeom>
            <a:ln>
              <a:headEnd/>
              <a:tailEnd/>
            </a:ln>
            <a:extLst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smtClean="0"/>
            </a:p>
          </p:txBody>
        </p:sp>
        <p:grpSp>
          <p:nvGrpSpPr>
            <p:cNvPr id="29" name="Group 65"/>
            <p:cNvGrpSpPr>
              <a:grpSpLocks/>
            </p:cNvGrpSpPr>
            <p:nvPr/>
          </p:nvGrpSpPr>
          <p:grpSpPr bwMode="auto">
            <a:xfrm>
              <a:off x="322" y="1943"/>
              <a:ext cx="1519" cy="1200"/>
              <a:chOff x="384" y="2112"/>
              <a:chExt cx="1689" cy="1200"/>
            </a:xfrm>
          </p:grpSpPr>
          <p:sp>
            <p:nvSpPr>
              <p:cNvPr id="31" name="Rectangle 66"/>
              <p:cNvSpPr>
                <a:spLocks noChangeArrowheads="1"/>
              </p:cNvSpPr>
              <p:nvPr/>
            </p:nvSpPr>
            <p:spPr bwMode="auto">
              <a:xfrm>
                <a:off x="384" y="2112"/>
                <a:ext cx="1680" cy="12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2400" smtClean="0"/>
              </a:p>
            </p:txBody>
          </p:sp>
          <p:sp>
            <p:nvSpPr>
              <p:cNvPr id="32" name="Line 67"/>
              <p:cNvSpPr>
                <a:spLocks noChangeShapeType="1"/>
              </p:cNvSpPr>
              <p:nvPr/>
            </p:nvSpPr>
            <p:spPr bwMode="auto">
              <a:xfrm flipV="1">
                <a:off x="1128" y="2160"/>
                <a:ext cx="0" cy="108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arrow" w="med" len="med"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2400" smtClean="0"/>
              </a:p>
            </p:txBody>
          </p:sp>
          <p:sp>
            <p:nvSpPr>
              <p:cNvPr id="33" name="Line 68"/>
              <p:cNvSpPr>
                <a:spLocks noChangeShapeType="1"/>
              </p:cNvSpPr>
              <p:nvPr/>
            </p:nvSpPr>
            <p:spPr bwMode="auto">
              <a:xfrm>
                <a:off x="480" y="2985"/>
                <a:ext cx="1488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arrow" w="med" len="med"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2400" smtClean="0"/>
              </a:p>
            </p:txBody>
          </p:sp>
          <p:sp>
            <p:nvSpPr>
              <p:cNvPr id="34" name="Text Box 69"/>
              <p:cNvSpPr txBox="1">
                <a:spLocks noChangeArrowheads="1"/>
              </p:cNvSpPr>
              <p:nvPr/>
            </p:nvSpPr>
            <p:spPr bwMode="auto">
              <a:xfrm>
                <a:off x="912" y="2112"/>
                <a:ext cx="200" cy="24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i="1" smtClean="0">
                    <a:latin typeface="Times New Roman" pitchFamily="18" charset="0"/>
                  </a:rPr>
                  <a:t>y</a:t>
                </a:r>
                <a:endParaRPr lang="en-GB" i="1" smtClean="0">
                  <a:latin typeface="Times New Roman" pitchFamily="18" charset="0"/>
                </a:endParaRPr>
              </a:p>
            </p:txBody>
          </p:sp>
          <p:sp>
            <p:nvSpPr>
              <p:cNvPr id="35" name="Text Box 70"/>
              <p:cNvSpPr txBox="1">
                <a:spLocks noChangeArrowheads="1"/>
              </p:cNvSpPr>
              <p:nvPr/>
            </p:nvSpPr>
            <p:spPr bwMode="auto">
              <a:xfrm>
                <a:off x="1873" y="2984"/>
                <a:ext cx="200" cy="24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i="1" smtClean="0">
                    <a:latin typeface="Times New Roman" pitchFamily="18" charset="0"/>
                  </a:rPr>
                  <a:t>x</a:t>
                </a:r>
                <a:endParaRPr lang="en-GB" i="1" smtClean="0">
                  <a:latin typeface="Times New Roman" pitchFamily="18" charset="0"/>
                </a:endParaRPr>
              </a:p>
            </p:txBody>
          </p:sp>
        </p:grpSp>
        <p:sp>
          <p:nvSpPr>
            <p:cNvPr id="30" name="Text Box 71"/>
            <p:cNvSpPr txBox="1">
              <a:spLocks noChangeArrowheads="1"/>
            </p:cNvSpPr>
            <p:nvPr/>
          </p:nvSpPr>
          <p:spPr bwMode="auto">
            <a:xfrm>
              <a:off x="408" y="1614"/>
              <a:ext cx="1293" cy="271"/>
            </a:xfrm>
            <a:prstGeom prst="rect">
              <a:avLst/>
            </a:prstGeom>
            <a:ln/>
            <a:extLst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b="1" dirty="0" smtClean="0">
                  <a:sym typeface="Symbol" pitchFamily="18" charset="2"/>
                </a:rPr>
                <a:t>a</a:t>
              </a:r>
              <a:r>
                <a:rPr lang="en-GB" sz="2000" b="1" dirty="0" smtClean="0">
                  <a:sym typeface="Symbol" pitchFamily="18" charset="2"/>
                </a:rPr>
                <a:t>n upwards slope</a:t>
              </a:r>
              <a:endParaRPr lang="en-GB" sz="2000" b="1" dirty="0" smtClean="0"/>
            </a:p>
          </p:txBody>
        </p:sp>
      </p:grpSp>
      <p:sp>
        <p:nvSpPr>
          <p:cNvPr id="36" name="Text Box 72"/>
          <p:cNvSpPr txBox="1">
            <a:spLocks noChangeArrowheads="1"/>
          </p:cNvSpPr>
          <p:nvPr/>
        </p:nvSpPr>
        <p:spPr bwMode="auto">
          <a:xfrm>
            <a:off x="683568" y="4694064"/>
            <a:ext cx="1965538" cy="400110"/>
          </a:xfrm>
          <a:prstGeom prst="rect">
            <a:avLst/>
          </a:prstGeom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ym typeface="Symbol" pitchFamily="18" charset="2"/>
              </a:rPr>
              <a:t>Positive gradient</a:t>
            </a:r>
            <a:endParaRPr lang="en-GB" sz="2000" b="1" dirty="0" smtClean="0"/>
          </a:p>
        </p:txBody>
      </p:sp>
      <p:sp>
        <p:nvSpPr>
          <p:cNvPr id="37" name="Line 73"/>
          <p:cNvSpPr>
            <a:spLocks noChangeShapeType="1"/>
          </p:cNvSpPr>
          <p:nvPr/>
        </p:nvSpPr>
        <p:spPr bwMode="auto">
          <a:xfrm flipV="1">
            <a:off x="954088" y="2912889"/>
            <a:ext cx="1524000" cy="1414462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smtClean="0"/>
          </a:p>
        </p:txBody>
      </p:sp>
      <p:sp>
        <p:nvSpPr>
          <p:cNvPr id="38" name="Line 74"/>
          <p:cNvSpPr>
            <a:spLocks noChangeShapeType="1"/>
          </p:cNvSpPr>
          <p:nvPr/>
        </p:nvSpPr>
        <p:spPr bwMode="auto">
          <a:xfrm>
            <a:off x="3503613" y="3478039"/>
            <a:ext cx="19050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smtClean="0"/>
          </a:p>
        </p:txBody>
      </p:sp>
      <p:sp>
        <p:nvSpPr>
          <p:cNvPr id="39" name="Line 75"/>
          <p:cNvSpPr>
            <a:spLocks noChangeShapeType="1"/>
          </p:cNvSpPr>
          <p:nvPr/>
        </p:nvSpPr>
        <p:spPr bwMode="auto">
          <a:xfrm>
            <a:off x="6362700" y="3054176"/>
            <a:ext cx="1828800" cy="1344613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smtClean="0"/>
          </a:p>
        </p:txBody>
      </p:sp>
      <p:sp>
        <p:nvSpPr>
          <p:cNvPr id="40" name="Text Box 76"/>
          <p:cNvSpPr txBox="1">
            <a:spLocks noChangeArrowheads="1"/>
          </p:cNvSpPr>
          <p:nvPr/>
        </p:nvSpPr>
        <p:spPr bwMode="auto">
          <a:xfrm>
            <a:off x="213711" y="1732859"/>
            <a:ext cx="86868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/>
              <a:t>The gradient (slope) of a line can be positive, negative or zero</a:t>
            </a:r>
            <a:endParaRPr lang="en-GB" sz="2400" dirty="0" smtClean="0"/>
          </a:p>
        </p:txBody>
      </p:sp>
      <p:sp>
        <p:nvSpPr>
          <p:cNvPr id="41" name="Text Box 77"/>
          <p:cNvSpPr txBox="1">
            <a:spLocks noChangeArrowheads="1"/>
          </p:cNvSpPr>
          <p:nvPr/>
        </p:nvSpPr>
        <p:spPr bwMode="auto">
          <a:xfrm>
            <a:off x="304800" y="5301207"/>
            <a:ext cx="563615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/>
              <a:t>If a line is vertical its gradient is UNDEFINED</a:t>
            </a:r>
            <a:endParaRPr lang="en-GB" sz="2400" dirty="0" smtClean="0"/>
          </a:p>
        </p:txBody>
      </p:sp>
    </p:spTree>
    <p:extLst>
      <p:ext uri="{BB962C8B-B14F-4D97-AF65-F5344CB8AC3E}">
        <p14:creationId xmlns:p14="http://schemas.microsoft.com/office/powerpoint/2010/main" val="3776964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882530" y="1982688"/>
            <a:ext cx="3138487" cy="3962400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0" y="1268414"/>
            <a:ext cx="9144000" cy="5589587"/>
          </a:xfrm>
        </p:spPr>
        <p:txBody>
          <a:bodyPr/>
          <a:lstStyle/>
          <a:p>
            <a:r>
              <a:rPr lang="en-GB" dirty="0" smtClean="0"/>
              <a:t>Working out the gradient</a:t>
            </a:r>
            <a:endParaRPr lang="en-GB" dirty="0"/>
          </a:p>
        </p:txBody>
      </p: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480392" y="2571328"/>
            <a:ext cx="4038600" cy="914400"/>
            <a:chOff x="2592" y="1246"/>
            <a:chExt cx="2544" cy="576"/>
          </a:xfrm>
        </p:grpSpPr>
        <p:sp>
          <p:nvSpPr>
            <p:cNvPr id="7" name="Rectangle 6"/>
            <p:cNvSpPr>
              <a:spLocks noChangeArrowheads="1"/>
            </p:cNvSpPr>
            <p:nvPr/>
          </p:nvSpPr>
          <p:spPr bwMode="auto">
            <a:xfrm>
              <a:off x="2592" y="1246"/>
              <a:ext cx="2544" cy="576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smtClean="0"/>
            </a:p>
          </p:txBody>
        </p:sp>
        <p:grpSp>
          <p:nvGrpSpPr>
            <p:cNvPr id="8" name="Group 7"/>
            <p:cNvGrpSpPr>
              <a:grpSpLocks/>
            </p:cNvGrpSpPr>
            <p:nvPr/>
          </p:nvGrpSpPr>
          <p:grpSpPr bwMode="auto">
            <a:xfrm>
              <a:off x="2652" y="1267"/>
              <a:ext cx="2424" cy="536"/>
              <a:chOff x="2664" y="1243"/>
              <a:chExt cx="2424" cy="536"/>
            </a:xfrm>
          </p:grpSpPr>
          <p:sp>
            <p:nvSpPr>
              <p:cNvPr id="9" name="Text Box 8"/>
              <p:cNvSpPr txBox="1">
                <a:spLocks noChangeArrowheads="1"/>
              </p:cNvSpPr>
              <p:nvPr/>
            </p:nvSpPr>
            <p:spPr bwMode="auto">
              <a:xfrm>
                <a:off x="2664" y="1364"/>
                <a:ext cx="1219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400" smtClean="0"/>
                  <a:t>the gradient =</a:t>
                </a:r>
                <a:endParaRPr lang="en-GB" sz="2400" smtClean="0"/>
              </a:p>
            </p:txBody>
          </p:sp>
          <p:grpSp>
            <p:nvGrpSpPr>
              <p:cNvPr id="10" name="Group 9"/>
              <p:cNvGrpSpPr>
                <a:grpSpLocks/>
              </p:cNvGrpSpPr>
              <p:nvPr/>
            </p:nvGrpSpPr>
            <p:grpSpPr bwMode="auto">
              <a:xfrm>
                <a:off x="3954" y="1243"/>
                <a:ext cx="1134" cy="536"/>
                <a:chOff x="3032" y="2218"/>
                <a:chExt cx="1134" cy="536"/>
              </a:xfrm>
            </p:grpSpPr>
            <p:sp>
              <p:nvSpPr>
                <p:cNvPr id="11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3055" y="2218"/>
                  <a:ext cx="1000" cy="29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2400" smtClean="0"/>
                    <a:t>change in </a:t>
                  </a:r>
                  <a:r>
                    <a:rPr lang="en-US" sz="2400" i="1" smtClean="0">
                      <a:latin typeface="Times New Roman" pitchFamily="18" charset="0"/>
                    </a:rPr>
                    <a:t>y</a:t>
                  </a:r>
                  <a:endParaRPr lang="en-GB" sz="2400" i="1" smtClean="0">
                    <a:latin typeface="Times New Roman" pitchFamily="18" charset="0"/>
                  </a:endParaRPr>
                </a:p>
              </p:txBody>
            </p:sp>
            <p:sp>
              <p:nvSpPr>
                <p:cNvPr id="12" name="Line 11"/>
                <p:cNvSpPr>
                  <a:spLocks noChangeShapeType="1"/>
                </p:cNvSpPr>
                <p:nvPr/>
              </p:nvSpPr>
              <p:spPr bwMode="auto">
                <a:xfrm>
                  <a:off x="3032" y="2485"/>
                  <a:ext cx="113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 sz="2400" smtClean="0"/>
                </a:p>
              </p:txBody>
            </p:sp>
            <p:sp>
              <p:nvSpPr>
                <p:cNvPr id="13" name="Text Box 12"/>
                <p:cNvSpPr txBox="1">
                  <a:spLocks noChangeArrowheads="1"/>
                </p:cNvSpPr>
                <p:nvPr/>
              </p:nvSpPr>
              <p:spPr bwMode="auto">
                <a:xfrm>
                  <a:off x="3055" y="2463"/>
                  <a:ext cx="1000" cy="29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2400" smtClean="0"/>
                    <a:t>change in </a:t>
                  </a:r>
                  <a:r>
                    <a:rPr lang="en-US" sz="2400" i="1" smtClean="0">
                      <a:latin typeface="Times New Roman" pitchFamily="18" charset="0"/>
                    </a:rPr>
                    <a:t>x</a:t>
                  </a:r>
                  <a:endParaRPr lang="en-GB" sz="2400" i="1" smtClean="0">
                    <a:latin typeface="Times New Roman" pitchFamily="18" charset="0"/>
                  </a:endParaRPr>
                </a:p>
              </p:txBody>
            </p:sp>
          </p:grpSp>
        </p:grpSp>
      </p:grpSp>
      <p:grpSp>
        <p:nvGrpSpPr>
          <p:cNvPr id="14" name="Group 13"/>
          <p:cNvGrpSpPr>
            <a:grpSpLocks/>
          </p:cNvGrpSpPr>
          <p:nvPr/>
        </p:nvGrpSpPr>
        <p:grpSpPr bwMode="auto">
          <a:xfrm>
            <a:off x="787152" y="4314800"/>
            <a:ext cx="3352800" cy="914400"/>
            <a:chOff x="2352" y="3159"/>
            <a:chExt cx="2112" cy="576"/>
          </a:xfrm>
        </p:grpSpPr>
        <p:sp>
          <p:nvSpPr>
            <p:cNvPr id="15" name="Rectangle 14"/>
            <p:cNvSpPr>
              <a:spLocks noChangeArrowheads="1"/>
            </p:cNvSpPr>
            <p:nvPr/>
          </p:nvSpPr>
          <p:spPr bwMode="auto">
            <a:xfrm>
              <a:off x="2352" y="3159"/>
              <a:ext cx="2112" cy="576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smtClean="0"/>
            </a:p>
          </p:txBody>
        </p:sp>
        <p:grpSp>
          <p:nvGrpSpPr>
            <p:cNvPr id="16" name="Group 15"/>
            <p:cNvGrpSpPr>
              <a:grpSpLocks/>
            </p:cNvGrpSpPr>
            <p:nvPr/>
          </p:nvGrpSpPr>
          <p:grpSpPr bwMode="auto">
            <a:xfrm>
              <a:off x="2432" y="3163"/>
              <a:ext cx="1951" cy="536"/>
              <a:chOff x="2417" y="3149"/>
              <a:chExt cx="1951" cy="536"/>
            </a:xfrm>
          </p:grpSpPr>
          <p:sp>
            <p:nvSpPr>
              <p:cNvPr id="17" name="Text Box 16"/>
              <p:cNvSpPr txBox="1">
                <a:spLocks noChangeArrowheads="1"/>
              </p:cNvSpPr>
              <p:nvPr/>
            </p:nvSpPr>
            <p:spPr bwMode="auto">
              <a:xfrm>
                <a:off x="2417" y="3271"/>
                <a:ext cx="1219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400" smtClean="0"/>
                  <a:t>the gradient =</a:t>
                </a:r>
                <a:endParaRPr lang="en-GB" sz="2400" smtClean="0"/>
              </a:p>
            </p:txBody>
          </p:sp>
          <p:grpSp>
            <p:nvGrpSpPr>
              <p:cNvPr id="18" name="Group 17"/>
              <p:cNvGrpSpPr>
                <a:grpSpLocks/>
              </p:cNvGrpSpPr>
              <p:nvPr/>
            </p:nvGrpSpPr>
            <p:grpSpPr bwMode="auto">
              <a:xfrm>
                <a:off x="3704" y="3149"/>
                <a:ext cx="664" cy="536"/>
                <a:chOff x="2455" y="3186"/>
                <a:chExt cx="664" cy="536"/>
              </a:xfrm>
            </p:grpSpPr>
            <p:sp>
              <p:nvSpPr>
                <p:cNvPr id="19" name="Text Box 18"/>
                <p:cNvSpPr txBox="1">
                  <a:spLocks noChangeArrowheads="1"/>
                </p:cNvSpPr>
                <p:nvPr/>
              </p:nvSpPr>
              <p:spPr bwMode="auto">
                <a:xfrm>
                  <a:off x="2467" y="3186"/>
                  <a:ext cx="603" cy="29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2400" i="1" smtClean="0">
                      <a:latin typeface="Times New Roman" pitchFamily="18" charset="0"/>
                    </a:rPr>
                    <a:t>y</a:t>
                  </a:r>
                  <a:r>
                    <a:rPr lang="en-US" sz="2400" baseline="-25000" smtClean="0"/>
                    <a:t>2</a:t>
                  </a:r>
                  <a:r>
                    <a:rPr lang="en-US" sz="2400" smtClean="0"/>
                    <a:t> – </a:t>
                  </a:r>
                  <a:r>
                    <a:rPr lang="en-US" sz="2400" i="1" smtClean="0">
                      <a:latin typeface="Times New Roman" pitchFamily="18" charset="0"/>
                    </a:rPr>
                    <a:t>y</a:t>
                  </a:r>
                  <a:r>
                    <a:rPr lang="en-US" sz="2400" baseline="-25000" smtClean="0"/>
                    <a:t>1</a:t>
                  </a:r>
                  <a:endParaRPr lang="en-GB" sz="2400" baseline="-25000" smtClean="0"/>
                </a:p>
              </p:txBody>
            </p:sp>
            <p:sp>
              <p:nvSpPr>
                <p:cNvPr id="20" name="Line 19"/>
                <p:cNvSpPr>
                  <a:spLocks noChangeShapeType="1"/>
                </p:cNvSpPr>
                <p:nvPr/>
              </p:nvSpPr>
              <p:spPr bwMode="auto">
                <a:xfrm>
                  <a:off x="2455" y="3453"/>
                  <a:ext cx="66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 sz="2400" smtClean="0"/>
                </a:p>
              </p:txBody>
            </p:sp>
            <p:sp>
              <p:nvSpPr>
                <p:cNvPr id="21" name="Text Box 20"/>
                <p:cNvSpPr txBox="1">
                  <a:spLocks noChangeArrowheads="1"/>
                </p:cNvSpPr>
                <p:nvPr/>
              </p:nvSpPr>
              <p:spPr bwMode="auto">
                <a:xfrm>
                  <a:off x="2467" y="3431"/>
                  <a:ext cx="603" cy="29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2400" i="1" smtClean="0">
                      <a:latin typeface="Times New Roman" pitchFamily="18" charset="0"/>
                    </a:rPr>
                    <a:t>x</a:t>
                  </a:r>
                  <a:r>
                    <a:rPr lang="en-US" sz="2400" baseline="-25000" smtClean="0"/>
                    <a:t>2</a:t>
                  </a:r>
                  <a:r>
                    <a:rPr lang="en-US" sz="2400" smtClean="0"/>
                    <a:t> – </a:t>
                  </a:r>
                  <a:r>
                    <a:rPr lang="en-US" sz="2400" i="1" smtClean="0">
                      <a:latin typeface="Times New Roman" pitchFamily="18" charset="0"/>
                    </a:rPr>
                    <a:t>x</a:t>
                  </a:r>
                  <a:r>
                    <a:rPr lang="en-US" sz="2400" baseline="-25000" smtClean="0"/>
                    <a:t>1</a:t>
                  </a:r>
                  <a:endParaRPr lang="en-GB" sz="2400" baseline="-25000" smtClean="0"/>
                </a:p>
              </p:txBody>
            </p:sp>
          </p:grpSp>
        </p:grpSp>
      </p:grpSp>
      <p:grpSp>
        <p:nvGrpSpPr>
          <p:cNvPr id="22" name="Group 22"/>
          <p:cNvGrpSpPr>
            <a:grpSpLocks/>
          </p:cNvGrpSpPr>
          <p:nvPr/>
        </p:nvGrpSpPr>
        <p:grpSpPr bwMode="auto">
          <a:xfrm>
            <a:off x="4882530" y="2287488"/>
            <a:ext cx="3138487" cy="3657600"/>
            <a:chOff x="327" y="1392"/>
            <a:chExt cx="1977" cy="2304"/>
          </a:xfrm>
        </p:grpSpPr>
        <p:sp>
          <p:nvSpPr>
            <p:cNvPr id="23" name="Line 23"/>
            <p:cNvSpPr>
              <a:spLocks noChangeShapeType="1"/>
            </p:cNvSpPr>
            <p:nvPr/>
          </p:nvSpPr>
          <p:spPr bwMode="auto">
            <a:xfrm flipV="1">
              <a:off x="759" y="1392"/>
              <a:ext cx="0" cy="230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arrow" w="med" len="med"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smtClean="0"/>
            </a:p>
          </p:txBody>
        </p:sp>
        <p:sp>
          <p:nvSpPr>
            <p:cNvPr id="24" name="Line 24"/>
            <p:cNvSpPr>
              <a:spLocks noChangeShapeType="1"/>
            </p:cNvSpPr>
            <p:nvPr/>
          </p:nvSpPr>
          <p:spPr bwMode="auto">
            <a:xfrm>
              <a:off x="327" y="3120"/>
              <a:ext cx="182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arrow" w="med" len="med"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smtClean="0"/>
            </a:p>
          </p:txBody>
        </p:sp>
        <p:sp>
          <p:nvSpPr>
            <p:cNvPr id="25" name="Line 25"/>
            <p:cNvSpPr>
              <a:spLocks noChangeShapeType="1"/>
            </p:cNvSpPr>
            <p:nvPr/>
          </p:nvSpPr>
          <p:spPr bwMode="auto">
            <a:xfrm flipV="1">
              <a:off x="345" y="1424"/>
              <a:ext cx="1649" cy="1911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smtClean="0"/>
            </a:p>
          </p:txBody>
        </p:sp>
        <p:sp>
          <p:nvSpPr>
            <p:cNvPr id="26" name="Text Box 26"/>
            <p:cNvSpPr txBox="1">
              <a:spLocks noChangeArrowheads="1"/>
            </p:cNvSpPr>
            <p:nvPr/>
          </p:nvSpPr>
          <p:spPr bwMode="auto">
            <a:xfrm>
              <a:off x="2103" y="3120"/>
              <a:ext cx="20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400" i="1" smtClean="0">
                  <a:latin typeface="Times New Roman" pitchFamily="18" charset="0"/>
                </a:rPr>
                <a:t>x</a:t>
              </a:r>
              <a:endParaRPr lang="en-GB" sz="2400" i="1" smtClean="0">
                <a:latin typeface="Times New Roman" pitchFamily="18" charset="0"/>
              </a:endParaRPr>
            </a:p>
          </p:txBody>
        </p:sp>
      </p:grpSp>
      <p:sp>
        <p:nvSpPr>
          <p:cNvPr id="27" name="Text Box 27"/>
          <p:cNvSpPr txBox="1">
            <a:spLocks noChangeArrowheads="1"/>
          </p:cNvSpPr>
          <p:nvPr/>
        </p:nvSpPr>
        <p:spPr bwMode="auto">
          <a:xfrm>
            <a:off x="5187330" y="1982688"/>
            <a:ext cx="3190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i="1" smtClean="0">
                <a:latin typeface="Times New Roman" pitchFamily="18" charset="0"/>
              </a:rPr>
              <a:t>y</a:t>
            </a:r>
            <a:endParaRPr lang="en-GB" sz="2400" i="1" smtClean="0">
              <a:latin typeface="Times New Roman" pitchFamily="18" charset="0"/>
            </a:endParaRPr>
          </a:p>
        </p:txBody>
      </p:sp>
      <p:sp>
        <p:nvSpPr>
          <p:cNvPr id="28" name="Rectangle 28"/>
          <p:cNvSpPr>
            <a:spLocks noChangeArrowheads="1"/>
          </p:cNvSpPr>
          <p:nvPr/>
        </p:nvSpPr>
        <p:spPr bwMode="auto">
          <a:xfrm>
            <a:off x="6344617" y="3770213"/>
            <a:ext cx="82907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i="1" smtClean="0">
                <a:latin typeface="Times New Roman" pitchFamily="18" charset="0"/>
              </a:rPr>
              <a:t>x</a:t>
            </a:r>
            <a:r>
              <a:rPr lang="en-US" sz="2000" baseline="-25000" smtClean="0"/>
              <a:t>2</a:t>
            </a:r>
            <a:r>
              <a:rPr lang="en-US" sz="2000" smtClean="0"/>
              <a:t> – </a:t>
            </a:r>
            <a:r>
              <a:rPr lang="en-US" sz="2000" i="1" smtClean="0">
                <a:latin typeface="Times New Roman" pitchFamily="18" charset="0"/>
              </a:rPr>
              <a:t>x</a:t>
            </a:r>
            <a:r>
              <a:rPr lang="en-US" sz="2000" baseline="-25000" smtClean="0"/>
              <a:t>1</a:t>
            </a:r>
            <a:endParaRPr lang="en-GB" sz="2000" baseline="-25000" smtClean="0"/>
          </a:p>
        </p:txBody>
      </p:sp>
      <p:sp>
        <p:nvSpPr>
          <p:cNvPr id="29" name="Line 29"/>
          <p:cNvSpPr>
            <a:spLocks noChangeShapeType="1"/>
          </p:cNvSpPr>
          <p:nvPr/>
        </p:nvSpPr>
        <p:spPr bwMode="auto">
          <a:xfrm>
            <a:off x="6304930" y="3795613"/>
            <a:ext cx="933450" cy="0"/>
          </a:xfrm>
          <a:prstGeom prst="line">
            <a:avLst/>
          </a:prstGeom>
          <a:noFill/>
          <a:ln w="28575">
            <a:solidFill>
              <a:srgbClr val="A1D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smtClean="0"/>
          </a:p>
        </p:txBody>
      </p:sp>
      <p:sp>
        <p:nvSpPr>
          <p:cNvPr id="30" name="Line 30"/>
          <p:cNvSpPr>
            <a:spLocks noChangeShapeType="1"/>
          </p:cNvSpPr>
          <p:nvPr/>
        </p:nvSpPr>
        <p:spPr bwMode="auto">
          <a:xfrm>
            <a:off x="7238380" y="2714526"/>
            <a:ext cx="0" cy="1081087"/>
          </a:xfrm>
          <a:prstGeom prst="line">
            <a:avLst/>
          </a:prstGeom>
          <a:noFill/>
          <a:ln w="28575">
            <a:solidFill>
              <a:srgbClr val="A1D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smtClean="0"/>
          </a:p>
        </p:txBody>
      </p:sp>
      <p:grpSp>
        <p:nvGrpSpPr>
          <p:cNvPr id="31" name="Group 31"/>
          <p:cNvGrpSpPr>
            <a:grpSpLocks/>
          </p:cNvGrpSpPr>
          <p:nvPr/>
        </p:nvGrpSpPr>
        <p:grpSpPr bwMode="auto">
          <a:xfrm>
            <a:off x="5520705" y="3359051"/>
            <a:ext cx="863600" cy="466725"/>
            <a:chOff x="3463" y="2067"/>
            <a:chExt cx="544" cy="294"/>
          </a:xfrm>
        </p:grpSpPr>
        <p:sp>
          <p:nvSpPr>
            <p:cNvPr id="32" name="Rectangle 32"/>
            <p:cNvSpPr>
              <a:spLocks noChangeArrowheads="1"/>
            </p:cNvSpPr>
            <p:nvPr/>
          </p:nvSpPr>
          <p:spPr bwMode="auto">
            <a:xfrm>
              <a:off x="3463" y="2067"/>
              <a:ext cx="544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smtClean="0"/>
                <a:t>(</a:t>
              </a:r>
              <a:r>
                <a:rPr lang="en-US" sz="2000" i="1" smtClean="0">
                  <a:latin typeface="Times New Roman" pitchFamily="18" charset="0"/>
                </a:rPr>
                <a:t>x</a:t>
              </a:r>
              <a:r>
                <a:rPr lang="en-US" sz="2000" baseline="-25000" smtClean="0"/>
                <a:t>1</a:t>
              </a:r>
              <a:r>
                <a:rPr lang="en-US" sz="2000" smtClean="0"/>
                <a:t>, </a:t>
              </a:r>
              <a:r>
                <a:rPr lang="en-US" sz="2000" i="1" smtClean="0">
                  <a:latin typeface="Times New Roman" pitchFamily="18" charset="0"/>
                </a:rPr>
                <a:t>y</a:t>
              </a:r>
              <a:r>
                <a:rPr lang="en-US" sz="2000" baseline="-25000" smtClean="0"/>
                <a:t>1</a:t>
              </a:r>
              <a:r>
                <a:rPr lang="en-US" sz="2000" smtClean="0"/>
                <a:t>)</a:t>
              </a:r>
              <a:endParaRPr lang="en-GB" sz="2000" smtClean="0"/>
            </a:p>
          </p:txBody>
        </p:sp>
        <p:sp>
          <p:nvSpPr>
            <p:cNvPr id="33" name="Oval 33"/>
            <p:cNvSpPr>
              <a:spLocks noChangeArrowheads="1"/>
            </p:cNvSpPr>
            <p:nvPr/>
          </p:nvSpPr>
          <p:spPr bwMode="auto">
            <a:xfrm>
              <a:off x="3918" y="2314"/>
              <a:ext cx="47" cy="47"/>
            </a:xfrm>
            <a:prstGeom prst="ellipse">
              <a:avLst/>
            </a:prstGeom>
            <a:solidFill>
              <a:srgbClr val="FFBC8F"/>
            </a:solidFill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smtClean="0"/>
            </a:p>
          </p:txBody>
        </p:sp>
      </p:grpSp>
      <p:grpSp>
        <p:nvGrpSpPr>
          <p:cNvPr id="34" name="Group 34"/>
          <p:cNvGrpSpPr>
            <a:grpSpLocks/>
          </p:cNvGrpSpPr>
          <p:nvPr/>
        </p:nvGrpSpPr>
        <p:grpSpPr bwMode="auto">
          <a:xfrm>
            <a:off x="6192217" y="2258913"/>
            <a:ext cx="1082675" cy="455613"/>
            <a:chOff x="3886" y="1374"/>
            <a:chExt cx="682" cy="287"/>
          </a:xfrm>
        </p:grpSpPr>
        <p:sp>
          <p:nvSpPr>
            <p:cNvPr id="35" name="Rectangle 35"/>
            <p:cNvSpPr>
              <a:spLocks noChangeArrowheads="1"/>
            </p:cNvSpPr>
            <p:nvPr/>
          </p:nvSpPr>
          <p:spPr bwMode="auto">
            <a:xfrm>
              <a:off x="3886" y="1374"/>
              <a:ext cx="544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smtClean="0"/>
                <a:t>(</a:t>
              </a:r>
              <a:r>
                <a:rPr lang="en-US" sz="2000" i="1" smtClean="0">
                  <a:latin typeface="Times New Roman" pitchFamily="18" charset="0"/>
                </a:rPr>
                <a:t>x</a:t>
              </a:r>
              <a:r>
                <a:rPr lang="en-US" sz="2000" baseline="-25000" smtClean="0"/>
                <a:t>2</a:t>
              </a:r>
              <a:r>
                <a:rPr lang="en-US" sz="2000" smtClean="0"/>
                <a:t>, </a:t>
              </a:r>
              <a:r>
                <a:rPr lang="en-US" sz="2000" i="1" smtClean="0">
                  <a:latin typeface="Times New Roman" pitchFamily="18" charset="0"/>
                </a:rPr>
                <a:t>y</a:t>
              </a:r>
              <a:r>
                <a:rPr lang="en-US" sz="2000" baseline="-25000" smtClean="0"/>
                <a:t>2</a:t>
              </a:r>
              <a:r>
                <a:rPr lang="en-US" sz="2000" smtClean="0"/>
                <a:t>)</a:t>
              </a:r>
              <a:endParaRPr lang="en-GB" sz="2000" smtClean="0"/>
            </a:p>
          </p:txBody>
        </p:sp>
        <p:sp>
          <p:nvSpPr>
            <p:cNvPr id="36" name="Oval 36"/>
            <p:cNvSpPr>
              <a:spLocks noChangeArrowheads="1"/>
            </p:cNvSpPr>
            <p:nvPr/>
          </p:nvSpPr>
          <p:spPr bwMode="auto">
            <a:xfrm>
              <a:off x="4521" y="1614"/>
              <a:ext cx="47" cy="47"/>
            </a:xfrm>
            <a:prstGeom prst="ellipse">
              <a:avLst/>
            </a:prstGeom>
            <a:solidFill>
              <a:srgbClr val="FFBC8F"/>
            </a:solidFill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smtClean="0"/>
            </a:p>
          </p:txBody>
        </p:sp>
      </p:grpSp>
      <p:sp>
        <p:nvSpPr>
          <p:cNvPr id="37" name="Rectangle 37"/>
          <p:cNvSpPr>
            <a:spLocks noChangeArrowheads="1"/>
          </p:cNvSpPr>
          <p:nvPr/>
        </p:nvSpPr>
        <p:spPr bwMode="auto">
          <a:xfrm>
            <a:off x="7225680" y="3065363"/>
            <a:ext cx="82907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i="1" smtClean="0">
                <a:latin typeface="Times New Roman" pitchFamily="18" charset="0"/>
              </a:rPr>
              <a:t>y</a:t>
            </a:r>
            <a:r>
              <a:rPr lang="en-US" sz="2000" baseline="-25000" smtClean="0"/>
              <a:t>2</a:t>
            </a:r>
            <a:r>
              <a:rPr lang="en-US" sz="2000" smtClean="0"/>
              <a:t> – </a:t>
            </a:r>
            <a:r>
              <a:rPr lang="en-US" sz="2000" i="1" smtClean="0">
                <a:latin typeface="Times New Roman" pitchFamily="18" charset="0"/>
              </a:rPr>
              <a:t>y</a:t>
            </a:r>
            <a:r>
              <a:rPr lang="en-US" sz="2000" baseline="-25000" smtClean="0"/>
              <a:t>1</a:t>
            </a:r>
            <a:endParaRPr lang="en-GB" sz="2000" baseline="-25000" smtClean="0"/>
          </a:p>
        </p:txBody>
      </p:sp>
    </p:spTree>
    <p:extLst>
      <p:ext uri="{BB962C8B-B14F-4D97-AF65-F5344CB8AC3E}">
        <p14:creationId xmlns:p14="http://schemas.microsoft.com/office/powerpoint/2010/main" val="3390883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 animBg="1"/>
      <p:bldP spid="30" grpId="0" animBg="1"/>
      <p:bldP spid="3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Text Box 5"/>
          <p:cNvSpPr txBox="1">
            <a:spLocks noChangeArrowheads="1"/>
          </p:cNvSpPr>
          <p:nvPr/>
        </p:nvSpPr>
        <p:spPr bwMode="auto">
          <a:xfrm>
            <a:off x="4553487" y="4978610"/>
            <a:ext cx="4142209" cy="156966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/>
              <a:t>Once the table is complete, plot on the grid and join the points, by free hand to create a curved line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 Box 5"/>
              <p:cNvSpPr txBox="1">
                <a:spLocks noChangeArrowheads="1"/>
              </p:cNvSpPr>
              <p:nvPr/>
            </p:nvSpPr>
            <p:spPr bwMode="auto">
              <a:xfrm>
                <a:off x="16479" y="852864"/>
                <a:ext cx="8825183" cy="14465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defTabSz="914400" eaLnBrk="1" hangingPunct="1"/>
                <a:r>
                  <a:rPr lang="en-GB" sz="2200" b="1" u="sng" dirty="0">
                    <a:solidFill>
                      <a:prstClr val="black"/>
                    </a:solidFill>
                    <a:latin typeface="+mn-lt"/>
                  </a:rPr>
                  <a:t>Example:</a:t>
                </a:r>
              </a:p>
              <a:p>
                <a:pPr defTabSz="914400" eaLnBrk="1" hangingPunct="1"/>
                <a:r>
                  <a:rPr lang="en-GB" sz="2200" dirty="0" smtClean="0">
                    <a:solidFill>
                      <a:prstClr val="black"/>
                    </a:solidFill>
                    <a:latin typeface="+mn-lt"/>
                  </a:rPr>
                  <a:t>Plot the </a:t>
                </a:r>
                <a:r>
                  <a:rPr lang="en-GB" sz="2200" dirty="0">
                    <a:solidFill>
                      <a:prstClr val="black"/>
                    </a:solidFill>
                    <a:latin typeface="+mn-lt"/>
                  </a:rPr>
                  <a:t>graph </a:t>
                </a:r>
                <a:r>
                  <a:rPr lang="en-GB" sz="2200" dirty="0" smtClean="0">
                    <a:solidFill>
                      <a:prstClr val="black"/>
                    </a:solidFill>
                    <a:latin typeface="+mn-lt"/>
                  </a:rPr>
                  <a:t>of the equation </a:t>
                </a:r>
                <a14:m>
                  <m:oMath xmlns:m="http://schemas.openxmlformats.org/officeDocument/2006/math">
                    <m:r>
                      <a:rPr lang="en-GB" altLang="x-none" sz="2200" b="1" i="1" dirty="0">
                        <a:latin typeface="Cambria Math" charset="0"/>
                      </a:rPr>
                      <m:t>𝒚</m:t>
                    </m:r>
                    <m:r>
                      <a:rPr lang="en-GB" altLang="x-none" sz="2200" b="1" i="1" dirty="0">
                        <a:latin typeface="Cambria Math" charset="0"/>
                      </a:rPr>
                      <m:t> = </m:t>
                    </m:r>
                    <m:r>
                      <a:rPr lang="en-GB" altLang="x-none" sz="2200" b="1" i="1" dirty="0">
                        <a:latin typeface="Cambria Math" charset="0"/>
                      </a:rPr>
                      <m:t>𝒙</m:t>
                    </m:r>
                    <m:r>
                      <a:rPr lang="en-GB" altLang="x-none" sz="2200" b="1" i="1" baseline="30000" dirty="0">
                        <a:latin typeface="Cambria Math" charset="0"/>
                      </a:rPr>
                      <m:t>𝟐</m:t>
                    </m:r>
                    <m:r>
                      <a:rPr lang="en-GB" altLang="x-none" sz="2200" b="1" i="1" dirty="0">
                        <a:latin typeface="Cambria Math" charset="0"/>
                      </a:rPr>
                      <m:t> + </m:t>
                    </m:r>
                    <m:r>
                      <a:rPr lang="en-GB" altLang="x-none" sz="2200" b="1" i="1" dirty="0">
                        <a:latin typeface="Cambria Math" charset="0"/>
                      </a:rPr>
                      <m:t>𝟏</m:t>
                    </m:r>
                  </m:oMath>
                </a14:m>
                <a:endParaRPr lang="en-GB" sz="2200" b="1" i="1" dirty="0">
                  <a:solidFill>
                    <a:schemeClr val="accent3">
                      <a:lumMod val="75000"/>
                    </a:schemeClr>
                  </a:solidFill>
                  <a:latin typeface="+mn-lt"/>
                </a:endParaRPr>
              </a:p>
              <a:p>
                <a:pPr defTabSz="914400" eaLnBrk="1" hangingPunct="1"/>
                <a:r>
                  <a:rPr lang="en-GB" sz="2200" u="sng" dirty="0">
                    <a:solidFill>
                      <a:prstClr val="black"/>
                    </a:solidFill>
                    <a:latin typeface="+mn-lt"/>
                  </a:rPr>
                  <a:t>Step 2: </a:t>
                </a:r>
                <a:r>
                  <a:rPr lang="en-GB" sz="2200" dirty="0">
                    <a:solidFill>
                      <a:prstClr val="black"/>
                    </a:solidFill>
                    <a:latin typeface="+mn-lt"/>
                  </a:rPr>
                  <a:t>We use our table of coordinates to plot each point on a </a:t>
                </a:r>
                <a:r>
                  <a:rPr lang="en-GB" sz="2200" dirty="0" smtClean="0">
                    <a:solidFill>
                      <a:prstClr val="black"/>
                    </a:solidFill>
                    <a:latin typeface="+mn-lt"/>
                  </a:rPr>
                  <a:t>set</a:t>
                </a:r>
              </a:p>
              <a:p>
                <a:pPr defTabSz="914400" eaLnBrk="1" hangingPunct="1"/>
                <a:r>
                  <a:rPr lang="en-GB" sz="2200" dirty="0">
                    <a:latin typeface="+mn-lt"/>
                  </a:rPr>
                  <a:t>Step 3: Join these points to form a straight </a:t>
                </a:r>
                <a:r>
                  <a:rPr lang="en-GB" sz="2200" dirty="0" smtClean="0">
                    <a:latin typeface="+mn-lt"/>
                  </a:rPr>
                  <a:t>line</a:t>
                </a:r>
                <a:endParaRPr lang="en-GB" sz="2200" dirty="0">
                  <a:solidFill>
                    <a:prstClr val="black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4" name="Text 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479" y="852864"/>
                <a:ext cx="8825183" cy="1446550"/>
              </a:xfrm>
              <a:prstGeom prst="rect">
                <a:avLst/>
              </a:prstGeom>
              <a:blipFill rotWithShape="1">
                <a:blip r:embed="rId2"/>
                <a:stretch>
                  <a:fillRect l="-898" t="-2532" b="-759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0" name="Rectangle 57"/>
          <p:cNvSpPr>
            <a:spLocks noChangeArrowheads="1"/>
          </p:cNvSpPr>
          <p:nvPr/>
        </p:nvSpPr>
        <p:spPr bwMode="auto">
          <a:xfrm>
            <a:off x="5332285" y="3152775"/>
            <a:ext cx="719137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GB" altLang="x-none" sz="1600">
                <a:latin typeface="+mn-lt"/>
              </a:rPr>
              <a:t>5</a:t>
            </a:r>
          </a:p>
        </p:txBody>
      </p:sp>
      <p:sp>
        <p:nvSpPr>
          <p:cNvPr id="91" name="Rectangle 55"/>
          <p:cNvSpPr>
            <a:spLocks noChangeArrowheads="1"/>
          </p:cNvSpPr>
          <p:nvPr/>
        </p:nvSpPr>
        <p:spPr bwMode="auto">
          <a:xfrm>
            <a:off x="5332285" y="2787650"/>
            <a:ext cx="719137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GB" altLang="x-none" sz="1600">
                <a:latin typeface="+mn-lt"/>
              </a:rPr>
              <a:t>4</a:t>
            </a:r>
          </a:p>
        </p:txBody>
      </p:sp>
      <p:sp>
        <p:nvSpPr>
          <p:cNvPr id="92" name="Rectangle 53"/>
          <p:cNvSpPr>
            <a:spLocks noChangeArrowheads="1"/>
          </p:cNvSpPr>
          <p:nvPr/>
        </p:nvSpPr>
        <p:spPr bwMode="auto">
          <a:xfrm>
            <a:off x="5332285" y="2422525"/>
            <a:ext cx="719137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GB" altLang="x-none" sz="1600">
                <a:latin typeface="+mn-lt"/>
              </a:rPr>
              <a:t>2</a:t>
            </a:r>
          </a:p>
        </p:txBody>
      </p:sp>
      <p:sp>
        <p:nvSpPr>
          <p:cNvPr id="93" name="Rectangle 26"/>
          <p:cNvSpPr>
            <a:spLocks noChangeArrowheads="1"/>
          </p:cNvSpPr>
          <p:nvPr/>
        </p:nvSpPr>
        <p:spPr bwMode="auto">
          <a:xfrm>
            <a:off x="6051421" y="3152775"/>
            <a:ext cx="719138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GB" altLang="x-none" sz="1600">
                <a:latin typeface="+mn-lt"/>
              </a:rPr>
              <a:t>10</a:t>
            </a:r>
          </a:p>
        </p:txBody>
      </p:sp>
      <p:sp>
        <p:nvSpPr>
          <p:cNvPr id="94" name="Rectangle 25"/>
          <p:cNvSpPr>
            <a:spLocks noChangeArrowheads="1"/>
          </p:cNvSpPr>
          <p:nvPr/>
        </p:nvSpPr>
        <p:spPr bwMode="auto">
          <a:xfrm>
            <a:off x="4614734" y="3152775"/>
            <a:ext cx="71755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GB" altLang="x-none" sz="1600">
                <a:latin typeface="+mn-lt"/>
              </a:rPr>
              <a:t>2</a:t>
            </a:r>
          </a:p>
        </p:txBody>
      </p:sp>
      <p:sp>
        <p:nvSpPr>
          <p:cNvPr id="95" name="Rectangle 24"/>
          <p:cNvSpPr>
            <a:spLocks noChangeArrowheads="1"/>
          </p:cNvSpPr>
          <p:nvPr/>
        </p:nvSpPr>
        <p:spPr bwMode="auto">
          <a:xfrm>
            <a:off x="3897184" y="3152775"/>
            <a:ext cx="71755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GB" altLang="x-none" sz="1600">
                <a:latin typeface="+mn-lt"/>
              </a:rPr>
              <a:t>1</a:t>
            </a:r>
          </a:p>
        </p:txBody>
      </p:sp>
      <p:sp>
        <p:nvSpPr>
          <p:cNvPr id="96" name="Rectangle 23"/>
          <p:cNvSpPr>
            <a:spLocks noChangeArrowheads="1"/>
          </p:cNvSpPr>
          <p:nvPr/>
        </p:nvSpPr>
        <p:spPr bwMode="auto">
          <a:xfrm>
            <a:off x="3176460" y="3152775"/>
            <a:ext cx="720725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GB" altLang="x-none" sz="1600">
                <a:latin typeface="+mn-lt"/>
              </a:rPr>
              <a:t>2</a:t>
            </a:r>
          </a:p>
        </p:txBody>
      </p:sp>
      <p:sp>
        <p:nvSpPr>
          <p:cNvPr id="97" name="Rectangle 22"/>
          <p:cNvSpPr>
            <a:spLocks noChangeArrowheads="1"/>
          </p:cNvSpPr>
          <p:nvPr/>
        </p:nvSpPr>
        <p:spPr bwMode="auto">
          <a:xfrm>
            <a:off x="2458909" y="3152775"/>
            <a:ext cx="71755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GB" altLang="x-none" sz="1600">
                <a:latin typeface="+mn-lt"/>
              </a:rPr>
              <a:t>5</a:t>
            </a:r>
          </a:p>
        </p:txBody>
      </p:sp>
      <p:sp>
        <p:nvSpPr>
          <p:cNvPr id="98" name="Rectangle 21"/>
          <p:cNvSpPr>
            <a:spLocks noChangeArrowheads="1"/>
          </p:cNvSpPr>
          <p:nvPr/>
        </p:nvSpPr>
        <p:spPr bwMode="auto">
          <a:xfrm>
            <a:off x="1741359" y="3152775"/>
            <a:ext cx="71755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GB" altLang="x-none" sz="1600">
                <a:latin typeface="+mn-lt"/>
              </a:rPr>
              <a:t>10</a:t>
            </a:r>
          </a:p>
        </p:txBody>
      </p:sp>
      <p:sp>
        <p:nvSpPr>
          <p:cNvPr id="99" name="Rectangle 20"/>
          <p:cNvSpPr>
            <a:spLocks noChangeArrowheads="1"/>
          </p:cNvSpPr>
          <p:nvPr/>
        </p:nvSpPr>
        <p:spPr bwMode="auto">
          <a:xfrm>
            <a:off x="1022221" y="3152775"/>
            <a:ext cx="719138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GB" altLang="x-none" sz="1600">
                <a:latin typeface="+mn-lt"/>
              </a:rPr>
              <a:t>x</a:t>
            </a:r>
            <a:r>
              <a:rPr lang="en-GB" altLang="x-none" sz="1600" baseline="30000">
                <a:latin typeface="+mn-lt"/>
              </a:rPr>
              <a:t>2</a:t>
            </a:r>
            <a:r>
              <a:rPr lang="en-GB" altLang="x-none" sz="1600">
                <a:latin typeface="+mn-lt"/>
              </a:rPr>
              <a:t> + 1</a:t>
            </a:r>
          </a:p>
        </p:txBody>
      </p:sp>
      <p:sp>
        <p:nvSpPr>
          <p:cNvPr id="100" name="Rectangle 19"/>
          <p:cNvSpPr>
            <a:spLocks noChangeArrowheads="1"/>
          </p:cNvSpPr>
          <p:nvPr/>
        </p:nvSpPr>
        <p:spPr bwMode="auto">
          <a:xfrm>
            <a:off x="6051421" y="2787650"/>
            <a:ext cx="719138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GB" altLang="x-none" sz="1600">
                <a:latin typeface="+mn-lt"/>
              </a:rPr>
              <a:t>9</a:t>
            </a:r>
          </a:p>
        </p:txBody>
      </p:sp>
      <p:sp>
        <p:nvSpPr>
          <p:cNvPr id="101" name="Rectangle 18"/>
          <p:cNvSpPr>
            <a:spLocks noChangeArrowheads="1"/>
          </p:cNvSpPr>
          <p:nvPr/>
        </p:nvSpPr>
        <p:spPr bwMode="auto">
          <a:xfrm>
            <a:off x="4614734" y="2787650"/>
            <a:ext cx="71755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GB" altLang="x-none" sz="1600">
                <a:latin typeface="+mn-lt"/>
              </a:rPr>
              <a:t>1</a:t>
            </a:r>
          </a:p>
        </p:txBody>
      </p:sp>
      <p:sp>
        <p:nvSpPr>
          <p:cNvPr id="102" name="Rectangle 17"/>
          <p:cNvSpPr>
            <a:spLocks noChangeArrowheads="1"/>
          </p:cNvSpPr>
          <p:nvPr/>
        </p:nvSpPr>
        <p:spPr bwMode="auto">
          <a:xfrm>
            <a:off x="3897184" y="2787650"/>
            <a:ext cx="71755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GB" altLang="x-none" sz="1600">
                <a:latin typeface="+mn-lt"/>
              </a:rPr>
              <a:t>0</a:t>
            </a:r>
          </a:p>
        </p:txBody>
      </p:sp>
      <p:sp>
        <p:nvSpPr>
          <p:cNvPr id="103" name="Rectangle 16"/>
          <p:cNvSpPr>
            <a:spLocks noChangeArrowheads="1"/>
          </p:cNvSpPr>
          <p:nvPr/>
        </p:nvSpPr>
        <p:spPr bwMode="auto">
          <a:xfrm>
            <a:off x="3176460" y="2787650"/>
            <a:ext cx="720725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GB" altLang="x-none" sz="1600">
                <a:latin typeface="+mn-lt"/>
              </a:rPr>
              <a:t>1</a:t>
            </a:r>
          </a:p>
        </p:txBody>
      </p:sp>
      <p:sp>
        <p:nvSpPr>
          <p:cNvPr id="104" name="Rectangle 15"/>
          <p:cNvSpPr>
            <a:spLocks noChangeArrowheads="1"/>
          </p:cNvSpPr>
          <p:nvPr/>
        </p:nvSpPr>
        <p:spPr bwMode="auto">
          <a:xfrm>
            <a:off x="2458909" y="2787650"/>
            <a:ext cx="71755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GB" altLang="x-none" sz="1600">
                <a:latin typeface="+mn-lt"/>
              </a:rPr>
              <a:t>4</a:t>
            </a:r>
          </a:p>
        </p:txBody>
      </p:sp>
      <p:sp>
        <p:nvSpPr>
          <p:cNvPr id="105" name="Rectangle 14"/>
          <p:cNvSpPr>
            <a:spLocks noChangeArrowheads="1"/>
          </p:cNvSpPr>
          <p:nvPr/>
        </p:nvSpPr>
        <p:spPr bwMode="auto">
          <a:xfrm>
            <a:off x="1741359" y="2787650"/>
            <a:ext cx="71755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GB" altLang="x-none" sz="1600">
                <a:latin typeface="+mn-lt"/>
              </a:rPr>
              <a:t>9</a:t>
            </a:r>
          </a:p>
        </p:txBody>
      </p:sp>
      <p:sp>
        <p:nvSpPr>
          <p:cNvPr id="106" name="Rectangle 13"/>
          <p:cNvSpPr>
            <a:spLocks noChangeArrowheads="1"/>
          </p:cNvSpPr>
          <p:nvPr/>
        </p:nvSpPr>
        <p:spPr bwMode="auto">
          <a:xfrm>
            <a:off x="1022221" y="2787650"/>
            <a:ext cx="719138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GB" altLang="x-none" sz="1600">
                <a:latin typeface="+mn-lt"/>
              </a:rPr>
              <a:t>x</a:t>
            </a:r>
            <a:r>
              <a:rPr lang="en-GB" altLang="x-none" sz="1600" baseline="30000">
                <a:latin typeface="+mn-lt"/>
              </a:rPr>
              <a:t>2</a:t>
            </a:r>
          </a:p>
        </p:txBody>
      </p:sp>
      <p:sp>
        <p:nvSpPr>
          <p:cNvPr id="107" name="Rectangle 12"/>
          <p:cNvSpPr>
            <a:spLocks noChangeArrowheads="1"/>
          </p:cNvSpPr>
          <p:nvPr/>
        </p:nvSpPr>
        <p:spPr bwMode="auto">
          <a:xfrm>
            <a:off x="6051421" y="2422525"/>
            <a:ext cx="719138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GB" altLang="x-none" sz="1600">
                <a:latin typeface="+mn-lt"/>
              </a:rPr>
              <a:t>3</a:t>
            </a:r>
          </a:p>
        </p:txBody>
      </p:sp>
      <p:sp>
        <p:nvSpPr>
          <p:cNvPr id="108" name="Rectangle 11"/>
          <p:cNvSpPr>
            <a:spLocks noChangeArrowheads="1"/>
          </p:cNvSpPr>
          <p:nvPr/>
        </p:nvSpPr>
        <p:spPr bwMode="auto">
          <a:xfrm>
            <a:off x="4614734" y="2422525"/>
            <a:ext cx="71755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GB" altLang="x-none" sz="1600">
                <a:latin typeface="+mn-lt"/>
              </a:rPr>
              <a:t>1</a:t>
            </a:r>
          </a:p>
        </p:txBody>
      </p:sp>
      <p:sp>
        <p:nvSpPr>
          <p:cNvPr id="109" name="Rectangle 10"/>
          <p:cNvSpPr>
            <a:spLocks noChangeArrowheads="1"/>
          </p:cNvSpPr>
          <p:nvPr/>
        </p:nvSpPr>
        <p:spPr bwMode="auto">
          <a:xfrm>
            <a:off x="3897184" y="2422525"/>
            <a:ext cx="71755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GB" altLang="x-none" sz="1600">
                <a:latin typeface="+mn-lt"/>
              </a:rPr>
              <a:t>0</a:t>
            </a:r>
          </a:p>
        </p:txBody>
      </p:sp>
      <p:sp>
        <p:nvSpPr>
          <p:cNvPr id="110" name="Rectangle 9"/>
          <p:cNvSpPr>
            <a:spLocks noChangeArrowheads="1"/>
          </p:cNvSpPr>
          <p:nvPr/>
        </p:nvSpPr>
        <p:spPr bwMode="auto">
          <a:xfrm>
            <a:off x="3176460" y="2422525"/>
            <a:ext cx="720725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GB" altLang="x-none" sz="1600">
                <a:latin typeface="+mn-lt"/>
              </a:rPr>
              <a:t>-1</a:t>
            </a:r>
          </a:p>
        </p:txBody>
      </p:sp>
      <p:sp>
        <p:nvSpPr>
          <p:cNvPr id="111" name="Rectangle 8"/>
          <p:cNvSpPr>
            <a:spLocks noChangeArrowheads="1"/>
          </p:cNvSpPr>
          <p:nvPr/>
        </p:nvSpPr>
        <p:spPr bwMode="auto">
          <a:xfrm>
            <a:off x="2458909" y="2422525"/>
            <a:ext cx="71755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GB" altLang="x-none" sz="1600">
                <a:latin typeface="+mn-lt"/>
              </a:rPr>
              <a:t>-2</a:t>
            </a:r>
          </a:p>
        </p:txBody>
      </p:sp>
      <p:sp>
        <p:nvSpPr>
          <p:cNvPr id="112" name="Rectangle 7"/>
          <p:cNvSpPr>
            <a:spLocks noChangeArrowheads="1"/>
          </p:cNvSpPr>
          <p:nvPr/>
        </p:nvSpPr>
        <p:spPr bwMode="auto">
          <a:xfrm>
            <a:off x="1741359" y="2422525"/>
            <a:ext cx="71755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GB" altLang="x-none" sz="1600">
                <a:latin typeface="+mn-lt"/>
              </a:rPr>
              <a:t>-3</a:t>
            </a:r>
          </a:p>
        </p:txBody>
      </p:sp>
      <p:sp>
        <p:nvSpPr>
          <p:cNvPr id="113" name="Rectangle 6"/>
          <p:cNvSpPr>
            <a:spLocks noChangeArrowheads="1"/>
          </p:cNvSpPr>
          <p:nvPr/>
        </p:nvSpPr>
        <p:spPr bwMode="auto">
          <a:xfrm>
            <a:off x="1022221" y="2422525"/>
            <a:ext cx="719138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GB" altLang="x-none" sz="1600">
                <a:latin typeface="+mn-lt"/>
              </a:rPr>
              <a:t>x</a:t>
            </a:r>
          </a:p>
        </p:txBody>
      </p:sp>
      <p:sp>
        <p:nvSpPr>
          <p:cNvPr id="114" name="Line 27"/>
          <p:cNvSpPr>
            <a:spLocks noChangeShapeType="1"/>
          </p:cNvSpPr>
          <p:nvPr/>
        </p:nvSpPr>
        <p:spPr bwMode="auto">
          <a:xfrm>
            <a:off x="1022221" y="2422524"/>
            <a:ext cx="5748338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>
              <a:latin typeface="+mn-lt"/>
            </a:endParaRPr>
          </a:p>
        </p:txBody>
      </p:sp>
      <p:sp>
        <p:nvSpPr>
          <p:cNvPr id="115" name="Line 28"/>
          <p:cNvSpPr>
            <a:spLocks noChangeShapeType="1"/>
          </p:cNvSpPr>
          <p:nvPr/>
        </p:nvSpPr>
        <p:spPr bwMode="auto">
          <a:xfrm>
            <a:off x="1022221" y="2787649"/>
            <a:ext cx="574833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>
              <a:latin typeface="+mn-lt"/>
            </a:endParaRPr>
          </a:p>
        </p:txBody>
      </p:sp>
      <p:sp>
        <p:nvSpPr>
          <p:cNvPr id="116" name="Line 29"/>
          <p:cNvSpPr>
            <a:spLocks noChangeShapeType="1"/>
          </p:cNvSpPr>
          <p:nvPr/>
        </p:nvSpPr>
        <p:spPr bwMode="auto">
          <a:xfrm>
            <a:off x="1022221" y="3152774"/>
            <a:ext cx="574833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>
              <a:latin typeface="+mn-lt"/>
            </a:endParaRPr>
          </a:p>
        </p:txBody>
      </p:sp>
      <p:sp>
        <p:nvSpPr>
          <p:cNvPr id="117" name="Line 30"/>
          <p:cNvSpPr>
            <a:spLocks noChangeShapeType="1"/>
          </p:cNvSpPr>
          <p:nvPr/>
        </p:nvSpPr>
        <p:spPr bwMode="auto">
          <a:xfrm>
            <a:off x="1022221" y="3517899"/>
            <a:ext cx="5748338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>
              <a:latin typeface="+mn-lt"/>
            </a:endParaRPr>
          </a:p>
        </p:txBody>
      </p:sp>
      <p:sp>
        <p:nvSpPr>
          <p:cNvPr id="118" name="Line 31"/>
          <p:cNvSpPr>
            <a:spLocks noChangeShapeType="1"/>
          </p:cNvSpPr>
          <p:nvPr/>
        </p:nvSpPr>
        <p:spPr bwMode="auto">
          <a:xfrm>
            <a:off x="1022221" y="2422525"/>
            <a:ext cx="0" cy="1095375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>
              <a:latin typeface="+mn-lt"/>
            </a:endParaRPr>
          </a:p>
        </p:txBody>
      </p:sp>
      <p:sp>
        <p:nvSpPr>
          <p:cNvPr id="119" name="Line 32"/>
          <p:cNvSpPr>
            <a:spLocks noChangeShapeType="1"/>
          </p:cNvSpPr>
          <p:nvPr/>
        </p:nvSpPr>
        <p:spPr bwMode="auto">
          <a:xfrm>
            <a:off x="1741359" y="2422525"/>
            <a:ext cx="0" cy="10953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>
              <a:latin typeface="+mn-lt"/>
            </a:endParaRPr>
          </a:p>
        </p:txBody>
      </p:sp>
      <p:sp>
        <p:nvSpPr>
          <p:cNvPr id="120" name="Line 33"/>
          <p:cNvSpPr>
            <a:spLocks noChangeShapeType="1"/>
          </p:cNvSpPr>
          <p:nvPr/>
        </p:nvSpPr>
        <p:spPr bwMode="auto">
          <a:xfrm>
            <a:off x="2458909" y="2422525"/>
            <a:ext cx="0" cy="10953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>
              <a:latin typeface="+mn-lt"/>
            </a:endParaRPr>
          </a:p>
        </p:txBody>
      </p:sp>
      <p:sp>
        <p:nvSpPr>
          <p:cNvPr id="121" name="Line 34"/>
          <p:cNvSpPr>
            <a:spLocks noChangeShapeType="1"/>
          </p:cNvSpPr>
          <p:nvPr/>
        </p:nvSpPr>
        <p:spPr bwMode="auto">
          <a:xfrm>
            <a:off x="3176459" y="2422525"/>
            <a:ext cx="0" cy="10953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>
              <a:latin typeface="+mn-lt"/>
            </a:endParaRPr>
          </a:p>
        </p:txBody>
      </p:sp>
      <p:sp>
        <p:nvSpPr>
          <p:cNvPr id="122" name="Line 35"/>
          <p:cNvSpPr>
            <a:spLocks noChangeShapeType="1"/>
          </p:cNvSpPr>
          <p:nvPr/>
        </p:nvSpPr>
        <p:spPr bwMode="auto">
          <a:xfrm>
            <a:off x="3897184" y="2422525"/>
            <a:ext cx="0" cy="10953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>
              <a:latin typeface="+mn-lt"/>
            </a:endParaRPr>
          </a:p>
        </p:txBody>
      </p:sp>
      <p:sp>
        <p:nvSpPr>
          <p:cNvPr id="123" name="Line 36"/>
          <p:cNvSpPr>
            <a:spLocks noChangeShapeType="1"/>
          </p:cNvSpPr>
          <p:nvPr/>
        </p:nvSpPr>
        <p:spPr bwMode="auto">
          <a:xfrm>
            <a:off x="4614734" y="2422525"/>
            <a:ext cx="0" cy="10953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>
              <a:latin typeface="+mn-lt"/>
            </a:endParaRPr>
          </a:p>
        </p:txBody>
      </p:sp>
      <p:sp>
        <p:nvSpPr>
          <p:cNvPr id="124" name="Line 37"/>
          <p:cNvSpPr>
            <a:spLocks noChangeShapeType="1"/>
          </p:cNvSpPr>
          <p:nvPr/>
        </p:nvSpPr>
        <p:spPr bwMode="auto">
          <a:xfrm>
            <a:off x="5332284" y="2422525"/>
            <a:ext cx="0" cy="10953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>
              <a:latin typeface="+mn-lt"/>
            </a:endParaRPr>
          </a:p>
        </p:txBody>
      </p:sp>
      <p:sp>
        <p:nvSpPr>
          <p:cNvPr id="125" name="Line 38"/>
          <p:cNvSpPr>
            <a:spLocks noChangeShapeType="1"/>
          </p:cNvSpPr>
          <p:nvPr/>
        </p:nvSpPr>
        <p:spPr bwMode="auto">
          <a:xfrm>
            <a:off x="6770559" y="2422525"/>
            <a:ext cx="0" cy="1095375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>
              <a:latin typeface="+mn-lt"/>
            </a:endParaRPr>
          </a:p>
        </p:txBody>
      </p:sp>
      <p:sp>
        <p:nvSpPr>
          <p:cNvPr id="126" name="Line 54"/>
          <p:cNvSpPr>
            <a:spLocks noChangeShapeType="1"/>
          </p:cNvSpPr>
          <p:nvPr/>
        </p:nvSpPr>
        <p:spPr bwMode="auto">
          <a:xfrm>
            <a:off x="6051421" y="2422525"/>
            <a:ext cx="0" cy="10953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>
              <a:latin typeface="+mn-lt"/>
            </a:endParaRPr>
          </a:p>
        </p:txBody>
      </p:sp>
      <p:pic>
        <p:nvPicPr>
          <p:cNvPr id="129" name="Picture 6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62" r="1396"/>
          <a:stretch>
            <a:fillRect/>
          </a:stretch>
        </p:blipFill>
        <p:spPr bwMode="auto">
          <a:xfrm>
            <a:off x="1022221" y="3792194"/>
            <a:ext cx="2811070" cy="2804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0" name="Group 64"/>
          <p:cNvGrpSpPr>
            <a:grpSpLocks/>
          </p:cNvGrpSpPr>
          <p:nvPr/>
        </p:nvGrpSpPr>
        <p:grpSpPr bwMode="auto">
          <a:xfrm>
            <a:off x="2536694" y="4911513"/>
            <a:ext cx="62456" cy="67097"/>
            <a:chOff x="816" y="2928"/>
            <a:chExt cx="48" cy="48"/>
          </a:xfrm>
        </p:grpSpPr>
        <p:sp>
          <p:nvSpPr>
            <p:cNvPr id="131" name="Line 61"/>
            <p:cNvSpPr>
              <a:spLocks noChangeShapeType="1"/>
            </p:cNvSpPr>
            <p:nvPr/>
          </p:nvSpPr>
          <p:spPr bwMode="auto">
            <a:xfrm>
              <a:off x="816" y="2928"/>
              <a:ext cx="48" cy="48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>
                <a:latin typeface="+mn-lt"/>
              </a:endParaRPr>
            </a:p>
          </p:txBody>
        </p:sp>
        <p:sp>
          <p:nvSpPr>
            <p:cNvPr id="132" name="Line 63"/>
            <p:cNvSpPr>
              <a:spLocks noChangeShapeType="1"/>
            </p:cNvSpPr>
            <p:nvPr/>
          </p:nvSpPr>
          <p:spPr bwMode="auto">
            <a:xfrm flipH="1">
              <a:off x="816" y="2928"/>
              <a:ext cx="48" cy="48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>
                <a:latin typeface="+mn-lt"/>
              </a:endParaRPr>
            </a:p>
          </p:txBody>
        </p:sp>
      </p:grpSp>
      <p:grpSp>
        <p:nvGrpSpPr>
          <p:cNvPr id="133" name="Group 71"/>
          <p:cNvGrpSpPr>
            <a:grpSpLocks/>
          </p:cNvGrpSpPr>
          <p:nvPr/>
        </p:nvGrpSpPr>
        <p:grpSpPr bwMode="auto">
          <a:xfrm>
            <a:off x="2165219" y="3768513"/>
            <a:ext cx="62456" cy="67097"/>
            <a:chOff x="816" y="2928"/>
            <a:chExt cx="48" cy="48"/>
          </a:xfrm>
        </p:grpSpPr>
        <p:sp>
          <p:nvSpPr>
            <p:cNvPr id="134" name="Line 72"/>
            <p:cNvSpPr>
              <a:spLocks noChangeShapeType="1"/>
            </p:cNvSpPr>
            <p:nvPr/>
          </p:nvSpPr>
          <p:spPr bwMode="auto">
            <a:xfrm>
              <a:off x="816" y="2928"/>
              <a:ext cx="48" cy="48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>
                <a:latin typeface="+mn-lt"/>
              </a:endParaRPr>
            </a:p>
          </p:txBody>
        </p:sp>
        <p:sp>
          <p:nvSpPr>
            <p:cNvPr id="135" name="Line 73"/>
            <p:cNvSpPr>
              <a:spLocks noChangeShapeType="1"/>
            </p:cNvSpPr>
            <p:nvPr/>
          </p:nvSpPr>
          <p:spPr bwMode="auto">
            <a:xfrm flipH="1">
              <a:off x="816" y="2928"/>
              <a:ext cx="48" cy="48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>
                <a:latin typeface="+mn-lt"/>
              </a:endParaRPr>
            </a:p>
          </p:txBody>
        </p:sp>
      </p:grpSp>
      <p:grpSp>
        <p:nvGrpSpPr>
          <p:cNvPr id="136" name="Group 74"/>
          <p:cNvGrpSpPr>
            <a:grpSpLocks/>
          </p:cNvGrpSpPr>
          <p:nvPr/>
        </p:nvGrpSpPr>
        <p:grpSpPr bwMode="auto">
          <a:xfrm>
            <a:off x="2292219" y="4393988"/>
            <a:ext cx="62456" cy="67097"/>
            <a:chOff x="816" y="2928"/>
            <a:chExt cx="48" cy="48"/>
          </a:xfrm>
        </p:grpSpPr>
        <p:sp>
          <p:nvSpPr>
            <p:cNvPr id="137" name="Line 75"/>
            <p:cNvSpPr>
              <a:spLocks noChangeShapeType="1"/>
            </p:cNvSpPr>
            <p:nvPr/>
          </p:nvSpPr>
          <p:spPr bwMode="auto">
            <a:xfrm>
              <a:off x="816" y="2928"/>
              <a:ext cx="48" cy="48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>
                <a:latin typeface="+mn-lt"/>
              </a:endParaRPr>
            </a:p>
          </p:txBody>
        </p:sp>
        <p:sp>
          <p:nvSpPr>
            <p:cNvPr id="138" name="Line 76"/>
            <p:cNvSpPr>
              <a:spLocks noChangeShapeType="1"/>
            </p:cNvSpPr>
            <p:nvPr/>
          </p:nvSpPr>
          <p:spPr bwMode="auto">
            <a:xfrm flipH="1">
              <a:off x="816" y="2928"/>
              <a:ext cx="48" cy="48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>
                <a:latin typeface="+mn-lt"/>
              </a:endParaRPr>
            </a:p>
          </p:txBody>
        </p:sp>
      </p:grpSp>
      <p:grpSp>
        <p:nvGrpSpPr>
          <p:cNvPr id="139" name="Group 77"/>
          <p:cNvGrpSpPr>
            <a:grpSpLocks/>
          </p:cNvGrpSpPr>
          <p:nvPr/>
        </p:nvGrpSpPr>
        <p:grpSpPr bwMode="auto">
          <a:xfrm>
            <a:off x="2401757" y="4774988"/>
            <a:ext cx="62456" cy="67097"/>
            <a:chOff x="816" y="2928"/>
            <a:chExt cx="48" cy="48"/>
          </a:xfrm>
        </p:grpSpPr>
        <p:sp>
          <p:nvSpPr>
            <p:cNvPr id="140" name="Line 78"/>
            <p:cNvSpPr>
              <a:spLocks noChangeShapeType="1"/>
            </p:cNvSpPr>
            <p:nvPr/>
          </p:nvSpPr>
          <p:spPr bwMode="auto">
            <a:xfrm>
              <a:off x="816" y="2928"/>
              <a:ext cx="48" cy="48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>
                <a:latin typeface="+mn-lt"/>
              </a:endParaRPr>
            </a:p>
          </p:txBody>
        </p:sp>
        <p:sp>
          <p:nvSpPr>
            <p:cNvPr id="141" name="Line 79"/>
            <p:cNvSpPr>
              <a:spLocks noChangeShapeType="1"/>
            </p:cNvSpPr>
            <p:nvPr/>
          </p:nvSpPr>
          <p:spPr bwMode="auto">
            <a:xfrm flipH="1">
              <a:off x="816" y="2928"/>
              <a:ext cx="48" cy="48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>
                <a:latin typeface="+mn-lt"/>
              </a:endParaRPr>
            </a:p>
          </p:txBody>
        </p:sp>
      </p:grpSp>
      <p:grpSp>
        <p:nvGrpSpPr>
          <p:cNvPr id="142" name="Group 80"/>
          <p:cNvGrpSpPr>
            <a:grpSpLocks/>
          </p:cNvGrpSpPr>
          <p:nvPr/>
        </p:nvGrpSpPr>
        <p:grpSpPr bwMode="auto">
          <a:xfrm>
            <a:off x="2911344" y="3766925"/>
            <a:ext cx="62456" cy="67097"/>
            <a:chOff x="816" y="2928"/>
            <a:chExt cx="48" cy="48"/>
          </a:xfrm>
        </p:grpSpPr>
        <p:sp>
          <p:nvSpPr>
            <p:cNvPr id="143" name="Line 81"/>
            <p:cNvSpPr>
              <a:spLocks noChangeShapeType="1"/>
            </p:cNvSpPr>
            <p:nvPr/>
          </p:nvSpPr>
          <p:spPr bwMode="auto">
            <a:xfrm>
              <a:off x="816" y="2928"/>
              <a:ext cx="48" cy="48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>
                <a:latin typeface="+mn-lt"/>
              </a:endParaRPr>
            </a:p>
          </p:txBody>
        </p:sp>
        <p:sp>
          <p:nvSpPr>
            <p:cNvPr id="144" name="Line 82"/>
            <p:cNvSpPr>
              <a:spLocks noChangeShapeType="1"/>
            </p:cNvSpPr>
            <p:nvPr/>
          </p:nvSpPr>
          <p:spPr bwMode="auto">
            <a:xfrm flipH="1">
              <a:off x="816" y="2928"/>
              <a:ext cx="48" cy="48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>
                <a:latin typeface="+mn-lt"/>
              </a:endParaRPr>
            </a:p>
          </p:txBody>
        </p:sp>
      </p:grpSp>
      <p:grpSp>
        <p:nvGrpSpPr>
          <p:cNvPr id="145" name="Group 83"/>
          <p:cNvGrpSpPr>
            <a:grpSpLocks/>
          </p:cNvGrpSpPr>
          <p:nvPr/>
        </p:nvGrpSpPr>
        <p:grpSpPr bwMode="auto">
          <a:xfrm>
            <a:off x="2790694" y="4395575"/>
            <a:ext cx="62456" cy="67097"/>
            <a:chOff x="816" y="2928"/>
            <a:chExt cx="48" cy="48"/>
          </a:xfrm>
        </p:grpSpPr>
        <p:sp>
          <p:nvSpPr>
            <p:cNvPr id="146" name="Line 84"/>
            <p:cNvSpPr>
              <a:spLocks noChangeShapeType="1"/>
            </p:cNvSpPr>
            <p:nvPr/>
          </p:nvSpPr>
          <p:spPr bwMode="auto">
            <a:xfrm>
              <a:off x="816" y="2928"/>
              <a:ext cx="48" cy="48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>
                <a:latin typeface="+mn-lt"/>
              </a:endParaRPr>
            </a:p>
          </p:txBody>
        </p:sp>
        <p:sp>
          <p:nvSpPr>
            <p:cNvPr id="147" name="Line 85"/>
            <p:cNvSpPr>
              <a:spLocks noChangeShapeType="1"/>
            </p:cNvSpPr>
            <p:nvPr/>
          </p:nvSpPr>
          <p:spPr bwMode="auto">
            <a:xfrm flipH="1">
              <a:off x="816" y="2928"/>
              <a:ext cx="48" cy="48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>
                <a:latin typeface="+mn-lt"/>
              </a:endParaRPr>
            </a:p>
          </p:txBody>
        </p:sp>
      </p:grpSp>
      <p:grpSp>
        <p:nvGrpSpPr>
          <p:cNvPr id="148" name="Group 86"/>
          <p:cNvGrpSpPr>
            <a:grpSpLocks/>
          </p:cNvGrpSpPr>
          <p:nvPr/>
        </p:nvGrpSpPr>
        <p:grpSpPr bwMode="auto">
          <a:xfrm>
            <a:off x="2663694" y="4776575"/>
            <a:ext cx="62456" cy="67097"/>
            <a:chOff x="816" y="2928"/>
            <a:chExt cx="48" cy="48"/>
          </a:xfrm>
        </p:grpSpPr>
        <p:sp>
          <p:nvSpPr>
            <p:cNvPr id="149" name="Line 87"/>
            <p:cNvSpPr>
              <a:spLocks noChangeShapeType="1"/>
            </p:cNvSpPr>
            <p:nvPr/>
          </p:nvSpPr>
          <p:spPr bwMode="auto">
            <a:xfrm>
              <a:off x="816" y="2928"/>
              <a:ext cx="48" cy="48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>
                <a:latin typeface="+mn-lt"/>
              </a:endParaRPr>
            </a:p>
          </p:txBody>
        </p:sp>
        <p:sp>
          <p:nvSpPr>
            <p:cNvPr id="150" name="Line 88"/>
            <p:cNvSpPr>
              <a:spLocks noChangeShapeType="1"/>
            </p:cNvSpPr>
            <p:nvPr/>
          </p:nvSpPr>
          <p:spPr bwMode="auto">
            <a:xfrm flipH="1">
              <a:off x="816" y="2928"/>
              <a:ext cx="48" cy="48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>
                <a:latin typeface="+mn-lt"/>
              </a:endParaRPr>
            </a:p>
          </p:txBody>
        </p:sp>
      </p:grpSp>
      <p:sp>
        <p:nvSpPr>
          <p:cNvPr id="151" name="Freeform 89"/>
          <p:cNvSpPr>
            <a:spLocks/>
          </p:cNvSpPr>
          <p:nvPr/>
        </p:nvSpPr>
        <p:spPr bwMode="auto">
          <a:xfrm>
            <a:off x="2200144" y="3828654"/>
            <a:ext cx="624561" cy="1107094"/>
          </a:xfrm>
          <a:custGeom>
            <a:avLst/>
            <a:gdLst>
              <a:gd name="T0" fmla="*/ 0 w 475"/>
              <a:gd name="T1" fmla="*/ 0 h 720"/>
              <a:gd name="T2" fmla="*/ 2147483647 w 475"/>
              <a:gd name="T3" fmla="*/ 2147483647 h 720"/>
              <a:gd name="T4" fmla="*/ 2147483647 w 475"/>
              <a:gd name="T5" fmla="*/ 2147483647 h 720"/>
              <a:gd name="T6" fmla="*/ 2147483647 w 475"/>
              <a:gd name="T7" fmla="*/ 2147483647 h 720"/>
              <a:gd name="T8" fmla="*/ 2147483647 w 475"/>
              <a:gd name="T9" fmla="*/ 2147483647 h 720"/>
              <a:gd name="T10" fmla="*/ 2147483647 w 475"/>
              <a:gd name="T11" fmla="*/ 2147483647 h 720"/>
              <a:gd name="T12" fmla="*/ 2147483647 w 475"/>
              <a:gd name="T13" fmla="*/ 0 h 72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75" h="720">
                <a:moveTo>
                  <a:pt x="0" y="0"/>
                </a:moveTo>
                <a:cubicBezTo>
                  <a:pt x="30" y="146"/>
                  <a:pt x="61" y="293"/>
                  <a:pt x="86" y="400"/>
                </a:cubicBezTo>
                <a:cubicBezTo>
                  <a:pt x="111" y="507"/>
                  <a:pt x="125" y="587"/>
                  <a:pt x="150" y="640"/>
                </a:cubicBezTo>
                <a:cubicBezTo>
                  <a:pt x="175" y="693"/>
                  <a:pt x="208" y="720"/>
                  <a:pt x="235" y="720"/>
                </a:cubicBezTo>
                <a:cubicBezTo>
                  <a:pt x="262" y="720"/>
                  <a:pt x="288" y="694"/>
                  <a:pt x="315" y="640"/>
                </a:cubicBezTo>
                <a:cubicBezTo>
                  <a:pt x="342" y="586"/>
                  <a:pt x="368" y="502"/>
                  <a:pt x="395" y="395"/>
                </a:cubicBezTo>
                <a:cubicBezTo>
                  <a:pt x="422" y="288"/>
                  <a:pt x="448" y="144"/>
                  <a:pt x="475" y="0"/>
                </a:cubicBezTo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>
              <a:latin typeface="+mn-lt"/>
            </a:endParaRPr>
          </a:p>
        </p:txBody>
      </p:sp>
      <p:sp>
        <p:nvSpPr>
          <p:cNvPr id="152" name="Text Box 90"/>
          <p:cNvSpPr txBox="1">
            <a:spLocks noChangeArrowheads="1"/>
          </p:cNvSpPr>
          <p:nvPr/>
        </p:nvSpPr>
        <p:spPr bwMode="auto">
          <a:xfrm>
            <a:off x="3159397" y="3652253"/>
            <a:ext cx="1069514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x-none" dirty="0">
                <a:solidFill>
                  <a:srgbClr val="FF0000"/>
                </a:solidFill>
                <a:latin typeface="+mn-lt"/>
              </a:rPr>
              <a:t>y = x</a:t>
            </a:r>
            <a:r>
              <a:rPr lang="en-GB" altLang="x-none" baseline="30000" dirty="0">
                <a:solidFill>
                  <a:srgbClr val="FF0000"/>
                </a:solidFill>
                <a:latin typeface="+mn-lt"/>
              </a:rPr>
              <a:t>2</a:t>
            </a:r>
            <a:r>
              <a:rPr lang="en-GB" altLang="x-none" dirty="0">
                <a:solidFill>
                  <a:srgbClr val="FF0000"/>
                </a:solidFill>
                <a:latin typeface="+mn-lt"/>
              </a:rPr>
              <a:t> + 1</a:t>
            </a:r>
          </a:p>
        </p:txBody>
      </p:sp>
      <p:grpSp>
        <p:nvGrpSpPr>
          <p:cNvPr id="153" name="Group 152"/>
          <p:cNvGrpSpPr/>
          <p:nvPr/>
        </p:nvGrpSpPr>
        <p:grpSpPr>
          <a:xfrm>
            <a:off x="4553487" y="3652253"/>
            <a:ext cx="3635137" cy="995085"/>
            <a:chOff x="-242304" y="3121820"/>
            <a:chExt cx="3635137" cy="99508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4" name="TextBox 153"/>
                <p:cNvSpPr txBox="1"/>
                <p:nvPr/>
              </p:nvSpPr>
              <p:spPr>
                <a:xfrm>
                  <a:off x="-147047" y="3747572"/>
                  <a:ext cx="3539880" cy="36933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GB" dirty="0" smtClean="0">
                      <a:solidFill>
                        <a:srgbClr val="FF0000"/>
                      </a:solidFill>
                    </a:rPr>
                    <a:t>Note: these  will be your value for </a:t>
                  </a:r>
                  <a14:m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charset="0"/>
                        </a:rPr>
                        <m:t>𝒚</m:t>
                      </m:r>
                    </m:oMath>
                  </a14:m>
                  <a:endParaRPr lang="en-GB" b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54" name="TextBox 15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147047" y="3747572"/>
                  <a:ext cx="3539880" cy="369332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l="-1375" t="-6452" b="-24194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55" name="Straight Arrow Connector 154"/>
            <p:cNvCxnSpPr/>
            <p:nvPr/>
          </p:nvCxnSpPr>
          <p:spPr>
            <a:xfrm flipH="1" flipV="1">
              <a:off x="-242304" y="3121820"/>
              <a:ext cx="1497934" cy="595896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010188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7" dur="500"/>
                                        <p:tgtEl>
                                          <p:spTgt spid="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/>
      <p:bldP spid="91" grpId="0"/>
      <p:bldP spid="93" grpId="0"/>
      <p:bldP spid="94" grpId="0"/>
      <p:bldP spid="95" grpId="0"/>
      <p:bldP spid="96" grpId="0"/>
      <p:bldP spid="97" grpId="0"/>
      <p:bldP spid="98" grpId="0"/>
      <p:bldP spid="100" grpId="0"/>
      <p:bldP spid="101" grpId="0"/>
      <p:bldP spid="102" grpId="0"/>
      <p:bldP spid="103" grpId="0"/>
      <p:bldP spid="104" grpId="0"/>
      <p:bldP spid="105" grpId="0"/>
      <p:bldP spid="15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152400" y="876301"/>
            <a:ext cx="8229600" cy="133349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T</a:t>
            </a:r>
            <a:r>
              <a:rPr lang="en-GB" dirty="0" smtClean="0"/>
              <a:t>o find the gradient of a line between two points, we need to divide the DIFFERENCE IN Y by the DIFFERENCE IN X.</a:t>
            </a:r>
          </a:p>
          <a:p>
            <a:r>
              <a:rPr lang="en-GB" b="1" i="1" dirty="0" smtClean="0"/>
              <a:t>(Difference in y) ÷ (Difference in x) = Gradient</a:t>
            </a:r>
            <a:endParaRPr lang="en-GB" b="1" i="1" dirty="0"/>
          </a:p>
          <a:p>
            <a:endParaRPr lang="en-GB" b="1" i="1" dirty="0" smtClean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285750" y="2838451"/>
            <a:ext cx="6115050" cy="3048000"/>
          </a:xfrm>
          <a:prstGeom prst="rect">
            <a:avLst/>
          </a:prstGeom>
          <a:solidFill>
            <a:schemeClr val="bg1"/>
          </a:solidFill>
          <a:ln w="57150">
            <a:solidFill>
              <a:schemeClr val="accent1"/>
            </a:solidFill>
          </a:ln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mtClean="0"/>
              <a:t>Find the gradient between </a:t>
            </a:r>
            <a:r>
              <a:rPr lang="en-GB" b="1" smtClean="0">
                <a:solidFill>
                  <a:srgbClr val="FF0000"/>
                </a:solidFill>
              </a:rPr>
              <a:t>(1,2) </a:t>
            </a:r>
            <a:r>
              <a:rPr lang="en-GB" smtClean="0"/>
              <a:t>and </a:t>
            </a:r>
            <a:r>
              <a:rPr lang="en-GB" b="1" smtClean="0">
                <a:solidFill>
                  <a:srgbClr val="00B050"/>
                </a:solidFill>
              </a:rPr>
              <a:t>(6,12)</a:t>
            </a:r>
          </a:p>
          <a:p>
            <a:r>
              <a:rPr lang="en-GB" smtClean="0"/>
              <a:t>Find the difference between the y values.</a:t>
            </a:r>
          </a:p>
          <a:p>
            <a:pPr lvl="1">
              <a:buFont typeface="Wingdings" pitchFamily="2" charset="2"/>
              <a:buChar char="Ø"/>
            </a:pPr>
            <a:r>
              <a:rPr lang="en-GB" b="1" smtClean="0">
                <a:solidFill>
                  <a:srgbClr val="00B050"/>
                </a:solidFill>
              </a:rPr>
              <a:t>12</a:t>
            </a:r>
            <a:r>
              <a:rPr lang="en-GB" smtClean="0"/>
              <a:t> -</a:t>
            </a:r>
            <a:r>
              <a:rPr lang="en-GB" b="1" smtClean="0">
                <a:solidFill>
                  <a:srgbClr val="FF0000"/>
                </a:solidFill>
              </a:rPr>
              <a:t>2</a:t>
            </a:r>
            <a:r>
              <a:rPr lang="en-GB" smtClean="0"/>
              <a:t> =10</a:t>
            </a:r>
          </a:p>
          <a:p>
            <a:r>
              <a:rPr lang="en-GB" smtClean="0"/>
              <a:t> Find the difference between the x values.</a:t>
            </a:r>
          </a:p>
          <a:p>
            <a:pPr lvl="1">
              <a:buFont typeface="Wingdings" pitchFamily="2" charset="2"/>
              <a:buChar char="Ø"/>
            </a:pPr>
            <a:r>
              <a:rPr lang="en-GB" b="1" smtClean="0">
                <a:solidFill>
                  <a:srgbClr val="00B050"/>
                </a:solidFill>
              </a:rPr>
              <a:t>6</a:t>
            </a:r>
            <a:r>
              <a:rPr lang="en-GB" smtClean="0"/>
              <a:t> -</a:t>
            </a:r>
            <a:r>
              <a:rPr lang="en-GB" b="1" smtClean="0">
                <a:solidFill>
                  <a:srgbClr val="FF0000"/>
                </a:solidFill>
              </a:rPr>
              <a:t>1</a:t>
            </a:r>
            <a:r>
              <a:rPr lang="en-GB" smtClean="0"/>
              <a:t> =5</a:t>
            </a:r>
          </a:p>
          <a:p>
            <a:r>
              <a:rPr lang="en-GB" smtClean="0"/>
              <a:t> Divide the difference in y by the difference in x</a:t>
            </a:r>
          </a:p>
          <a:p>
            <a:pPr lvl="1">
              <a:buFont typeface="Wingdings" pitchFamily="2" charset="2"/>
              <a:buChar char="Ø"/>
            </a:pPr>
            <a:r>
              <a:rPr lang="en-GB" smtClean="0"/>
              <a:t>10÷5=2</a:t>
            </a:r>
          </a:p>
          <a:p>
            <a:pPr lvl="1"/>
            <a:endParaRPr lang="en-GB" smtClean="0"/>
          </a:p>
          <a:p>
            <a:endParaRPr lang="en-GB" dirty="0" smtClean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85750" y="2209800"/>
            <a:ext cx="6115050" cy="476250"/>
          </a:xfrm>
          <a:solidFill>
            <a:schemeClr val="bg1"/>
          </a:solidFill>
          <a:ln w="57150">
            <a:solidFill>
              <a:schemeClr val="accent1"/>
            </a:solidFill>
          </a:ln>
        </p:spPr>
        <p:txBody>
          <a:bodyPr/>
          <a:lstStyle/>
          <a:p>
            <a:r>
              <a:rPr lang="en-GB" sz="2800" b="1" dirty="0" smtClean="0"/>
              <a:t>Example 1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216669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7" grpId="0" build="p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152400" y="876301"/>
            <a:ext cx="8229600" cy="133349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T</a:t>
            </a:r>
            <a:r>
              <a:rPr lang="en-GB" dirty="0" smtClean="0"/>
              <a:t>o find the gradient of a line between two points, we need to divide the DIFFERENCE IN Y by the DIFFERENCE IN X.</a:t>
            </a:r>
          </a:p>
          <a:p>
            <a:r>
              <a:rPr lang="en-GB" b="1" i="1" dirty="0" smtClean="0"/>
              <a:t>(Difference in y) ÷ (Difference in x) = Gradient</a:t>
            </a:r>
            <a:endParaRPr lang="en-GB" b="1" i="1" dirty="0"/>
          </a:p>
          <a:p>
            <a:endParaRPr lang="en-GB" b="1" i="1" dirty="0" smtClean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85750" y="2209800"/>
            <a:ext cx="6115050" cy="476250"/>
          </a:xfrm>
          <a:solidFill>
            <a:schemeClr val="bg1"/>
          </a:solidFill>
          <a:ln w="57150">
            <a:solidFill>
              <a:schemeClr val="accent1"/>
            </a:solidFill>
          </a:ln>
        </p:spPr>
        <p:txBody>
          <a:bodyPr/>
          <a:lstStyle/>
          <a:p>
            <a:r>
              <a:rPr lang="en-GB" sz="2800" b="1" dirty="0" smtClean="0"/>
              <a:t>Example </a:t>
            </a:r>
            <a:r>
              <a:rPr lang="en-GB" sz="2800" b="1" dirty="0"/>
              <a:t>2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85750" y="2838451"/>
            <a:ext cx="6115050" cy="3048000"/>
          </a:xfrm>
          <a:prstGeom prst="rect">
            <a:avLst/>
          </a:prstGeom>
          <a:solidFill>
            <a:schemeClr val="bg1"/>
          </a:solidFill>
          <a:ln w="57150">
            <a:solidFill>
              <a:schemeClr val="accent1"/>
            </a:solidFill>
          </a:ln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mtClean="0"/>
              <a:t>Find the gradient between </a:t>
            </a:r>
            <a:r>
              <a:rPr lang="en-GB" b="1" smtClean="0">
                <a:solidFill>
                  <a:srgbClr val="FF0000"/>
                </a:solidFill>
              </a:rPr>
              <a:t>(-3,8) </a:t>
            </a:r>
            <a:r>
              <a:rPr lang="en-GB" smtClean="0"/>
              <a:t>and </a:t>
            </a:r>
            <a:r>
              <a:rPr lang="en-GB" b="1" smtClean="0">
                <a:solidFill>
                  <a:srgbClr val="00B050"/>
                </a:solidFill>
              </a:rPr>
              <a:t>(1,12)</a:t>
            </a:r>
          </a:p>
          <a:p>
            <a:r>
              <a:rPr lang="en-GB" smtClean="0"/>
              <a:t>Find the difference between the y values.</a:t>
            </a:r>
          </a:p>
          <a:p>
            <a:pPr lvl="1">
              <a:buFont typeface="Wingdings" pitchFamily="2" charset="2"/>
              <a:buChar char="Ø"/>
            </a:pPr>
            <a:r>
              <a:rPr lang="en-GB" b="1" smtClean="0">
                <a:solidFill>
                  <a:srgbClr val="00B050"/>
                </a:solidFill>
              </a:rPr>
              <a:t>12</a:t>
            </a:r>
            <a:r>
              <a:rPr lang="en-GB" smtClean="0"/>
              <a:t> -</a:t>
            </a:r>
            <a:r>
              <a:rPr lang="en-GB" b="1" smtClean="0">
                <a:solidFill>
                  <a:srgbClr val="FF0000"/>
                </a:solidFill>
              </a:rPr>
              <a:t>8</a:t>
            </a:r>
            <a:r>
              <a:rPr lang="en-GB" smtClean="0"/>
              <a:t> =4</a:t>
            </a:r>
          </a:p>
          <a:p>
            <a:r>
              <a:rPr lang="en-GB" smtClean="0"/>
              <a:t> Find the difference between the x values.</a:t>
            </a:r>
          </a:p>
          <a:p>
            <a:pPr lvl="1">
              <a:buFont typeface="Wingdings" pitchFamily="2" charset="2"/>
              <a:buChar char="Ø"/>
            </a:pPr>
            <a:r>
              <a:rPr lang="en-GB" b="1" smtClean="0">
                <a:solidFill>
                  <a:srgbClr val="00B050"/>
                </a:solidFill>
              </a:rPr>
              <a:t>1</a:t>
            </a:r>
            <a:r>
              <a:rPr lang="en-GB" smtClean="0"/>
              <a:t> --</a:t>
            </a:r>
            <a:r>
              <a:rPr lang="en-GB" b="1" smtClean="0">
                <a:solidFill>
                  <a:srgbClr val="FF0000"/>
                </a:solidFill>
              </a:rPr>
              <a:t>3</a:t>
            </a:r>
            <a:r>
              <a:rPr lang="en-GB" smtClean="0"/>
              <a:t> =4</a:t>
            </a:r>
          </a:p>
          <a:p>
            <a:r>
              <a:rPr lang="en-GB" smtClean="0"/>
              <a:t> Divide the difference in y by the difference in x</a:t>
            </a:r>
          </a:p>
          <a:p>
            <a:pPr lvl="1">
              <a:buFont typeface="Wingdings" pitchFamily="2" charset="2"/>
              <a:buChar char="Ø"/>
            </a:pPr>
            <a:r>
              <a:rPr lang="en-GB" smtClean="0"/>
              <a:t>4÷4=1</a:t>
            </a:r>
          </a:p>
          <a:p>
            <a:pPr lvl="1"/>
            <a:endParaRPr lang="en-GB" smtClean="0"/>
          </a:p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3416876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build="p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53BE4743-0F49-44DB-A163-2795BCA8BCDC}"/>
              </a:ext>
            </a:extLst>
          </p:cNvPr>
          <p:cNvSpPr/>
          <p:nvPr/>
        </p:nvSpPr>
        <p:spPr>
          <a:xfrm>
            <a:off x="-39763" y="1214651"/>
            <a:ext cx="914399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GB" sz="20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Problem</a:t>
            </a:r>
            <a:r>
              <a:rPr lang="en-GB" sz="2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Solving</a:t>
            </a:r>
            <a:endParaRPr lang="en-GB" sz="24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="" xmlns:a16="http://schemas.microsoft.com/office/drawing/2014/main" id="{3C0F87D2-34A4-4C7F-AD1C-B3A01F77676F}"/>
              </a:ext>
            </a:extLst>
          </p:cNvPr>
          <p:cNvSpPr/>
          <p:nvPr/>
        </p:nvSpPr>
        <p:spPr>
          <a:xfrm>
            <a:off x="83702" y="1214651"/>
            <a:ext cx="9020533" cy="5537841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2CEA1C39-1759-43DE-A95B-5B56FF64091A}"/>
              </a:ext>
            </a:extLst>
          </p:cNvPr>
          <p:cNvSpPr txBox="1"/>
          <p:nvPr/>
        </p:nvSpPr>
        <p:spPr>
          <a:xfrm>
            <a:off x="0" y="738444"/>
            <a:ext cx="9143999" cy="369332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65000"/>
                </a:schemeClr>
              </a:gs>
              <a:gs pos="0">
                <a:schemeClr val="bg1">
                  <a:lumMod val="75000"/>
                </a:schemeClr>
              </a:gs>
              <a:gs pos="0">
                <a:schemeClr val="bg1">
                  <a:lumMod val="8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I can work out intervals on a number line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83702" y="1458690"/>
            <a:ext cx="7725134" cy="4865686"/>
          </a:xfrm>
        </p:spPr>
        <p:txBody>
          <a:bodyPr/>
          <a:lstStyle/>
          <a:p>
            <a:endParaRPr lang="en-GB" dirty="0" smtClean="0"/>
          </a:p>
          <a:p>
            <a:r>
              <a:rPr lang="en-GB" dirty="0" smtClean="0"/>
              <a:t>     Task</a:t>
            </a:r>
            <a:r>
              <a:rPr lang="en-GB" b="0" u="none" dirty="0" smtClean="0"/>
              <a:t> - </a:t>
            </a:r>
            <a:r>
              <a:rPr lang="en-US" b="0" u="none" dirty="0">
                <a:solidFill>
                  <a:prstClr val="black"/>
                </a:solidFill>
              </a:rPr>
              <a:t>Work out the </a:t>
            </a:r>
            <a:r>
              <a:rPr lang="en-US" b="0" u="none" dirty="0" smtClean="0">
                <a:solidFill>
                  <a:prstClr val="black"/>
                </a:solidFill>
              </a:rPr>
              <a:t>gradients between the following pairs of points…</a:t>
            </a:r>
            <a:endParaRPr lang="en-US" b="0" u="none" dirty="0">
              <a:solidFill>
                <a:prstClr val="black"/>
              </a:solidFill>
            </a:endParaRPr>
          </a:p>
          <a:p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1524000" y="2407568"/>
            <a:ext cx="55245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defTabSz="914400">
              <a:buFontTx/>
              <a:buAutoNum type="alphaLcParenR"/>
            </a:pPr>
            <a:r>
              <a:rPr lang="en-US" sz="3200" dirty="0" smtClean="0">
                <a:solidFill>
                  <a:prstClr val="black"/>
                </a:solidFill>
              </a:rPr>
              <a:t>(1, 1) and (3, 3)</a:t>
            </a:r>
          </a:p>
          <a:p>
            <a:pPr marL="514350" indent="-514350" defTabSz="914400">
              <a:buFontTx/>
              <a:buAutoNum type="alphaLcParenR"/>
            </a:pPr>
            <a:endParaRPr lang="en-US" sz="3200" dirty="0" smtClean="0">
              <a:solidFill>
                <a:prstClr val="black"/>
              </a:solidFill>
            </a:endParaRPr>
          </a:p>
          <a:p>
            <a:pPr marL="514350" indent="-514350" defTabSz="914400">
              <a:buFontTx/>
              <a:buAutoNum type="alphaLcParenR"/>
            </a:pPr>
            <a:r>
              <a:rPr lang="en-US" sz="3200" dirty="0" smtClean="0">
                <a:solidFill>
                  <a:prstClr val="black"/>
                </a:solidFill>
              </a:rPr>
              <a:t>(0, 4) and (4, 0)</a:t>
            </a:r>
          </a:p>
          <a:p>
            <a:pPr marL="514350" indent="-514350" defTabSz="914400">
              <a:buFontTx/>
              <a:buAutoNum type="alphaLcParenR"/>
            </a:pPr>
            <a:endParaRPr lang="en-US" sz="3200" dirty="0" smtClean="0">
              <a:solidFill>
                <a:prstClr val="black"/>
              </a:solidFill>
            </a:endParaRPr>
          </a:p>
          <a:p>
            <a:pPr marL="514350" indent="-514350" defTabSz="914400">
              <a:buFontTx/>
              <a:buAutoNum type="alphaLcParenR"/>
            </a:pPr>
            <a:r>
              <a:rPr lang="en-US" sz="3200" dirty="0" smtClean="0">
                <a:solidFill>
                  <a:prstClr val="black"/>
                </a:solidFill>
              </a:rPr>
              <a:t>(2, 1) and (4, -11)</a:t>
            </a:r>
          </a:p>
          <a:p>
            <a:pPr marL="514350" indent="-514350" defTabSz="914400">
              <a:buFontTx/>
              <a:buAutoNum type="alphaLcParenR"/>
            </a:pPr>
            <a:endParaRPr lang="en-US" sz="3200" dirty="0" smtClean="0">
              <a:solidFill>
                <a:prstClr val="black"/>
              </a:solidFill>
            </a:endParaRPr>
          </a:p>
          <a:p>
            <a:pPr marL="514350" indent="-514350" defTabSz="914400">
              <a:buFontTx/>
              <a:buAutoNum type="alphaLcParenR"/>
            </a:pPr>
            <a:r>
              <a:rPr lang="en-US" sz="3200" dirty="0" smtClean="0">
                <a:solidFill>
                  <a:prstClr val="black"/>
                </a:solidFill>
              </a:rPr>
              <a:t>(10, 3) and (16, -5)</a:t>
            </a:r>
            <a:endParaRPr lang="en-US" sz="3200" dirty="0">
              <a:solidFill>
                <a:prstClr val="black"/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74" y="2553513"/>
            <a:ext cx="253926" cy="469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282263" y="4496612"/>
            <a:ext cx="229548" cy="479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307226" y="5315762"/>
            <a:ext cx="229548" cy="479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037" y="3334563"/>
            <a:ext cx="253926" cy="469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422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53BE4743-0F49-44DB-A163-2795BCA8BCDC}"/>
              </a:ext>
            </a:extLst>
          </p:cNvPr>
          <p:cNvSpPr/>
          <p:nvPr/>
        </p:nvSpPr>
        <p:spPr>
          <a:xfrm>
            <a:off x="-39763" y="1214651"/>
            <a:ext cx="914399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GB" sz="20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Fluency</a:t>
            </a:r>
            <a:endParaRPr lang="en-GB" sz="24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="" xmlns:a16="http://schemas.microsoft.com/office/drawing/2014/main" id="{3C0F87D2-34A4-4C7F-AD1C-B3A01F77676F}"/>
              </a:ext>
            </a:extLst>
          </p:cNvPr>
          <p:cNvSpPr/>
          <p:nvPr/>
        </p:nvSpPr>
        <p:spPr>
          <a:xfrm>
            <a:off x="83702" y="1214651"/>
            <a:ext cx="9020533" cy="5537841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2CEA1C39-1759-43DE-A95B-5B56FF64091A}"/>
              </a:ext>
            </a:extLst>
          </p:cNvPr>
          <p:cNvSpPr txBox="1"/>
          <p:nvPr/>
        </p:nvSpPr>
        <p:spPr>
          <a:xfrm>
            <a:off x="0" y="738444"/>
            <a:ext cx="9143999" cy="369332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65000"/>
                </a:schemeClr>
              </a:gs>
              <a:gs pos="0">
                <a:schemeClr val="bg1">
                  <a:lumMod val="75000"/>
                </a:schemeClr>
              </a:gs>
              <a:gs pos="0">
                <a:schemeClr val="bg1">
                  <a:lumMod val="8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I can work out intervals on a number line</a:t>
            </a:r>
          </a:p>
        </p:txBody>
      </p:sp>
      <p:sp>
        <p:nvSpPr>
          <p:cNvPr id="6" name="Rectangle 1"/>
          <p:cNvSpPr txBox="1">
            <a:spLocks noChangeArrowheads="1"/>
          </p:cNvSpPr>
          <p:nvPr/>
        </p:nvSpPr>
        <p:spPr bwMode="auto">
          <a:xfrm>
            <a:off x="666750" y="1614761"/>
            <a:ext cx="4171950" cy="4745915"/>
          </a:xfrm>
          <a:prstGeom prst="rect">
            <a:avLst/>
          </a:prstGeom>
          <a:solidFill>
            <a:schemeClr val="bg1"/>
          </a:solidFill>
          <a:ln w="762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fontAlgn="base">
              <a:spcBef>
                <a:spcPct val="0"/>
              </a:spcBef>
              <a:spcAft>
                <a:spcPct val="0"/>
              </a:spcAft>
            </a:pPr>
            <a:r>
              <a:rPr lang="en-GB" sz="1600" b="1" dirty="0" smtClean="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1)  Find the gradient between the points:</a:t>
            </a:r>
            <a:endParaRPr lang="en-GB" sz="16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800100" lvl="1" indent="-3429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lphaLcParenR"/>
            </a:pPr>
            <a:r>
              <a:rPr lang="en-GB" sz="1600" b="1" dirty="0" smtClean="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(3,5) and (4,7)</a:t>
            </a:r>
            <a:endParaRPr lang="en-GB" sz="16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800100" lvl="1" indent="-3429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lphaLcParenR"/>
            </a:pPr>
            <a:r>
              <a:rPr lang="en-GB" sz="1600" b="1" dirty="0" smtClean="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(5,9) and (7,17)</a:t>
            </a:r>
            <a:endParaRPr lang="en-GB" sz="16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800100" lvl="1" indent="-3429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lphaLcParenR"/>
            </a:pPr>
            <a:r>
              <a:rPr lang="en-GB" sz="1600" b="1" dirty="0" smtClean="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(4,6) and (5,7)</a:t>
            </a:r>
            <a:endParaRPr lang="en-GB" sz="16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800100" lvl="1" indent="-3429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lphaLcParenR"/>
            </a:pPr>
            <a:r>
              <a:rPr lang="en-GB" sz="1600" b="1" dirty="0" smtClean="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(1,4) and (4,19)</a:t>
            </a:r>
            <a:endParaRPr lang="en-GB" sz="16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800100" lvl="1" indent="-3429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lphaLcParenR"/>
            </a:pPr>
            <a:r>
              <a:rPr lang="en-GB" sz="1600" b="1" dirty="0" smtClean="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(0,11) and (4,23)</a:t>
            </a: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6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600" b="1" dirty="0" smtClean="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2)   Find the gradient between these points:</a:t>
            </a:r>
            <a:endParaRPr lang="en-GB" sz="16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800100" lvl="1" indent="-3429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lphaLcParenR"/>
            </a:pPr>
            <a:r>
              <a:rPr lang="en-GB" sz="1600" b="1" dirty="0" smtClean="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(2,5) and (3,-3)</a:t>
            </a:r>
            <a:endParaRPr lang="en-GB" sz="16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800100" lvl="1" indent="-3429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lphaLcParenR"/>
            </a:pPr>
            <a:r>
              <a:rPr lang="en-GB" sz="1600" b="1" dirty="0" smtClean="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(2,8) and (3,2)</a:t>
            </a:r>
            <a:endParaRPr lang="en-GB" sz="16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800100" lvl="1" indent="-3429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lphaLcParenR"/>
            </a:pPr>
            <a:r>
              <a:rPr lang="en-GB" sz="1600" b="1" dirty="0" smtClean="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(4,8) and (8,4)</a:t>
            </a:r>
            <a:endParaRPr lang="en-GB" sz="16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800100" lvl="1" indent="-3429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lphaLcParenR"/>
            </a:pPr>
            <a:r>
              <a:rPr lang="en-GB" sz="1600" b="1" dirty="0" smtClean="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(8,15) and (6,33)</a:t>
            </a:r>
            <a:endParaRPr lang="en-GB" sz="16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800100" lvl="1" indent="-3429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lphaLcParenR"/>
            </a:pPr>
            <a:r>
              <a:rPr lang="en-GB" sz="1600" b="1" dirty="0" smtClean="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(7,12) and (4,42)</a:t>
            </a:r>
            <a:endParaRPr lang="en-GB" sz="16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800100" lvl="1" indent="-3429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lphaLcParenR"/>
            </a:pPr>
            <a:r>
              <a:rPr lang="en-GB" sz="1600" b="1" dirty="0" smtClean="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(4,8) and (3,14)</a:t>
            </a: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6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600" b="1" dirty="0" smtClean="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3)    Find the gradient between these points:</a:t>
            </a:r>
            <a:endParaRPr lang="en-GB" sz="16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800100" lvl="1" indent="-3429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lphaLcParenR"/>
            </a:pPr>
            <a:r>
              <a:rPr lang="en-GB" sz="1600" b="1" dirty="0" smtClean="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(3,5) and (4,5.5)</a:t>
            </a:r>
            <a:endParaRPr lang="en-GB" sz="16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800100" lvl="1" indent="-3429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lphaLcParenR"/>
            </a:pPr>
            <a:r>
              <a:rPr lang="en-GB" sz="1600" b="1" dirty="0" smtClean="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(5,9) and (7,8)</a:t>
            </a:r>
            <a:endParaRPr lang="en-GB" sz="16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800100" lvl="1" indent="-3429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lphaLcParenR"/>
            </a:pPr>
            <a:r>
              <a:rPr lang="en-GB" sz="1600" b="1" dirty="0" smtClean="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(4,6) and (5,6.75)</a:t>
            </a:r>
            <a:endParaRPr lang="en-GB" sz="16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800100" lvl="1" indent="-3429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lphaLcParenR"/>
            </a:pPr>
            <a:r>
              <a:rPr lang="en-GB" sz="1600" b="1" dirty="0" smtClean="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(1,4) and (4,4.75</a:t>
            </a:r>
            <a:endParaRPr lang="en-GB" sz="16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800100" lvl="1" indent="-3429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lphaLcParenR"/>
            </a:pPr>
            <a:r>
              <a:rPr lang="en-GB" sz="1600" b="1" dirty="0" smtClean="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(0,11) and (4,11.4)</a:t>
            </a:r>
            <a:endParaRPr lang="en-GB" sz="16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03126" y="3263289"/>
            <a:ext cx="229548" cy="479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637" y="1694380"/>
            <a:ext cx="253926" cy="469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126" y="4896663"/>
            <a:ext cx="213729" cy="479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6012160" y="1542441"/>
            <a:ext cx="2465090" cy="483209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342900" indent="-342900"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400" b="1" u="sng" dirty="0" smtClean="0">
                <a:solidFill>
                  <a:prstClr val="black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Answers</a:t>
            </a:r>
            <a:endParaRPr lang="en-GB" sz="14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228600" indent="-2286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GB" sz="1400" b="1" u="sng" dirty="0" smtClean="0">
                <a:solidFill>
                  <a:prstClr val="black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   </a:t>
            </a:r>
            <a:endParaRPr lang="en-GB" sz="14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lphaLcParenR"/>
            </a:pPr>
            <a:r>
              <a:rPr lang="en-GB" sz="1400" b="1" u="sng" dirty="0" smtClean="0">
                <a:solidFill>
                  <a:prstClr val="black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2</a:t>
            </a:r>
            <a:endParaRPr lang="en-GB" sz="14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lphaLcParenR"/>
            </a:pPr>
            <a:r>
              <a:rPr lang="en-GB" sz="1400" b="1" u="sng" dirty="0" smtClean="0">
                <a:solidFill>
                  <a:prstClr val="black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4</a:t>
            </a:r>
            <a:endParaRPr lang="en-GB" sz="14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lphaLcParenR"/>
            </a:pPr>
            <a:r>
              <a:rPr lang="en-GB" sz="1400" b="1" u="sng" dirty="0" smtClean="0">
                <a:solidFill>
                  <a:prstClr val="black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1</a:t>
            </a:r>
            <a:endParaRPr lang="en-GB" sz="14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685800" lvl="1" indent="-2286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lphaLcParenR"/>
            </a:pPr>
            <a:r>
              <a:rPr lang="en-GB" sz="1400" b="1" u="sng" dirty="0" smtClean="0">
                <a:solidFill>
                  <a:prstClr val="black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5</a:t>
            </a:r>
            <a:endParaRPr lang="en-GB" sz="14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lphaLcParenR"/>
            </a:pPr>
            <a:r>
              <a:rPr lang="en-GB" sz="1400" b="1" u="sng" dirty="0" smtClean="0">
                <a:solidFill>
                  <a:prstClr val="black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3</a:t>
            </a:r>
            <a:endParaRPr lang="en-GB" sz="14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228600" indent="-2286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GB" sz="1400" b="1" u="sng" dirty="0" smtClean="0">
                <a:solidFill>
                  <a:prstClr val="black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  </a:t>
            </a:r>
            <a:endParaRPr lang="en-GB" sz="14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lphaLcParenR"/>
            </a:pPr>
            <a:r>
              <a:rPr lang="en-GB" sz="1400" b="1" u="sng" dirty="0" smtClean="0">
                <a:solidFill>
                  <a:prstClr val="black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-8</a:t>
            </a:r>
            <a:endParaRPr lang="en-GB" sz="14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lphaLcParenR"/>
            </a:pPr>
            <a:r>
              <a:rPr lang="en-GB" sz="1400" b="1" u="sng" dirty="0" smtClean="0">
                <a:solidFill>
                  <a:prstClr val="black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-6</a:t>
            </a:r>
            <a:endParaRPr lang="en-GB" sz="14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lphaLcParenR"/>
            </a:pPr>
            <a:r>
              <a:rPr lang="en-GB" sz="1400" b="1" u="sng" dirty="0" smtClean="0">
                <a:solidFill>
                  <a:prstClr val="black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0</a:t>
            </a:r>
            <a:endParaRPr lang="en-GB" sz="14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lphaLcParenR"/>
            </a:pPr>
            <a:r>
              <a:rPr lang="en-GB" sz="1400" b="1" u="sng" dirty="0" smtClean="0">
                <a:solidFill>
                  <a:prstClr val="black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-1</a:t>
            </a:r>
            <a:endParaRPr lang="en-GB" sz="14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685800" lvl="1" indent="-2286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lphaLcParenR"/>
            </a:pPr>
            <a:r>
              <a:rPr lang="en-GB" sz="1400" b="1" u="sng" dirty="0" smtClean="0">
                <a:solidFill>
                  <a:prstClr val="black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-10</a:t>
            </a:r>
            <a:endParaRPr lang="en-GB" sz="14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lphaLcParenR"/>
            </a:pPr>
            <a:r>
              <a:rPr lang="en-GB" sz="1400" b="1" u="sng" dirty="0" smtClean="0">
                <a:solidFill>
                  <a:prstClr val="black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-6</a:t>
            </a: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lphaLcParenR"/>
            </a:pPr>
            <a:endParaRPr lang="en-GB" sz="1400" b="1" u="sng" dirty="0">
              <a:solidFill>
                <a:prstClr val="black"/>
              </a:solidFill>
              <a:latin typeface="Comic Sans MS" pitchFamily="66" charset="0"/>
              <a:cs typeface="Times New Roman" pitchFamily="18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4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228600" indent="-2286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GB" sz="1400" b="1" u="sng" dirty="0" smtClean="0">
                <a:solidFill>
                  <a:prstClr val="black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  </a:t>
            </a:r>
            <a:endParaRPr lang="en-GB" sz="14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685800" lvl="1" indent="-2286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lphaLcParenR"/>
            </a:pPr>
            <a:r>
              <a:rPr lang="en-GB" sz="1400" b="1" u="sng" dirty="0" smtClean="0">
                <a:solidFill>
                  <a:prstClr val="black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0.5</a:t>
            </a:r>
            <a:endParaRPr lang="en-GB" sz="14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lphaLcParenR"/>
            </a:pPr>
            <a:r>
              <a:rPr lang="en-GB" sz="1400" b="1" u="sng" dirty="0" smtClean="0">
                <a:solidFill>
                  <a:prstClr val="black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-0.5</a:t>
            </a:r>
            <a:endParaRPr lang="en-GB" sz="14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lphaLcParenR"/>
            </a:pPr>
            <a:r>
              <a:rPr lang="en-GB" sz="1400" b="1" u="sng" dirty="0" smtClean="0">
                <a:solidFill>
                  <a:prstClr val="black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0.75</a:t>
            </a:r>
            <a:endParaRPr lang="en-GB" sz="14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lphaLcParenR"/>
            </a:pPr>
            <a:r>
              <a:rPr lang="en-GB" sz="1400" b="1" u="sng" dirty="0" smtClean="0">
                <a:solidFill>
                  <a:prstClr val="black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0.25</a:t>
            </a:r>
            <a:endParaRPr lang="en-GB" sz="14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lphaLcParenR"/>
            </a:pPr>
            <a:r>
              <a:rPr lang="en-GB" sz="1400" b="1" u="sng" dirty="0" smtClean="0">
                <a:solidFill>
                  <a:prstClr val="black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0.1</a:t>
            </a:r>
            <a:endParaRPr lang="en-GB" sz="1400" dirty="0" smtClean="0">
              <a:solidFill>
                <a:prstClr val="black"/>
              </a:solidFill>
              <a:latin typeface="Comic Sans MS" pitchFamily="66" charset="0"/>
              <a:ea typeface="Calibri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4214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53BE4743-0F49-44DB-A163-2795BCA8BCDC}"/>
              </a:ext>
            </a:extLst>
          </p:cNvPr>
          <p:cNvSpPr/>
          <p:nvPr/>
        </p:nvSpPr>
        <p:spPr>
          <a:xfrm>
            <a:off x="-39763" y="1214651"/>
            <a:ext cx="914399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GB" sz="20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Fluency</a:t>
            </a:r>
            <a:endParaRPr lang="en-GB" sz="24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="" xmlns:a16="http://schemas.microsoft.com/office/drawing/2014/main" id="{3C0F87D2-34A4-4C7F-AD1C-B3A01F77676F}"/>
              </a:ext>
            </a:extLst>
          </p:cNvPr>
          <p:cNvSpPr/>
          <p:nvPr/>
        </p:nvSpPr>
        <p:spPr>
          <a:xfrm>
            <a:off x="83702" y="1214651"/>
            <a:ext cx="9020533" cy="5537841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2CEA1C39-1759-43DE-A95B-5B56FF64091A}"/>
              </a:ext>
            </a:extLst>
          </p:cNvPr>
          <p:cNvSpPr txBox="1"/>
          <p:nvPr/>
        </p:nvSpPr>
        <p:spPr>
          <a:xfrm>
            <a:off x="0" y="738444"/>
            <a:ext cx="9143999" cy="369332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65000"/>
                </a:schemeClr>
              </a:gs>
              <a:gs pos="0">
                <a:schemeClr val="bg1">
                  <a:lumMod val="75000"/>
                </a:schemeClr>
              </a:gs>
              <a:gs pos="0">
                <a:schemeClr val="bg1">
                  <a:lumMod val="8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I can work out intervals on a number line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58" t="22420" r="51251" b="10795"/>
          <a:stretch/>
        </p:blipFill>
        <p:spPr bwMode="auto">
          <a:xfrm>
            <a:off x="647700" y="1924341"/>
            <a:ext cx="7924800" cy="4496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920451" y="1414706"/>
            <a:ext cx="8892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>
                <a:ln>
                  <a:solidFill>
                    <a:srgbClr val="DF85FF"/>
                  </a:solidFill>
                </a:ln>
              </a:rPr>
              <a:t>AFL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984214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53BE4743-0F49-44DB-A163-2795BCA8BCDC}"/>
              </a:ext>
            </a:extLst>
          </p:cNvPr>
          <p:cNvSpPr/>
          <p:nvPr/>
        </p:nvSpPr>
        <p:spPr>
          <a:xfrm>
            <a:off x="2" y="1318118"/>
            <a:ext cx="914399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GB" sz="20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Fluency</a:t>
            </a:r>
            <a:endParaRPr lang="en-GB" sz="24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="" xmlns:a16="http://schemas.microsoft.com/office/drawing/2014/main" id="{3C0F87D2-34A4-4C7F-AD1C-B3A01F77676F}"/>
              </a:ext>
            </a:extLst>
          </p:cNvPr>
          <p:cNvSpPr/>
          <p:nvPr/>
        </p:nvSpPr>
        <p:spPr>
          <a:xfrm>
            <a:off x="83702" y="1318118"/>
            <a:ext cx="9020533" cy="1752628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2CEA1C39-1759-43DE-A95B-5B56FF64091A}"/>
              </a:ext>
            </a:extLst>
          </p:cNvPr>
          <p:cNvSpPr txBox="1"/>
          <p:nvPr/>
        </p:nvSpPr>
        <p:spPr>
          <a:xfrm>
            <a:off x="-39764" y="833475"/>
            <a:ext cx="9143999" cy="369332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65000"/>
                </a:schemeClr>
              </a:gs>
              <a:gs pos="0">
                <a:schemeClr val="bg1">
                  <a:lumMod val="75000"/>
                </a:schemeClr>
              </a:gs>
              <a:gs pos="0">
                <a:schemeClr val="bg1">
                  <a:lumMod val="8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I can work out intervals on a number line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53BE4743-0F49-44DB-A163-2795BCA8BCDC}"/>
              </a:ext>
            </a:extLst>
          </p:cNvPr>
          <p:cNvSpPr/>
          <p:nvPr/>
        </p:nvSpPr>
        <p:spPr>
          <a:xfrm>
            <a:off x="1962809" y="3209499"/>
            <a:ext cx="52183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GB" sz="20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Reasoning</a:t>
            </a:r>
            <a:endParaRPr lang="en-GB" sz="24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0A29F731-C301-4089-AF92-E4609A9B43B9}"/>
              </a:ext>
            </a:extLst>
          </p:cNvPr>
          <p:cNvSpPr/>
          <p:nvPr/>
        </p:nvSpPr>
        <p:spPr>
          <a:xfrm>
            <a:off x="2851425" y="5124295"/>
            <a:ext cx="376869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GB" sz="20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Problem Solving</a:t>
            </a:r>
            <a:endParaRPr lang="en-GB" sz="24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Rectangle: Rounded Corners 7">
            <a:extLst>
              <a:ext uri="{FF2B5EF4-FFF2-40B4-BE49-F238E27FC236}">
                <a16:creationId xmlns="" xmlns:a16="http://schemas.microsoft.com/office/drawing/2014/main" id="{3C0F87D2-34A4-4C7F-AD1C-B3A01F77676F}"/>
              </a:ext>
            </a:extLst>
          </p:cNvPr>
          <p:cNvSpPr/>
          <p:nvPr/>
        </p:nvSpPr>
        <p:spPr>
          <a:xfrm>
            <a:off x="61735" y="3209499"/>
            <a:ext cx="9009548" cy="1785582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Rectangle: Rounded Corners 7">
            <a:extLst>
              <a:ext uri="{FF2B5EF4-FFF2-40B4-BE49-F238E27FC236}">
                <a16:creationId xmlns="" xmlns:a16="http://schemas.microsoft.com/office/drawing/2014/main" id="{3C0F87D2-34A4-4C7F-AD1C-B3A01F77676F}"/>
              </a:ext>
            </a:extLst>
          </p:cNvPr>
          <p:cNvSpPr/>
          <p:nvPr/>
        </p:nvSpPr>
        <p:spPr>
          <a:xfrm>
            <a:off x="72717" y="5124295"/>
            <a:ext cx="8998565" cy="1729318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 Box 5"/>
              <p:cNvSpPr txBox="1">
                <a:spLocks noChangeArrowheads="1"/>
              </p:cNvSpPr>
              <p:nvPr/>
            </p:nvSpPr>
            <p:spPr bwMode="auto">
              <a:xfrm>
                <a:off x="860857" y="2084682"/>
                <a:ext cx="7387793" cy="409677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64270" tIns="32135" rIns="64270" bIns="32135">
                <a:spAutoFit/>
              </a:bodyPr>
              <a:lstStyle>
                <a:lvl1pPr marL="342900" indent="-342900" eaLnBrk="0" hangingPunct="0">
                  <a:defRPr sz="2000" b="1">
                    <a:solidFill>
                      <a:srgbClr val="008000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 sz="2000" b="1">
                    <a:solidFill>
                      <a:srgbClr val="008000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 sz="2000" b="1">
                    <a:solidFill>
                      <a:srgbClr val="008000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 sz="2000" b="1">
                    <a:solidFill>
                      <a:srgbClr val="008000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 sz="2000" b="1">
                    <a:solidFill>
                      <a:srgbClr val="008000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rgbClr val="008000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rgbClr val="008000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rgbClr val="008000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rgbClr val="008000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defTabSz="642915" eaLnBrk="1" fontAlgn="base" hangingPunct="1">
                  <a:spcBef>
                    <a:spcPct val="5000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altLang="x-none" sz="2800" i="1" dirty="0" smtClean="0">
                          <a:solidFill>
                            <a:schemeClr val="accent2"/>
                          </a:solidFill>
                          <a:latin typeface="Cambria Math" charset="0"/>
                        </a:rPr>
                        <m:t>𝑦</m:t>
                      </m:r>
                      <m:r>
                        <a:rPr lang="en-GB" altLang="x-none" sz="2800" i="1" dirty="0" smtClean="0">
                          <a:solidFill>
                            <a:schemeClr val="accent2"/>
                          </a:solidFill>
                          <a:latin typeface="Cambria Math" charset="0"/>
                        </a:rPr>
                        <m:t> = </m:t>
                      </m:r>
                      <m:r>
                        <a:rPr lang="en-GB" altLang="x-none" sz="2800" i="1" dirty="0" smtClean="0">
                          <a:solidFill>
                            <a:schemeClr val="accent2"/>
                          </a:solidFill>
                          <a:latin typeface="Cambria Math" charset="0"/>
                        </a:rPr>
                        <m:t>𝑥</m:t>
                      </m:r>
                      <m:r>
                        <a:rPr lang="en-GB" altLang="x-none" sz="2800" i="1" baseline="30000" dirty="0">
                          <a:solidFill>
                            <a:schemeClr val="accent2"/>
                          </a:solidFill>
                          <a:latin typeface="Cambria Math" charset="0"/>
                        </a:rPr>
                        <m:t>2</m:t>
                      </m:r>
                      <m:r>
                        <a:rPr lang="en-GB" altLang="x-none" sz="2800" i="1" dirty="0">
                          <a:solidFill>
                            <a:schemeClr val="accent2"/>
                          </a:solidFill>
                          <a:latin typeface="Cambria Math" charset="0"/>
                        </a:rPr>
                        <m:t> + 2</m:t>
                      </m:r>
                      <m:r>
                        <a:rPr lang="en-GB" altLang="x-none" sz="2800" i="1" dirty="0">
                          <a:solidFill>
                            <a:schemeClr val="accent2"/>
                          </a:solidFill>
                          <a:latin typeface="Cambria Math" charset="0"/>
                        </a:rPr>
                        <m:t>𝑥</m:t>
                      </m:r>
                      <m:r>
                        <m:rPr>
                          <m:nor/>
                        </m:rPr>
                        <a:rPr lang="en-GB" altLang="x-none" sz="2800" b="1" i="0" dirty="0" smtClean="0">
                          <a:solidFill>
                            <a:schemeClr val="accent2"/>
                          </a:solidFill>
                          <a:latin typeface="Cambria Math" charset="0"/>
                        </a:rPr>
                        <m:t>    </m:t>
                      </m:r>
                      <m:r>
                        <m:rPr>
                          <m:nor/>
                        </m:rPr>
                        <a:rPr lang="en-GB" altLang="x-none" sz="2800" b="0" i="0" dirty="0" smtClean="0">
                          <a:solidFill>
                            <a:schemeClr val="accent2"/>
                          </a:solidFill>
                          <a:latin typeface="Cambria Math" charset="0"/>
                        </a:rPr>
                        <m:t>     </m:t>
                      </m:r>
                      <m:r>
                        <m:rPr>
                          <m:nor/>
                        </m:rPr>
                        <a:rPr lang="en-US" sz="2800" b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y</m:t>
                      </m:r>
                      <m:r>
                        <m:rPr>
                          <m:nor/>
                        </m:rPr>
                        <a:rPr lang="en-US" sz="2800" b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=  </m:t>
                      </m:r>
                      <m:r>
                        <m:rPr>
                          <m:nor/>
                        </m:rPr>
                        <a:rPr lang="en-US" sz="2800" b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x</m:t>
                      </m:r>
                      <m:r>
                        <m:rPr>
                          <m:nor/>
                        </m:rPr>
                        <a:rPr lang="en-US" sz="2800" b="0" baseline="3000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2 </m:t>
                      </m:r>
                      <m:r>
                        <a:rPr lang="en-US" sz="28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–</m:t>
                      </m:r>
                      <m:r>
                        <m:rPr>
                          <m:nor/>
                        </m:rPr>
                        <a:rPr lang="en-US" sz="2800" b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4</m:t>
                      </m:r>
                      <m:r>
                        <m:rPr>
                          <m:nor/>
                        </m:rPr>
                        <a:rPr lang="en-GB" sz="2800" b="1" i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     </m:t>
                      </m:r>
                      <m:r>
                        <m:rPr>
                          <m:nor/>
                        </m:rPr>
                        <a:rPr lang="en-US" sz="2800" b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y</m:t>
                      </m:r>
                      <m:r>
                        <m:rPr>
                          <m:nor/>
                        </m:rPr>
                        <a:rPr lang="en-US" sz="2800" b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=  2</m:t>
                      </m:r>
                      <m:r>
                        <m:rPr>
                          <m:nor/>
                        </m:rPr>
                        <a:rPr lang="en-US" sz="2800" b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x</m:t>
                      </m:r>
                      <m:r>
                        <m:rPr>
                          <m:nor/>
                        </m:rPr>
                        <a:rPr lang="en-US" sz="2800" b="0" baseline="3000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GB" altLang="x-none" sz="2800" b="0" dirty="0" smtClean="0">
                  <a:solidFill>
                    <a:schemeClr val="accent2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defTabSz="642915" eaLnBrk="1" fontAlgn="base" hangingPunct="1">
                  <a:spcBef>
                    <a:spcPct val="50000"/>
                  </a:spcBef>
                  <a:spcAft>
                    <a:spcPct val="0"/>
                  </a:spcAft>
                </a:pPr>
                <a:endParaRPr lang="en-GB" altLang="x-none" sz="2800" dirty="0">
                  <a:solidFill>
                    <a:schemeClr val="accent2"/>
                  </a:solidFill>
                </a:endParaRPr>
              </a:p>
              <a:p>
                <a:pPr defTabSz="642915" eaLnBrk="1" fontAlgn="base" hangingPunct="1">
                  <a:spcBef>
                    <a:spcPct val="50000"/>
                  </a:spcBef>
                  <a:spcAft>
                    <a:spcPct val="0"/>
                  </a:spcAft>
                </a:pPr>
                <a:endParaRPr lang="en-GB" sz="1600" b="0" dirty="0" smtClean="0">
                  <a:solidFill>
                    <a:srgbClr val="000000"/>
                  </a:solidFill>
                  <a:latin typeface="+mn-lt"/>
                </a:endParaRPr>
              </a:p>
              <a:p>
                <a:pPr marL="0" indent="0" defTabSz="642915" eaLnBrk="1" fontAlgn="base" hangingPunct="1">
                  <a:spcBef>
                    <a:spcPct val="50000"/>
                  </a:spcBef>
                  <a:spcAft>
                    <a:spcPct val="0"/>
                  </a:spcAft>
                </a:pPr>
                <a14:m>
                  <m:oMath xmlns:m="http://schemas.openxmlformats.org/officeDocument/2006/math">
                    <m:r>
                      <a:rPr lang="en-GB" altLang="x-none" sz="2800" i="1" dirty="0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charset="0"/>
                      </a:rPr>
                      <m:t>𝑦</m:t>
                    </m:r>
                    <m:r>
                      <a:rPr lang="en-GB" altLang="x-none" sz="2800" i="1" dirty="0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charset="0"/>
                      </a:rPr>
                      <m:t> =</m:t>
                    </m:r>
                    <m:r>
                      <a:rPr lang="en-GB" altLang="x-none" sz="2800" b="0" i="0" dirty="0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/>
                      </a:rPr>
                      <m:t>10 −</m:t>
                    </m:r>
                    <m:r>
                      <a:rPr lang="en-GB" altLang="x-none" sz="2800" b="1" i="1" dirty="0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/>
                      </a:rPr>
                      <m:t> </m:t>
                    </m:r>
                    <m:r>
                      <a:rPr lang="en-GB" altLang="x-none" sz="2800" i="1" dirty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charset="0"/>
                      </a:rPr>
                      <m:t>𝑥</m:t>
                    </m:r>
                    <m:r>
                      <a:rPr lang="en-GB" altLang="x-none" sz="2800" i="1" baseline="30000" dirty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charset="0"/>
                      </a:rPr>
                      <m:t>2</m:t>
                    </m:r>
                    <m:r>
                      <a:rPr lang="en-GB" altLang="x-none" sz="2800" i="1" dirty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charset="0"/>
                      </a:rPr>
                      <m:t> </m:t>
                    </m:r>
                  </m:oMath>
                </a14:m>
                <a:r>
                  <a:rPr lang="en-GB" altLang="x-none" sz="2800" dirty="0" smtClean="0">
                    <a:solidFill>
                      <a:schemeClr val="bg1">
                        <a:lumMod val="50000"/>
                      </a:schemeClr>
                    </a:solidFill>
                  </a:rPr>
                  <a:t>      </a:t>
                </a:r>
                <a:r>
                  <a:rPr lang="en-GB" altLang="x-none" sz="2800" b="0" dirty="0" smtClean="0">
                    <a:solidFill>
                      <a:schemeClr val="accent3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y = </a:t>
                </a:r>
                <a:r>
                  <a:rPr lang="en-US" sz="2800" b="0" dirty="0" smtClean="0">
                    <a:solidFill>
                      <a:schemeClr val="accent3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x</a:t>
                </a:r>
                <a:r>
                  <a:rPr lang="en-US" sz="2800" b="0" baseline="30000" dirty="0" smtClean="0">
                    <a:solidFill>
                      <a:schemeClr val="accent3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2</a:t>
                </a:r>
                <a:r>
                  <a:rPr lang="en-US" sz="2800" b="0" dirty="0" smtClean="0">
                    <a:solidFill>
                      <a:schemeClr val="accent3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 </a:t>
                </a:r>
                <a:r>
                  <a:rPr lang="en-US" sz="2800" b="0" dirty="0">
                    <a:solidFill>
                      <a:schemeClr val="accent3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-  </a:t>
                </a:r>
                <a:r>
                  <a:rPr lang="en-US" sz="2800" b="0" dirty="0" smtClean="0">
                    <a:solidFill>
                      <a:schemeClr val="accent3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3x         y  =  5x – x</a:t>
                </a:r>
                <a:r>
                  <a:rPr lang="en-US" sz="2800" b="0" baseline="30000" dirty="0" smtClean="0">
                    <a:solidFill>
                      <a:schemeClr val="accent3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2</a:t>
                </a:r>
                <a:r>
                  <a:rPr lang="en-GB" altLang="x-none" sz="2800" b="0" dirty="0" smtClean="0">
                    <a:solidFill>
                      <a:schemeClr val="accent3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</a:p>
              <a:p>
                <a:pPr marL="0" indent="0" defTabSz="642915" eaLnBrk="1" fontAlgn="base" hangingPunct="1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GB" altLang="x-none" sz="2800" b="0" dirty="0" smtClean="0">
                    <a:solidFill>
                      <a:schemeClr val="accent3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     </a:t>
                </a:r>
                <a:endParaRPr lang="en-GB" altLang="x-none" sz="2800" b="0" dirty="0">
                  <a:solidFill>
                    <a:schemeClr val="accent3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 defTabSz="642915" eaLnBrk="1" fontAlgn="base" hangingPunct="1">
                  <a:spcBef>
                    <a:spcPct val="50000"/>
                  </a:spcBef>
                  <a:spcAft>
                    <a:spcPct val="0"/>
                  </a:spcAft>
                </a:pPr>
                <a:endParaRPr lang="en-GB" sz="2800" b="0" dirty="0" smtClean="0">
                  <a:solidFill>
                    <a:schemeClr val="accent4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 defTabSz="642915" eaLnBrk="1" fontAlgn="base" hangingPunct="1">
                  <a:spcBef>
                    <a:spcPct val="50000"/>
                  </a:spcBef>
                  <a:spcAft>
                    <a:spcPct val="0"/>
                  </a:spcAft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b="0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y</m:t>
                    </m:r>
                    <m:r>
                      <m:rPr>
                        <m:nor/>
                      </m:rPr>
                      <a:rPr lang="en-US" sz="2800" b="0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=  </m:t>
                    </m:r>
                    <m:r>
                      <m:rPr>
                        <m:nor/>
                      </m:rPr>
                      <a:rPr lang="en-US" sz="2800" b="0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x</m:t>
                    </m:r>
                    <m:r>
                      <m:rPr>
                        <m:nor/>
                      </m:rPr>
                      <a:rPr lang="en-US" sz="2800" b="0" baseline="30000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m:rPr>
                        <m:nor/>
                      </m:rPr>
                      <a:rPr lang="en-US" sz="2800" b="0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+  4</m:t>
                    </m:r>
                    <m:r>
                      <m:rPr>
                        <m:nor/>
                      </m:rPr>
                      <a:rPr lang="en-US" sz="2800" b="0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x</m:t>
                    </m:r>
                    <m:r>
                      <m:rPr>
                        <m:nor/>
                      </m:rPr>
                      <a:rPr lang="en-US" sz="2800" b="0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+  7</m:t>
                    </m:r>
                  </m:oMath>
                </a14:m>
                <a:r>
                  <a:rPr lang="en-GB" sz="2800" b="0" dirty="0" smtClean="0">
                    <a:solidFill>
                      <a:schemeClr val="accent4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           </a:t>
                </a:r>
                <a:r>
                  <a:rPr lang="en-US" sz="2800" b="0" dirty="0">
                    <a:solidFill>
                      <a:schemeClr val="accent4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y  =  10 – 2x – x</a:t>
                </a:r>
                <a:r>
                  <a:rPr lang="en-US" sz="2800" b="0" baseline="30000" dirty="0">
                    <a:solidFill>
                      <a:schemeClr val="accent4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2</a:t>
                </a:r>
                <a:endParaRPr lang="en-GB" sz="2800" b="0" dirty="0" smtClean="0">
                  <a:solidFill>
                    <a:schemeClr val="accent4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1" name="Text 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60857" y="2084682"/>
                <a:ext cx="7387793" cy="4096771"/>
              </a:xfrm>
              <a:prstGeom prst="rect">
                <a:avLst/>
              </a:prstGeom>
              <a:blipFill rotWithShape="1">
                <a:blip r:embed="rId3"/>
                <a:stretch>
                  <a:fillRect b="-3571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931" y="2008098"/>
            <a:ext cx="253926" cy="469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00627" y="3837978"/>
            <a:ext cx="229548" cy="479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6" y="5988953"/>
            <a:ext cx="213729" cy="479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8298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53BE4743-0F49-44DB-A163-2795BCA8BCDC}"/>
              </a:ext>
            </a:extLst>
          </p:cNvPr>
          <p:cNvSpPr/>
          <p:nvPr/>
        </p:nvSpPr>
        <p:spPr>
          <a:xfrm>
            <a:off x="2" y="1318118"/>
            <a:ext cx="914399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GB" sz="20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Fluency</a:t>
            </a:r>
            <a:endParaRPr lang="en-GB" sz="24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="" xmlns:a16="http://schemas.microsoft.com/office/drawing/2014/main" id="{3C0F87D2-34A4-4C7F-AD1C-B3A01F77676F}"/>
              </a:ext>
            </a:extLst>
          </p:cNvPr>
          <p:cNvSpPr/>
          <p:nvPr/>
        </p:nvSpPr>
        <p:spPr>
          <a:xfrm>
            <a:off x="83702" y="1318118"/>
            <a:ext cx="9020533" cy="1752628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2CEA1C39-1759-43DE-A95B-5B56FF64091A}"/>
              </a:ext>
            </a:extLst>
          </p:cNvPr>
          <p:cNvSpPr txBox="1"/>
          <p:nvPr/>
        </p:nvSpPr>
        <p:spPr>
          <a:xfrm>
            <a:off x="-39764" y="833475"/>
            <a:ext cx="9143999" cy="369332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65000"/>
                </a:schemeClr>
              </a:gs>
              <a:gs pos="0">
                <a:schemeClr val="bg1">
                  <a:lumMod val="75000"/>
                </a:schemeClr>
              </a:gs>
              <a:gs pos="0">
                <a:schemeClr val="bg1">
                  <a:lumMod val="8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I can work out intervals on a number line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53BE4743-0F49-44DB-A163-2795BCA8BCDC}"/>
              </a:ext>
            </a:extLst>
          </p:cNvPr>
          <p:cNvSpPr/>
          <p:nvPr/>
        </p:nvSpPr>
        <p:spPr>
          <a:xfrm>
            <a:off x="1962809" y="3209499"/>
            <a:ext cx="52183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GB" sz="20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Reasoning</a:t>
            </a:r>
            <a:endParaRPr lang="en-GB" sz="24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0A29F731-C301-4089-AF92-E4609A9B43B9}"/>
              </a:ext>
            </a:extLst>
          </p:cNvPr>
          <p:cNvSpPr/>
          <p:nvPr/>
        </p:nvSpPr>
        <p:spPr>
          <a:xfrm>
            <a:off x="2851425" y="5124295"/>
            <a:ext cx="376869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GB" sz="20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Problem Solving</a:t>
            </a:r>
            <a:endParaRPr lang="en-GB" sz="24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Rectangle: Rounded Corners 7">
            <a:extLst>
              <a:ext uri="{FF2B5EF4-FFF2-40B4-BE49-F238E27FC236}">
                <a16:creationId xmlns="" xmlns:a16="http://schemas.microsoft.com/office/drawing/2014/main" id="{3C0F87D2-34A4-4C7F-AD1C-B3A01F77676F}"/>
              </a:ext>
            </a:extLst>
          </p:cNvPr>
          <p:cNvSpPr/>
          <p:nvPr/>
        </p:nvSpPr>
        <p:spPr>
          <a:xfrm>
            <a:off x="61735" y="3209499"/>
            <a:ext cx="9009548" cy="1785582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Rectangle: Rounded Corners 7">
            <a:extLst>
              <a:ext uri="{FF2B5EF4-FFF2-40B4-BE49-F238E27FC236}">
                <a16:creationId xmlns="" xmlns:a16="http://schemas.microsoft.com/office/drawing/2014/main" id="{3C0F87D2-34A4-4C7F-AD1C-B3A01F77676F}"/>
              </a:ext>
            </a:extLst>
          </p:cNvPr>
          <p:cNvSpPr/>
          <p:nvPr/>
        </p:nvSpPr>
        <p:spPr>
          <a:xfrm>
            <a:off x="72717" y="5124295"/>
            <a:ext cx="8998565" cy="1729318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140" y="1959608"/>
            <a:ext cx="253926" cy="469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87459" y="3831279"/>
            <a:ext cx="229548" cy="479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6" y="5988953"/>
            <a:ext cx="213729" cy="479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5595" y="1718228"/>
            <a:ext cx="2781300" cy="711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0120" y="1718228"/>
            <a:ext cx="2367854" cy="1196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930" y="1718228"/>
            <a:ext cx="2788925" cy="1196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8251" y="3567578"/>
            <a:ext cx="2983031" cy="1427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5854" y="3566953"/>
            <a:ext cx="2471545" cy="1428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5588904"/>
            <a:ext cx="6971380" cy="1116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930" y="3609608"/>
            <a:ext cx="2531026" cy="1385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496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09600" y="818146"/>
            <a:ext cx="6104021" cy="705853"/>
          </a:xfrm>
        </p:spPr>
        <p:txBody>
          <a:bodyPr/>
          <a:lstStyle/>
          <a:p>
            <a:r>
              <a:rPr lang="en-GB" sz="4000" dirty="0" smtClean="0">
                <a:latin typeface="+mn-lt"/>
              </a:rPr>
              <a:t>Gradients on a curved graph</a:t>
            </a:r>
            <a:endParaRPr lang="en-GB" sz="4000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/>
              <p:cNvSpPr txBox="1">
                <a:spLocks/>
              </p:cNvSpPr>
              <p:nvPr/>
            </p:nvSpPr>
            <p:spPr>
              <a:xfrm>
                <a:off x="609600" y="1600200"/>
                <a:ext cx="8173453" cy="4876800"/>
              </a:xfrm>
              <a:prstGeom prst="rect">
                <a:avLst/>
              </a:prstGeom>
            </p:spPr>
            <p:txBody>
              <a:bodyPr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GB" sz="1600" dirty="0" smtClean="0"/>
                  <a:t>You have already seen how to calculate the gradient of a linear graph by dividing the change in </a:t>
                </a:r>
                <a14:m>
                  <m:oMath xmlns:m="http://schemas.openxmlformats.org/officeDocument/2006/math">
                    <m:r>
                      <a:rPr lang="en-GB" sz="1600" i="1" dirty="0" smtClean="0">
                        <a:latin typeface="Cambria Math" charset="0"/>
                      </a:rPr>
                      <m:t>𝑦</m:t>
                    </m:r>
                  </m:oMath>
                </a14:m>
                <a:r>
                  <a:rPr lang="en-GB" sz="1600" dirty="0"/>
                  <a:t> by the change in </a:t>
                </a:r>
                <a14:m>
                  <m:oMath xmlns:m="http://schemas.openxmlformats.org/officeDocument/2006/math">
                    <m:r>
                      <a:rPr lang="en-GB" sz="1600" i="1" dirty="0" smtClean="0">
                        <a:latin typeface="Cambria Math" charset="0"/>
                      </a:rPr>
                      <m:t>𝑥</m:t>
                    </m:r>
                  </m:oMath>
                </a14:m>
                <a:endParaRPr lang="en-GB" sz="1600" dirty="0"/>
              </a:p>
              <a:p>
                <a:endParaRPr lang="en-GB" sz="1600" dirty="0"/>
              </a:p>
              <a:p>
                <a:r>
                  <a:rPr lang="en-GB" sz="1600" dirty="0"/>
                  <a:t>Also known as ‘rise over run</a:t>
                </a:r>
                <a:r>
                  <a:rPr lang="en-GB" sz="1600" dirty="0" smtClean="0"/>
                  <a:t>’</a:t>
                </a:r>
                <a:endParaRPr lang="en-GB" sz="1600" dirty="0"/>
              </a:p>
              <a:p>
                <a:r>
                  <a:rPr lang="en-GB" sz="1600" dirty="0"/>
                  <a:t>What if you were asked to calculate the gradient of this line?</a:t>
                </a:r>
              </a:p>
              <a:p>
                <a:endParaRPr lang="en-GB" sz="1600" dirty="0"/>
              </a:p>
            </p:txBody>
          </p:sp>
        </mc:Choice>
        <mc:Fallback xmlns="">
          <p:sp>
            <p:nvSpPr>
              <p:cNvPr id="5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1600200"/>
                <a:ext cx="8173453" cy="4876800"/>
              </a:xfrm>
              <a:prstGeom prst="rect">
                <a:avLst/>
              </a:prstGeom>
              <a:blipFill rotWithShape="1">
                <a:blip r:embed="rId2"/>
                <a:stretch>
                  <a:fillRect l="-373" t="-8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9632" y="3370504"/>
            <a:ext cx="3112008" cy="3054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Arc 6"/>
          <p:cNvSpPr/>
          <p:nvPr/>
        </p:nvSpPr>
        <p:spPr>
          <a:xfrm rot="5400000">
            <a:off x="2433828" y="2446020"/>
            <a:ext cx="2962656" cy="2020824"/>
          </a:xfrm>
          <a:prstGeom prst="arc">
            <a:avLst>
              <a:gd name="adj1" fmla="val 16200000"/>
              <a:gd name="adj2" fmla="val 5471585"/>
            </a:avLst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5964488" y="2840266"/>
            <a:ext cx="2818565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rgbClr val="FF0000"/>
                </a:solidFill>
                <a:sym typeface="Wingdings" panose="05000000000000000000" pitchFamily="2" charset="2"/>
              </a:rPr>
              <a:t>The problem on a </a:t>
            </a:r>
            <a:r>
              <a:rPr lang="en-GB" sz="1400" u="sng" dirty="0">
                <a:solidFill>
                  <a:srgbClr val="FF0000"/>
                </a:solidFill>
                <a:sym typeface="Wingdings" panose="05000000000000000000" pitchFamily="2" charset="2"/>
              </a:rPr>
              <a:t>curved</a:t>
            </a:r>
            <a:r>
              <a:rPr lang="en-GB" sz="1400" dirty="0">
                <a:solidFill>
                  <a:srgbClr val="FF0000"/>
                </a:solidFill>
                <a:sym typeface="Wingdings" panose="05000000000000000000" pitchFamily="2" charset="2"/>
              </a:rPr>
              <a:t> line is that the gradient is different depending on where on the line you are…</a:t>
            </a:r>
          </a:p>
          <a:p>
            <a:endParaRPr lang="en-GB" sz="1400" dirty="0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r>
              <a:rPr lang="en-GB" sz="1400" dirty="0">
                <a:solidFill>
                  <a:srgbClr val="FF0000"/>
                </a:solidFill>
                <a:sym typeface="Wingdings" panose="05000000000000000000" pitchFamily="2" charset="2"/>
              </a:rPr>
              <a:t>On the left side, the gradient will be negative</a:t>
            </a:r>
          </a:p>
          <a:p>
            <a:endParaRPr lang="en-GB" sz="1400" dirty="0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r>
              <a:rPr lang="en-GB" sz="1400" dirty="0">
                <a:solidFill>
                  <a:srgbClr val="FF0000"/>
                </a:solidFill>
                <a:sym typeface="Wingdings" panose="05000000000000000000" pitchFamily="2" charset="2"/>
              </a:rPr>
              <a:t>On the right side, the gradient will be positive</a:t>
            </a:r>
          </a:p>
          <a:p>
            <a:endParaRPr lang="en-GB" sz="1400" dirty="0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r>
              <a:rPr lang="en-GB" sz="1400" dirty="0">
                <a:solidFill>
                  <a:srgbClr val="FF0000"/>
                </a:solidFill>
                <a:sym typeface="Wingdings" panose="05000000000000000000" pitchFamily="2" charset="2"/>
              </a:rPr>
              <a:t>However, we can use a technique to estimate the gradient, using what you already know…</a:t>
            </a:r>
            <a:endParaRPr lang="en-GB" sz="1400" dirty="0">
              <a:solidFill>
                <a:srgbClr val="FF0000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2438400" y="5181600"/>
            <a:ext cx="1388706" cy="0"/>
          </a:xfrm>
          <a:prstGeom prst="straightConnector1">
            <a:avLst/>
          </a:prstGeom>
          <a:ln w="635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3962400" y="5181600"/>
            <a:ext cx="1388706" cy="0"/>
          </a:xfrm>
          <a:prstGeom prst="straightConnector1">
            <a:avLst/>
          </a:prstGeom>
          <a:ln w="635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438401" y="5410201"/>
            <a:ext cx="1447799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0000FF"/>
                </a:solidFill>
              </a:rPr>
              <a:t>Line is downward sloping </a:t>
            </a:r>
            <a:r>
              <a:rPr lang="en-GB" sz="1200" dirty="0">
                <a:solidFill>
                  <a:srgbClr val="0000FF"/>
                </a:solidFill>
                <a:sym typeface="Wingdings" panose="05000000000000000000" pitchFamily="2" charset="2"/>
              </a:rPr>
              <a:t>so the</a:t>
            </a:r>
            <a:r>
              <a:rPr lang="en-GB" sz="1200" dirty="0">
                <a:solidFill>
                  <a:srgbClr val="0000FF"/>
                </a:solidFill>
              </a:rPr>
              <a:t> gradient is negative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962401" y="5410201"/>
            <a:ext cx="1447799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0000FF"/>
                </a:solidFill>
              </a:rPr>
              <a:t>Line is upward sloping </a:t>
            </a:r>
            <a:r>
              <a:rPr lang="en-GB" sz="1200" dirty="0">
                <a:solidFill>
                  <a:srgbClr val="0000FF"/>
                </a:solidFill>
                <a:sym typeface="Wingdings" panose="05000000000000000000" pitchFamily="2" charset="2"/>
              </a:rPr>
              <a:t>so the</a:t>
            </a:r>
            <a:r>
              <a:rPr lang="en-GB" sz="1200" dirty="0">
                <a:solidFill>
                  <a:srgbClr val="0000FF"/>
                </a:solidFill>
              </a:rPr>
              <a:t> gradient is positive</a:t>
            </a:r>
          </a:p>
        </p:txBody>
      </p:sp>
    </p:spTree>
    <p:extLst>
      <p:ext uri="{BB962C8B-B14F-4D97-AF65-F5344CB8AC3E}">
        <p14:creationId xmlns:p14="http://schemas.microsoft.com/office/powerpoint/2010/main" val="2705658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59896" y="971549"/>
            <a:ext cx="6146714" cy="699687"/>
          </a:xfrm>
        </p:spPr>
        <p:txBody>
          <a:bodyPr/>
          <a:lstStyle/>
          <a:p>
            <a:r>
              <a:rPr lang="en-GB" sz="4000" dirty="0" smtClean="0">
                <a:latin typeface="+mn-lt"/>
              </a:rPr>
              <a:t>Gradients on a curved graph</a:t>
            </a:r>
            <a:endParaRPr lang="en-GB" sz="4000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/>
              <p:cNvSpPr txBox="1">
                <a:spLocks/>
              </p:cNvSpPr>
              <p:nvPr/>
            </p:nvSpPr>
            <p:spPr>
              <a:xfrm>
                <a:off x="-12192" y="1981200"/>
                <a:ext cx="10972800" cy="4876800"/>
              </a:xfrm>
              <a:prstGeom prst="rect">
                <a:avLst/>
              </a:prstGeom>
            </p:spPr>
            <p:txBody>
              <a:bodyPr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GB" sz="1600" dirty="0" smtClean="0"/>
                  <a:t>Estimate the gradient of this line where </a:t>
                </a:r>
                <a14:m>
                  <m:oMath xmlns:m="http://schemas.openxmlformats.org/officeDocument/2006/math">
                    <m:r>
                      <a:rPr lang="en-GB" sz="1600" i="1" dirty="0" smtClean="0">
                        <a:latin typeface="Cambria Math" charset="0"/>
                      </a:rPr>
                      <m:t>𝑥</m:t>
                    </m:r>
                    <m:r>
                      <a:rPr lang="en-GB" sz="1600" i="1" dirty="0" smtClean="0">
                        <a:latin typeface="Cambria Math" charset="0"/>
                      </a:rPr>
                      <m:t> = 2</m:t>
                    </m:r>
                  </m:oMath>
                </a14:m>
                <a:endParaRPr lang="en-GB" sz="1600" dirty="0"/>
              </a:p>
              <a:p>
                <a:endParaRPr lang="en-GB" sz="1600" dirty="0"/>
              </a:p>
            </p:txBody>
          </p:sp>
        </mc:Choice>
        <mc:Fallback xmlns="">
          <p:sp>
            <p:nvSpPr>
              <p:cNvPr id="5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2192" y="1981200"/>
                <a:ext cx="10972800" cy="4876800"/>
              </a:xfrm>
              <a:prstGeom prst="rect">
                <a:avLst/>
              </a:prstGeom>
              <a:blipFill rotWithShape="1">
                <a:blip r:embed="rId2"/>
                <a:stretch>
                  <a:fillRect l="-278" t="-8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0952" y="2457003"/>
            <a:ext cx="4319016" cy="4239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Arc 6"/>
          <p:cNvSpPr/>
          <p:nvPr/>
        </p:nvSpPr>
        <p:spPr>
          <a:xfrm rot="5400000">
            <a:off x="1592580" y="1382268"/>
            <a:ext cx="4078224" cy="2441448"/>
          </a:xfrm>
          <a:prstGeom prst="arc">
            <a:avLst>
              <a:gd name="adj1" fmla="val 17146603"/>
              <a:gd name="adj2" fmla="val 4500292"/>
            </a:avLst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3639312" y="2825497"/>
            <a:ext cx="2936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/>
              <a:t>5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172456" y="4678681"/>
            <a:ext cx="2936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/>
              <a:t>5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731264" y="4666489"/>
            <a:ext cx="3433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/>
              <a:t>-5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575304" y="6190489"/>
            <a:ext cx="3433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/>
              <a:t>-5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4224528" y="4239768"/>
            <a:ext cx="152400" cy="152400"/>
            <a:chOff x="6705600" y="3429000"/>
            <a:chExt cx="152400" cy="152400"/>
          </a:xfrm>
        </p:grpSpPr>
        <p:cxnSp>
          <p:nvCxnSpPr>
            <p:cNvPr id="13" name="Straight Connector 12"/>
            <p:cNvCxnSpPr/>
            <p:nvPr/>
          </p:nvCxnSpPr>
          <p:spPr>
            <a:xfrm>
              <a:off x="6705600" y="3429000"/>
              <a:ext cx="152400" cy="15240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H="1">
              <a:off x="6705600" y="3429000"/>
              <a:ext cx="152400" cy="15240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5" name="Straight Connector 14"/>
          <p:cNvCxnSpPr/>
          <p:nvPr/>
        </p:nvCxnSpPr>
        <p:spPr>
          <a:xfrm flipV="1">
            <a:off x="3224784" y="2968752"/>
            <a:ext cx="2322576" cy="2551176"/>
          </a:xfrm>
          <a:prstGeom prst="line">
            <a:avLst/>
          </a:prstGeom>
          <a:ln w="38100">
            <a:solidFill>
              <a:srgbClr val="0000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4291584" y="4312920"/>
            <a:ext cx="707136" cy="6096"/>
          </a:xfrm>
          <a:prstGeom prst="line">
            <a:avLst/>
          </a:prstGeom>
          <a:ln w="38100">
            <a:solidFill>
              <a:srgbClr val="0000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4978908" y="3645408"/>
            <a:ext cx="1524" cy="678180"/>
          </a:xfrm>
          <a:prstGeom prst="line">
            <a:avLst/>
          </a:prstGeom>
          <a:ln w="38100">
            <a:solidFill>
              <a:srgbClr val="0000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4495800" y="4294633"/>
            <a:ext cx="2936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>
                <a:solidFill>
                  <a:srgbClr val="0000FF"/>
                </a:solidFill>
              </a:rPr>
              <a:t>2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959096" y="3825241"/>
            <a:ext cx="4331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>
                <a:solidFill>
                  <a:srgbClr val="0000FF"/>
                </a:solidFill>
              </a:rPr>
              <a:t>2.2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7060412" y="4918788"/>
                <a:ext cx="1696362" cy="55162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i="1">
                          <a:latin typeface="Cambria Math"/>
                        </a:rPr>
                        <m:t>𝐺𝑟𝑎𝑑𝑖𝑒𝑛𝑡</m:t>
                      </m:r>
                      <m:r>
                        <a:rPr lang="en-GB" sz="16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16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1600" i="1">
                              <a:latin typeface="Cambria Math"/>
                            </a:rPr>
                            <m:t>𝑟𝑖𝑠𝑒</m:t>
                          </m:r>
                        </m:num>
                        <m:den>
                          <m:r>
                            <a:rPr lang="en-GB" sz="1600" i="1">
                              <a:latin typeface="Cambria Math"/>
                            </a:rPr>
                            <m:t>𝑟𝑢𝑛</m:t>
                          </m:r>
                        </m:den>
                      </m:f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60412" y="4918788"/>
                <a:ext cx="1696362" cy="551626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7060413" y="5604589"/>
                <a:ext cx="1600503" cy="5533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i="1">
                          <a:latin typeface="Cambria Math"/>
                        </a:rPr>
                        <m:t>𝐺𝑟𝑎𝑑𝑖𝑒𝑛𝑡</m:t>
                      </m:r>
                      <m:r>
                        <a:rPr lang="en-GB" sz="16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16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1600" i="1">
                              <a:latin typeface="Cambria Math"/>
                            </a:rPr>
                            <m:t>2.2</m:t>
                          </m:r>
                        </m:num>
                        <m:den>
                          <m:r>
                            <a:rPr lang="en-GB" sz="1600" i="1">
                              <a:latin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60413" y="5604589"/>
                <a:ext cx="1600503" cy="553357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7060413" y="6290388"/>
                <a:ext cx="1600503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i="1">
                          <a:latin typeface="Cambria Math"/>
                        </a:rPr>
                        <m:t>𝐺𝑟𝑎𝑑𝑖𝑒𝑛𝑡</m:t>
                      </m:r>
                      <m:r>
                        <a:rPr lang="en-GB" sz="1600" i="1">
                          <a:latin typeface="Cambria Math"/>
                        </a:rPr>
                        <m:t>=1.1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60413" y="6290388"/>
                <a:ext cx="1600503" cy="338554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Straight Arrow Connector 22"/>
          <p:cNvCxnSpPr/>
          <p:nvPr/>
        </p:nvCxnSpPr>
        <p:spPr>
          <a:xfrm flipH="1">
            <a:off x="5231612" y="2968752"/>
            <a:ext cx="883438" cy="463358"/>
          </a:xfrm>
          <a:prstGeom prst="straightConnector1">
            <a:avLst/>
          </a:prstGeom>
          <a:ln w="254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6139729" y="1899074"/>
            <a:ext cx="300427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rgbClr val="0000FF"/>
                </a:solidFill>
              </a:rPr>
              <a:t>Draw a straight line that just touches the curve where x = 2</a:t>
            </a:r>
          </a:p>
          <a:p>
            <a:endParaRPr lang="en-GB" sz="1400" dirty="0">
              <a:solidFill>
                <a:srgbClr val="0000FF"/>
              </a:solidFill>
            </a:endParaRPr>
          </a:p>
          <a:p>
            <a:pPr marL="285750" indent="-285750">
              <a:buFont typeface="Wingdings"/>
              <a:buChar char="à"/>
            </a:pPr>
            <a:r>
              <a:rPr lang="en-GB" sz="1400" dirty="0">
                <a:solidFill>
                  <a:srgbClr val="0000FF"/>
                </a:solidFill>
                <a:sym typeface="Wingdings" panose="05000000000000000000" pitchFamily="2" charset="2"/>
              </a:rPr>
              <a:t>This line is known as a </a:t>
            </a:r>
            <a:r>
              <a:rPr lang="en-GB" sz="1400" b="1" u="sng" dirty="0">
                <a:solidFill>
                  <a:srgbClr val="0000FF"/>
                </a:solidFill>
                <a:sym typeface="Wingdings" panose="05000000000000000000" pitchFamily="2" charset="2"/>
              </a:rPr>
              <a:t>tangent</a:t>
            </a:r>
            <a:r>
              <a:rPr lang="en-GB" sz="1400" dirty="0">
                <a:solidFill>
                  <a:srgbClr val="0000FF"/>
                </a:solidFill>
                <a:sym typeface="Wingdings" panose="05000000000000000000" pitchFamily="2" charset="2"/>
              </a:rPr>
              <a:t> to the curve</a:t>
            </a:r>
          </a:p>
          <a:p>
            <a:pPr marL="285750" indent="-285750">
              <a:buFont typeface="Wingdings"/>
              <a:buChar char="à"/>
            </a:pPr>
            <a:endParaRPr lang="en-GB" sz="1400" dirty="0">
              <a:solidFill>
                <a:srgbClr val="0000FF"/>
              </a:solidFill>
              <a:sym typeface="Wingdings" panose="05000000000000000000" pitchFamily="2" charset="2"/>
            </a:endParaRPr>
          </a:p>
          <a:p>
            <a:pPr marL="285750" indent="-285750">
              <a:buFont typeface="Wingdings"/>
              <a:buChar char="à"/>
            </a:pPr>
            <a:r>
              <a:rPr lang="en-GB" sz="1400" dirty="0">
                <a:solidFill>
                  <a:srgbClr val="0000FF"/>
                </a:solidFill>
                <a:sym typeface="Wingdings" panose="05000000000000000000" pitchFamily="2" charset="2"/>
              </a:rPr>
              <a:t>You can calculate the gradient of it like on a straight line graph</a:t>
            </a:r>
          </a:p>
          <a:p>
            <a:pPr marL="285750" indent="-285750">
              <a:buFont typeface="Wingdings"/>
              <a:buChar char="à"/>
            </a:pPr>
            <a:endParaRPr lang="en-GB" sz="1400" dirty="0">
              <a:solidFill>
                <a:srgbClr val="0000FF"/>
              </a:solidFill>
              <a:sym typeface="Wingdings" panose="05000000000000000000" pitchFamily="2" charset="2"/>
            </a:endParaRPr>
          </a:p>
          <a:p>
            <a:pPr marL="285750" indent="-285750">
              <a:buFont typeface="Wingdings"/>
              <a:buChar char="à"/>
            </a:pPr>
            <a:r>
              <a:rPr lang="en-GB" sz="1400" dirty="0">
                <a:solidFill>
                  <a:srgbClr val="0000FF"/>
                </a:solidFill>
                <a:sym typeface="Wingdings" panose="05000000000000000000" pitchFamily="2" charset="2"/>
              </a:rPr>
              <a:t>The value will be an estimate of the gradient of the curve </a:t>
            </a:r>
            <a:r>
              <a:rPr lang="en-GB" sz="1400" b="1" u="sng" dirty="0">
                <a:solidFill>
                  <a:srgbClr val="0000FF"/>
                </a:solidFill>
                <a:sym typeface="Wingdings" panose="05000000000000000000" pitchFamily="2" charset="2"/>
              </a:rPr>
              <a:t>at the given point</a:t>
            </a:r>
            <a:endParaRPr lang="en-GB" sz="1400" b="1" u="sng" dirty="0">
              <a:solidFill>
                <a:srgbClr val="0000FF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757375" y="4094585"/>
            <a:ext cx="5421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solidFill>
                  <a:srgbClr val="FF0000"/>
                </a:solidFill>
              </a:rPr>
              <a:t>x = 2</a:t>
            </a:r>
          </a:p>
        </p:txBody>
      </p:sp>
    </p:spTree>
    <p:extLst>
      <p:ext uri="{BB962C8B-B14F-4D97-AF65-F5344CB8AC3E}">
        <p14:creationId xmlns:p14="http://schemas.microsoft.com/office/powerpoint/2010/main" val="2073278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  <p:bldP spid="22" grpId="0"/>
      <p:bldP spid="2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65875" y="1059180"/>
            <a:ext cx="4034589" cy="990600"/>
          </a:xfrm>
        </p:spPr>
        <p:txBody>
          <a:bodyPr/>
          <a:lstStyle/>
          <a:p>
            <a:r>
              <a:rPr lang="en-GB" dirty="0" smtClean="0">
                <a:latin typeface="+mn-lt"/>
              </a:rPr>
              <a:t>Plenary</a:t>
            </a:r>
            <a:endParaRPr lang="en-GB" dirty="0">
              <a:latin typeface="+mn-lt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16569" y="2440321"/>
            <a:ext cx="3585411" cy="268513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000" dirty="0" smtClean="0"/>
              <a:t>f) y = x</a:t>
            </a:r>
            <a:r>
              <a:rPr lang="en-GB" sz="2000" baseline="30000" dirty="0" smtClean="0"/>
              <a:t>3</a:t>
            </a:r>
            <a:r>
              <a:rPr lang="en-GB" sz="2000" dirty="0" smtClean="0"/>
              <a:t> – 4x</a:t>
            </a:r>
            <a:r>
              <a:rPr lang="en-GB" sz="2000" baseline="30000" dirty="0" smtClean="0"/>
              <a:t>2</a:t>
            </a:r>
            <a:r>
              <a:rPr lang="en-GB" sz="2000" dirty="0" smtClean="0"/>
              <a:t> + 8x</a:t>
            </a:r>
          </a:p>
          <a:p>
            <a:pPr algn="ctr"/>
            <a:endParaRPr lang="en-GB" sz="2000" dirty="0" smtClean="0"/>
          </a:p>
          <a:p>
            <a:pPr algn="ctr"/>
            <a:r>
              <a:rPr lang="en-GB" sz="2000" dirty="0" smtClean="0"/>
              <a:t>Find the gradient where x = 2</a:t>
            </a:r>
            <a:endParaRPr lang="en-GB" sz="2000" dirty="0"/>
          </a:p>
        </p:txBody>
      </p:sp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3078" y="1496895"/>
            <a:ext cx="4860290" cy="491985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13988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70262" y="17470447"/>
            <a:ext cx="6696076" cy="72072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>
              <a:buFont typeface="Arial" charset="0"/>
              <a:buNone/>
              <a:defRPr/>
            </a:pPr>
            <a:r>
              <a:rPr lang="en-GB" sz="2000" dirty="0">
                <a:solidFill>
                  <a:prstClr val="black"/>
                </a:solidFill>
              </a:rPr>
              <a:t>L.O To be able to simplifying a ratio</a:t>
            </a:r>
          </a:p>
        </p:txBody>
      </p:sp>
      <p:sp>
        <p:nvSpPr>
          <p:cNvPr id="7" name="Rectangle 6"/>
          <p:cNvSpPr/>
          <p:nvPr/>
        </p:nvSpPr>
        <p:spPr>
          <a:xfrm rot="16200000">
            <a:off x="-228053" y="5886677"/>
            <a:ext cx="1162053" cy="35534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prstClr val="black"/>
                </a:solidFill>
              </a:rPr>
              <a:t>Keywords</a:t>
            </a: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1143005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180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1143005" y="-8840"/>
            <a:ext cx="18473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800" dirty="0">
                <a:solidFill>
                  <a:prstClr val="black"/>
                </a:solidFill>
                <a:latin typeface="Arial" charset="0"/>
              </a:rPr>
              <a:t/>
            </a:r>
            <a:br>
              <a:rPr lang="en-GB" altLang="en-US" sz="1800" dirty="0">
                <a:solidFill>
                  <a:prstClr val="black"/>
                </a:solidFill>
                <a:latin typeface="Arial" charset="0"/>
              </a:rPr>
            </a:br>
            <a:endParaRPr lang="en-GB" altLang="en-US" sz="180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1143005" y="315017"/>
            <a:ext cx="18473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800" dirty="0">
                <a:solidFill>
                  <a:prstClr val="black"/>
                </a:solidFill>
                <a:latin typeface="Arial" charset="0"/>
              </a:rPr>
              <a:t/>
            </a:r>
            <a:br>
              <a:rPr lang="en-GB" altLang="en-US" sz="1800" dirty="0">
                <a:solidFill>
                  <a:prstClr val="black"/>
                </a:solidFill>
                <a:latin typeface="Arial" charset="0"/>
              </a:rPr>
            </a:br>
            <a:endParaRPr lang="en-GB" altLang="en-US" sz="180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143005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180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143005" y="-8840"/>
            <a:ext cx="18473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800" dirty="0">
                <a:solidFill>
                  <a:prstClr val="black"/>
                </a:solidFill>
                <a:latin typeface="Arial" charset="0"/>
              </a:rPr>
              <a:t/>
            </a:r>
            <a:br>
              <a:rPr lang="en-GB" altLang="en-US" sz="1800" dirty="0">
                <a:solidFill>
                  <a:prstClr val="black"/>
                </a:solidFill>
                <a:latin typeface="Arial" charset="0"/>
              </a:rPr>
            </a:br>
            <a:endParaRPr lang="en-GB" altLang="en-US" sz="180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143005" y="315017"/>
            <a:ext cx="18473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800" dirty="0">
                <a:solidFill>
                  <a:prstClr val="black"/>
                </a:solidFill>
                <a:latin typeface="Arial" charset="0"/>
              </a:rPr>
              <a:t/>
            </a:r>
            <a:br>
              <a:rPr lang="en-GB" altLang="en-US" sz="1800" dirty="0">
                <a:solidFill>
                  <a:prstClr val="black"/>
                </a:solidFill>
                <a:latin typeface="Arial" charset="0"/>
              </a:rPr>
            </a:br>
            <a:endParaRPr lang="en-GB" altLang="en-US" sz="180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4" name="Rectangle 15"/>
          <p:cNvSpPr>
            <a:spLocks noChangeArrowheads="1"/>
          </p:cNvSpPr>
          <p:nvPr/>
        </p:nvSpPr>
        <p:spPr bwMode="auto">
          <a:xfrm>
            <a:off x="1143005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180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5" name="Rectangle 16"/>
          <p:cNvSpPr>
            <a:spLocks noChangeArrowheads="1"/>
          </p:cNvSpPr>
          <p:nvPr/>
        </p:nvSpPr>
        <p:spPr bwMode="auto">
          <a:xfrm>
            <a:off x="1143005" y="-46940"/>
            <a:ext cx="18473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800" dirty="0">
                <a:solidFill>
                  <a:prstClr val="black"/>
                </a:solidFill>
                <a:latin typeface="Arial" charset="0"/>
              </a:rPr>
              <a:t/>
            </a:r>
            <a:br>
              <a:rPr lang="en-GB" altLang="en-US" sz="1800" dirty="0">
                <a:solidFill>
                  <a:prstClr val="black"/>
                </a:solidFill>
                <a:latin typeface="Arial" charset="0"/>
              </a:rPr>
            </a:br>
            <a:endParaRPr lang="en-GB" altLang="en-US" sz="180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6" name="Rectangle 19"/>
          <p:cNvSpPr>
            <a:spLocks noChangeArrowheads="1"/>
          </p:cNvSpPr>
          <p:nvPr/>
        </p:nvSpPr>
        <p:spPr bwMode="auto">
          <a:xfrm>
            <a:off x="1143005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180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7" name="Rectangle 20"/>
          <p:cNvSpPr>
            <a:spLocks noChangeArrowheads="1"/>
          </p:cNvSpPr>
          <p:nvPr/>
        </p:nvSpPr>
        <p:spPr bwMode="auto">
          <a:xfrm>
            <a:off x="1143005" y="-46940"/>
            <a:ext cx="18473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800" dirty="0">
                <a:solidFill>
                  <a:prstClr val="black"/>
                </a:solidFill>
                <a:latin typeface="Arial" charset="0"/>
              </a:rPr>
              <a:t/>
            </a:r>
            <a:br>
              <a:rPr lang="en-GB" altLang="en-US" sz="1800" dirty="0">
                <a:solidFill>
                  <a:prstClr val="black"/>
                </a:solidFill>
                <a:latin typeface="Arial" charset="0"/>
              </a:rPr>
            </a:br>
            <a:endParaRPr lang="en-GB" altLang="en-US" sz="180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432722" y="1239297"/>
            <a:ext cx="2582054" cy="38061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GB" sz="1600" b="1" dirty="0" smtClean="0">
                <a:solidFill>
                  <a:schemeClr val="tx2"/>
                </a:solidFill>
              </a:rPr>
              <a:t>TIME</a:t>
            </a:r>
            <a:endParaRPr lang="en-GB" sz="1600" dirty="0">
              <a:solidFill>
                <a:prstClr val="black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851599" y="1438703"/>
            <a:ext cx="2167952" cy="646331"/>
          </a:xfrm>
          <a:prstGeom prst="rect">
            <a:avLst/>
          </a:prstGeom>
          <a:solidFill>
            <a:schemeClr val="bg1"/>
          </a:solidFill>
          <a:ln w="28575">
            <a:solidFill>
              <a:srgbClr val="C00000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en-GB" sz="3600" b="1" dirty="0" smtClean="0">
                <a:solidFill>
                  <a:schemeClr val="tx2"/>
                </a:solidFill>
              </a:rPr>
              <a:t>Power </a:t>
            </a:r>
            <a:r>
              <a:rPr lang="en-GB" sz="2000" b="1" dirty="0" smtClean="0">
                <a:solidFill>
                  <a:srgbClr val="FF0000"/>
                </a:solidFill>
              </a:rPr>
              <a:t>OF</a:t>
            </a:r>
            <a:r>
              <a:rPr lang="en-GB" sz="3600" b="1" dirty="0" smtClean="0">
                <a:solidFill>
                  <a:srgbClr val="FF0000"/>
                </a:solidFill>
              </a:rPr>
              <a:t> </a:t>
            </a:r>
            <a:r>
              <a:rPr lang="en-GB" sz="3600" b="1" dirty="0" smtClean="0">
                <a:ln>
                  <a:solidFill>
                    <a:srgbClr val="002060"/>
                  </a:solidFill>
                </a:ln>
                <a:solidFill>
                  <a:srgbClr val="FF0000"/>
                </a:solidFill>
              </a:rPr>
              <a:t>3</a:t>
            </a:r>
            <a:r>
              <a:rPr lang="en-GB" sz="3600" b="1" dirty="0" smtClean="0">
                <a:solidFill>
                  <a:srgbClr val="FF0000"/>
                </a:solidFill>
              </a:rPr>
              <a:t>  </a:t>
            </a:r>
            <a:endParaRPr lang="en-GB" sz="3600" b="1" dirty="0">
              <a:solidFill>
                <a:srgbClr val="FF0000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70262" y="2248073"/>
            <a:ext cx="2668188" cy="300972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en-GB" sz="1600" dirty="0">
              <a:solidFill>
                <a:prstClr val="black"/>
              </a:solidFill>
            </a:endParaRPr>
          </a:p>
          <a:p>
            <a:pPr>
              <a:defRPr/>
            </a:pPr>
            <a:endParaRPr lang="en-GB" sz="1600" dirty="0">
              <a:solidFill>
                <a:prstClr val="black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250165" y="2248074"/>
            <a:ext cx="2674385" cy="3009723"/>
          </a:xfrm>
          <a:prstGeom prst="rect">
            <a:avLst/>
          </a:prstGeom>
          <a:solidFill>
            <a:schemeClr val="bg1">
              <a:lumMod val="75000"/>
              <a:alpha val="46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en-GB" sz="1600" dirty="0">
              <a:solidFill>
                <a:prstClr val="black"/>
              </a:solidFill>
            </a:endParaRPr>
          </a:p>
          <a:p>
            <a:pPr>
              <a:defRPr/>
            </a:pPr>
            <a:endParaRPr lang="en-GB" sz="1600" dirty="0">
              <a:solidFill>
                <a:prstClr val="black"/>
              </a:solidFill>
            </a:endParaRPr>
          </a:p>
        </p:txBody>
      </p:sp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973" y="1207869"/>
            <a:ext cx="1384209" cy="992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704850" y="5483321"/>
            <a:ext cx="8191500" cy="9541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Gradient, Intercept</a:t>
            </a:r>
            <a:r>
              <a:rPr lang="en-GB" sz="2800" dirty="0"/>
              <a:t>, </a:t>
            </a:r>
            <a:r>
              <a:rPr lang="en-GB" sz="2800" dirty="0" smtClean="0"/>
              <a:t>Straight Line, Co-ordinates</a:t>
            </a:r>
            <a:r>
              <a:rPr lang="en-GB" sz="2800" dirty="0"/>
              <a:t>, </a:t>
            </a:r>
            <a:r>
              <a:rPr lang="en-GB" sz="2800" dirty="0" smtClean="0"/>
              <a:t>Plot,  Substitution, Parallel, Perpendicular, Reflection</a:t>
            </a:r>
            <a:endParaRPr lang="en-GB" sz="2800" dirty="0"/>
          </a:p>
        </p:txBody>
      </p:sp>
      <p:sp>
        <p:nvSpPr>
          <p:cNvPr id="29" name="TextBox 28"/>
          <p:cNvSpPr txBox="1"/>
          <p:nvPr/>
        </p:nvSpPr>
        <p:spPr>
          <a:xfrm>
            <a:off x="352972" y="838537"/>
            <a:ext cx="8524327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b="1" i="1" u="sng" dirty="0" smtClean="0"/>
              <a:t>L/Q:  </a:t>
            </a:r>
            <a:endParaRPr lang="en-GB" dirty="0"/>
          </a:p>
        </p:txBody>
      </p:sp>
      <p:sp>
        <p:nvSpPr>
          <p:cNvPr id="30" name="Rectangle 29"/>
          <p:cNvSpPr/>
          <p:nvPr/>
        </p:nvSpPr>
        <p:spPr>
          <a:xfrm>
            <a:off x="6340391" y="2248075"/>
            <a:ext cx="2674385" cy="3009723"/>
          </a:xfrm>
          <a:prstGeom prst="rect">
            <a:avLst/>
          </a:prstGeom>
          <a:solidFill>
            <a:srgbClr val="FFD757">
              <a:alpha val="4549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en-GB" sz="1600" dirty="0">
              <a:solidFill>
                <a:prstClr val="black"/>
              </a:solidFill>
            </a:endParaRPr>
          </a:p>
          <a:p>
            <a:pPr>
              <a:defRPr/>
            </a:pPr>
            <a:endParaRPr lang="en-GB" sz="1600" dirty="0">
              <a:solidFill>
                <a:prstClr val="black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255679" y="1703903"/>
            <a:ext cx="28438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>
                <a:latin typeface="+mj-lt"/>
                <a:sym typeface="Wingdings" panose="05000000000000000000" pitchFamily="2" charset="2"/>
              </a:rPr>
              <a:t>           </a:t>
            </a:r>
            <a:r>
              <a:rPr lang="en-GB" sz="1400" b="1" dirty="0" smtClean="0">
                <a:latin typeface="+mj-lt"/>
              </a:rPr>
              <a:t>5 Minute Timer        </a:t>
            </a:r>
            <a:r>
              <a:rPr lang="en-GB" sz="1400" b="1" dirty="0" smtClean="0">
                <a:latin typeface="+mj-lt"/>
                <a:sym typeface="Wingdings" panose="05000000000000000000" pitchFamily="2" charset="2"/>
              </a:rPr>
              <a:t></a:t>
            </a:r>
            <a:endParaRPr lang="en-GB" sz="14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26352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623888" y="2552700"/>
                <a:ext cx="7886700" cy="1047750"/>
              </a:xfrm>
            </p:spPr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latin typeface="Cambria Math"/>
                        </a:rPr>
                        <m:t>𝒚</m:t>
                      </m:r>
                      <m:r>
                        <a:rPr lang="en-GB" b="1" i="1">
                          <a:latin typeface="Cambria Math"/>
                        </a:rPr>
                        <m:t>=</m:t>
                      </m:r>
                      <m:r>
                        <a:rPr lang="en-GB" b="1" i="1" smtClean="0">
                          <a:latin typeface="Cambria Math"/>
                        </a:rPr>
                        <m:t>𝒎</m:t>
                      </m:r>
                      <m:r>
                        <a:rPr lang="en-GB" b="1" i="1">
                          <a:latin typeface="Cambria Math"/>
                        </a:rPr>
                        <m:t>𝒙</m:t>
                      </m:r>
                      <m:r>
                        <a:rPr lang="en-GB" b="1" i="1">
                          <a:latin typeface="Cambria Math"/>
                        </a:rPr>
                        <m:t>+</m:t>
                      </m:r>
                      <m:r>
                        <a:rPr lang="en-GB" b="1" i="1">
                          <a:latin typeface="Cambria Math"/>
                        </a:rPr>
                        <m:t>𝒄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623888" y="2552700"/>
                <a:ext cx="7886700" cy="1047750"/>
              </a:xfr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78467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19714</TotalTime>
  <Words>1484</Words>
  <Application>Microsoft Office PowerPoint</Application>
  <PresentationFormat>On-screen Show (4:3)</PresentationFormat>
  <Paragraphs>300</Paragraphs>
  <Slides>24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PLOTTING QUADRATIC GRAPHS</vt:lpstr>
      <vt:lpstr>PowerPoint Presentation</vt:lpstr>
      <vt:lpstr>PowerPoint Presentation</vt:lpstr>
      <vt:lpstr>PowerPoint Presentation</vt:lpstr>
      <vt:lpstr>Gradients on a curved graph</vt:lpstr>
      <vt:lpstr>Gradients on a curved graph</vt:lpstr>
      <vt:lpstr>Plenary</vt:lpstr>
      <vt:lpstr>PowerPoint Presentation</vt:lpstr>
      <vt:lpstr>y=mx+c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"Calculate the Gradient between points"</vt:lpstr>
      <vt:lpstr>PowerPoint Presentation</vt:lpstr>
      <vt:lpstr>PowerPoint Presentation</vt:lpstr>
      <vt:lpstr>Example 1</vt:lpstr>
      <vt:lpstr>Example 2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Joy Stevens</dc:creator>
  <cp:lastModifiedBy>Byron Walker</cp:lastModifiedBy>
  <cp:revision>115</cp:revision>
  <dcterms:created xsi:type="dcterms:W3CDTF">2019-09-19T11:56:00Z</dcterms:created>
  <dcterms:modified xsi:type="dcterms:W3CDTF">2020-09-23T07:55:41Z</dcterms:modified>
</cp:coreProperties>
</file>