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99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15" r:id="rId13"/>
    <p:sldId id="336" r:id="rId14"/>
    <p:sldId id="312" r:id="rId15"/>
    <p:sldId id="265" r:id="rId16"/>
    <p:sldId id="267" r:id="rId17"/>
    <p:sldId id="261" r:id="rId18"/>
    <p:sldId id="300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5FF"/>
    <a:srgbClr val="FFD757"/>
    <a:srgbClr val="FFE285"/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3378" y="-1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72412-5682-4DB6-8DA1-DE5533042BF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E6FC7-794D-4F8B-828E-2519C7073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4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3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3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6407494" y="1438703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438703"/>
            <a:ext cx="1384209" cy="76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 userDrawn="1"/>
        </p:nvSpPr>
        <p:spPr>
          <a:xfrm>
            <a:off x="685800" y="5483321"/>
            <a:ext cx="81915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L/O:  </a:t>
            </a:r>
            <a:endParaRPr lang="en-GB" b="1" i="1" u="sng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0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1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 userDrawn="1"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67288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21969" y="1310185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83702" y="1310185"/>
            <a:ext cx="9020533" cy="23170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 userDrawn="1"/>
        </p:nvSpPr>
        <p:spPr>
          <a:xfrm>
            <a:off x="0" y="81426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9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79515" y="3707360"/>
            <a:ext cx="4847328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-106011" y="3707360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="" xmlns:a16="http://schemas.microsoft.com/office/drawing/2014/main" id="{51317530-D4FE-4926-B250-B1C651F2291E}"/>
              </a:ext>
            </a:extLst>
          </p:cNvPr>
          <p:cNvSpPr/>
          <p:nvPr userDrawn="1"/>
        </p:nvSpPr>
        <p:spPr>
          <a:xfrm>
            <a:off x="5076967" y="3707360"/>
            <a:ext cx="3983331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A29F731-C301-4089-AF92-E4609A9B43B9}"/>
              </a:ext>
            </a:extLst>
          </p:cNvPr>
          <p:cNvSpPr/>
          <p:nvPr userDrawn="1"/>
        </p:nvSpPr>
        <p:spPr>
          <a:xfrm>
            <a:off x="5184284" y="3707360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365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2" y="1318118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83702" y="1318118"/>
            <a:ext cx="9020533" cy="17526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 userDrawn="1"/>
        </p:nvSpPr>
        <p:spPr>
          <a:xfrm>
            <a:off x="-39764" y="833475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1962809" y="3209499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A29F731-C301-4089-AF92-E4609A9B43B9}"/>
              </a:ext>
            </a:extLst>
          </p:cNvPr>
          <p:cNvSpPr/>
          <p:nvPr userDrawn="1"/>
        </p:nvSpPr>
        <p:spPr>
          <a:xfrm>
            <a:off x="2851425" y="4995081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61734" y="3209499"/>
            <a:ext cx="9020533" cy="163545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72717" y="4995081"/>
            <a:ext cx="8998565" cy="17293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0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7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848" y="1"/>
            <a:ext cx="1815152" cy="64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"/>
            <a:ext cx="3166281" cy="64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3166281" y="0"/>
            <a:ext cx="4162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92872" y="46303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29597C4-11E3-438A-B0B0-0DF14A56E54C}" type="datetime1">
              <a:rPr lang="en-GB" smtClean="0"/>
              <a:pPr/>
              <a:t>23/09/2020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88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09588" y="2571750"/>
                <a:ext cx="7886700" cy="11049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Perpendicular</m:t>
                      </m:r>
                      <m:r>
                        <m:rPr>
                          <m:nor/>
                        </m:rPr>
                        <a:rPr lang="en-GB" b="0" i="0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GB" b="0" i="0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Lines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09588" y="2571750"/>
                <a:ext cx="7886700" cy="11049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85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928689"/>
            <a:ext cx="7848600" cy="2486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3415637"/>
            <a:ext cx="7848600" cy="325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857" y="1136061"/>
            <a:ext cx="194192" cy="40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36" y="4536534"/>
            <a:ext cx="184914" cy="41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63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1201" y="1072575"/>
            <a:ext cx="7274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Plenary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337" y="2217852"/>
            <a:ext cx="7161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Find the equation of the line which is perpendicular to 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y = 2x + 3 </a:t>
            </a:r>
            <a:r>
              <a:rPr lang="en-GB" sz="2000" dirty="0">
                <a:latin typeface="Comic Sans MS" panose="030F0702030302020204" pitchFamily="66" charset="0"/>
              </a:rPr>
              <a:t>and passes through the point </a:t>
            </a:r>
            <a:r>
              <a:rPr lang="en-GB" sz="2000" b="1" dirty="0">
                <a:latin typeface="Comic Sans MS" panose="030F0702030302020204" pitchFamily="66" charset="0"/>
              </a:rPr>
              <a:t>(3, 9).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71249" y="3106253"/>
            <a:ext cx="1393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y = ½x + c</a:t>
            </a:r>
          </a:p>
        </p:txBody>
      </p:sp>
      <p:cxnSp>
        <p:nvCxnSpPr>
          <p:cNvPr id="7" name="Straight Arrow Connector 6"/>
          <p:cNvCxnSpPr>
            <a:endCxn id="6" idx="3"/>
          </p:cNvCxnSpPr>
          <p:nvPr/>
        </p:nvCxnSpPr>
        <p:spPr bwMode="auto">
          <a:xfrm flipH="1">
            <a:off x="5364703" y="3006133"/>
            <a:ext cx="1474248" cy="300175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921105" y="3462634"/>
            <a:ext cx="1623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9 = ½(3) + 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93810" y="3807491"/>
            <a:ext cx="1381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3 = 1½ + 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3409" y="4152347"/>
            <a:ext cx="9699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4½ =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7207" y="4505585"/>
            <a:ext cx="1675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y = ½x + 4½ </a:t>
            </a:r>
          </a:p>
        </p:txBody>
      </p:sp>
      <p:cxnSp>
        <p:nvCxnSpPr>
          <p:cNvPr id="12" name="Straight Arrow Connector 11"/>
          <p:cNvCxnSpPr>
            <a:endCxn id="13" idx="0"/>
          </p:cNvCxnSpPr>
          <p:nvPr/>
        </p:nvCxnSpPr>
        <p:spPr bwMode="auto">
          <a:xfrm>
            <a:off x="2268544" y="2911603"/>
            <a:ext cx="379483" cy="378602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1889122" y="3290205"/>
            <a:ext cx="1517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-1 ÷ 2 = ½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7589" y="1680517"/>
            <a:ext cx="7161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Spot the mistakes: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56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19842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32722" y="1239297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207869"/>
            <a:ext cx="1384209" cy="99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04850" y="5483321"/>
            <a:ext cx="81915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Gradient, Intercept</a:t>
            </a:r>
            <a:r>
              <a:rPr lang="en-GB" sz="2800" dirty="0"/>
              <a:t>, </a:t>
            </a:r>
            <a:r>
              <a:rPr lang="en-GB" sz="2800" dirty="0" smtClean="0"/>
              <a:t>Straight Line, Co-ordinates</a:t>
            </a:r>
            <a:r>
              <a:rPr lang="en-GB" sz="2800" dirty="0"/>
              <a:t>, </a:t>
            </a:r>
            <a:r>
              <a:rPr lang="en-GB" sz="2800" dirty="0" smtClean="0"/>
              <a:t>Plot,  Substitution, Parallel, Perpendicular, Reflection</a:t>
            </a:r>
            <a:endParaRPr lang="en-GB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L/Q:  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55679" y="1703903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63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0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2" y="1318118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318118"/>
            <a:ext cx="9020533" cy="17526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-39764" y="833475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1962809" y="3209499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A29F731-C301-4089-AF92-E4609A9B43B9}"/>
              </a:ext>
            </a:extLst>
          </p:cNvPr>
          <p:cNvSpPr/>
          <p:nvPr/>
        </p:nvSpPr>
        <p:spPr>
          <a:xfrm>
            <a:off x="2851425" y="4995081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61734" y="3209499"/>
            <a:ext cx="9020533" cy="163545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72717" y="4995081"/>
            <a:ext cx="8998565" cy="17293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1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21969" y="1310185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310185"/>
            <a:ext cx="9020533" cy="23170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81426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6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79515" y="3707360"/>
            <a:ext cx="4847328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106011" y="3707360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="" xmlns:a16="http://schemas.microsoft.com/office/drawing/2014/main" id="{51317530-D4FE-4926-B250-B1C651F2291E}"/>
              </a:ext>
            </a:extLst>
          </p:cNvPr>
          <p:cNvSpPr/>
          <p:nvPr/>
        </p:nvSpPr>
        <p:spPr>
          <a:xfrm>
            <a:off x="5076967" y="3707360"/>
            <a:ext cx="3983331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A29F731-C301-4089-AF92-E4609A9B43B9}"/>
              </a:ext>
            </a:extLst>
          </p:cNvPr>
          <p:cNvSpPr/>
          <p:nvPr/>
        </p:nvSpPr>
        <p:spPr>
          <a:xfrm>
            <a:off x="5184284" y="3707360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46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29227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20635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</a:t>
            </a: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25981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6075" y="890336"/>
            <a:ext cx="5617024" cy="888249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4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Perpendicular Lines</a:t>
            </a:r>
            <a:endParaRPr lang="en-GB" sz="4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788568" y="3217539"/>
            <a:ext cx="3887888" cy="323579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0" y="2050437"/>
            <a:ext cx="7122696" cy="104674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28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Perpendicular lines meet at right angles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042919" y="2643466"/>
            <a:ext cx="3633537" cy="38072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>
          <a:xfrm>
            <a:off x="0" y="3387881"/>
            <a:ext cx="4620126" cy="144755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28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If you multiply gradients of perpendicular lines you will always get -1</a:t>
            </a:r>
          </a:p>
        </p:txBody>
      </p:sp>
    </p:spTree>
    <p:extLst>
      <p:ext uri="{BB962C8B-B14F-4D97-AF65-F5344CB8AC3E}">
        <p14:creationId xmlns:p14="http://schemas.microsoft.com/office/powerpoint/2010/main" val="238230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3311" y="854834"/>
            <a:ext cx="8229600" cy="829836"/>
          </a:xfr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sz="4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Finding a Perpendicular Gradient</a:t>
            </a:r>
            <a:endParaRPr lang="en-GB" sz="4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06424" y="1684670"/>
            <a:ext cx="7443374" cy="529141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Find the numbers which are needed to make -1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11887" y="264098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11887" y="336106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611887" y="408114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-9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11887" y="480122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-5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11887" y="552130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-1/5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611887" y="6169372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-2/7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619999" y="264098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x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619999" y="336106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x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619999" y="408114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x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619999" y="480122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x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619999" y="552130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x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619999" y="6169372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x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628111" y="264098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-1/3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28111" y="336106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-1/7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628111" y="408114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1/9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628111" y="480122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1/5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628111" y="552130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628111" y="6169372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7/2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5636223" y="264098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636223" y="336106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636223" y="408114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636223" y="480122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5636223" y="552130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5636223" y="6169372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644335" y="264098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6644335" y="336106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6644335" y="408114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6644335" y="480122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6644335" y="5521300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644335" y="6169372"/>
            <a:ext cx="864096" cy="5760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-1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36884" y="3268149"/>
            <a:ext cx="17281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Think about the Do it Now 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How do reciprocals work?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7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3456384" cy="1143000"/>
          </a:xfr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GB" sz="6600" dirty="0" smtClean="0"/>
              <a:t>y=3x-8</a:t>
            </a:r>
            <a:endParaRPr lang="en-GB" sz="6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6743" y="1009328"/>
            <a:ext cx="7365504" cy="604664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Gradient 1 x Gradient 2 = -1 for perpendicular lines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4581128"/>
            <a:ext cx="2880320" cy="122413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3 times -1/3 gives -1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87824" y="5229200"/>
            <a:ext cx="3816424" cy="122413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So any line with a gradient of -1/3 will be perpendicular to y=3x-8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979712" y="3140968"/>
            <a:ext cx="720080" cy="144016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6156176" y="1700808"/>
            <a:ext cx="2232248" cy="792088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y=-1/3x+6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156176" y="2636912"/>
            <a:ext cx="2232248" cy="792088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y=-1/3x+7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156176" y="3573016"/>
            <a:ext cx="2232248" cy="792088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3200" dirty="0" smtClean="0">
                <a:solidFill>
                  <a:prstClr val="black"/>
                </a:solidFill>
              </a:rPr>
              <a:t>y=-1/3x-11</a:t>
            </a:r>
          </a:p>
        </p:txBody>
      </p:sp>
    </p:spTree>
    <p:extLst>
      <p:ext uri="{BB962C8B-B14F-4D97-AF65-F5344CB8AC3E}">
        <p14:creationId xmlns:p14="http://schemas.microsoft.com/office/powerpoint/2010/main" val="107527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971550"/>
            <a:ext cx="7946402" cy="712788"/>
          </a:xfrm>
        </p:spPr>
        <p:txBody>
          <a:bodyPr>
            <a:noAutofit/>
          </a:bodyPr>
          <a:lstStyle/>
          <a:p>
            <a:r>
              <a:rPr lang="en-GB" sz="2800" dirty="0" smtClean="0"/>
              <a:t>Calculate the gradient of a line perpendicular to the following lines</a:t>
            </a:r>
            <a:endParaRPr lang="en-GB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888562"/>
            <a:ext cx="8229600" cy="49694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1)  y=  2x-4</a:t>
            </a:r>
          </a:p>
          <a:p>
            <a:r>
              <a:rPr lang="en-GB" dirty="0" smtClean="0"/>
              <a:t>2)  y=  0.5x +6</a:t>
            </a:r>
          </a:p>
          <a:p>
            <a:r>
              <a:rPr lang="en-GB" dirty="0" smtClean="0"/>
              <a:t>3)  y=  x -5</a:t>
            </a:r>
          </a:p>
          <a:p>
            <a:r>
              <a:rPr lang="en-GB" dirty="0" smtClean="0"/>
              <a:t>4)  y=  4x -8</a:t>
            </a:r>
          </a:p>
          <a:p>
            <a:r>
              <a:rPr lang="en-GB" dirty="0" smtClean="0"/>
              <a:t>5)  y=  1/4x +2</a:t>
            </a:r>
          </a:p>
          <a:p>
            <a:r>
              <a:rPr lang="en-GB" dirty="0" smtClean="0"/>
              <a:t>6)  y=  0.25x -5</a:t>
            </a:r>
          </a:p>
          <a:p>
            <a:r>
              <a:rPr lang="en-GB" dirty="0" smtClean="0"/>
              <a:t>7)  y=  5x +6</a:t>
            </a:r>
          </a:p>
          <a:p>
            <a:r>
              <a:rPr lang="en-GB" dirty="0" smtClean="0"/>
              <a:t>8)  y=  8x -6</a:t>
            </a:r>
          </a:p>
          <a:p>
            <a:endParaRPr lang="en-GB" dirty="0"/>
          </a:p>
        </p:txBody>
      </p:sp>
      <p:sp>
        <p:nvSpPr>
          <p:cNvPr id="6" name="Isosceles Triangle 5"/>
          <p:cNvSpPr/>
          <p:nvPr/>
        </p:nvSpPr>
        <p:spPr>
          <a:xfrm>
            <a:off x="5812548" y="3624010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 w="25400" cap="flat" cmpd="sng" algn="ctr">
            <a:solidFill>
              <a:srgbClr val="99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Isosceles Triangle 6"/>
          <p:cNvSpPr/>
          <p:nvPr/>
        </p:nvSpPr>
        <p:spPr>
          <a:xfrm flipV="1">
            <a:off x="5830626" y="2004221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 w="25400" cap="flat" cmpd="sng" algn="ctr">
            <a:solidFill>
              <a:srgbClr val="99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Pentagon 7"/>
          <p:cNvSpPr/>
          <p:nvPr/>
        </p:nvSpPr>
        <p:spPr>
          <a:xfrm rot="16200000">
            <a:off x="6136584" y="4362092"/>
            <a:ext cx="1584176" cy="108012"/>
          </a:xfrm>
          <a:prstGeom prst="homePlate">
            <a:avLst/>
          </a:prstGeom>
          <a:solidFill>
            <a:srgbClr val="993300"/>
          </a:solidFill>
          <a:ln w="25400" cap="flat" cmpd="sng" algn="ctr">
            <a:solidFill>
              <a:srgbClr val="99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Flowchart: Collate 8"/>
          <p:cNvSpPr/>
          <p:nvPr/>
        </p:nvSpPr>
        <p:spPr>
          <a:xfrm>
            <a:off x="5758542" y="2003830"/>
            <a:ext cx="2340260" cy="3204356"/>
          </a:xfrm>
          <a:prstGeom prst="flowChartCollate">
            <a:avLst/>
          </a:prstGeom>
          <a:noFill/>
          <a:ln w="571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6202" y="2219854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5 minutes</a:t>
            </a:r>
            <a:endParaRPr lang="en-GB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293672" y="4380094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4800" dirty="0">
                <a:solidFill>
                  <a:srgbClr val="000000"/>
                </a:solidFill>
                <a:latin typeface="Arial" charset="0"/>
                <a:cs typeface="Arial" charset="0"/>
              </a:rPr>
              <a:t>End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65842" y="5796880"/>
            <a:ext cx="4480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Hint: 1 divided by the number gives the reciprocal- remember a perpendicular  line will have the opposite gradient</a:t>
            </a:r>
            <a:endParaRPr lang="en-GB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8740" y="2916011"/>
            <a:ext cx="134639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5" y="1888562"/>
            <a:ext cx="148937" cy="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43" y="3780573"/>
            <a:ext cx="125361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50" y="3295884"/>
            <a:ext cx="148937" cy="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66" y="4683867"/>
            <a:ext cx="148937" cy="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67" y="5172182"/>
            <a:ext cx="148937" cy="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43" y="4275399"/>
            <a:ext cx="125361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88" y="2382440"/>
            <a:ext cx="125361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90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3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9750" y="1082824"/>
            <a:ext cx="8595708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Calculating more complicated perpendicular gradients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58" y="2662843"/>
            <a:ext cx="2381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9483" y="2662843"/>
            <a:ext cx="4896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How can we calculate a gradient for a line perpendicular to y=3/5 x+4?</a:t>
            </a:r>
          </a:p>
          <a:p>
            <a:endParaRPr lang="en-GB" sz="2800" dirty="0"/>
          </a:p>
          <a:p>
            <a:r>
              <a:rPr lang="en-GB" sz="2800" dirty="0" smtClean="0"/>
              <a:t>What is 1 divided by 3/5?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4550" y="5720680"/>
            <a:ext cx="4480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Hint: 1 divided by the number gives the reciprocal- remember a perpendicular  line will have the opposite gradient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807294"/>
            <a:ext cx="84582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Use the reciprocal button to find the following reciprocals</a:t>
            </a:r>
            <a:endParaRPr lang="en-GB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13285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1)  4/9</a:t>
            </a:r>
          </a:p>
          <a:p>
            <a:r>
              <a:rPr lang="en-GB" smtClean="0"/>
              <a:t>2)  1.25</a:t>
            </a:r>
          </a:p>
          <a:p>
            <a:r>
              <a:rPr lang="en-GB" smtClean="0"/>
              <a:t>3)  1/3</a:t>
            </a:r>
          </a:p>
          <a:p>
            <a:r>
              <a:rPr lang="en-GB" smtClean="0"/>
              <a:t>4)  2/7</a:t>
            </a:r>
          </a:p>
          <a:p>
            <a:r>
              <a:rPr lang="en-GB" smtClean="0"/>
              <a:t>5)  5</a:t>
            </a:r>
          </a:p>
          <a:p>
            <a:r>
              <a:rPr lang="en-GB" smtClean="0"/>
              <a:t>6)  5.75</a:t>
            </a:r>
          </a:p>
          <a:p>
            <a:r>
              <a:rPr lang="en-GB" smtClean="0"/>
              <a:t>7)  1.75</a:t>
            </a:r>
          </a:p>
          <a:p>
            <a:r>
              <a:rPr lang="en-GB" smtClean="0"/>
              <a:t>8)  6/7</a:t>
            </a:r>
          </a:p>
          <a:p>
            <a:endParaRPr lang="en-GB" smtClean="0"/>
          </a:p>
          <a:p>
            <a:endParaRPr lang="en-GB" dirty="0"/>
          </a:p>
        </p:txBody>
      </p:sp>
      <p:sp>
        <p:nvSpPr>
          <p:cNvPr id="7" name="Isosceles Triangle 6"/>
          <p:cNvSpPr/>
          <p:nvPr/>
        </p:nvSpPr>
        <p:spPr>
          <a:xfrm>
            <a:off x="5796136" y="4285692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 w="25400" cap="flat" cmpd="sng" algn="ctr">
            <a:solidFill>
              <a:srgbClr val="99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Isosceles Triangle 7"/>
          <p:cNvSpPr/>
          <p:nvPr/>
        </p:nvSpPr>
        <p:spPr>
          <a:xfrm flipV="1">
            <a:off x="5796136" y="2701516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 w="25400" cap="flat" cmpd="sng" algn="ctr">
            <a:solidFill>
              <a:srgbClr val="99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Pentagon 8"/>
          <p:cNvSpPr/>
          <p:nvPr/>
        </p:nvSpPr>
        <p:spPr>
          <a:xfrm rot="16200000">
            <a:off x="6120172" y="5023774"/>
            <a:ext cx="1584176" cy="108012"/>
          </a:xfrm>
          <a:prstGeom prst="homePlate">
            <a:avLst/>
          </a:prstGeom>
          <a:solidFill>
            <a:srgbClr val="993300"/>
          </a:solidFill>
          <a:ln w="25400" cap="flat" cmpd="sng" algn="ctr">
            <a:solidFill>
              <a:srgbClr val="99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Flowchart: Collate 9"/>
          <p:cNvSpPr/>
          <p:nvPr/>
        </p:nvSpPr>
        <p:spPr>
          <a:xfrm>
            <a:off x="5742130" y="2665512"/>
            <a:ext cx="2340260" cy="3204356"/>
          </a:xfrm>
          <a:prstGeom prst="flowChartCollate">
            <a:avLst/>
          </a:prstGeom>
          <a:noFill/>
          <a:ln w="571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9790" y="2881536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4 minutes</a:t>
            </a:r>
            <a:endParaRPr lang="en-GB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277260" y="5041776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4800" dirty="0">
                <a:solidFill>
                  <a:srgbClr val="000000"/>
                </a:solidFill>
                <a:latin typeface="Arial" charset="0"/>
                <a:cs typeface="Arial" charset="0"/>
              </a:rPr>
              <a:t>End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5328" y="2273553"/>
            <a:ext cx="134639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39" y="5401639"/>
            <a:ext cx="125361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57" y="3974222"/>
            <a:ext cx="148937" cy="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80" y="3113135"/>
            <a:ext cx="148937" cy="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0497" y="3479211"/>
            <a:ext cx="134639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2272" y="2701516"/>
            <a:ext cx="134639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36" y="4395837"/>
            <a:ext cx="125361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39" y="4919080"/>
            <a:ext cx="125361" cy="28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73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24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3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4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0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09800" y="806986"/>
            <a:ext cx="5543550" cy="697964"/>
          </a:xfrm>
          <a:solidFill>
            <a:schemeClr val="bg1"/>
          </a:solidFill>
          <a:ln w="76200">
            <a:noFill/>
          </a:ln>
        </p:spPr>
        <p:txBody>
          <a:bodyPr>
            <a:noAutofit/>
          </a:bodyPr>
          <a:lstStyle/>
          <a:p>
            <a:r>
              <a:rPr lang="en-GB" sz="3600" b="1" dirty="0" smtClean="0"/>
              <a:t>Finding the equation of a line </a:t>
            </a:r>
            <a:endParaRPr lang="en-GB" sz="36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24050"/>
            <a:ext cx="8477250" cy="474531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smtClean="0"/>
              <a:t>Find the equation of the line which is perpendicular y=2x + 8 at the point (1,10)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Gradient will be -0.5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Equation so far is y=-0.5x + c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We know it passes through (1,10) so put these values in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10=-0.5+ c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c must be 10.5 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y=-0.5x + 10.5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6266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84790"/>
            <a:ext cx="8229600" cy="709171"/>
          </a:xfrm>
          <a:solidFill>
            <a:schemeClr val="bg1"/>
          </a:solidFill>
          <a:ln w="76200">
            <a:noFill/>
          </a:ln>
        </p:spPr>
        <p:txBody>
          <a:bodyPr>
            <a:noAutofit/>
          </a:bodyPr>
          <a:lstStyle/>
          <a:p>
            <a:r>
              <a:rPr lang="en-GB" sz="4800" b="1" dirty="0" smtClean="0"/>
              <a:t>Example 2</a:t>
            </a:r>
            <a:endParaRPr lang="en-GB" sz="48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4848" y="1885950"/>
            <a:ext cx="8229600" cy="482151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smtClean="0"/>
              <a:t>Find the equation of the line which is perpendicular y=5x + 8 at the point (5,33)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Gradient will be -1/5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Equation so far is y=-1/5x + c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We know it passes through (5,33) so put these values in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33=-1+ c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c must be 34 </a:t>
            </a:r>
          </a:p>
          <a:p>
            <a:pPr algn="ctr"/>
            <a:endParaRPr lang="en-GB" b="1" smtClean="0"/>
          </a:p>
          <a:p>
            <a:pPr algn="ctr"/>
            <a:r>
              <a:rPr lang="en-GB" b="1" smtClean="0"/>
              <a:t>y=-2x + 34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395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19714</TotalTime>
  <Words>604</Words>
  <Application>Microsoft Office PowerPoint</Application>
  <PresentationFormat>On-screen Show (4:3)</PresentationFormat>
  <Paragraphs>146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"Perpendicular Lines"</vt:lpstr>
      <vt:lpstr>Perpendicular Lines</vt:lpstr>
      <vt:lpstr>Finding a Perpendicular Gradient</vt:lpstr>
      <vt:lpstr>y=3x-8</vt:lpstr>
      <vt:lpstr>Calculate the gradient of a line perpendicular to the following lines</vt:lpstr>
      <vt:lpstr>Calculating more complicated perpendicular gradients</vt:lpstr>
      <vt:lpstr>Use the reciprocal button to find the following reciprocals</vt:lpstr>
      <vt:lpstr>Finding the equation of a line </vt:lpstr>
      <vt:lpstr>Example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Stevens</dc:creator>
  <cp:lastModifiedBy>Byron Walker</cp:lastModifiedBy>
  <cp:revision>115</cp:revision>
  <dcterms:created xsi:type="dcterms:W3CDTF">2019-09-19T11:56:00Z</dcterms:created>
  <dcterms:modified xsi:type="dcterms:W3CDTF">2020-09-23T07:57:13Z</dcterms:modified>
</cp:coreProperties>
</file>