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3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26A1E-3204-4DDD-9B8D-4F57AE6CEB8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4815-853E-410F-81C9-DF9C5CF56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5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4815-853E-410F-81C9-DF9C5CF56C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4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A150E4-515C-479B-A488-88848D37763E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D1AA19-185D-4F01-965B-5EAF42F53C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 2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Language Paper 1 Section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27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 Wind in Jamaica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92697"/>
            <a:ext cx="7416824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Look in detail at this extract from lines </a:t>
            </a:r>
            <a:r>
              <a:rPr lang="en-GB" sz="1600" b="1" dirty="0"/>
              <a:t>10 to 22 </a:t>
            </a:r>
            <a:r>
              <a:rPr lang="en-GB" sz="1600" dirty="0"/>
              <a:t>of the source: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How does the writer use language here to describe the ferocity of the weather? </a:t>
            </a:r>
          </a:p>
          <a:p>
            <a:pPr marL="0" indent="0">
              <a:buNone/>
            </a:pPr>
            <a:r>
              <a:rPr lang="en-GB" sz="1600" dirty="0"/>
              <a:t>You could include the writer’s choice of: </a:t>
            </a:r>
          </a:p>
          <a:p>
            <a:pPr marL="0" indent="0">
              <a:buNone/>
            </a:pPr>
            <a:r>
              <a:rPr lang="en-GB" sz="1600" dirty="0"/>
              <a:t>• words and phrases </a:t>
            </a:r>
          </a:p>
          <a:p>
            <a:pPr marL="0" indent="0">
              <a:buNone/>
            </a:pPr>
            <a:r>
              <a:rPr lang="en-GB" sz="1600" dirty="0"/>
              <a:t>• language features and techniques </a:t>
            </a:r>
          </a:p>
          <a:p>
            <a:pPr marL="0" indent="0">
              <a:buNone/>
            </a:pPr>
            <a:r>
              <a:rPr lang="en-GB" sz="1600" dirty="0"/>
              <a:t>• sentence forms.						</a:t>
            </a:r>
            <a:r>
              <a:rPr lang="en-GB" sz="1600" b="1" dirty="0" smtClean="0"/>
              <a:t>[</a:t>
            </a:r>
            <a:r>
              <a:rPr lang="en-GB" sz="1600" b="1" dirty="0"/>
              <a:t>8 marks]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49425" r="27607" b="13293"/>
          <a:stretch/>
        </p:blipFill>
        <p:spPr bwMode="auto">
          <a:xfrm>
            <a:off x="251520" y="2827606"/>
            <a:ext cx="8658850" cy="36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47" y="-513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43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6391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Enduring Love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7344816" cy="2016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Look in detail at this extract from lines </a:t>
            </a:r>
            <a:r>
              <a:rPr lang="en-GB" sz="1400" b="1" dirty="0" smtClean="0"/>
              <a:t>10 to 25 </a:t>
            </a:r>
            <a:r>
              <a:rPr lang="en-GB" sz="1400" dirty="0" smtClean="0"/>
              <a:t>of </a:t>
            </a:r>
            <a:r>
              <a:rPr lang="en-GB" sz="1400" dirty="0"/>
              <a:t>the source:</a:t>
            </a:r>
          </a:p>
          <a:p>
            <a:pPr marL="0" indent="0">
              <a:buNone/>
            </a:pPr>
            <a:r>
              <a:rPr lang="en-GB" sz="1400" dirty="0"/>
              <a:t>					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How </a:t>
            </a:r>
            <a:r>
              <a:rPr lang="en-GB" sz="1400" dirty="0"/>
              <a:t>does the writer use language here to describe the narrator’s predicament?</a:t>
            </a:r>
          </a:p>
          <a:p>
            <a:pPr marL="0" indent="0">
              <a:buNone/>
            </a:pPr>
            <a:r>
              <a:rPr lang="en-GB" sz="1400" dirty="0"/>
              <a:t>You could include the writer’s choice of: </a:t>
            </a:r>
          </a:p>
          <a:p>
            <a:pPr marL="0" indent="0">
              <a:buNone/>
            </a:pPr>
            <a:r>
              <a:rPr lang="en-GB" sz="1400" dirty="0"/>
              <a:t>• words and phrases </a:t>
            </a:r>
          </a:p>
          <a:p>
            <a:pPr marL="0" indent="0">
              <a:buNone/>
            </a:pPr>
            <a:r>
              <a:rPr lang="en-GB" sz="1400" dirty="0"/>
              <a:t>• language features and techniques </a:t>
            </a:r>
          </a:p>
          <a:p>
            <a:pPr marL="0" indent="0">
              <a:buNone/>
            </a:pPr>
            <a:r>
              <a:rPr lang="en-GB" sz="1400" dirty="0"/>
              <a:t>• sentence forms.						</a:t>
            </a:r>
            <a:r>
              <a:rPr lang="en-GB" sz="1400" b="1" dirty="0" smtClean="0"/>
              <a:t>[</a:t>
            </a:r>
            <a:r>
              <a:rPr lang="en-GB" sz="1400" b="1" dirty="0"/>
              <a:t>8 marks]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t="46558" r="29321" b="11664"/>
          <a:stretch/>
        </p:blipFill>
        <p:spPr bwMode="auto">
          <a:xfrm>
            <a:off x="395536" y="2593195"/>
            <a:ext cx="8537851" cy="426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47" y="-513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63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Lord of The Flies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23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Look in detail at this extract from lines </a:t>
            </a:r>
            <a:r>
              <a:rPr lang="en-GB" sz="1400" b="1" dirty="0"/>
              <a:t>11 to 21 </a:t>
            </a:r>
            <a:r>
              <a:rPr lang="en-GB" sz="1400" dirty="0"/>
              <a:t>of the source: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sz="1400" dirty="0"/>
              <a:t>How does the writer use language here to describe what Simon does and</a:t>
            </a:r>
          </a:p>
          <a:p>
            <a:pPr marL="0" indent="0">
              <a:buNone/>
            </a:pPr>
            <a:r>
              <a:rPr lang="en-GB" sz="1400" dirty="0"/>
              <a:t>what Simon sees? </a:t>
            </a:r>
          </a:p>
          <a:p>
            <a:pPr marL="0" indent="0">
              <a:buNone/>
            </a:pPr>
            <a:r>
              <a:rPr lang="en-GB" sz="1400" dirty="0"/>
              <a:t>You could include the writer’s choice of: </a:t>
            </a:r>
          </a:p>
          <a:p>
            <a:pPr marL="0" indent="0">
              <a:buNone/>
            </a:pPr>
            <a:r>
              <a:rPr lang="en-GB" sz="1400" dirty="0"/>
              <a:t>• words and phrases </a:t>
            </a:r>
          </a:p>
          <a:p>
            <a:pPr marL="0" indent="0">
              <a:buNone/>
            </a:pPr>
            <a:r>
              <a:rPr lang="en-GB" sz="1400" dirty="0"/>
              <a:t>• language features and techniques </a:t>
            </a:r>
          </a:p>
          <a:p>
            <a:pPr marL="0" indent="0">
              <a:buNone/>
            </a:pPr>
            <a:r>
              <a:rPr lang="en-GB" sz="1400" dirty="0"/>
              <a:t>• sentence forms.								</a:t>
            </a:r>
            <a:endParaRPr lang="en-GB" sz="1400" dirty="0" smtClean="0"/>
          </a:p>
          <a:p>
            <a:pPr marL="0" indent="0" algn="r">
              <a:buNone/>
            </a:pPr>
            <a:r>
              <a:rPr lang="en-GB" sz="1400" b="1" dirty="0" smtClean="0"/>
              <a:t>[</a:t>
            </a:r>
            <a:r>
              <a:rPr lang="en-GB" sz="1400" b="1" dirty="0"/>
              <a:t>8 marks]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46627" r="26602" b="25992"/>
          <a:stretch/>
        </p:blipFill>
        <p:spPr bwMode="auto">
          <a:xfrm>
            <a:off x="107504" y="3392996"/>
            <a:ext cx="8738798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47" y="-513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7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231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Oranges Are </a:t>
            </a:r>
            <a:r>
              <a:rPr lang="en-GB" dirty="0"/>
              <a:t>N</a:t>
            </a:r>
            <a:r>
              <a:rPr lang="en-GB" dirty="0" smtClean="0"/>
              <a:t>ot the Only Fruit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92696"/>
            <a:ext cx="7488832" cy="2520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Look in detail at this extract from </a:t>
            </a:r>
            <a:r>
              <a:rPr lang="en-GB" b="1" dirty="0"/>
              <a:t>lines 8 to 20 </a:t>
            </a:r>
            <a:r>
              <a:rPr lang="en-GB" dirty="0"/>
              <a:t>of the source: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How does the writer use language here to create vivid memories from her youth?</a:t>
            </a:r>
          </a:p>
          <a:p>
            <a:pPr marL="0" indent="0">
              <a:buNone/>
            </a:pPr>
            <a:r>
              <a:rPr lang="en-GB" dirty="0"/>
              <a:t>You could include the writer’s choice of: </a:t>
            </a:r>
          </a:p>
          <a:p>
            <a:pPr marL="0" indent="0">
              <a:buNone/>
            </a:pPr>
            <a:r>
              <a:rPr lang="en-GB" dirty="0"/>
              <a:t>• words and phrases </a:t>
            </a:r>
          </a:p>
          <a:p>
            <a:pPr marL="0" indent="0">
              <a:buNone/>
            </a:pPr>
            <a:r>
              <a:rPr lang="en-GB" dirty="0"/>
              <a:t>• language features and techniques </a:t>
            </a:r>
          </a:p>
          <a:p>
            <a:pPr marL="0" indent="0">
              <a:buNone/>
            </a:pPr>
            <a:r>
              <a:rPr lang="en-GB" dirty="0"/>
              <a:t>• sentence forms.						</a:t>
            </a:r>
            <a:r>
              <a:rPr lang="en-GB" b="1" dirty="0"/>
              <a:t>[8 marks]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30700" r="25820" b="35119"/>
          <a:stretch/>
        </p:blipFill>
        <p:spPr bwMode="auto">
          <a:xfrm>
            <a:off x="196948" y="2924944"/>
            <a:ext cx="8767540" cy="33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47" y="-513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Whispers in the Graveyard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74297"/>
            <a:ext cx="7776864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Look in detail at this extract from lines </a:t>
            </a:r>
            <a:r>
              <a:rPr lang="en-US" b="1" dirty="0"/>
              <a:t>6 - 13 </a:t>
            </a:r>
            <a:r>
              <a:rPr lang="en-US" dirty="0"/>
              <a:t>of the source</a:t>
            </a:r>
            <a:r>
              <a:rPr lang="en-US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does the writer use language here to describe the fence?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You could include the writer’s choice of: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• words and phrases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• language features and techniques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sentence forms.							</a:t>
            </a:r>
            <a:endParaRPr lang="en-GB" dirty="0" smtClean="0"/>
          </a:p>
          <a:p>
            <a:pPr marL="0" indent="0" algn="r">
              <a:buNone/>
            </a:pPr>
            <a:r>
              <a:rPr lang="en-GB" b="1" dirty="0" smtClean="0"/>
              <a:t>[</a:t>
            </a:r>
            <a:r>
              <a:rPr lang="en-GB" b="1" dirty="0"/>
              <a:t>8 marks]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35841" r="28056" b="34439"/>
          <a:stretch/>
        </p:blipFill>
        <p:spPr bwMode="auto">
          <a:xfrm>
            <a:off x="395536" y="3140968"/>
            <a:ext cx="8208912" cy="26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47" y="-5138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129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</TotalTime>
  <Words>349</Words>
  <Application>Microsoft Office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Brush Script MT</vt:lpstr>
      <vt:lpstr>Calibri</vt:lpstr>
      <vt:lpstr>Constantia</vt:lpstr>
      <vt:lpstr>Franklin Gothic Book</vt:lpstr>
      <vt:lpstr>Rage Italic</vt:lpstr>
      <vt:lpstr>Pushpin</vt:lpstr>
      <vt:lpstr>Question 2 Practice</vt:lpstr>
      <vt:lpstr>High Wind in Jamaica</vt:lpstr>
      <vt:lpstr>Enduring Love</vt:lpstr>
      <vt:lpstr>Lord of The Flies</vt:lpstr>
      <vt:lpstr>Oranges Are Not the Only Fruit</vt:lpstr>
      <vt:lpstr>Whispers in the Graveyard</vt:lpstr>
    </vt:vector>
  </TitlesOfParts>
  <Company>Aylesford School Sports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3 Practice</dc:title>
  <dc:creator>Allison Wellard</dc:creator>
  <cp:lastModifiedBy>Michelle Johnston</cp:lastModifiedBy>
  <cp:revision>15</cp:revision>
  <dcterms:created xsi:type="dcterms:W3CDTF">2016-10-04T18:09:44Z</dcterms:created>
  <dcterms:modified xsi:type="dcterms:W3CDTF">2020-03-12T07:23:13Z</dcterms:modified>
</cp:coreProperties>
</file>