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2" r:id="rId4"/>
    <p:sldId id="263" r:id="rId5"/>
    <p:sldId id="276" r:id="rId6"/>
    <p:sldId id="259" r:id="rId7"/>
    <p:sldId id="264" r:id="rId8"/>
    <p:sldId id="261" r:id="rId9"/>
    <p:sldId id="269" r:id="rId10"/>
    <p:sldId id="270" r:id="rId11"/>
    <p:sldId id="271" r:id="rId12"/>
    <p:sldId id="273" r:id="rId13"/>
    <p:sldId id="274" r:id="rId14"/>
    <p:sldId id="275" r:id="rId15"/>
  </p:sldIdLst>
  <p:sldSz cx="9906000" cy="6858000" type="A4"/>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6538"/>
  </p:normalViewPr>
  <p:slideViewPr>
    <p:cSldViewPr snapToGrid="0" snapToObjects="1">
      <p:cViewPr varScale="1">
        <p:scale>
          <a:sx n="79" d="100"/>
          <a:sy n="79" d="100"/>
        </p:scale>
        <p:origin x="1548"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416618F4-CB92-CA4C-9496-A7F3AD09E6D3}" type="datetimeFigureOut">
              <a:rPr lang="en-GB" smtClean="0"/>
              <a:t>14/01/2020</a:t>
            </a:fld>
            <a:endParaRPr lang="en-GB"/>
          </a:p>
        </p:txBody>
      </p:sp>
      <p:sp>
        <p:nvSpPr>
          <p:cNvPr id="4" name="Slide Image Placeholder 3"/>
          <p:cNvSpPr>
            <a:spLocks noGrp="1" noRot="1" noChangeAspect="1"/>
          </p:cNvSpPr>
          <p:nvPr>
            <p:ph type="sldImg" idx="2"/>
          </p:nvPr>
        </p:nvSpPr>
        <p:spPr>
          <a:xfrm>
            <a:off x="982663" y="1243013"/>
            <a:ext cx="48434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D3D13979-E367-234E-94BF-B37DEA0C777A}" type="slidenum">
              <a:rPr lang="en-GB" smtClean="0"/>
              <a:t>‹#›</a:t>
            </a:fld>
            <a:endParaRPr lang="en-GB"/>
          </a:p>
        </p:txBody>
      </p:sp>
    </p:spTree>
    <p:extLst>
      <p:ext uri="{BB962C8B-B14F-4D97-AF65-F5344CB8AC3E}">
        <p14:creationId xmlns:p14="http://schemas.microsoft.com/office/powerpoint/2010/main" val="2243322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MAP/HAP</a:t>
            </a:r>
          </a:p>
        </p:txBody>
      </p:sp>
      <p:sp>
        <p:nvSpPr>
          <p:cNvPr id="4" name="Slide Number Placeholder 3"/>
          <p:cNvSpPr>
            <a:spLocks noGrp="1"/>
          </p:cNvSpPr>
          <p:nvPr>
            <p:ph type="sldNum" sz="quarter" idx="10"/>
          </p:nvPr>
        </p:nvSpPr>
        <p:spPr/>
        <p:txBody>
          <a:bodyPr/>
          <a:lstStyle/>
          <a:p>
            <a:fld id="{D3D13979-E367-234E-94BF-B37DEA0C777A}" type="slidenum">
              <a:rPr lang="en-GB" smtClean="0"/>
              <a:t>2</a:t>
            </a:fld>
            <a:endParaRPr lang="en-GB"/>
          </a:p>
        </p:txBody>
      </p:sp>
    </p:spTree>
    <p:extLst>
      <p:ext uri="{BB962C8B-B14F-4D97-AF65-F5344CB8AC3E}">
        <p14:creationId xmlns:p14="http://schemas.microsoft.com/office/powerpoint/2010/main" val="1423000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LAP</a:t>
            </a:r>
          </a:p>
        </p:txBody>
      </p:sp>
      <p:sp>
        <p:nvSpPr>
          <p:cNvPr id="4" name="Slide Number Placeholder 3"/>
          <p:cNvSpPr>
            <a:spLocks noGrp="1"/>
          </p:cNvSpPr>
          <p:nvPr>
            <p:ph type="sldNum" sz="quarter" idx="10"/>
          </p:nvPr>
        </p:nvSpPr>
        <p:spPr/>
        <p:txBody>
          <a:bodyPr/>
          <a:lstStyle/>
          <a:p>
            <a:fld id="{D3D13979-E367-234E-94BF-B37DEA0C777A}" type="slidenum">
              <a:rPr lang="en-GB" smtClean="0"/>
              <a:t>11</a:t>
            </a:fld>
            <a:endParaRPr lang="en-GB"/>
          </a:p>
        </p:txBody>
      </p:sp>
    </p:spTree>
    <p:extLst>
      <p:ext uri="{BB962C8B-B14F-4D97-AF65-F5344CB8AC3E}">
        <p14:creationId xmlns:p14="http://schemas.microsoft.com/office/powerpoint/2010/main" val="97340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MAP/HAP</a:t>
            </a:r>
          </a:p>
        </p:txBody>
      </p:sp>
      <p:sp>
        <p:nvSpPr>
          <p:cNvPr id="4" name="Slide Number Placeholder 3"/>
          <p:cNvSpPr>
            <a:spLocks noGrp="1"/>
          </p:cNvSpPr>
          <p:nvPr>
            <p:ph type="sldNum" sz="quarter" idx="10"/>
          </p:nvPr>
        </p:nvSpPr>
        <p:spPr/>
        <p:txBody>
          <a:bodyPr/>
          <a:lstStyle/>
          <a:p>
            <a:fld id="{D3D13979-E367-234E-94BF-B37DEA0C777A}" type="slidenum">
              <a:rPr lang="en-GB" smtClean="0"/>
              <a:t>12</a:t>
            </a:fld>
            <a:endParaRPr lang="en-GB"/>
          </a:p>
        </p:txBody>
      </p:sp>
    </p:spTree>
    <p:extLst>
      <p:ext uri="{BB962C8B-B14F-4D97-AF65-F5344CB8AC3E}">
        <p14:creationId xmlns:p14="http://schemas.microsoft.com/office/powerpoint/2010/main" val="2410416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LAP/ MAP</a:t>
            </a:r>
          </a:p>
        </p:txBody>
      </p:sp>
      <p:sp>
        <p:nvSpPr>
          <p:cNvPr id="4" name="Slide Number Placeholder 3"/>
          <p:cNvSpPr>
            <a:spLocks noGrp="1"/>
          </p:cNvSpPr>
          <p:nvPr>
            <p:ph type="sldNum" sz="quarter" idx="10"/>
          </p:nvPr>
        </p:nvSpPr>
        <p:spPr/>
        <p:txBody>
          <a:bodyPr/>
          <a:lstStyle/>
          <a:p>
            <a:fld id="{D3D13979-E367-234E-94BF-B37DEA0C777A}" type="slidenum">
              <a:rPr lang="en-GB" smtClean="0"/>
              <a:t>13</a:t>
            </a:fld>
            <a:endParaRPr lang="en-GB"/>
          </a:p>
        </p:txBody>
      </p:sp>
    </p:spTree>
    <p:extLst>
      <p:ext uri="{BB962C8B-B14F-4D97-AF65-F5344CB8AC3E}">
        <p14:creationId xmlns:p14="http://schemas.microsoft.com/office/powerpoint/2010/main" val="1799610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LAP</a:t>
            </a:r>
          </a:p>
        </p:txBody>
      </p:sp>
      <p:sp>
        <p:nvSpPr>
          <p:cNvPr id="4" name="Slide Number Placeholder 3"/>
          <p:cNvSpPr>
            <a:spLocks noGrp="1"/>
          </p:cNvSpPr>
          <p:nvPr>
            <p:ph type="sldNum" sz="quarter" idx="10"/>
          </p:nvPr>
        </p:nvSpPr>
        <p:spPr/>
        <p:txBody>
          <a:bodyPr/>
          <a:lstStyle/>
          <a:p>
            <a:fld id="{D3D13979-E367-234E-94BF-B37DEA0C777A}" type="slidenum">
              <a:rPr lang="en-GB" smtClean="0"/>
              <a:t>14</a:t>
            </a:fld>
            <a:endParaRPr lang="en-GB"/>
          </a:p>
        </p:txBody>
      </p:sp>
    </p:spTree>
    <p:extLst>
      <p:ext uri="{BB962C8B-B14F-4D97-AF65-F5344CB8AC3E}">
        <p14:creationId xmlns:p14="http://schemas.microsoft.com/office/powerpoint/2010/main" val="268203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MAP/ LAP</a:t>
            </a:r>
          </a:p>
        </p:txBody>
      </p:sp>
      <p:sp>
        <p:nvSpPr>
          <p:cNvPr id="4" name="Slide Number Placeholder 3"/>
          <p:cNvSpPr>
            <a:spLocks noGrp="1"/>
          </p:cNvSpPr>
          <p:nvPr>
            <p:ph type="sldNum" sz="quarter" idx="10"/>
          </p:nvPr>
        </p:nvSpPr>
        <p:spPr/>
        <p:txBody>
          <a:bodyPr/>
          <a:lstStyle/>
          <a:p>
            <a:fld id="{D3D13979-E367-234E-94BF-B37DEA0C777A}" type="slidenum">
              <a:rPr lang="en-GB" smtClean="0"/>
              <a:t>3</a:t>
            </a:fld>
            <a:endParaRPr lang="en-GB"/>
          </a:p>
        </p:txBody>
      </p:sp>
    </p:spTree>
    <p:extLst>
      <p:ext uri="{BB962C8B-B14F-4D97-AF65-F5344CB8AC3E}">
        <p14:creationId xmlns:p14="http://schemas.microsoft.com/office/powerpoint/2010/main" val="3794391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LAP</a:t>
            </a:r>
          </a:p>
        </p:txBody>
      </p:sp>
      <p:sp>
        <p:nvSpPr>
          <p:cNvPr id="4" name="Slide Number Placeholder 3"/>
          <p:cNvSpPr>
            <a:spLocks noGrp="1"/>
          </p:cNvSpPr>
          <p:nvPr>
            <p:ph type="sldNum" sz="quarter" idx="10"/>
          </p:nvPr>
        </p:nvSpPr>
        <p:spPr/>
        <p:txBody>
          <a:bodyPr/>
          <a:lstStyle/>
          <a:p>
            <a:fld id="{D3D13979-E367-234E-94BF-B37DEA0C777A}" type="slidenum">
              <a:rPr lang="en-GB" smtClean="0"/>
              <a:t>4</a:t>
            </a:fld>
            <a:endParaRPr lang="en-GB"/>
          </a:p>
        </p:txBody>
      </p:sp>
    </p:spTree>
    <p:extLst>
      <p:ext uri="{BB962C8B-B14F-4D97-AF65-F5344CB8AC3E}">
        <p14:creationId xmlns:p14="http://schemas.microsoft.com/office/powerpoint/2010/main" val="1888727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MAP/HAP</a:t>
            </a:r>
          </a:p>
        </p:txBody>
      </p:sp>
      <p:sp>
        <p:nvSpPr>
          <p:cNvPr id="4" name="Slide Number Placeholder 3"/>
          <p:cNvSpPr>
            <a:spLocks noGrp="1"/>
          </p:cNvSpPr>
          <p:nvPr>
            <p:ph type="sldNum" sz="quarter" idx="10"/>
          </p:nvPr>
        </p:nvSpPr>
        <p:spPr/>
        <p:txBody>
          <a:bodyPr/>
          <a:lstStyle/>
          <a:p>
            <a:fld id="{D3D13979-E367-234E-94BF-B37DEA0C777A}" type="slidenum">
              <a:rPr lang="en-GB" smtClean="0"/>
              <a:t>5</a:t>
            </a:fld>
            <a:endParaRPr lang="en-GB"/>
          </a:p>
        </p:txBody>
      </p:sp>
    </p:spTree>
    <p:extLst>
      <p:ext uri="{BB962C8B-B14F-4D97-AF65-F5344CB8AC3E}">
        <p14:creationId xmlns:p14="http://schemas.microsoft.com/office/powerpoint/2010/main" val="111292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MAP/HAP</a:t>
            </a:r>
          </a:p>
        </p:txBody>
      </p:sp>
      <p:sp>
        <p:nvSpPr>
          <p:cNvPr id="4" name="Slide Number Placeholder 3"/>
          <p:cNvSpPr>
            <a:spLocks noGrp="1"/>
          </p:cNvSpPr>
          <p:nvPr>
            <p:ph type="sldNum" sz="quarter" idx="10"/>
          </p:nvPr>
        </p:nvSpPr>
        <p:spPr/>
        <p:txBody>
          <a:bodyPr/>
          <a:lstStyle/>
          <a:p>
            <a:fld id="{D3D13979-E367-234E-94BF-B37DEA0C777A}" type="slidenum">
              <a:rPr lang="en-GB" smtClean="0"/>
              <a:t>6</a:t>
            </a:fld>
            <a:endParaRPr lang="en-GB"/>
          </a:p>
        </p:txBody>
      </p:sp>
    </p:spTree>
    <p:extLst>
      <p:ext uri="{BB962C8B-B14F-4D97-AF65-F5344CB8AC3E}">
        <p14:creationId xmlns:p14="http://schemas.microsoft.com/office/powerpoint/2010/main" val="3993064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LAP/ MAP</a:t>
            </a:r>
          </a:p>
        </p:txBody>
      </p:sp>
      <p:sp>
        <p:nvSpPr>
          <p:cNvPr id="4" name="Slide Number Placeholder 3"/>
          <p:cNvSpPr>
            <a:spLocks noGrp="1"/>
          </p:cNvSpPr>
          <p:nvPr>
            <p:ph type="sldNum" sz="quarter" idx="10"/>
          </p:nvPr>
        </p:nvSpPr>
        <p:spPr/>
        <p:txBody>
          <a:bodyPr/>
          <a:lstStyle/>
          <a:p>
            <a:fld id="{D3D13979-E367-234E-94BF-B37DEA0C777A}" type="slidenum">
              <a:rPr lang="en-GB" smtClean="0"/>
              <a:t>7</a:t>
            </a:fld>
            <a:endParaRPr lang="en-GB"/>
          </a:p>
        </p:txBody>
      </p:sp>
    </p:spTree>
    <p:extLst>
      <p:ext uri="{BB962C8B-B14F-4D97-AF65-F5344CB8AC3E}">
        <p14:creationId xmlns:p14="http://schemas.microsoft.com/office/powerpoint/2010/main" val="3426524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LAP</a:t>
            </a:r>
          </a:p>
        </p:txBody>
      </p:sp>
      <p:sp>
        <p:nvSpPr>
          <p:cNvPr id="4" name="Slide Number Placeholder 3"/>
          <p:cNvSpPr>
            <a:spLocks noGrp="1"/>
          </p:cNvSpPr>
          <p:nvPr>
            <p:ph type="sldNum" sz="quarter" idx="10"/>
          </p:nvPr>
        </p:nvSpPr>
        <p:spPr/>
        <p:txBody>
          <a:bodyPr/>
          <a:lstStyle/>
          <a:p>
            <a:fld id="{D3D13979-E367-234E-94BF-B37DEA0C777A}" type="slidenum">
              <a:rPr lang="en-GB" smtClean="0"/>
              <a:t>8</a:t>
            </a:fld>
            <a:endParaRPr lang="en-GB"/>
          </a:p>
        </p:txBody>
      </p:sp>
    </p:spTree>
    <p:extLst>
      <p:ext uri="{BB962C8B-B14F-4D97-AF65-F5344CB8AC3E}">
        <p14:creationId xmlns:p14="http://schemas.microsoft.com/office/powerpoint/2010/main" val="3039508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MAP/HAP</a:t>
            </a:r>
          </a:p>
        </p:txBody>
      </p:sp>
      <p:sp>
        <p:nvSpPr>
          <p:cNvPr id="4" name="Slide Number Placeholder 3"/>
          <p:cNvSpPr>
            <a:spLocks noGrp="1"/>
          </p:cNvSpPr>
          <p:nvPr>
            <p:ph type="sldNum" sz="quarter" idx="10"/>
          </p:nvPr>
        </p:nvSpPr>
        <p:spPr/>
        <p:txBody>
          <a:bodyPr/>
          <a:lstStyle/>
          <a:p>
            <a:fld id="{D3D13979-E367-234E-94BF-B37DEA0C777A}" type="slidenum">
              <a:rPr lang="en-GB" smtClean="0"/>
              <a:t>9</a:t>
            </a:fld>
            <a:endParaRPr lang="en-GB"/>
          </a:p>
        </p:txBody>
      </p:sp>
    </p:spTree>
    <p:extLst>
      <p:ext uri="{BB962C8B-B14F-4D97-AF65-F5344CB8AC3E}">
        <p14:creationId xmlns:p14="http://schemas.microsoft.com/office/powerpoint/2010/main" val="4129359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LAP/ MAP</a:t>
            </a:r>
          </a:p>
        </p:txBody>
      </p:sp>
      <p:sp>
        <p:nvSpPr>
          <p:cNvPr id="4" name="Slide Number Placeholder 3"/>
          <p:cNvSpPr>
            <a:spLocks noGrp="1"/>
          </p:cNvSpPr>
          <p:nvPr>
            <p:ph type="sldNum" sz="quarter" idx="10"/>
          </p:nvPr>
        </p:nvSpPr>
        <p:spPr/>
        <p:txBody>
          <a:bodyPr/>
          <a:lstStyle/>
          <a:p>
            <a:fld id="{D3D13979-E367-234E-94BF-B37DEA0C777A}" type="slidenum">
              <a:rPr lang="en-GB" smtClean="0"/>
              <a:t>10</a:t>
            </a:fld>
            <a:endParaRPr lang="en-GB"/>
          </a:p>
        </p:txBody>
      </p:sp>
    </p:spTree>
    <p:extLst>
      <p:ext uri="{BB962C8B-B14F-4D97-AF65-F5344CB8AC3E}">
        <p14:creationId xmlns:p14="http://schemas.microsoft.com/office/powerpoint/2010/main" val="45718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E6D33E-71EE-7144-96C5-A646B5FA9D74}"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32149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E6D33E-71EE-7144-96C5-A646B5FA9D74}"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4235561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E6D33E-71EE-7144-96C5-A646B5FA9D74}"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4169587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E6D33E-71EE-7144-96C5-A646B5FA9D74}"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3510207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E6D33E-71EE-7144-96C5-A646B5FA9D74}"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4011090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E6D33E-71EE-7144-96C5-A646B5FA9D74}" type="datetimeFigureOut">
              <a:rPr lang="en-GB" smtClean="0"/>
              <a:t>14/01/2020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1183245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E6D33E-71EE-7144-96C5-A646B5FA9D74}" type="datetimeFigureOut">
              <a:rPr lang="en-GB" smtClean="0"/>
              <a:t>14/01/2020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305849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E6D33E-71EE-7144-96C5-A646B5FA9D74}" type="datetimeFigureOut">
              <a:rPr lang="en-GB" smtClean="0"/>
              <a:t>14/01/2020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63352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E6D33E-71EE-7144-96C5-A646B5FA9D74}" type="datetimeFigureOut">
              <a:rPr lang="en-GB" smtClean="0"/>
              <a:t>14/01/2020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3706223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E6D33E-71EE-7144-96C5-A646B5FA9D74}" type="datetimeFigureOut">
              <a:rPr lang="en-GB" smtClean="0"/>
              <a:t>14/01/2020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261440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E6D33E-71EE-7144-96C5-A646B5FA9D74}" type="datetimeFigureOut">
              <a:rPr lang="en-GB" smtClean="0"/>
              <a:t>14/01/2020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3B0E2E-01E3-D34D-8D42-F486D1D07E13}" type="slidenum">
              <a:rPr lang="en-GB" smtClean="0"/>
              <a:t>‹#›</a:t>
            </a:fld>
            <a:endParaRPr lang="en-GB"/>
          </a:p>
        </p:txBody>
      </p:sp>
    </p:spTree>
    <p:extLst>
      <p:ext uri="{BB962C8B-B14F-4D97-AF65-F5344CB8AC3E}">
        <p14:creationId xmlns:p14="http://schemas.microsoft.com/office/powerpoint/2010/main" val="634812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E6D33E-71EE-7144-96C5-A646B5FA9D74}" type="datetimeFigureOut">
              <a:rPr lang="en-GB" smtClean="0"/>
              <a:t>14/01/2020</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B0E2E-01E3-D34D-8D42-F486D1D07E13}" type="slidenum">
              <a:rPr lang="en-GB" smtClean="0"/>
              <a:t>‹#›</a:t>
            </a:fld>
            <a:endParaRPr lang="en-GB"/>
          </a:p>
        </p:txBody>
      </p:sp>
    </p:spTree>
    <p:extLst>
      <p:ext uri="{BB962C8B-B14F-4D97-AF65-F5344CB8AC3E}">
        <p14:creationId xmlns:p14="http://schemas.microsoft.com/office/powerpoint/2010/main" val="182945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273330511"/>
              </p:ext>
            </p:extLst>
          </p:nvPr>
        </p:nvGraphicFramePr>
        <p:xfrm>
          <a:off x="0" y="0"/>
          <a:ext cx="9906000" cy="689689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386648">
                  <a:extLst>
                    <a:ext uri="{9D8B030D-6E8A-4147-A177-3AD203B41FA5}">
                      <a16:colId xmlns:a16="http://schemas.microsoft.com/office/drawing/2014/main" val="3753451114"/>
                    </a:ext>
                  </a:extLst>
                </a:gridCol>
                <a:gridCol w="2664941">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pPr rtl="0" fontAlgn="base"/>
                      <a:r>
                        <a:rPr lang="en-GB" sz="1200" b="1" kern="1200" dirty="0">
                          <a:effectLst/>
                        </a:rPr>
                        <a:t>Refer to Source A and Source B. Write a summary to describe the differences in the ways these killers’ crimes are described.</a:t>
                      </a:r>
                      <a:r>
                        <a:rPr lang="en-GB" sz="1800" b="1" kern="1200" dirty="0">
                          <a:effectLst/>
                        </a:rPr>
                        <a:t> </a:t>
                      </a:r>
                      <a:endParaRPr lang="en-GB" sz="1800" b="1" i="0" kern="1200" dirty="0">
                        <a:solidFill>
                          <a:schemeClr val="lt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200" kern="1200" dirty="0">
                          <a:effectLst/>
                        </a:rPr>
                        <a:t>The police rushed to the </a:t>
                      </a:r>
                      <a:r>
                        <a:rPr lang="en-GB" sz="1200" kern="1200" dirty="0" err="1">
                          <a:effectLst/>
                        </a:rPr>
                        <a:t>Gein</a:t>
                      </a:r>
                      <a:r>
                        <a:rPr lang="en-GB" sz="1200" kern="1200" dirty="0">
                          <a:effectLst/>
                        </a:rPr>
                        <a:t> farmhouse, but found it deserted, as </a:t>
                      </a:r>
                      <a:r>
                        <a:rPr lang="en-GB" sz="1200" kern="1200" dirty="0" err="1">
                          <a:effectLst/>
                        </a:rPr>
                        <a:t>Gein</a:t>
                      </a:r>
                      <a:r>
                        <a:rPr lang="en-GB" sz="1200" kern="1200" dirty="0">
                          <a:effectLst/>
                        </a:rPr>
                        <a:t> was having supper with some neighbours. While a couple of cops went to look for </a:t>
                      </a:r>
                      <a:r>
                        <a:rPr lang="en-GB" sz="1200" kern="1200" dirty="0" err="1">
                          <a:effectLst/>
                        </a:rPr>
                        <a:t>Gein</a:t>
                      </a:r>
                      <a:r>
                        <a:rPr lang="en-GB" sz="1200" kern="1200" dirty="0">
                          <a:effectLst/>
                        </a:rPr>
                        <a:t> for questioning, and ended up arresting him, others began to poke around his property, looking for anything suspicious. The horrors they found ensured </a:t>
                      </a:r>
                      <a:r>
                        <a:rPr lang="en-GB" sz="1200" kern="1200" dirty="0" err="1">
                          <a:effectLst/>
                        </a:rPr>
                        <a:t>Gein’s</a:t>
                      </a:r>
                      <a:r>
                        <a:rPr lang="en-GB" sz="1200" kern="1200" dirty="0">
                          <a:effectLst/>
                        </a:rPr>
                        <a:t> place in the history of depraved killers and ghouls, despite his only being known to have slain two people, and only ever tried for one murder.</a:t>
                      </a:r>
                    </a:p>
                    <a:p>
                      <a:r>
                        <a:rPr lang="en-GB" sz="1200" kern="1200" dirty="0">
                          <a:effectLst/>
                        </a:rPr>
                        <a:t> </a:t>
                      </a:r>
                    </a:p>
                    <a:p>
                      <a:r>
                        <a:rPr lang="en-GB" sz="1200" kern="1200" dirty="0">
                          <a:effectLst/>
                        </a:rPr>
                        <a:t>Police found the body of Bernice Worden, headless, suspended upside-down, gutted and “dressed” as one would a deer. </a:t>
                      </a:r>
                      <a:r>
                        <a:rPr lang="en-GB" sz="1200" kern="1200" dirty="0" err="1">
                          <a:effectLst/>
                        </a:rPr>
                        <a:t>Gein’s</a:t>
                      </a:r>
                      <a:r>
                        <a:rPr lang="en-GB" sz="1200" kern="1200" dirty="0">
                          <a:effectLst/>
                        </a:rPr>
                        <a:t> gloomy and decay- and stench-filled home offered even more nightmares. Just a few other findings, among many, were human skulls on his bedposts and used for soup bowls, a pair of lips hanging on a window shade, a belt made from human skin, a skin lamp shade, an oatmeal box full of brain matter, and, hanging on a wall, nine human faces, fashioned into masks. One of these had belonged to Mary Hogan. Bernice Worden’s heart was found on </a:t>
                      </a:r>
                      <a:r>
                        <a:rPr lang="en-GB" sz="1200" kern="1200" dirty="0" err="1">
                          <a:effectLst/>
                        </a:rPr>
                        <a:t>Gein’s</a:t>
                      </a:r>
                      <a:r>
                        <a:rPr lang="en-GB" sz="1200" kern="1200" dirty="0">
                          <a:effectLst/>
                        </a:rPr>
                        <a:t> stove. When it became clear that the remains of Hogan and Worden were the only two of the many found that could be linked to any disappearances, </a:t>
                      </a:r>
                      <a:r>
                        <a:rPr lang="en-GB" sz="1200" kern="1200" dirty="0" err="1">
                          <a:effectLst/>
                        </a:rPr>
                        <a:t>Gein</a:t>
                      </a:r>
                      <a:r>
                        <a:rPr lang="en-GB" sz="1200" kern="1200" dirty="0">
                          <a:effectLst/>
                        </a:rPr>
                        <a:t> explained that he had collected all the other human remains from robbing local graves.</a:t>
                      </a:r>
                      <a:endParaRPr lang="en-GB" sz="1200" kern="1200" dirty="0">
                        <a:solidFill>
                          <a:schemeClr val="dk1"/>
                        </a:solidFill>
                        <a:effectLst/>
                        <a:latin typeface="+mn-lt"/>
                        <a:ea typeface="+mn-ea"/>
                        <a:cs typeface="+mn-cs"/>
                      </a:endParaRPr>
                    </a:p>
                  </a:txBody>
                  <a:tcPr/>
                </a:tc>
                <a:tc>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London lies to-day under the spell of a great terror. A nameless reprobate - half beast, half man - is at large, who is daily gratifying his murderous instincts on the most miserable and defenceless classes of the community. There can be no shadow of a doubt now that our original theory was correct, and that the Whitechapel murderer, who has now four, if not five, victims to his knife, is one man, and that man a murderous maniac. There is a murderer in our midst. Hideous malice, deadly cunning, insatiable thirst for blood - all these are the marks of the mad homicide. The ghoul-like creature who stalks through the streets of London, stalking down his victim like a Pawnee Indian, is simply drunk with blood, and he will have more. The question is, what are the people of London to do? Whitechapel is garrisoned with police and stocked with plain-clothes men. Nothing comes of it. The police have not even a clue. They are in despair at their utter failure to get so much as a scent of the criminal.</a:t>
                      </a:r>
                      <a:endParaRPr lang="en-GB" sz="1200" b="0" baseline="0" dirty="0"/>
                    </a:p>
                  </a:txBody>
                  <a:tcPr/>
                </a:tc>
                <a:extLst>
                  <a:ext uri="{0D108BD9-81ED-4DB2-BD59-A6C34878D82A}">
                    <a16:rowId xmlns:a16="http://schemas.microsoft.com/office/drawing/2014/main" val="1116729945"/>
                  </a:ext>
                </a:extLst>
              </a:tr>
            </a:tbl>
          </a:graphicData>
        </a:graphic>
      </p:graphicFrame>
      <p:sp>
        <p:nvSpPr>
          <p:cNvPr id="2" name="TextBox 1">
            <a:extLst>
              <a:ext uri="{FF2B5EF4-FFF2-40B4-BE49-F238E27FC236}">
                <a16:creationId xmlns:a16="http://schemas.microsoft.com/office/drawing/2014/main" id="{265C56B4-2E73-BE45-B8A5-23EE68E9453E}"/>
              </a:ext>
            </a:extLst>
          </p:cNvPr>
          <p:cNvSpPr txBox="1"/>
          <p:nvPr/>
        </p:nvSpPr>
        <p:spPr>
          <a:xfrm>
            <a:off x="101601" y="0"/>
            <a:ext cx="30480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1</a:t>
            </a:r>
          </a:p>
        </p:txBody>
      </p:sp>
    </p:spTree>
    <p:extLst>
      <p:ext uri="{BB962C8B-B14F-4D97-AF65-F5344CB8AC3E}">
        <p14:creationId xmlns:p14="http://schemas.microsoft.com/office/powerpoint/2010/main" val="268545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527789662"/>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38367">
                  <a:extLst>
                    <a:ext uri="{9D8B030D-6E8A-4147-A177-3AD203B41FA5}">
                      <a16:colId xmlns:a16="http://schemas.microsoft.com/office/drawing/2014/main" val="3753451114"/>
                    </a:ext>
                  </a:extLst>
                </a:gridCol>
                <a:gridCol w="2813222">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effectLst/>
                        </a:rPr>
                        <a:t>Refer to Source A and Source B.  Write a summary of the different perspectives of the sinking of the Titanic.</a:t>
                      </a:r>
                      <a:endParaRPr lang="en-GB" sz="1800" b="1" i="0" kern="1200" dirty="0">
                        <a:solidFill>
                          <a:schemeClr val="lt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100" kern="1200" dirty="0">
                          <a:solidFill>
                            <a:schemeClr val="tx1"/>
                          </a:solidFill>
                          <a:effectLst/>
                          <a:latin typeface="+mn-lt"/>
                          <a:ea typeface="+mn-ea"/>
                          <a:cs typeface="+mn-cs"/>
                        </a:rPr>
                        <a:t>'We can keep the water out for a while.' Then I realise the horror of an accident at sea. I dressed quickly, putting on a coat and skirt; slippers were quicker than put on than shoes; the stewardess put on our life-jackets, and we were then taken to the deck above …</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Now only pale faces, each person wearing a life jacket. So gruesome a scene. We passed on. I heard the awful good-byes. I saw the quiet look of hope in the brave men's eyes as their wives were put into the lifeboats. Nothing escaped me at this fearful moment. We left from the sun deck, seventy-five feet above the water. Mr Case and Mr Roebling, brave American men, helped us into the lifeboat but made no effort to save themselves; they stepped back on deck. Later they went to an honoured grave.</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Our lifeboat, with thirty-six people in it, began lowering to the sea. This was done amid the greatest confusion. Rough sailors all giving different orders. No officer aboard. As only one side of the ropes worked, our lifeboat at one time was in such a position that it seemed we must capsize in mid-air. At last the ropes worked together, and we drew nearer and nearer the black, oily water. The first touch of our lifeboat on that black sea came to me as a last good-bye to life, and so we moved off - a tiny boat on a great sea - rowed away from what had been a safe home for five days.</a:t>
                      </a:r>
                    </a:p>
                  </a:txBody>
                  <a:tcPr/>
                </a:tc>
                <a:tc>
                  <a:txBody>
                    <a:bodyPr/>
                    <a:lstStyle/>
                    <a:p>
                      <a:r>
                        <a:rPr lang="en-GB" sz="1200" kern="1200" dirty="0">
                          <a:solidFill>
                            <a:schemeClr val="tx1"/>
                          </a:solidFill>
                          <a:effectLst/>
                          <a:latin typeface="+mn-lt"/>
                          <a:ea typeface="+mn-ea"/>
                          <a:cs typeface="+mn-cs"/>
                        </a:rPr>
                        <a:t>The author of </a:t>
                      </a:r>
                      <a:r>
                        <a:rPr lang="en-GB" sz="1200" b="1" kern="1200" dirty="0">
                          <a:solidFill>
                            <a:schemeClr val="tx1"/>
                          </a:solidFill>
                          <a:effectLst/>
                          <a:latin typeface="+mn-lt"/>
                          <a:ea typeface="+mn-ea"/>
                          <a:cs typeface="+mn-cs"/>
                        </a:rPr>
                        <a:t>Source A</a:t>
                      </a:r>
                      <a:r>
                        <a:rPr lang="en-GB" sz="1200" kern="1200" dirty="0">
                          <a:solidFill>
                            <a:schemeClr val="tx1"/>
                          </a:solidFill>
                          <a:effectLst/>
                          <a:latin typeface="+mn-lt"/>
                          <a:ea typeface="+mn-ea"/>
                          <a:cs typeface="+mn-cs"/>
                        </a:rPr>
                        <a:t> gives the reader an eyewitness account of the sinking of the Titanic. </a:t>
                      </a:r>
                      <a:r>
                        <a:rPr lang="en-GB" sz="1200" b="1" kern="1200" dirty="0">
                          <a:solidFill>
                            <a:schemeClr val="tx1"/>
                          </a:solidFill>
                          <a:effectLst/>
                          <a:latin typeface="+mn-lt"/>
                          <a:ea typeface="+mn-ea"/>
                          <a:cs typeface="+mn-cs"/>
                        </a:rPr>
                        <a:t>The first thing that makes her think something is wrong is when</a:t>
                      </a:r>
                      <a:r>
                        <a:rPr lang="en-GB" sz="1200" kern="1200" dirty="0">
                          <a:solidFill>
                            <a:schemeClr val="tx1"/>
                          </a:solidFill>
                          <a:effectLst/>
                          <a:latin typeface="+mn-lt"/>
                          <a:ea typeface="+mn-ea"/>
                          <a:cs typeface="+mn-cs"/>
                        </a:rPr>
                        <a:t>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She remembers hearing that the ship was taking on water, so she quickly put on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She also </a:t>
                      </a:r>
                      <a:r>
                        <a:rPr lang="en-GB" sz="1200" b="1" kern="1200" dirty="0">
                          <a:solidFill>
                            <a:schemeClr val="tx1"/>
                          </a:solidFill>
                          <a:effectLst/>
                          <a:latin typeface="+mn-lt"/>
                          <a:ea typeface="+mn-ea"/>
                          <a:cs typeface="+mn-cs"/>
                        </a:rPr>
                        <a:t>remembers her fears when she got into a lifeboat</a:t>
                      </a:r>
                      <a:r>
                        <a:rPr lang="en-GB" sz="1200" kern="1200" dirty="0">
                          <a:solidFill>
                            <a:schemeClr val="tx1"/>
                          </a:solidFill>
                          <a:effectLst/>
                          <a:latin typeface="+mn-lt"/>
                          <a:ea typeface="+mn-ea"/>
                          <a:cs typeface="+mn-cs"/>
                        </a:rPr>
                        <a:t>. She was still afraid because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However, the writer of </a:t>
                      </a:r>
                      <a:r>
                        <a:rPr lang="en-GB" sz="1200" b="1" kern="1200" dirty="0">
                          <a:solidFill>
                            <a:schemeClr val="tx1"/>
                          </a:solidFill>
                          <a:effectLst/>
                          <a:latin typeface="+mn-lt"/>
                          <a:ea typeface="+mn-ea"/>
                          <a:cs typeface="+mn-cs"/>
                        </a:rPr>
                        <a:t>Source B</a:t>
                      </a:r>
                      <a:r>
                        <a:rPr lang="en-GB" sz="1200" kern="1200" dirty="0">
                          <a:solidFill>
                            <a:schemeClr val="tx1"/>
                          </a:solidFill>
                          <a:effectLst/>
                          <a:latin typeface="+mn-lt"/>
                          <a:ea typeface="+mn-ea"/>
                          <a:cs typeface="+mn-cs"/>
                        </a:rPr>
                        <a:t> was </a:t>
                      </a:r>
                      <a:r>
                        <a:rPr lang="en-GB" sz="1200" b="1" u="sng" kern="1200" dirty="0">
                          <a:solidFill>
                            <a:schemeClr val="tx1"/>
                          </a:solidFill>
                          <a:effectLst/>
                          <a:latin typeface="+mn-lt"/>
                          <a:ea typeface="+mn-ea"/>
                          <a:cs typeface="+mn-cs"/>
                        </a:rPr>
                        <a:t>not</a:t>
                      </a:r>
                      <a:r>
                        <a:rPr lang="en-GB" sz="1200" kern="1200" dirty="0">
                          <a:solidFill>
                            <a:schemeClr val="tx1"/>
                          </a:solidFill>
                          <a:effectLst/>
                          <a:latin typeface="+mn-lt"/>
                          <a:ea typeface="+mn-ea"/>
                          <a:cs typeface="+mn-cs"/>
                        </a:rPr>
                        <a:t> an eyewitness and does not give a personal account of the disaster. Instead, the writer </a:t>
                      </a:r>
                      <a:r>
                        <a:rPr lang="en-GB" sz="1200" b="1" kern="1200" dirty="0">
                          <a:solidFill>
                            <a:schemeClr val="tx1"/>
                          </a:solidFill>
                          <a:effectLst/>
                          <a:latin typeface="+mn-lt"/>
                          <a:ea typeface="+mn-ea"/>
                          <a:cs typeface="+mn-cs"/>
                        </a:rPr>
                        <a:t>uses lots of facts</a:t>
                      </a:r>
                      <a:r>
                        <a:rPr lang="en-GB" sz="1200" kern="1200" dirty="0">
                          <a:solidFill>
                            <a:schemeClr val="tx1"/>
                          </a:solidFill>
                          <a:effectLst/>
                          <a:latin typeface="+mn-lt"/>
                          <a:ea typeface="+mn-ea"/>
                          <a:cs typeface="+mn-cs"/>
                        </a:rPr>
                        <a:t> like … … …</a:t>
                      </a:r>
                    </a:p>
                    <a:p>
                      <a:r>
                        <a:rPr lang="en-GB" sz="1800" kern="1200" dirty="0">
                          <a:solidFill>
                            <a:schemeClr val="tx1"/>
                          </a:solidFill>
                          <a:effectLst/>
                          <a:latin typeface="+mn-lt"/>
                          <a:ea typeface="+mn-ea"/>
                          <a:cs typeface="+mn-cs"/>
                        </a:rPr>
                        <a:t> </a:t>
                      </a:r>
                    </a:p>
                    <a:p>
                      <a:r>
                        <a:rPr lang="en-GB" sz="1800" kern="1200" dirty="0">
                          <a:solidFill>
                            <a:schemeClr val="tx1"/>
                          </a:solidFill>
                          <a:effectLst/>
                          <a:latin typeface="+mn-lt"/>
                          <a:ea typeface="+mn-ea"/>
                          <a:cs typeface="+mn-cs"/>
                        </a:rPr>
                        <a:t> </a:t>
                      </a:r>
                    </a:p>
                    <a:p>
                      <a:endParaRPr lang="en-GB" sz="1200" dirty="0"/>
                    </a:p>
                  </a:txBody>
                  <a:tcPr/>
                </a:tc>
                <a:tc>
                  <a:txBody>
                    <a:bodyPr/>
                    <a:lstStyle/>
                    <a:p>
                      <a:r>
                        <a:rPr lang="en-GB" sz="1100" kern="1200" dirty="0">
                          <a:solidFill>
                            <a:schemeClr val="tx1"/>
                          </a:solidFill>
                          <a:effectLst/>
                          <a:latin typeface="+mn-lt"/>
                          <a:ea typeface="+mn-ea"/>
                          <a:cs typeface="+mn-cs"/>
                        </a:rPr>
                        <a:t/>
                      </a:r>
                      <a:br>
                        <a:rPr lang="en-GB" sz="11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At 11:40 pm on April 14, 1912, the two lookouts on duty, Fredrick Fleet and Reginald Lee spotted a large mass of ice and immediately rang the warning bell three times. “DING! DING! DING!” was all that the captain heard as he hurriedly gave the order “hard-a-starboard”, meaning an abrupt turn toward the left. The iceberg managed to brush the right-side of the ship crushing the hull. The Titanic’s safe design included water-tight compartments that would allow the ship to stay floating in case of a minor incident. However, the ship could only stay floating as long as less than 5 compartments were filled; 5 compartments were filling fast. Several ships hear the Titanic’s calls for help but are too far away to be of any assistance. The ship’s crew members were given the awful job of trying to persuade reluctant passengers that the boat was really sinking. Many passengers only heard a dull scraping noise as the ice went past the ship’s side and went back to sleep. </a:t>
                      </a:r>
                      <a:endParaRPr lang="en-GB" sz="1100" kern="1200" dirty="0">
                        <a:solidFill>
                          <a:schemeClr val="tx1"/>
                        </a:solidFill>
                        <a:effectLst/>
                        <a:latin typeface="+mn-lt"/>
                        <a:ea typeface="+mn-ea"/>
                        <a:cs typeface="+mn-cs"/>
                      </a:endParaRP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B3FF04E8-5B6B-4B4D-B5FA-2D3987BF92A6}"/>
              </a:ext>
            </a:extLst>
          </p:cNvPr>
          <p:cNvSpPr txBox="1"/>
          <p:nvPr/>
        </p:nvSpPr>
        <p:spPr>
          <a:xfrm>
            <a:off x="101601" y="0"/>
            <a:ext cx="3193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4</a:t>
            </a:r>
          </a:p>
        </p:txBody>
      </p:sp>
    </p:spTree>
    <p:extLst>
      <p:ext uri="{BB962C8B-B14F-4D97-AF65-F5344CB8AC3E}">
        <p14:creationId xmlns:p14="http://schemas.microsoft.com/office/powerpoint/2010/main" val="3064334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3868407750"/>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38367">
                  <a:extLst>
                    <a:ext uri="{9D8B030D-6E8A-4147-A177-3AD203B41FA5}">
                      <a16:colId xmlns:a16="http://schemas.microsoft.com/office/drawing/2014/main" val="3753451114"/>
                    </a:ext>
                  </a:extLst>
                </a:gridCol>
                <a:gridCol w="2813222">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effectLst/>
                        </a:rPr>
                        <a:t>Refer to Source A and Source B.  Write a summary of the different perspectives of the sinking of the Titanic.</a:t>
                      </a:r>
                      <a:endParaRPr lang="en-GB" sz="1800" b="1" i="0" kern="1200" dirty="0">
                        <a:solidFill>
                          <a:schemeClr val="lt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100" kern="1200" dirty="0">
                          <a:solidFill>
                            <a:schemeClr val="tx1"/>
                          </a:solidFill>
                          <a:effectLst/>
                          <a:latin typeface="+mn-lt"/>
                          <a:ea typeface="+mn-ea"/>
                          <a:cs typeface="+mn-cs"/>
                        </a:rPr>
                        <a:t>'We can keep the water out for a while.' Then I realise the horror of an accident at sea. I dressed quickly, putting on a coat and skirt; slippers were quicker than put on than shoes; the stewardess put on our life-jackets, and we were then taken to the deck above …</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Now only pale faces, each person wearing a life jacket. So gruesome a scene. We passed on. I heard the awful good-byes. I saw the quiet look of hope in the brave men's eyes as their wives were put into the lifeboats. Nothing escaped me at this fearful moment. We left from the sun deck, seventy-five feet above the water. Mr Case and Mr Roebling, brave American men, helped us into the lifeboat but made no effort to save themselves; they stepped back on deck. Later they went to an honoured grave.</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Our lifeboat, with thirty-six people in it, began lowering to the sea. This was done amid the greatest confusion. Rough sailors all giving different orders. No officer aboard. As only one side of the ropes worked, our lifeboat at one time was in such a position that it seemed we must capsize in mid-air. At last the ropes worked together, and we drew nearer and nearer the black, oily water. The first touch of our lifeboat on that black sea came to me as a last good-bye to life, and so we moved off - a tiny boat on a great sea - rowed away from what had been a safe home for five days.</a:t>
                      </a:r>
                    </a:p>
                  </a:txBody>
                  <a:tcPr/>
                </a:tc>
                <a:tc>
                  <a:txBody>
                    <a:bodyPr/>
                    <a:lstStyle/>
                    <a:p>
                      <a:pPr>
                        <a:lnSpc>
                          <a:spcPct val="150000"/>
                        </a:lnSpc>
                      </a:pPr>
                      <a:r>
                        <a:rPr lang="en-GB" sz="1100" kern="1200" dirty="0">
                          <a:solidFill>
                            <a:schemeClr val="tx1"/>
                          </a:solidFill>
                          <a:effectLst/>
                          <a:latin typeface="+mn-lt"/>
                          <a:ea typeface="+mn-ea"/>
                          <a:cs typeface="+mn-cs"/>
                        </a:rPr>
                        <a:t>       The author of Source A gives a _______________________ , anecdotal account of her experience of the sinking of the Titanic, from the perspective of a _____________________ on board the ship. As a passenger on the ship, she gives quite a narrow or limited perspective of things as she understood them at the time, so her account is filled more with personal ________________________ than facts. She describes being </a:t>
                      </a:r>
                      <a:r>
                        <a:rPr lang="en-GB" sz="1100" b="1" kern="1200" dirty="0">
                          <a:solidFill>
                            <a:schemeClr val="tx1"/>
                          </a:solidFill>
                          <a:effectLst/>
                          <a:latin typeface="+mn-lt"/>
                          <a:ea typeface="+mn-ea"/>
                          <a:cs typeface="+mn-cs"/>
                        </a:rPr>
                        <a:t>“frightened”</a:t>
                      </a:r>
                      <a:r>
                        <a:rPr lang="en-GB" sz="1100" kern="1200" dirty="0">
                          <a:solidFill>
                            <a:schemeClr val="tx1"/>
                          </a:solidFill>
                          <a:effectLst/>
                          <a:latin typeface="+mn-lt"/>
                          <a:ea typeface="+mn-ea"/>
                          <a:cs typeface="+mn-cs"/>
                        </a:rPr>
                        <a:t> as they dressed and went above deck, before being helped into a _______________________which was lowered into a </a:t>
                      </a:r>
                      <a:r>
                        <a:rPr lang="en-GB" sz="1100" b="1" i="1" kern="1200" dirty="0">
                          <a:solidFill>
                            <a:schemeClr val="tx1"/>
                          </a:solidFill>
                          <a:effectLst/>
                          <a:latin typeface="+mn-lt"/>
                          <a:ea typeface="+mn-ea"/>
                          <a:cs typeface="+mn-cs"/>
                        </a:rPr>
                        <a:t>“black, oily sea” </a:t>
                      </a:r>
                      <a:r>
                        <a:rPr lang="en-GB" sz="1100" kern="1200" dirty="0">
                          <a:solidFill>
                            <a:schemeClr val="tx1"/>
                          </a:solidFill>
                          <a:effectLst/>
                          <a:latin typeface="+mn-lt"/>
                          <a:ea typeface="+mn-ea"/>
                          <a:cs typeface="+mn-cs"/>
                        </a:rPr>
                        <a:t>before being rowed away to safety as the Titanic sank.</a:t>
                      </a:r>
                    </a:p>
                    <a:p>
                      <a:pPr>
                        <a:lnSpc>
                          <a:spcPct val="150000"/>
                        </a:lnSpc>
                      </a:pPr>
                      <a:r>
                        <a:rPr lang="en-GB" sz="1100" kern="1200" dirty="0">
                          <a:solidFill>
                            <a:schemeClr val="tx1"/>
                          </a:solidFill>
                          <a:effectLst/>
                          <a:latin typeface="+mn-lt"/>
                          <a:ea typeface="+mn-ea"/>
                          <a:cs typeface="+mn-cs"/>
                        </a:rPr>
                        <a:t>       The author of Source B provides a much more _________________________ account of events that happened on that night. This writer uses lots more facts, such as the times things happened and the _______________________ of the crew involved. For example: </a:t>
                      </a:r>
                      <a:r>
                        <a:rPr lang="en-GB" sz="1100" b="1" i="1" kern="1200" dirty="0">
                          <a:solidFill>
                            <a:schemeClr val="tx1"/>
                          </a:solidFill>
                          <a:effectLst/>
                          <a:latin typeface="+mn-lt"/>
                          <a:ea typeface="+mn-ea"/>
                          <a:cs typeface="+mn-cs"/>
                        </a:rPr>
                        <a:t>“At </a:t>
                      </a:r>
                      <a:r>
                        <a:rPr lang="en-GB" sz="1100" b="1" i="1" u="sng" kern="1200" dirty="0">
                          <a:solidFill>
                            <a:schemeClr val="tx1"/>
                          </a:solidFill>
                          <a:effectLst/>
                          <a:latin typeface="+mn-lt"/>
                          <a:ea typeface="+mn-ea"/>
                          <a:cs typeface="+mn-cs"/>
                        </a:rPr>
                        <a:t>11:40 pm</a:t>
                      </a:r>
                      <a:r>
                        <a:rPr lang="en-GB" sz="1100" b="1" i="1" kern="1200" dirty="0">
                          <a:solidFill>
                            <a:schemeClr val="tx1"/>
                          </a:solidFill>
                          <a:effectLst/>
                          <a:latin typeface="+mn-lt"/>
                          <a:ea typeface="+mn-ea"/>
                          <a:cs typeface="+mn-cs"/>
                        </a:rPr>
                        <a:t> on April 14, 1912, the two lookouts on duty, </a:t>
                      </a:r>
                      <a:r>
                        <a:rPr lang="en-GB" sz="1100" b="1" i="1" u="sng" kern="1200" dirty="0">
                          <a:solidFill>
                            <a:schemeClr val="tx1"/>
                          </a:solidFill>
                          <a:effectLst/>
                          <a:latin typeface="+mn-lt"/>
                          <a:ea typeface="+mn-ea"/>
                          <a:cs typeface="+mn-cs"/>
                        </a:rPr>
                        <a:t>Fredrick Fleet and Reginald Lee</a:t>
                      </a:r>
                      <a:r>
                        <a:rPr lang="en-GB" sz="1100" b="1" i="1" kern="1200" dirty="0">
                          <a:solidFill>
                            <a:schemeClr val="tx1"/>
                          </a:solidFill>
                          <a:effectLst/>
                          <a:latin typeface="+mn-lt"/>
                          <a:ea typeface="+mn-ea"/>
                          <a:cs typeface="+mn-cs"/>
                        </a:rPr>
                        <a:t> spotted a large mass of ice and immediately </a:t>
                      </a:r>
                      <a:r>
                        <a:rPr lang="en-GB" sz="1100" b="1" i="1" u="sng" kern="1200" dirty="0">
                          <a:solidFill>
                            <a:schemeClr val="tx1"/>
                          </a:solidFill>
                          <a:effectLst/>
                          <a:latin typeface="+mn-lt"/>
                          <a:ea typeface="+mn-ea"/>
                          <a:cs typeface="+mn-cs"/>
                        </a:rPr>
                        <a:t>rang the warning bell three times</a:t>
                      </a:r>
                      <a:r>
                        <a:rPr lang="en-GB" sz="1100" b="1" i="1" kern="1200" dirty="0">
                          <a:solidFill>
                            <a:schemeClr val="tx1"/>
                          </a:solidFill>
                          <a:effectLst/>
                          <a:latin typeface="+mn-lt"/>
                          <a:ea typeface="+mn-ea"/>
                          <a:cs typeface="+mn-cs"/>
                        </a:rPr>
                        <a:t>.”</a:t>
                      </a:r>
                      <a:r>
                        <a:rPr lang="en-GB" sz="1100" kern="1200" dirty="0">
                          <a:solidFill>
                            <a:schemeClr val="tx1"/>
                          </a:solidFill>
                          <a:effectLst/>
                          <a:latin typeface="+mn-lt"/>
                          <a:ea typeface="+mn-ea"/>
                          <a:cs typeface="+mn-cs"/>
                        </a:rPr>
                        <a:t> Because this account was written 100 years after the Titanic sank, the author is _________________ from the events and has a much wider perspective of what happened.</a:t>
                      </a:r>
                    </a:p>
                    <a:p>
                      <a:endParaRPr lang="en-GB" sz="1200" dirty="0"/>
                    </a:p>
                  </a:txBody>
                  <a:tcPr/>
                </a:tc>
                <a:tc>
                  <a:txBody>
                    <a:bodyPr/>
                    <a:lstStyle/>
                    <a:p>
                      <a:r>
                        <a:rPr lang="en-GB" sz="1100" kern="1200" dirty="0">
                          <a:solidFill>
                            <a:schemeClr val="tx1"/>
                          </a:solidFill>
                          <a:effectLst/>
                          <a:latin typeface="+mn-lt"/>
                          <a:ea typeface="+mn-ea"/>
                          <a:cs typeface="+mn-cs"/>
                        </a:rPr>
                        <a:t/>
                      </a:r>
                      <a:br>
                        <a:rPr lang="en-GB" sz="11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At 11:40 pm on April 14, 1912, the two lookouts on duty, Fredrick Fleet and Reginald Lee spotted a large mass of ice and immediately rang the warning bell three times. “DING! DING! DING!” was all that the captain heard as he hurriedly gave the order “hard-a-starboard”, meaning an abrupt turn toward the left. The iceberg managed to brush the right-side of the ship crushing the hull. The Titanic’s safe design included water-tight compartments that would allow the ship to stay floating in case of a minor incident. However, the ship could only stay floating as long as less than 5 compartments were filled; 5 compartments were filling fast. Several ships hear the Titanic’s calls for help but are too far away to be of any assistance. The ship’s crew members were given the awful job of trying to persuade reluctant passengers that the boat was really sinking. Many passengers only heard a dull scraping noise as the ice went past the ship’s side and went back to sleep. </a:t>
                      </a:r>
                      <a:endParaRPr lang="en-GB" sz="1100" kern="1200" dirty="0">
                        <a:solidFill>
                          <a:schemeClr val="tx1"/>
                        </a:solidFill>
                        <a:effectLst/>
                        <a:latin typeface="+mn-lt"/>
                        <a:ea typeface="+mn-ea"/>
                        <a:cs typeface="+mn-cs"/>
                      </a:endParaRP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B3FF04E8-5B6B-4B4D-B5FA-2D3987BF92A6}"/>
              </a:ext>
            </a:extLst>
          </p:cNvPr>
          <p:cNvSpPr txBox="1"/>
          <p:nvPr/>
        </p:nvSpPr>
        <p:spPr>
          <a:xfrm>
            <a:off x="101601" y="0"/>
            <a:ext cx="3193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4</a:t>
            </a:r>
          </a:p>
        </p:txBody>
      </p:sp>
      <p:sp>
        <p:nvSpPr>
          <p:cNvPr id="5" name="Text Box 2">
            <a:extLst>
              <a:ext uri="{FF2B5EF4-FFF2-40B4-BE49-F238E27FC236}">
                <a16:creationId xmlns:a16="http://schemas.microsoft.com/office/drawing/2014/main" id="{8E086585-2F8D-6948-A6E0-7B1BFC6EAD77}"/>
              </a:ext>
            </a:extLst>
          </p:cNvPr>
          <p:cNvSpPr txBox="1">
            <a:spLocks noChangeArrowheads="1"/>
          </p:cNvSpPr>
          <p:nvPr/>
        </p:nvSpPr>
        <p:spPr bwMode="auto">
          <a:xfrm>
            <a:off x="2845820" y="5757699"/>
            <a:ext cx="4251666" cy="110030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WORD BOX: </a:t>
            </a:r>
            <a:r>
              <a:rPr lang="en-GB" sz="1100" i="1" dirty="0">
                <a:effectLst/>
                <a:latin typeface="Calibri" panose="020F0502020204030204" pitchFamily="34" charset="0"/>
                <a:ea typeface="Calibri" panose="020F0502020204030204" pitchFamily="34" charset="0"/>
                <a:cs typeface="Times New Roman" panose="02020603050405020304" pitchFamily="18" charset="0"/>
              </a:rPr>
              <a:t>Use </a:t>
            </a:r>
            <a:r>
              <a:rPr lang="en-GB" sz="1100" i="1" u="sng" dirty="0">
                <a:effectLst/>
                <a:latin typeface="Calibri" panose="020F0502020204030204" pitchFamily="34" charset="0"/>
                <a:ea typeface="Calibri" panose="020F0502020204030204" pitchFamily="34" charset="0"/>
                <a:cs typeface="Times New Roman" panose="02020603050405020304" pitchFamily="18" charset="0"/>
              </a:rPr>
              <a:t>each</a:t>
            </a:r>
            <a:r>
              <a:rPr lang="en-GB" sz="1100" i="1" dirty="0">
                <a:effectLst/>
                <a:latin typeface="Calibri" panose="020F0502020204030204" pitchFamily="34" charset="0"/>
                <a:ea typeface="Calibri" panose="020F0502020204030204" pitchFamily="34" charset="0"/>
                <a:cs typeface="Times New Roman" panose="02020603050405020304" pitchFamily="18" charset="0"/>
              </a:rPr>
              <a:t> word only </a:t>
            </a:r>
            <a:r>
              <a:rPr lang="en-GB" sz="1100" i="1" u="sng" dirty="0">
                <a:effectLst/>
                <a:latin typeface="Calibri" panose="020F0502020204030204" pitchFamily="34" charset="0"/>
                <a:ea typeface="Calibri" panose="020F0502020204030204" pitchFamily="34" charset="0"/>
                <a:cs typeface="Times New Roman" panose="02020603050405020304" pitchFamily="18" charset="0"/>
              </a:rPr>
              <a:t>once</a:t>
            </a:r>
            <a:r>
              <a:rPr lang="en-GB" sz="1100" i="1" dirty="0">
                <a:effectLst/>
                <a:latin typeface="Calibri" panose="020F0502020204030204" pitchFamily="34" charset="0"/>
                <a:ea typeface="Calibri" panose="020F0502020204030204" pitchFamily="34" charset="0"/>
                <a:cs typeface="Times New Roman" panose="02020603050405020304" pitchFamily="18" charset="0"/>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1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factual	</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b="1" i="1" dirty="0">
                <a:effectLst/>
                <a:latin typeface="Calibri" panose="020F0502020204030204" pitchFamily="34" charset="0"/>
                <a:ea typeface="Calibri" panose="020F0502020204030204" pitchFamily="34" charset="0"/>
                <a:cs typeface="Times New Roman" panose="02020603050405020304" pitchFamily="18" charset="0"/>
              </a:rPr>
              <a:t>opinions</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b="1" dirty="0">
                <a:effectLst/>
                <a:latin typeface="Calibri" panose="020F0502020204030204" pitchFamily="34" charset="0"/>
                <a:ea typeface="Calibri" panose="020F0502020204030204" pitchFamily="34" charset="0"/>
                <a:cs typeface="Times New Roman" panose="02020603050405020304" pitchFamily="18" charset="0"/>
              </a:rPr>
              <a:t>names	       </a:t>
            </a:r>
            <a:r>
              <a:rPr lang="en-GB" sz="1100" b="1" i="1" dirty="0">
                <a:effectLst/>
                <a:latin typeface="Calibri" panose="020F0502020204030204" pitchFamily="34" charset="0"/>
                <a:ea typeface="Calibri" panose="020F0502020204030204" pitchFamily="34" charset="0"/>
                <a:cs typeface="Times New Roman" panose="02020603050405020304" pitchFamily="18" charset="0"/>
              </a:rPr>
              <a:t>detached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ctr">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p>
          <a:p>
            <a:pPr indent="457200" algn="ctr">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Lifeboat        </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b="1" i="1" dirty="0">
                <a:effectLst/>
                <a:latin typeface="Calibri" panose="020F0502020204030204" pitchFamily="34" charset="0"/>
                <a:ea typeface="Calibri" panose="020F0502020204030204" pitchFamily="34" charset="0"/>
                <a:cs typeface="Times New Roman" panose="02020603050405020304" pitchFamily="18" charset="0"/>
              </a:rPr>
              <a:t>personal</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passenger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0"/>
              </a:spcAft>
            </a:pPr>
            <a:r>
              <a:rPr lang="en-GB" sz="105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8998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2362153841"/>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43075">
                  <a:extLst>
                    <a:ext uri="{9D8B030D-6E8A-4147-A177-3AD203B41FA5}">
                      <a16:colId xmlns:a16="http://schemas.microsoft.com/office/drawing/2014/main" val="3753451114"/>
                    </a:ext>
                  </a:extLst>
                </a:gridCol>
                <a:gridCol w="2808514">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effectLst/>
                        </a:rPr>
                        <a:t>Refer to Source A and Source B.  </a:t>
                      </a:r>
                      <a:r>
                        <a:rPr lang="en-GB" sz="1200" b="1" kern="1200" dirty="0">
                          <a:solidFill>
                            <a:schemeClr val="tx1"/>
                          </a:solidFill>
                          <a:effectLst/>
                          <a:latin typeface="+mn-lt"/>
                          <a:ea typeface="+mn-ea"/>
                          <a:cs typeface="+mn-cs"/>
                        </a:rPr>
                        <a:t>Write a summary to show the writers’ </a:t>
                      </a:r>
                      <a:r>
                        <a:rPr lang="en-GB" sz="1200" b="1" u="sng" kern="1200" dirty="0">
                          <a:solidFill>
                            <a:schemeClr val="tx1"/>
                          </a:solidFill>
                          <a:effectLst/>
                          <a:latin typeface="+mn-lt"/>
                          <a:ea typeface="+mn-ea"/>
                          <a:cs typeface="+mn-cs"/>
                        </a:rPr>
                        <a:t>different attitudes</a:t>
                      </a:r>
                      <a:r>
                        <a:rPr lang="en-GB" sz="1200" b="1" kern="1200" dirty="0">
                          <a:solidFill>
                            <a:schemeClr val="tx1"/>
                          </a:solidFill>
                          <a:effectLst/>
                          <a:latin typeface="+mn-lt"/>
                          <a:ea typeface="+mn-ea"/>
                          <a:cs typeface="+mn-cs"/>
                        </a:rPr>
                        <a:t> to ghosts.</a:t>
                      </a:r>
                      <a:endParaRPr lang="en-GB" sz="1100" kern="1200" dirty="0">
                        <a:solidFill>
                          <a:schemeClr val="tx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050" kern="1200" dirty="0">
                          <a:solidFill>
                            <a:schemeClr val="tx1"/>
                          </a:solidFill>
                          <a:effectLst/>
                          <a:latin typeface="+mn-lt"/>
                          <a:ea typeface="+mn-ea"/>
                          <a:cs typeface="+mn-cs"/>
                        </a:rPr>
                        <a:t>I had a second interesting experience some years ago. There was a church in the neighbourhood which had the reputation of being haunted. The group consisted of my wife and myself, my two sons, my daughter and a friend. It was ten o'clock when we presented ourselves at the door of the church, where we were met by an elderly priest. Swinging a lantern, he led the way to the choir end of the church where we all sat down for the evening. </a:t>
                      </a:r>
                    </a:p>
                    <a:p>
                      <a:r>
                        <a:rPr lang="en-GB" sz="1050" kern="1200" dirty="0">
                          <a:solidFill>
                            <a:schemeClr val="tx1"/>
                          </a:solidFill>
                          <a:effectLst/>
                          <a:latin typeface="+mn-lt"/>
                          <a:ea typeface="+mn-ea"/>
                          <a:cs typeface="+mn-cs"/>
                        </a:rPr>
                        <a:t> </a:t>
                      </a:r>
                    </a:p>
                    <a:p>
                      <a:r>
                        <a:rPr lang="en-GB" sz="1050" kern="1200" dirty="0">
                          <a:solidFill>
                            <a:schemeClr val="tx1"/>
                          </a:solidFill>
                          <a:effectLst/>
                          <a:latin typeface="+mn-lt"/>
                          <a:ea typeface="+mn-ea"/>
                          <a:cs typeface="+mn-cs"/>
                        </a:rPr>
                        <a:t>For two hours I had sat in the dark upon my hard seat when suddenly, quite suddenly, something occurred which no one could explain away.</a:t>
                      </a:r>
                    </a:p>
                    <a:p>
                      <a:r>
                        <a:rPr lang="en-GB" sz="1050" kern="1200" dirty="0">
                          <a:solidFill>
                            <a:schemeClr val="tx1"/>
                          </a:solidFill>
                          <a:effectLst/>
                          <a:latin typeface="+mn-lt"/>
                          <a:ea typeface="+mn-ea"/>
                          <a:cs typeface="+mn-cs"/>
                        </a:rPr>
                        <a:t> </a:t>
                      </a:r>
                    </a:p>
                    <a:p>
                      <a:r>
                        <a:rPr lang="en-GB" sz="1050" kern="1200" dirty="0">
                          <a:solidFill>
                            <a:schemeClr val="tx1"/>
                          </a:solidFill>
                          <a:effectLst/>
                          <a:latin typeface="+mn-lt"/>
                          <a:ea typeface="+mn-ea"/>
                          <a:cs typeface="+mn-cs"/>
                        </a:rPr>
                        <a:t>Roughly twenty feet away from me there was a dull haze of light, a sort of glowing cloud, a foot or so wide, and about a man's height from the ground. We had been rustling and whispering, but the sudden, complete silence showed me that my companions were also seeing what I was. The light glimmered down, and hardened into a definite shape--or I should say shapes--since there were two of them. </a:t>
                      </a:r>
                    </a:p>
                    <a:p>
                      <a:r>
                        <a:rPr lang="en-GB" sz="1050" kern="1200" dirty="0">
                          <a:solidFill>
                            <a:schemeClr val="tx1"/>
                          </a:solidFill>
                          <a:effectLst/>
                          <a:latin typeface="+mn-lt"/>
                          <a:ea typeface="+mn-ea"/>
                          <a:cs typeface="+mn-cs"/>
                        </a:rPr>
                        <a:t> </a:t>
                      </a:r>
                    </a:p>
                    <a:p>
                      <a:r>
                        <a:rPr lang="en-GB" sz="1050" kern="1200" dirty="0">
                          <a:solidFill>
                            <a:schemeClr val="tx1"/>
                          </a:solidFill>
                          <a:effectLst/>
                          <a:latin typeface="+mn-lt"/>
                          <a:ea typeface="+mn-ea"/>
                          <a:cs typeface="+mn-cs"/>
                        </a:rPr>
                        <a:t>They were two perfectly clear-cut figures in black and white, with a dim glow all their own. I thought they were both wearing priest’s clothing. Whether they were facing the altar or facing each other was more than I could say, but they were not misty figures, they were solid shapes. For two or three minutes we all gazed at this amazing spectacle. Then my wife spoke to the ghosts, saying: "Friends, is there anything which we can do to help you?" </a:t>
                      </a:r>
                    </a:p>
                    <a:p>
                      <a:r>
                        <a:rPr lang="en-GB" sz="1050" kern="1200" dirty="0">
                          <a:solidFill>
                            <a:schemeClr val="tx1"/>
                          </a:solidFill>
                          <a:effectLst/>
                          <a:latin typeface="+mn-lt"/>
                          <a:ea typeface="+mn-ea"/>
                          <a:cs typeface="+mn-cs"/>
                        </a:rPr>
                        <a:t> </a:t>
                      </a:r>
                    </a:p>
                    <a:p>
                      <a:r>
                        <a:rPr lang="en-GB" sz="1050" kern="1200" dirty="0">
                          <a:solidFill>
                            <a:schemeClr val="tx1"/>
                          </a:solidFill>
                          <a:effectLst/>
                          <a:latin typeface="+mn-lt"/>
                          <a:ea typeface="+mn-ea"/>
                          <a:cs typeface="+mn-cs"/>
                        </a:rPr>
                        <a:t>In an instant they were gone and we were peering into unbroken darkness with the lights still flickering above.</a:t>
                      </a:r>
                    </a:p>
                  </a:txBody>
                  <a:tcPr/>
                </a:tc>
                <a:tc>
                  <a:txBody>
                    <a:bodyPr/>
                    <a:lstStyle/>
                    <a:p>
                      <a:endParaRPr lang="en-GB" sz="1200" dirty="0"/>
                    </a:p>
                  </a:txBody>
                  <a:tcPr/>
                </a:tc>
                <a:tc>
                  <a:txBody>
                    <a:bodyPr/>
                    <a:lstStyle/>
                    <a:p>
                      <a:r>
                        <a:rPr lang="en-GB" sz="1050" b="1" i="1" kern="1200" dirty="0">
                          <a:solidFill>
                            <a:schemeClr val="tx1"/>
                          </a:solidFill>
                          <a:effectLst/>
                          <a:latin typeface="+mn-lt"/>
                          <a:ea typeface="+mn-ea"/>
                          <a:cs typeface="+mn-cs"/>
                        </a:rPr>
                        <a:t>Personal Experiences</a:t>
                      </a:r>
                      <a:endParaRPr lang="en-GB" sz="1050" kern="1200" dirty="0">
                        <a:solidFill>
                          <a:schemeClr val="tx1"/>
                        </a:solidFill>
                        <a:effectLst/>
                        <a:latin typeface="+mn-lt"/>
                        <a:ea typeface="+mn-ea"/>
                        <a:cs typeface="+mn-cs"/>
                      </a:endParaRPr>
                    </a:p>
                    <a:p>
                      <a:r>
                        <a:rPr lang="en-GB" sz="1050" kern="1200" dirty="0">
                          <a:solidFill>
                            <a:schemeClr val="tx1"/>
                          </a:solidFill>
                          <a:effectLst/>
                          <a:latin typeface="+mn-lt"/>
                          <a:ea typeface="+mn-ea"/>
                          <a:cs typeface="+mn-cs"/>
                        </a:rPr>
                        <a:t>Ghost hunters often report personal feelings and experiences like, "I felt we were being watched," or "I felt like something didn't want us there." They also describe, for example, getting goose bumps upon entering a room or panicking at some unseen presence. There's nothing wrong with personal experiences, but this is not proof that ghost exists. It just proves that people get scared in dark, spooky places.</a:t>
                      </a:r>
                    </a:p>
                    <a:p>
                      <a:r>
                        <a:rPr lang="en-GB" sz="1050" kern="1200" dirty="0">
                          <a:solidFill>
                            <a:schemeClr val="tx1"/>
                          </a:solidFill>
                          <a:effectLst/>
                          <a:latin typeface="+mn-lt"/>
                          <a:ea typeface="+mn-ea"/>
                          <a:cs typeface="+mn-cs"/>
                        </a:rPr>
                        <a:t>   </a:t>
                      </a:r>
                    </a:p>
                    <a:p>
                      <a:r>
                        <a:rPr lang="en-GB" sz="1050" b="1" i="1" kern="1200" dirty="0">
                          <a:solidFill>
                            <a:schemeClr val="tx1"/>
                          </a:solidFill>
                          <a:effectLst/>
                          <a:latin typeface="+mn-lt"/>
                          <a:ea typeface="+mn-ea"/>
                          <a:cs typeface="+mn-cs"/>
                        </a:rPr>
                        <a:t>Electronic Voice Phenomena (EVPs)</a:t>
                      </a:r>
                      <a:endParaRPr lang="en-GB" sz="1050" kern="1200" dirty="0">
                        <a:solidFill>
                          <a:schemeClr val="tx1"/>
                        </a:solidFill>
                        <a:effectLst/>
                        <a:latin typeface="+mn-lt"/>
                        <a:ea typeface="+mn-ea"/>
                        <a:cs typeface="+mn-cs"/>
                      </a:endParaRPr>
                    </a:p>
                    <a:p>
                      <a:r>
                        <a:rPr lang="en-GB" sz="1050" kern="1200" dirty="0">
                          <a:solidFill>
                            <a:schemeClr val="tx1"/>
                          </a:solidFill>
                          <a:effectLst/>
                          <a:latin typeface="+mn-lt"/>
                          <a:ea typeface="+mn-ea"/>
                          <a:cs typeface="+mn-cs"/>
                        </a:rPr>
                        <a:t>Most ghost hunters, including the "Ghost Hunters" team on TV, use handheld voice recorders in an attempt to capture a supposed ghost voice, or EVP. Often a ghost investigator will hold the recorder while standing in the middle of a room and speak to the supposed spirit. He will later listen to the recordings at high volume, listening for any faint murmurs, sounds or noises, which may be interpreted as ghost voices. For example, a ghost hunter may ask out-loud, "If there's a spirit here, what's your name?"</a:t>
                      </a:r>
                    </a:p>
                    <a:p>
                      <a:r>
                        <a:rPr lang="en-GB" sz="1050" kern="1200" dirty="0">
                          <a:solidFill>
                            <a:schemeClr val="tx1"/>
                          </a:solidFill>
                          <a:effectLst/>
                          <a:latin typeface="+mn-lt"/>
                          <a:ea typeface="+mn-ea"/>
                          <a:cs typeface="+mn-cs"/>
                        </a:rPr>
                        <a:t> </a:t>
                      </a:r>
                    </a:p>
                    <a:p>
                      <a:r>
                        <a:rPr lang="en-GB" sz="1050" kern="1200" dirty="0">
                          <a:solidFill>
                            <a:schemeClr val="tx1"/>
                          </a:solidFill>
                          <a:effectLst/>
                          <a:latin typeface="+mn-lt"/>
                          <a:ea typeface="+mn-ea"/>
                          <a:cs typeface="+mn-cs"/>
                        </a:rPr>
                        <a:t>Often the investigator will get no answer at all; other times, if the ghost hunters wait long enough they'll hear some random sound that could be interpreted as a faint, mumbled name. The problem is that microphones are very sensitive and may record anything from someone whispering in the next room, to the wind blowing outside. There is no proof that ghosts exist. </a:t>
                      </a:r>
                    </a:p>
                    <a:p>
                      <a:endParaRPr lang="en-GB" sz="1050" kern="1200" dirty="0">
                        <a:solidFill>
                          <a:schemeClr val="tx1"/>
                        </a:solidFill>
                        <a:effectLst/>
                        <a:latin typeface="+mn-lt"/>
                        <a:ea typeface="+mn-ea"/>
                        <a:cs typeface="+mn-cs"/>
                      </a:endParaRP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B3FF04E8-5B6B-4B4D-B5FA-2D3987BF92A6}"/>
              </a:ext>
            </a:extLst>
          </p:cNvPr>
          <p:cNvSpPr txBox="1"/>
          <p:nvPr/>
        </p:nvSpPr>
        <p:spPr>
          <a:xfrm>
            <a:off x="101601" y="0"/>
            <a:ext cx="3193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5</a:t>
            </a:r>
          </a:p>
        </p:txBody>
      </p:sp>
    </p:spTree>
    <p:extLst>
      <p:ext uri="{BB962C8B-B14F-4D97-AF65-F5344CB8AC3E}">
        <p14:creationId xmlns:p14="http://schemas.microsoft.com/office/powerpoint/2010/main" val="636191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148574516"/>
              </p:ext>
            </p:extLst>
          </p:nvPr>
        </p:nvGraphicFramePr>
        <p:xfrm>
          <a:off x="0" y="0"/>
          <a:ext cx="9906000" cy="6869937"/>
        </p:xfrm>
        <a:graphic>
          <a:graphicData uri="http://schemas.openxmlformats.org/drawingml/2006/table">
            <a:tbl>
              <a:tblPr firstRow="1" bandRow="1">
                <a:tableStyleId>{5940675A-B579-460E-94D1-54222C63F5DA}</a:tableStyleId>
              </a:tblPr>
              <a:tblGrid>
                <a:gridCol w="3526971">
                  <a:extLst>
                    <a:ext uri="{9D8B030D-6E8A-4147-A177-3AD203B41FA5}">
                      <a16:colId xmlns:a16="http://schemas.microsoft.com/office/drawing/2014/main" val="1905458469"/>
                    </a:ext>
                  </a:extLst>
                </a:gridCol>
                <a:gridCol w="2801258">
                  <a:extLst>
                    <a:ext uri="{9D8B030D-6E8A-4147-A177-3AD203B41FA5}">
                      <a16:colId xmlns:a16="http://schemas.microsoft.com/office/drawing/2014/main" val="3753451114"/>
                    </a:ext>
                  </a:extLst>
                </a:gridCol>
                <a:gridCol w="3577771">
                  <a:extLst>
                    <a:ext uri="{9D8B030D-6E8A-4147-A177-3AD203B41FA5}">
                      <a16:colId xmlns:a16="http://schemas.microsoft.com/office/drawing/2014/main" val="4037377586"/>
                    </a:ext>
                  </a:extLst>
                </a:gridCol>
              </a:tblGrid>
              <a:tr h="628143">
                <a:tc>
                  <a:txBody>
                    <a:bodyPr/>
                    <a:lstStyle/>
                    <a:p>
                      <a:pPr algn="ctr"/>
                      <a:r>
                        <a:rPr lang="en-GB" sz="2000" b="1" dirty="0"/>
                        <a:t>Source A</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effectLst/>
                        </a:rPr>
                        <a:t>Refer to Source A and Source B.  </a:t>
                      </a:r>
                      <a:r>
                        <a:rPr lang="en-GB" sz="1200" b="1" kern="1200" dirty="0">
                          <a:solidFill>
                            <a:schemeClr val="tx1"/>
                          </a:solidFill>
                          <a:effectLst/>
                          <a:latin typeface="+mn-lt"/>
                          <a:ea typeface="+mn-ea"/>
                          <a:cs typeface="+mn-cs"/>
                        </a:rPr>
                        <a:t>Write a summary to show the writers’ </a:t>
                      </a:r>
                      <a:r>
                        <a:rPr lang="en-GB" sz="1200" b="1" u="sng" kern="1200" dirty="0">
                          <a:solidFill>
                            <a:schemeClr val="tx1"/>
                          </a:solidFill>
                          <a:effectLst/>
                          <a:latin typeface="+mn-lt"/>
                          <a:ea typeface="+mn-ea"/>
                          <a:cs typeface="+mn-cs"/>
                        </a:rPr>
                        <a:t>different attitudes</a:t>
                      </a:r>
                      <a:r>
                        <a:rPr lang="en-GB" sz="1200" b="1" kern="1200" dirty="0">
                          <a:solidFill>
                            <a:schemeClr val="tx1"/>
                          </a:solidFill>
                          <a:effectLst/>
                          <a:latin typeface="+mn-lt"/>
                          <a:ea typeface="+mn-ea"/>
                          <a:cs typeface="+mn-cs"/>
                        </a:rPr>
                        <a:t> to ghosts.</a:t>
                      </a:r>
                      <a:endParaRPr lang="en-GB" sz="1100" kern="1200" dirty="0">
                        <a:solidFill>
                          <a:schemeClr val="tx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229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tx1"/>
                          </a:solidFill>
                          <a:effectLst/>
                          <a:latin typeface="+mn-lt"/>
                          <a:ea typeface="+mn-ea"/>
                          <a:cs typeface="+mn-cs"/>
                        </a:rPr>
                        <a:t> One event happened some years ago. It was in my bedroom at Crowborough. I woke in the night with a feeling that there was someone in the room, and that the presence was not of this world. I was lying with my back to the room, wide awake, but utterly unable to move. It was physically impossible for me to turn my body and face this visitor. I heard footsteps across the room. I was conscious (without seeing it) that someone was leaning over me, and then I heard a voice saying in a loud whisper, "Doyle, I have come to tell you that I am sorry.”</a:t>
                      </a:r>
                    </a:p>
                    <a:p>
                      <a:r>
                        <a:rPr lang="en-GB" sz="1050" kern="1200" dirty="0">
                          <a:solidFill>
                            <a:schemeClr val="tx1"/>
                          </a:solidFill>
                          <a:effectLst/>
                          <a:latin typeface="+mn-lt"/>
                          <a:ea typeface="+mn-ea"/>
                          <a:cs typeface="+mn-cs"/>
                        </a:rPr>
                        <a:t>     I had a second interesting experience some years ago. There was a church in the neighbourhood which had the reputation of being haunted. The group consisted of my wife and myself, my two sons, my daughter and a friend. It was ten o'clock when we presented ourselves at the door of the church, where we were met by an elderly priest. Swinging a lantern, he led the way to the choir end of the church where we all sat down for the evening. </a:t>
                      </a:r>
                    </a:p>
                    <a:p>
                      <a:r>
                        <a:rPr lang="en-GB" sz="1050" kern="1200" dirty="0">
                          <a:solidFill>
                            <a:schemeClr val="tx1"/>
                          </a:solidFill>
                          <a:effectLst/>
                          <a:latin typeface="+mn-lt"/>
                          <a:ea typeface="+mn-ea"/>
                          <a:cs typeface="+mn-cs"/>
                        </a:rPr>
                        <a:t>      For two hours I had sat in the dark upon my hard seat when suddenly, quite suddenly, something occurred which no one could explain away.</a:t>
                      </a:r>
                    </a:p>
                    <a:p>
                      <a:r>
                        <a:rPr lang="en-GB" sz="1050" kern="1200" dirty="0">
                          <a:solidFill>
                            <a:schemeClr val="tx1"/>
                          </a:solidFill>
                          <a:effectLst/>
                          <a:latin typeface="+mn-lt"/>
                          <a:ea typeface="+mn-ea"/>
                          <a:cs typeface="+mn-cs"/>
                        </a:rPr>
                        <a:t>     Roughly twenty feet away from me there was a dull haze of light, a sort of glowing cloud, a foot or so wide, and about a man's height from the ground. We had been rustling and whispering, but the sudden, complete silence showed me that my companions were also seeing what I was. The light glimmered down, and hardened into a definite shape--or I should say shapes--since there were two of them. </a:t>
                      </a:r>
                    </a:p>
                    <a:p>
                      <a:r>
                        <a:rPr lang="en-GB" sz="1050" kern="1200" dirty="0">
                          <a:solidFill>
                            <a:schemeClr val="tx1"/>
                          </a:solidFill>
                          <a:effectLst/>
                          <a:latin typeface="+mn-lt"/>
                          <a:ea typeface="+mn-ea"/>
                          <a:cs typeface="+mn-cs"/>
                        </a:rPr>
                        <a:t>     They were two perfectly clear-cut figures in black and white, with a dim glow all their own. I thought they were both wearing priest’s clothing. Whether they were facing the altar or facing each other was more than I could say, but they were not misty figures, they were solid shapes. For two or three minutes we all gazed at this amazing spectacle. Then my wife spoke to the ghosts, saying: "Friends, is there anything which we can do to help you?" </a:t>
                      </a:r>
                    </a:p>
                    <a:p>
                      <a:r>
                        <a:rPr lang="en-GB" sz="1050" kern="1200" dirty="0">
                          <a:solidFill>
                            <a:schemeClr val="tx1"/>
                          </a:solidFill>
                          <a:effectLst/>
                          <a:latin typeface="+mn-lt"/>
                          <a:ea typeface="+mn-ea"/>
                          <a:cs typeface="+mn-cs"/>
                        </a:rPr>
                        <a:t>     In an instant they were gone and we were peering into unbroken darkness with the lights still flickering above..</a:t>
                      </a:r>
                    </a:p>
                  </a:txBody>
                  <a:tcPr/>
                </a:tc>
                <a:tc>
                  <a:txBody>
                    <a:bodyPr/>
                    <a:lstStyle/>
                    <a:p>
                      <a:r>
                        <a:rPr lang="en-GB" sz="1200" kern="1200" dirty="0">
                          <a:solidFill>
                            <a:schemeClr val="tx1"/>
                          </a:solidFill>
                          <a:effectLst/>
                          <a:latin typeface="+mn-lt"/>
                          <a:ea typeface="+mn-ea"/>
                          <a:cs typeface="+mn-cs"/>
                        </a:rPr>
                        <a:t>The author of </a:t>
                      </a:r>
                      <a:r>
                        <a:rPr lang="en-GB" sz="1200" b="1" kern="1200" dirty="0">
                          <a:solidFill>
                            <a:schemeClr val="tx1"/>
                          </a:solidFill>
                          <a:effectLst/>
                          <a:latin typeface="+mn-lt"/>
                          <a:ea typeface="+mn-ea"/>
                          <a:cs typeface="+mn-cs"/>
                        </a:rPr>
                        <a:t>Source A</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believes in the paranormal</a:t>
                      </a:r>
                      <a:r>
                        <a:rPr lang="en-GB" sz="1200" kern="1200" dirty="0">
                          <a:solidFill>
                            <a:schemeClr val="tx1"/>
                          </a:solidFill>
                          <a:effectLst/>
                          <a:latin typeface="+mn-lt"/>
                          <a:ea typeface="+mn-ea"/>
                          <a:cs typeface="+mn-cs"/>
                        </a:rPr>
                        <a:t> and gives examples of ghostly encounters he has had. </a:t>
                      </a:r>
                      <a:r>
                        <a:rPr lang="en-GB" sz="1200" b="1" kern="1200" dirty="0">
                          <a:solidFill>
                            <a:schemeClr val="tx1"/>
                          </a:solidFill>
                          <a:effectLst/>
                          <a:latin typeface="+mn-lt"/>
                          <a:ea typeface="+mn-ea"/>
                          <a:cs typeface="+mn-cs"/>
                        </a:rPr>
                        <a:t>His first experience</a:t>
                      </a:r>
                      <a:r>
                        <a:rPr lang="en-GB" sz="1200" kern="1200" dirty="0">
                          <a:solidFill>
                            <a:schemeClr val="tx1"/>
                          </a:solidFill>
                          <a:effectLst/>
                          <a:latin typeface="+mn-lt"/>
                          <a:ea typeface="+mn-ea"/>
                          <a:cs typeface="+mn-cs"/>
                        </a:rPr>
                        <a:t> happened one night when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The writer’s second encounter was with</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two ghosts</a:t>
                      </a:r>
                      <a:r>
                        <a:rPr lang="en-GB" sz="1200" kern="1200" dirty="0">
                          <a:solidFill>
                            <a:schemeClr val="tx1"/>
                          </a:solidFill>
                          <a:effectLst/>
                          <a:latin typeface="+mn-lt"/>
                          <a:ea typeface="+mn-ea"/>
                          <a:cs typeface="+mn-cs"/>
                        </a:rPr>
                        <a:t>. He and some members of his family had gone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However, the author of </a:t>
                      </a:r>
                      <a:r>
                        <a:rPr lang="en-GB" sz="1200" b="1" kern="1200" dirty="0">
                          <a:solidFill>
                            <a:schemeClr val="tx1"/>
                          </a:solidFill>
                          <a:effectLst/>
                          <a:latin typeface="+mn-lt"/>
                          <a:ea typeface="+mn-ea"/>
                          <a:cs typeface="+mn-cs"/>
                        </a:rPr>
                        <a:t>Source B</a:t>
                      </a:r>
                      <a:r>
                        <a:rPr lang="en-GB" sz="1200" kern="1200" dirty="0">
                          <a:solidFill>
                            <a:schemeClr val="tx1"/>
                          </a:solidFill>
                          <a:effectLst/>
                          <a:latin typeface="+mn-lt"/>
                          <a:ea typeface="+mn-ea"/>
                          <a:cs typeface="+mn-cs"/>
                        </a:rPr>
                        <a:t> clearly does </a:t>
                      </a:r>
                      <a:r>
                        <a:rPr lang="en-GB" sz="1200" b="1" u="sng" kern="1200" dirty="0">
                          <a:solidFill>
                            <a:schemeClr val="tx1"/>
                          </a:solidFill>
                          <a:effectLst/>
                          <a:latin typeface="+mn-lt"/>
                          <a:ea typeface="+mn-ea"/>
                          <a:cs typeface="+mn-cs"/>
                        </a:rPr>
                        <a:t>not</a:t>
                      </a:r>
                      <a:r>
                        <a:rPr lang="en-GB" sz="1200" b="1" kern="1200" dirty="0">
                          <a:solidFill>
                            <a:schemeClr val="tx1"/>
                          </a:solidFill>
                          <a:effectLst/>
                          <a:latin typeface="+mn-lt"/>
                          <a:ea typeface="+mn-ea"/>
                          <a:cs typeface="+mn-cs"/>
                        </a:rPr>
                        <a:t> believe</a:t>
                      </a:r>
                      <a:r>
                        <a:rPr lang="en-GB" sz="1200" kern="1200" dirty="0">
                          <a:solidFill>
                            <a:schemeClr val="tx1"/>
                          </a:solidFill>
                          <a:effectLst/>
                          <a:latin typeface="+mn-lt"/>
                          <a:ea typeface="+mn-ea"/>
                          <a:cs typeface="+mn-cs"/>
                        </a:rPr>
                        <a:t> in the paranormal.</a:t>
                      </a:r>
                    </a:p>
                    <a:p>
                      <a:r>
                        <a:rPr lang="en-GB" sz="1200" kern="1200" dirty="0">
                          <a:solidFill>
                            <a:schemeClr val="tx1"/>
                          </a:solidFill>
                          <a:effectLst/>
                          <a:latin typeface="+mn-lt"/>
                          <a:ea typeface="+mn-ea"/>
                          <a:cs typeface="+mn-cs"/>
                        </a:rPr>
                        <a:t>He explains why personal experiences cannot be trusted. For example,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Also, he offers explanations for things like </a:t>
                      </a:r>
                      <a:r>
                        <a:rPr lang="en-GB" sz="1200" b="1" kern="1200" dirty="0">
                          <a:solidFill>
                            <a:schemeClr val="tx1"/>
                          </a:solidFill>
                          <a:effectLst/>
                          <a:latin typeface="+mn-lt"/>
                          <a:ea typeface="+mn-ea"/>
                          <a:cs typeface="+mn-cs"/>
                        </a:rPr>
                        <a:t>‘orbs’ in photographs</a:t>
                      </a:r>
                      <a:r>
                        <a:rPr lang="en-GB" sz="1200" kern="1200" dirty="0">
                          <a:solidFill>
                            <a:schemeClr val="tx1"/>
                          </a:solidFill>
                          <a:effectLst/>
                          <a:latin typeface="+mn-lt"/>
                          <a:ea typeface="+mn-ea"/>
                          <a:cs typeface="+mn-cs"/>
                        </a:rPr>
                        <a:t> that some people think is proof of ghosts. He says … … …</a:t>
                      </a:r>
                    </a:p>
                    <a:p>
                      <a:endParaRPr lang="en-GB" sz="1200" dirty="0"/>
                    </a:p>
                  </a:txBody>
                  <a:tcPr/>
                </a:tc>
                <a:tc>
                  <a:txBody>
                    <a:bodyPr/>
                    <a:lstStyle/>
                    <a:p>
                      <a:r>
                        <a:rPr lang="en-GB" sz="1050" b="1" i="1" kern="1200" dirty="0">
                          <a:solidFill>
                            <a:schemeClr val="tx1"/>
                          </a:solidFill>
                          <a:effectLst/>
                          <a:latin typeface="+mn-lt"/>
                          <a:ea typeface="+mn-ea"/>
                          <a:cs typeface="+mn-cs"/>
                        </a:rPr>
                        <a:t>Personal Experiences</a:t>
                      </a:r>
                      <a:endParaRPr lang="en-GB" sz="1050" kern="1200" dirty="0">
                        <a:solidFill>
                          <a:schemeClr val="tx1"/>
                        </a:solidFill>
                        <a:effectLst/>
                        <a:latin typeface="+mn-lt"/>
                        <a:ea typeface="+mn-ea"/>
                        <a:cs typeface="+mn-cs"/>
                      </a:endParaRPr>
                    </a:p>
                    <a:p>
                      <a:r>
                        <a:rPr lang="en-GB" sz="1050" kern="1200" dirty="0">
                          <a:solidFill>
                            <a:schemeClr val="tx1"/>
                          </a:solidFill>
                          <a:effectLst/>
                          <a:latin typeface="+mn-lt"/>
                          <a:ea typeface="+mn-ea"/>
                          <a:cs typeface="+mn-cs"/>
                        </a:rPr>
                        <a:t>Ghost hunters often report personal feelings and experiences like, "I felt we were being watched," or "I felt like something didn't want us there." They also describe, for example, getting goose bumps upon entering a room or panicking at some unseen presence. There's nothing wrong with personal experiences, but this is not proof that ghost exists. It just proves that people get scared in dark, spooky places.</a:t>
                      </a:r>
                    </a:p>
                    <a:p>
                      <a:r>
                        <a:rPr lang="en-GB" sz="1050" kern="1200" dirty="0">
                          <a:solidFill>
                            <a:schemeClr val="tx1"/>
                          </a:solidFill>
                          <a:effectLst/>
                          <a:latin typeface="+mn-lt"/>
                          <a:ea typeface="+mn-ea"/>
                          <a:cs typeface="+mn-cs"/>
                        </a:rPr>
                        <a:t> </a:t>
                      </a:r>
                    </a:p>
                    <a:p>
                      <a:r>
                        <a:rPr lang="en-GB" sz="1050" b="1" i="1" kern="1200" dirty="0">
                          <a:solidFill>
                            <a:schemeClr val="tx1"/>
                          </a:solidFill>
                          <a:effectLst/>
                          <a:latin typeface="+mn-lt"/>
                          <a:ea typeface="+mn-ea"/>
                          <a:cs typeface="+mn-cs"/>
                        </a:rPr>
                        <a:t>Orbs</a:t>
                      </a:r>
                      <a:endParaRPr lang="en-GB" sz="1050" kern="1200" dirty="0">
                        <a:solidFill>
                          <a:schemeClr val="tx1"/>
                        </a:solidFill>
                        <a:effectLst/>
                        <a:latin typeface="+mn-lt"/>
                        <a:ea typeface="+mn-ea"/>
                        <a:cs typeface="+mn-cs"/>
                      </a:endParaRPr>
                    </a:p>
                    <a:p>
                      <a:r>
                        <a:rPr lang="en-GB" sz="1050" kern="1200" dirty="0">
                          <a:solidFill>
                            <a:schemeClr val="tx1"/>
                          </a:solidFill>
                          <a:effectLst/>
                          <a:latin typeface="+mn-lt"/>
                          <a:ea typeface="+mn-ea"/>
                          <a:cs typeface="+mn-cs"/>
                        </a:rPr>
                        <a:t>Many ghost hunters and books on hauntings claim that ghosts can be photographed, appearing as round white shapes called orbs. Many things cause orbs to appear in photographs, including insects, dust and reflections from the camera flash. People think orbs are proof of ghosts because they only appear in photographs and are usually invisible to the naked eye. To those who don’t know what causes orbs, they can seem spooky, but there is nothing paranormal about them.  </a:t>
                      </a:r>
                    </a:p>
                    <a:p>
                      <a:endParaRPr lang="en-GB" sz="1050" kern="1200" dirty="0">
                        <a:solidFill>
                          <a:schemeClr val="tx1"/>
                        </a:solidFill>
                        <a:effectLst/>
                        <a:latin typeface="+mn-lt"/>
                        <a:ea typeface="+mn-ea"/>
                        <a:cs typeface="+mn-cs"/>
                      </a:endParaRPr>
                    </a:p>
                    <a:p>
                      <a:r>
                        <a:rPr lang="en-GB" sz="1050" b="1" i="1" kern="1200" dirty="0">
                          <a:solidFill>
                            <a:schemeClr val="tx1"/>
                          </a:solidFill>
                          <a:effectLst/>
                          <a:latin typeface="+mn-lt"/>
                          <a:ea typeface="+mn-ea"/>
                          <a:cs typeface="+mn-cs"/>
                        </a:rPr>
                        <a:t>Electronic Voice Phenomena (EVPs)</a:t>
                      </a:r>
                      <a:endParaRPr lang="en-GB" sz="1050" kern="1200" dirty="0">
                        <a:solidFill>
                          <a:schemeClr val="tx1"/>
                        </a:solidFill>
                        <a:effectLst/>
                        <a:latin typeface="+mn-lt"/>
                        <a:ea typeface="+mn-ea"/>
                        <a:cs typeface="+mn-cs"/>
                      </a:endParaRPr>
                    </a:p>
                    <a:p>
                      <a:r>
                        <a:rPr lang="en-GB" sz="1050" kern="1200" dirty="0">
                          <a:solidFill>
                            <a:schemeClr val="tx1"/>
                          </a:solidFill>
                          <a:effectLst/>
                          <a:latin typeface="+mn-lt"/>
                          <a:ea typeface="+mn-ea"/>
                          <a:cs typeface="+mn-cs"/>
                        </a:rPr>
                        <a:t>Most ghost hunters, including the "Ghost Hunters" team on TV, use handheld voice recorders in an attempt to capture a supposed ghost voice, or EVP. Often a ghost investigator will hold the recorder while standing in the middle of a room and speak to the supposed spirit. He will later listen to the recordings at high volume, listening for any faint murmurs, sounds or noises, which may be interpreted as ghost voices. For example, a ghost hunter may ask out-loud, "If there's a spirit here, what's your name?"</a:t>
                      </a:r>
                    </a:p>
                    <a:p>
                      <a:r>
                        <a:rPr lang="en-GB" sz="1050" kern="1200" dirty="0">
                          <a:solidFill>
                            <a:schemeClr val="tx1"/>
                          </a:solidFill>
                          <a:effectLst/>
                          <a:latin typeface="+mn-lt"/>
                          <a:ea typeface="+mn-ea"/>
                          <a:cs typeface="+mn-cs"/>
                        </a:rPr>
                        <a:t> </a:t>
                      </a:r>
                    </a:p>
                    <a:p>
                      <a:r>
                        <a:rPr lang="en-GB" sz="1050" kern="1200" dirty="0">
                          <a:solidFill>
                            <a:schemeClr val="tx1"/>
                          </a:solidFill>
                          <a:effectLst/>
                          <a:latin typeface="+mn-lt"/>
                          <a:ea typeface="+mn-ea"/>
                          <a:cs typeface="+mn-cs"/>
                        </a:rPr>
                        <a:t>Often the investigator will get no answer at all; other times, if the ghost hunters wait long enough they'll hear some random sound that could be interpreted as a faint, mumbled name. The problem is that microphones are very sensitive and may record anything from someone whispering in the next room, to the wind blowing outside. There is no proof that ghosts exist. </a:t>
                      </a: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B3FF04E8-5B6B-4B4D-B5FA-2D3987BF92A6}"/>
              </a:ext>
            </a:extLst>
          </p:cNvPr>
          <p:cNvSpPr txBox="1"/>
          <p:nvPr/>
        </p:nvSpPr>
        <p:spPr>
          <a:xfrm>
            <a:off x="101601" y="0"/>
            <a:ext cx="3193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5</a:t>
            </a:r>
          </a:p>
        </p:txBody>
      </p:sp>
    </p:spTree>
    <p:extLst>
      <p:ext uri="{BB962C8B-B14F-4D97-AF65-F5344CB8AC3E}">
        <p14:creationId xmlns:p14="http://schemas.microsoft.com/office/powerpoint/2010/main" val="493107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2804417822"/>
              </p:ext>
            </p:extLst>
          </p:nvPr>
        </p:nvGraphicFramePr>
        <p:xfrm>
          <a:off x="0" y="0"/>
          <a:ext cx="9906000" cy="6835140"/>
        </p:xfrm>
        <a:graphic>
          <a:graphicData uri="http://schemas.openxmlformats.org/drawingml/2006/table">
            <a:tbl>
              <a:tblPr firstRow="1" bandRow="1">
                <a:tableStyleId>{5940675A-B579-460E-94D1-54222C63F5DA}</a:tableStyleId>
              </a:tblPr>
              <a:tblGrid>
                <a:gridCol w="3672114">
                  <a:extLst>
                    <a:ext uri="{9D8B030D-6E8A-4147-A177-3AD203B41FA5}">
                      <a16:colId xmlns:a16="http://schemas.microsoft.com/office/drawing/2014/main" val="1905458469"/>
                    </a:ext>
                  </a:extLst>
                </a:gridCol>
                <a:gridCol w="2496457">
                  <a:extLst>
                    <a:ext uri="{9D8B030D-6E8A-4147-A177-3AD203B41FA5}">
                      <a16:colId xmlns:a16="http://schemas.microsoft.com/office/drawing/2014/main" val="3753451114"/>
                    </a:ext>
                  </a:extLst>
                </a:gridCol>
                <a:gridCol w="3737429">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effectLst/>
                        </a:rPr>
                        <a:t>Refer to Source A and Source B.  </a:t>
                      </a:r>
                      <a:r>
                        <a:rPr lang="en-GB" sz="1200" b="1" kern="1200" dirty="0">
                          <a:solidFill>
                            <a:schemeClr val="tx1"/>
                          </a:solidFill>
                          <a:effectLst/>
                          <a:latin typeface="+mn-lt"/>
                          <a:ea typeface="+mn-ea"/>
                          <a:cs typeface="+mn-cs"/>
                        </a:rPr>
                        <a:t>Write a summary to show the writers’ </a:t>
                      </a:r>
                      <a:r>
                        <a:rPr lang="en-GB" sz="1200" b="1" u="sng" kern="1200" dirty="0">
                          <a:solidFill>
                            <a:schemeClr val="tx1"/>
                          </a:solidFill>
                          <a:effectLst/>
                          <a:latin typeface="+mn-lt"/>
                          <a:ea typeface="+mn-ea"/>
                          <a:cs typeface="+mn-cs"/>
                        </a:rPr>
                        <a:t>different attitudes</a:t>
                      </a:r>
                      <a:r>
                        <a:rPr lang="en-GB" sz="1200" b="1" kern="1200" dirty="0">
                          <a:solidFill>
                            <a:schemeClr val="tx1"/>
                          </a:solidFill>
                          <a:effectLst/>
                          <a:latin typeface="+mn-lt"/>
                          <a:ea typeface="+mn-ea"/>
                          <a:cs typeface="+mn-cs"/>
                        </a:rPr>
                        <a:t> to ghosts.</a:t>
                      </a:r>
                      <a:endParaRPr lang="en-GB" sz="1100" kern="1200" dirty="0">
                        <a:solidFill>
                          <a:schemeClr val="tx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5984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tx1"/>
                          </a:solidFill>
                          <a:effectLst/>
                          <a:latin typeface="+mn-lt"/>
                          <a:ea typeface="+mn-ea"/>
                          <a:cs typeface="+mn-cs"/>
                        </a:rPr>
                        <a:t>     One event happened some years ago. It was in my bedroom at Crowborough. I woke in the night with a feeling that there was someone in the room, and that the presence was not of this world. I was lying with my back to the room, wide awake, but utterly unable to move. It was physically impossible for me to turn my body and face this visitor. I heard footsteps across the room. I was conscious (without seeing it) that someone was leaning over me, and then I heard a voice saying in a loud whisper, "Doyle, I have come to tell you that I am sorry.”</a:t>
                      </a:r>
                    </a:p>
                    <a:p>
                      <a:r>
                        <a:rPr lang="en-GB" sz="1050" kern="1200" dirty="0">
                          <a:solidFill>
                            <a:schemeClr val="tx1"/>
                          </a:solidFill>
                          <a:effectLst/>
                          <a:latin typeface="+mn-lt"/>
                          <a:ea typeface="+mn-ea"/>
                          <a:cs typeface="+mn-cs"/>
                        </a:rPr>
                        <a:t>     I had a second interesting experience some years ago. There was a church in the neighbourhood which had the reputation of being haunted. The group consisted of my wife and myself, my two sons, my daughter and a friend. It was ten o'clock when we presented ourselves at the door of the church, where we were met by an elderly priest. Swinging a lantern, he led the way to the choir end of the church where we all sat down for the evening. </a:t>
                      </a:r>
                    </a:p>
                    <a:p>
                      <a:r>
                        <a:rPr lang="en-GB" sz="1050" kern="1200" dirty="0">
                          <a:solidFill>
                            <a:schemeClr val="tx1"/>
                          </a:solidFill>
                          <a:effectLst/>
                          <a:latin typeface="+mn-lt"/>
                          <a:ea typeface="+mn-ea"/>
                          <a:cs typeface="+mn-cs"/>
                        </a:rPr>
                        <a:t>      For two hours I had sat in the dark upon my hard seat when suddenly, quite suddenly, something occurred which no one could explain away.</a:t>
                      </a:r>
                    </a:p>
                    <a:p>
                      <a:r>
                        <a:rPr lang="en-GB" sz="1050" kern="1200" dirty="0">
                          <a:solidFill>
                            <a:schemeClr val="tx1"/>
                          </a:solidFill>
                          <a:effectLst/>
                          <a:latin typeface="+mn-lt"/>
                          <a:ea typeface="+mn-ea"/>
                          <a:cs typeface="+mn-cs"/>
                        </a:rPr>
                        <a:t>     Roughly twenty feet away from me there was a dull haze of light, a sort of glowing cloud, a foot or so wide, and about a man's height from the ground. We had been rustling and whispering, but the sudden, complete silence showed me that my companions were also seeing what I was. The light glimmered down, and hardened into a definite shape--or I should say shapes--since there were two of them. </a:t>
                      </a:r>
                    </a:p>
                    <a:p>
                      <a:r>
                        <a:rPr lang="en-GB" sz="1050" kern="1200" dirty="0">
                          <a:solidFill>
                            <a:schemeClr val="tx1"/>
                          </a:solidFill>
                          <a:effectLst/>
                          <a:latin typeface="+mn-lt"/>
                          <a:ea typeface="+mn-ea"/>
                          <a:cs typeface="+mn-cs"/>
                        </a:rPr>
                        <a:t>     They were two perfectly clear-cut figures in black and white, with a dim glow all their own. I thought they were both wearing priest’s clothing. Whether they were facing the altar or facing each other was more than I could say, but they were not misty figures, they were solid shapes. For two or three minutes we all gazed at this amazing spectacle. Then my wife spoke to the ghosts, saying: "Friends, is there anything which we can do to help you?" </a:t>
                      </a:r>
                    </a:p>
                    <a:p>
                      <a:r>
                        <a:rPr lang="en-GB" sz="1050" kern="1200" dirty="0">
                          <a:solidFill>
                            <a:schemeClr val="tx1"/>
                          </a:solidFill>
                          <a:effectLst/>
                          <a:latin typeface="+mn-lt"/>
                          <a:ea typeface="+mn-ea"/>
                          <a:cs typeface="+mn-cs"/>
                        </a:rPr>
                        <a:t>     In an instant they were gone and we were peering into unbroken darkness with the lights still flickering above.</a:t>
                      </a:r>
                    </a:p>
                  </a:txBody>
                  <a:tcPr/>
                </a:tc>
                <a:tc>
                  <a:txBody>
                    <a:bodyPr/>
                    <a:lstStyle/>
                    <a:p>
                      <a:r>
                        <a:rPr lang="en-GB" sz="1050" kern="1200" dirty="0">
                          <a:solidFill>
                            <a:schemeClr val="tx1"/>
                          </a:solidFill>
                          <a:effectLst/>
                          <a:latin typeface="+mn-lt"/>
                          <a:ea typeface="+mn-ea"/>
                          <a:cs typeface="+mn-cs"/>
                        </a:rPr>
                        <a:t>The author of Source A clearly believes that ghosts exist. He gives ____________  examples of his own personal experiences of the paranormal to explain why he believes in ghosts. The first example happened one _________________ when he woke up and was not able to __________________. He said he heard a man speak to him but when he rolled over to see who it was, ______________________ was there.</a:t>
                      </a:r>
                    </a:p>
                    <a:p>
                      <a:r>
                        <a:rPr lang="en-GB" sz="1050" kern="1200" dirty="0">
                          <a:solidFill>
                            <a:schemeClr val="tx1"/>
                          </a:solidFill>
                          <a:effectLst/>
                          <a:latin typeface="+mn-lt"/>
                          <a:ea typeface="+mn-ea"/>
                          <a:cs typeface="+mn-cs"/>
                        </a:rPr>
                        <a:t> </a:t>
                      </a:r>
                    </a:p>
                    <a:p>
                      <a:r>
                        <a:rPr lang="en-GB" sz="1050" kern="1200" dirty="0">
                          <a:solidFill>
                            <a:schemeClr val="tx1"/>
                          </a:solidFill>
                          <a:effectLst/>
                          <a:latin typeface="+mn-lt"/>
                          <a:ea typeface="+mn-ea"/>
                          <a:cs typeface="+mn-cs"/>
                        </a:rPr>
                        <a:t>On another occasion, the author went one night with his family on a ghost hunt to a local ________________________ that was supposedly haunted. After sitting in the dark for two hours, suddenly two ghosts _______________________. The author says that the ghosts were real because ___________________________ saw them before they vanished.</a:t>
                      </a:r>
                    </a:p>
                    <a:p>
                      <a:r>
                        <a:rPr lang="en-GB" sz="1050" kern="1200" dirty="0">
                          <a:solidFill>
                            <a:schemeClr val="tx1"/>
                          </a:solidFill>
                          <a:effectLst/>
                          <a:latin typeface="+mn-lt"/>
                          <a:ea typeface="+mn-ea"/>
                          <a:cs typeface="+mn-cs"/>
                        </a:rPr>
                        <a:t> </a:t>
                      </a:r>
                    </a:p>
                    <a:p>
                      <a:r>
                        <a:rPr lang="en-GB" sz="1050" kern="1200" dirty="0">
                          <a:solidFill>
                            <a:schemeClr val="tx1"/>
                          </a:solidFill>
                          <a:effectLst/>
                          <a:latin typeface="+mn-lt"/>
                          <a:ea typeface="+mn-ea"/>
                          <a:cs typeface="+mn-cs"/>
                        </a:rPr>
                        <a:t>	The author of Source B does not _______________________ in ghosts. Instead, he tries to explain why personal experiences cannot be trusted, and he explains what causes orbs to appear in __________________________________. He also says that the equipment ghost hunters use has never proved that ghosts exist.</a:t>
                      </a:r>
                    </a:p>
                    <a:p>
                      <a:endParaRPr lang="en-GB" sz="1050" dirty="0"/>
                    </a:p>
                  </a:txBody>
                  <a:tcPr/>
                </a:tc>
                <a:tc>
                  <a:txBody>
                    <a:bodyPr/>
                    <a:lstStyle/>
                    <a:p>
                      <a:r>
                        <a:rPr lang="en-GB" sz="1050" b="1" i="1" kern="1200" dirty="0">
                          <a:solidFill>
                            <a:schemeClr val="tx1"/>
                          </a:solidFill>
                          <a:effectLst/>
                          <a:latin typeface="+mn-lt"/>
                          <a:ea typeface="+mn-ea"/>
                          <a:cs typeface="+mn-cs"/>
                        </a:rPr>
                        <a:t>Personal Experiences</a:t>
                      </a:r>
                      <a:endParaRPr lang="en-GB" sz="1050" kern="1200" dirty="0">
                        <a:solidFill>
                          <a:schemeClr val="tx1"/>
                        </a:solidFill>
                        <a:effectLst/>
                        <a:latin typeface="+mn-lt"/>
                        <a:ea typeface="+mn-ea"/>
                        <a:cs typeface="+mn-cs"/>
                      </a:endParaRPr>
                    </a:p>
                    <a:p>
                      <a:r>
                        <a:rPr lang="en-GB" sz="1050" kern="1200" dirty="0">
                          <a:solidFill>
                            <a:schemeClr val="tx1"/>
                          </a:solidFill>
                          <a:effectLst/>
                          <a:latin typeface="+mn-lt"/>
                          <a:ea typeface="+mn-ea"/>
                          <a:cs typeface="+mn-cs"/>
                        </a:rPr>
                        <a:t>Ghost hunters often report personal feelings and experiences like, "I felt we were being watched," or "I felt like something didn't want us there." They also describe, for example, getting goose bumps upon entering a room or panicking at some unseen presence. There's nothing wrong with personal experiences, but this is not proof that ghost exists. It just proves that people get scared in dark, spooky places.</a:t>
                      </a:r>
                    </a:p>
                    <a:p>
                      <a:r>
                        <a:rPr lang="en-GB" sz="1050" kern="1200" dirty="0">
                          <a:solidFill>
                            <a:schemeClr val="tx1"/>
                          </a:solidFill>
                          <a:effectLst/>
                          <a:latin typeface="+mn-lt"/>
                          <a:ea typeface="+mn-ea"/>
                          <a:cs typeface="+mn-cs"/>
                        </a:rPr>
                        <a:t> </a:t>
                      </a:r>
                    </a:p>
                    <a:p>
                      <a:r>
                        <a:rPr lang="en-GB" sz="1050" b="1" i="1" kern="1200" dirty="0">
                          <a:solidFill>
                            <a:schemeClr val="tx1"/>
                          </a:solidFill>
                          <a:effectLst/>
                          <a:latin typeface="+mn-lt"/>
                          <a:ea typeface="+mn-ea"/>
                          <a:cs typeface="+mn-cs"/>
                        </a:rPr>
                        <a:t>Orbs</a:t>
                      </a:r>
                      <a:endParaRPr lang="en-GB" sz="1050" kern="1200" dirty="0">
                        <a:solidFill>
                          <a:schemeClr val="tx1"/>
                        </a:solidFill>
                        <a:effectLst/>
                        <a:latin typeface="+mn-lt"/>
                        <a:ea typeface="+mn-ea"/>
                        <a:cs typeface="+mn-cs"/>
                      </a:endParaRPr>
                    </a:p>
                    <a:p>
                      <a:r>
                        <a:rPr lang="en-GB" sz="1050" kern="1200" dirty="0">
                          <a:solidFill>
                            <a:schemeClr val="tx1"/>
                          </a:solidFill>
                          <a:effectLst/>
                          <a:latin typeface="+mn-lt"/>
                          <a:ea typeface="+mn-ea"/>
                          <a:cs typeface="+mn-cs"/>
                        </a:rPr>
                        <a:t>Many ghost hunters and books on hauntings claim that ghosts can be photographed, appearing as round white shapes called orbs. Many things cause orbs to appear in photographs, including insects, dust and reflections from the camera flash. People think orbs are proof of ghosts because they only appear in photographs and are usually invisible to the naked eye. To those who don’t know what causes orbs, they can seem spooky, but there is nothing paranormal about them.  </a:t>
                      </a:r>
                    </a:p>
                    <a:p>
                      <a:endParaRPr lang="en-GB" sz="1050" kern="1200" dirty="0">
                        <a:solidFill>
                          <a:schemeClr val="tx1"/>
                        </a:solidFill>
                        <a:effectLst/>
                        <a:latin typeface="+mn-lt"/>
                        <a:ea typeface="+mn-ea"/>
                        <a:cs typeface="+mn-cs"/>
                      </a:endParaRPr>
                    </a:p>
                    <a:p>
                      <a:r>
                        <a:rPr lang="en-GB" sz="1050" b="1" i="1" kern="1200" dirty="0">
                          <a:solidFill>
                            <a:schemeClr val="tx1"/>
                          </a:solidFill>
                          <a:effectLst/>
                          <a:latin typeface="+mn-lt"/>
                          <a:ea typeface="+mn-ea"/>
                          <a:cs typeface="+mn-cs"/>
                        </a:rPr>
                        <a:t>Electronic Voice Phenomena (EVPs)</a:t>
                      </a:r>
                      <a:endParaRPr lang="en-GB" sz="1050" kern="1200" dirty="0">
                        <a:solidFill>
                          <a:schemeClr val="tx1"/>
                        </a:solidFill>
                        <a:effectLst/>
                        <a:latin typeface="+mn-lt"/>
                        <a:ea typeface="+mn-ea"/>
                        <a:cs typeface="+mn-cs"/>
                      </a:endParaRPr>
                    </a:p>
                    <a:p>
                      <a:r>
                        <a:rPr lang="en-GB" sz="1050" kern="1200" dirty="0">
                          <a:solidFill>
                            <a:schemeClr val="tx1"/>
                          </a:solidFill>
                          <a:effectLst/>
                          <a:latin typeface="+mn-lt"/>
                          <a:ea typeface="+mn-ea"/>
                          <a:cs typeface="+mn-cs"/>
                        </a:rPr>
                        <a:t>Most ghost hunters, including the "Ghost Hunters" team on TV, use handheld voice recorders in an attempt to capture a supposed ghost voice, or EVP. Often a ghost investigator will hold the recorder while standing in the middle of a room and speak to the supposed spirit. He will later listen to the recordings at high volume, listening for any faint murmurs, sounds or noises, which may be interpreted as ghost voices. For example, a ghost hunter may ask out-loud, "If there's a spirit here, what's your name?"</a:t>
                      </a:r>
                    </a:p>
                    <a:p>
                      <a:r>
                        <a:rPr lang="en-GB" sz="1050" kern="1200" dirty="0">
                          <a:solidFill>
                            <a:schemeClr val="tx1"/>
                          </a:solidFill>
                          <a:effectLst/>
                          <a:latin typeface="+mn-lt"/>
                          <a:ea typeface="+mn-ea"/>
                          <a:cs typeface="+mn-cs"/>
                        </a:rPr>
                        <a:t> </a:t>
                      </a:r>
                    </a:p>
                    <a:p>
                      <a:r>
                        <a:rPr lang="en-GB" sz="1050" kern="1200" dirty="0">
                          <a:solidFill>
                            <a:schemeClr val="tx1"/>
                          </a:solidFill>
                          <a:effectLst/>
                          <a:latin typeface="+mn-lt"/>
                          <a:ea typeface="+mn-ea"/>
                          <a:cs typeface="+mn-cs"/>
                        </a:rPr>
                        <a:t>Often the investigator will get no answer at all; other times, if the ghost hunters wait long enough they'll hear some random sound that could be interpreted as a faint, mumbled name. The problem is that microphones are very sensitive and may record anything from someone whispering in the next room, to the wind blowing outside. There is no proof that ghosts exist. </a:t>
                      </a: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B3FF04E8-5B6B-4B4D-B5FA-2D3987BF92A6}"/>
              </a:ext>
            </a:extLst>
          </p:cNvPr>
          <p:cNvSpPr txBox="1"/>
          <p:nvPr/>
        </p:nvSpPr>
        <p:spPr>
          <a:xfrm>
            <a:off x="101601" y="0"/>
            <a:ext cx="3193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5</a:t>
            </a:r>
          </a:p>
        </p:txBody>
      </p:sp>
      <p:sp>
        <p:nvSpPr>
          <p:cNvPr id="5" name="Text Box 2">
            <a:extLst>
              <a:ext uri="{FF2B5EF4-FFF2-40B4-BE49-F238E27FC236}">
                <a16:creationId xmlns:a16="http://schemas.microsoft.com/office/drawing/2014/main" id="{8E086585-2F8D-6948-A6E0-7B1BFC6EAD77}"/>
              </a:ext>
            </a:extLst>
          </p:cNvPr>
          <p:cNvSpPr txBox="1">
            <a:spLocks noChangeArrowheads="1"/>
          </p:cNvSpPr>
          <p:nvPr/>
        </p:nvSpPr>
        <p:spPr bwMode="auto">
          <a:xfrm>
            <a:off x="3666927" y="6127254"/>
            <a:ext cx="2501644" cy="70788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WORD BOX: </a:t>
            </a:r>
            <a:r>
              <a:rPr lang="en-GB" sz="1000" i="1" dirty="0">
                <a:effectLst/>
                <a:latin typeface="Calibri" panose="020F0502020204030204" pitchFamily="34" charset="0"/>
                <a:ea typeface="Calibri" panose="020F0502020204030204" pitchFamily="34" charset="0"/>
                <a:cs typeface="Times New Roman" panose="02020603050405020304" pitchFamily="18" charset="0"/>
              </a:rPr>
              <a:t>Use </a:t>
            </a:r>
            <a:r>
              <a:rPr lang="en-GB" sz="1000" i="1" u="sng" dirty="0">
                <a:effectLst/>
                <a:latin typeface="Calibri" panose="020F0502020204030204" pitchFamily="34" charset="0"/>
                <a:ea typeface="Calibri" panose="020F0502020204030204" pitchFamily="34" charset="0"/>
                <a:cs typeface="Times New Roman" panose="02020603050405020304" pitchFamily="18" charset="0"/>
              </a:rPr>
              <a:t>each</a:t>
            </a:r>
            <a:r>
              <a:rPr lang="en-GB" sz="1000" i="1" dirty="0">
                <a:effectLst/>
                <a:latin typeface="Calibri" panose="020F0502020204030204" pitchFamily="34" charset="0"/>
                <a:ea typeface="Calibri" panose="020F0502020204030204" pitchFamily="34" charset="0"/>
                <a:cs typeface="Times New Roman" panose="02020603050405020304" pitchFamily="18" charset="0"/>
              </a:rPr>
              <a:t> word only </a:t>
            </a:r>
            <a:r>
              <a:rPr lang="en-GB" sz="1000" i="1" u="sng" dirty="0">
                <a:effectLst/>
                <a:latin typeface="Calibri" panose="020F0502020204030204" pitchFamily="34" charset="0"/>
                <a:ea typeface="Calibri" panose="020F0502020204030204" pitchFamily="34" charset="0"/>
                <a:cs typeface="Times New Roman" panose="02020603050405020304" pitchFamily="18" charset="0"/>
              </a:rPr>
              <a:t>once</a:t>
            </a:r>
            <a:r>
              <a:rPr lang="en-GB" sz="1000" i="1" dirty="0">
                <a:effectLst/>
                <a:latin typeface="Calibri" panose="020F0502020204030204" pitchFamily="34" charset="0"/>
                <a:ea typeface="Calibri" panose="020F0502020204030204" pitchFamily="34" charset="0"/>
                <a:cs typeface="Times New Roman" panose="02020603050405020304" pitchFamily="18" charset="0"/>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000" i="1" dirty="0">
                <a:effectLst/>
                <a:latin typeface="Calibri" panose="020F0502020204030204" pitchFamily="34" charset="0"/>
                <a:ea typeface="Calibri" panose="020F0502020204030204" pitchFamily="34" charset="0"/>
                <a:cs typeface="Times New Roman" panose="02020603050405020304" pitchFamily="18" charset="0"/>
              </a:rPr>
              <a:t> </a:t>
            </a:r>
            <a:r>
              <a:rPr lang="en-GB" sz="1000" b="1" dirty="0"/>
              <a:t> photographs	    </a:t>
            </a:r>
            <a:r>
              <a:rPr lang="en-GB" sz="1000" b="1" i="1" dirty="0"/>
              <a:t>church</a:t>
            </a:r>
            <a:r>
              <a:rPr lang="en-GB" sz="1000" b="1" dirty="0"/>
              <a:t>	night  </a:t>
            </a:r>
            <a:r>
              <a:rPr lang="en-GB" sz="1000" b="1" i="1" dirty="0"/>
              <a:t>believe	</a:t>
            </a:r>
            <a:r>
              <a:rPr lang="en-GB" sz="1000" b="1" dirty="0"/>
              <a:t>two	no-one </a:t>
            </a:r>
            <a:r>
              <a:rPr lang="en-GB" sz="1000" b="1" i="1" dirty="0"/>
              <a:t>appeared</a:t>
            </a:r>
            <a:r>
              <a:rPr lang="en-GB" sz="1000" b="1" dirty="0"/>
              <a:t>	      move        </a:t>
            </a:r>
            <a:r>
              <a:rPr lang="en-GB" sz="1000" b="1" i="1" dirty="0"/>
              <a:t>everyone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5923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3731860224"/>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38367">
                  <a:extLst>
                    <a:ext uri="{9D8B030D-6E8A-4147-A177-3AD203B41FA5}">
                      <a16:colId xmlns:a16="http://schemas.microsoft.com/office/drawing/2014/main" val="3753451114"/>
                    </a:ext>
                  </a:extLst>
                </a:gridCol>
                <a:gridCol w="2813222">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r>
                        <a:rPr lang="en-GB" sz="1200" b="1" kern="1200" dirty="0">
                          <a:solidFill>
                            <a:schemeClr val="tx1"/>
                          </a:solidFill>
                          <a:effectLst/>
                          <a:latin typeface="+mn-lt"/>
                          <a:ea typeface="+mn-ea"/>
                          <a:cs typeface="+mn-cs"/>
                        </a:rPr>
                        <a:t>Refer to Source A </a:t>
                      </a:r>
                      <a:r>
                        <a:rPr lang="en-GB" sz="1200" b="1" u="none" kern="1200" dirty="0">
                          <a:solidFill>
                            <a:schemeClr val="tx1"/>
                          </a:solidFill>
                          <a:effectLst/>
                          <a:latin typeface="+mn-lt"/>
                          <a:ea typeface="+mn-ea"/>
                          <a:cs typeface="+mn-cs"/>
                        </a:rPr>
                        <a:t>and</a:t>
                      </a:r>
                      <a:r>
                        <a:rPr lang="en-GB" sz="1200" b="1" kern="1200" dirty="0">
                          <a:solidFill>
                            <a:schemeClr val="tx1"/>
                          </a:solidFill>
                          <a:effectLst/>
                          <a:latin typeface="+mn-lt"/>
                          <a:ea typeface="+mn-ea"/>
                          <a:cs typeface="+mn-cs"/>
                        </a:rPr>
                        <a:t> Source B. Write </a:t>
                      </a:r>
                      <a:r>
                        <a:rPr lang="en-GB" sz="1200" b="1" u="none" kern="1200" dirty="0">
                          <a:solidFill>
                            <a:schemeClr val="tx1"/>
                          </a:solidFill>
                          <a:effectLst/>
                          <a:latin typeface="+mn-lt"/>
                          <a:ea typeface="+mn-ea"/>
                          <a:cs typeface="+mn-cs"/>
                        </a:rPr>
                        <a:t>a summary to explain the different attitudes to the discoveries made.</a:t>
                      </a:r>
                      <a:endParaRPr lang="en-GB" sz="1200" u="none" kern="1200" dirty="0">
                        <a:solidFill>
                          <a:schemeClr val="tx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200" kern="1200" dirty="0">
                          <a:solidFill>
                            <a:schemeClr val="tx1"/>
                          </a:solidFill>
                          <a:effectLst/>
                          <a:latin typeface="+mn-lt"/>
                          <a:ea typeface="+mn-ea"/>
                          <a:cs typeface="+mn-cs"/>
                        </a:rPr>
                        <a:t>In another harbour not far away, a woman, who was suckling a recently-born child, came one day alongside our ship, and remained there out of mere curiosity, whilst the sleet fell and thawed on her naked body, and on the skin of her naked baby! These poor wretches were stunted in their growth, their hideous faces decorated with white paint, their skins filthy and greasy, their hair entangled, their voices unpleasant, and their gestures violent. Viewing such men, it is difficult to accept they are fellow human beings, inhabitants of the same world.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At night five or six human beings, naked and scarcely protected from the wind and rain of this stormy climate, sleep on the wet ground coiled up like animals. Whenever it is low tide, winter or summer, night or day, they must pick shellfish from the rocks; and the women either dive to collect sea-eggs, or sit patiently in their canoes, and with a baited hair-line without any hook, jerk out little fish. If a seal is killed, or the floating carcass of a rotting whale is discovered, it is a feast; and such miserable food is assisted by a few tasteless berries and fungi.</a:t>
                      </a:r>
                    </a:p>
                  </a:txBody>
                  <a:tcPr/>
                </a:tc>
                <a:tc>
                  <a:txBody>
                    <a:bodyPr/>
                    <a:lstStyle/>
                    <a:p>
                      <a:endParaRPr lang="en-GB" sz="1200" dirty="0"/>
                    </a:p>
                  </a:txBody>
                  <a:tcPr/>
                </a:tc>
                <a:tc>
                  <a:txBody>
                    <a:bodyPr/>
                    <a:lstStyle/>
                    <a:p>
                      <a:r>
                        <a:rPr lang="en-GB" sz="1100" kern="1200" dirty="0">
                          <a:solidFill>
                            <a:schemeClr val="tx1"/>
                          </a:solidFill>
                          <a:effectLst/>
                          <a:latin typeface="+mn-lt"/>
                          <a:ea typeface="+mn-ea"/>
                          <a:cs typeface="+mn-cs"/>
                        </a:rPr>
                        <a:t>It was sometime before I could see as the hot air escaping caused the candle to flicker, but as soon as my eyes became accustomed to the glimmer of light the interior of the chamber gradually loomed before me, with its strange and wonderful medley of extraordinary and beautiful objects heaped upon one another…</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There was naturally some suspense for those present who could not yet see, because when Lord Carnarvon said to me ‘Can you see anything?’ I replied to him ‘Yes, wonderful things.’ I then carefully made the hole large enough for both of us to see. With the light of an electric torch as well as an additional candle, we looked in.</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Our sensations and astonishment are difficult to describe as the better light revealed to us the marvellous collection of treasures : two strange ebony-black statues of a King, gold-</a:t>
                      </a:r>
                      <a:r>
                        <a:rPr lang="en-GB" sz="1100" kern="1200" dirty="0" err="1">
                          <a:solidFill>
                            <a:schemeClr val="tx1"/>
                          </a:solidFill>
                          <a:effectLst/>
                          <a:latin typeface="+mn-lt"/>
                          <a:ea typeface="+mn-ea"/>
                          <a:cs typeface="+mn-cs"/>
                        </a:rPr>
                        <a:t>sandalled</a:t>
                      </a:r>
                      <a:r>
                        <a:rPr lang="en-GB" sz="1100" kern="1200" dirty="0">
                          <a:solidFill>
                            <a:schemeClr val="tx1"/>
                          </a:solidFill>
                          <a:effectLst/>
                          <a:latin typeface="+mn-lt"/>
                          <a:ea typeface="+mn-ea"/>
                          <a:cs typeface="+mn-cs"/>
                        </a:rPr>
                        <a:t>, loomed out from the cloak of darkness; gilded couches in strange forms, lion-headed, Hathor-headed, and beast infernal; exquisitely painted, inlaid, and ornamental caskets; alabaster vases, strange black shrines, with a gilded monster snake appearing from within; quite ordinary looking white chests; finely carved chairs; a golden inlaid throne; beneath our very eyes, in the doorway, a lovely wishing-cup made from alabaster; and, lastly, a confusion of overturned parts of chariots glinting with gold, peering from amongst which was a statue.</a:t>
                      </a: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370D88F4-B07A-D94E-B7F3-8F51DFC677CC}"/>
              </a:ext>
            </a:extLst>
          </p:cNvPr>
          <p:cNvSpPr txBox="1"/>
          <p:nvPr/>
        </p:nvSpPr>
        <p:spPr>
          <a:xfrm>
            <a:off x="101601" y="-1"/>
            <a:ext cx="333828"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2</a:t>
            </a:r>
          </a:p>
        </p:txBody>
      </p:sp>
    </p:spTree>
    <p:extLst>
      <p:ext uri="{BB962C8B-B14F-4D97-AF65-F5344CB8AC3E}">
        <p14:creationId xmlns:p14="http://schemas.microsoft.com/office/powerpoint/2010/main" val="348908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1708409851"/>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38367">
                  <a:extLst>
                    <a:ext uri="{9D8B030D-6E8A-4147-A177-3AD203B41FA5}">
                      <a16:colId xmlns:a16="http://schemas.microsoft.com/office/drawing/2014/main" val="3753451114"/>
                    </a:ext>
                  </a:extLst>
                </a:gridCol>
                <a:gridCol w="2813222">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r>
                        <a:rPr lang="en-GB" sz="1200" b="1" kern="1200" dirty="0">
                          <a:solidFill>
                            <a:schemeClr val="tx1"/>
                          </a:solidFill>
                          <a:effectLst/>
                          <a:latin typeface="+mn-lt"/>
                          <a:ea typeface="+mn-ea"/>
                          <a:cs typeface="+mn-cs"/>
                        </a:rPr>
                        <a:t>Refer to Source A </a:t>
                      </a:r>
                      <a:r>
                        <a:rPr lang="en-GB" sz="1200" b="1" u="none" kern="1200" dirty="0">
                          <a:solidFill>
                            <a:schemeClr val="tx1"/>
                          </a:solidFill>
                          <a:effectLst/>
                          <a:latin typeface="+mn-lt"/>
                          <a:ea typeface="+mn-ea"/>
                          <a:cs typeface="+mn-cs"/>
                        </a:rPr>
                        <a:t>and</a:t>
                      </a:r>
                      <a:r>
                        <a:rPr lang="en-GB" sz="1200" b="1" kern="1200" dirty="0">
                          <a:solidFill>
                            <a:schemeClr val="tx1"/>
                          </a:solidFill>
                          <a:effectLst/>
                          <a:latin typeface="+mn-lt"/>
                          <a:ea typeface="+mn-ea"/>
                          <a:cs typeface="+mn-cs"/>
                        </a:rPr>
                        <a:t> Source B. Write </a:t>
                      </a:r>
                      <a:r>
                        <a:rPr lang="en-GB" sz="1200" b="1" u="none" kern="1200" dirty="0">
                          <a:solidFill>
                            <a:schemeClr val="tx1"/>
                          </a:solidFill>
                          <a:effectLst/>
                          <a:latin typeface="+mn-lt"/>
                          <a:ea typeface="+mn-ea"/>
                          <a:cs typeface="+mn-cs"/>
                        </a:rPr>
                        <a:t>a summary to explain the different attitudes to the discoveries made.</a:t>
                      </a:r>
                      <a:endParaRPr lang="en-GB" sz="1200" u="none" kern="1200" dirty="0">
                        <a:solidFill>
                          <a:schemeClr val="tx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200" kern="1200" dirty="0">
                          <a:solidFill>
                            <a:schemeClr val="tx1"/>
                          </a:solidFill>
                          <a:effectLst/>
                          <a:latin typeface="+mn-lt"/>
                          <a:ea typeface="+mn-ea"/>
                          <a:cs typeface="+mn-cs"/>
                        </a:rPr>
                        <a:t>In another harbour not far away, a woman, who was suckling a recently-born child, came one day alongside our ship, and remained there out of mere curiosity, whilst the sleet fell and thawed on her naked body, and on the skin of her naked baby! These poor wretches were stunted in their growth, their hideous faces decorated with white paint, their skins filthy and greasy, their hair entangled, their voices unpleasant, and their gestures violent. Viewing such men, it is difficult to accept they are fellow human beings, inhabitants of the same world.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At night five or six human beings, naked and scarcely protected from the wind and rain of this stormy climate, sleep on the wet ground coiled up like animals. Whenever it is low tide, winter or summer, night or day, they must pick shellfish from the rocks; and the women either dive to collect sea-eggs, or sit patiently in their canoes, and with a baited hair-line without any hook, jerk out little fish. If a seal is killed, or the floating carcass of a rotting whale is discovered, it is a feast; and such miserable food is assisted by a few tasteless berries and fungi.</a:t>
                      </a:r>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Charles Darwin, the author of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Source A</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has a rather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negative attitude</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towards the </a:t>
                      </a:r>
                      <a:r>
                        <a:rPr kumimoji="0" lang="en-US" altLang="en-US" sz="1200" b="0" i="0" u="none" strike="noStrike" cap="none" normalizeH="0" baseline="0" dirty="0" err="1">
                          <a:ln>
                            <a:noFill/>
                          </a:ln>
                          <a:solidFill>
                            <a:schemeClr val="tx1"/>
                          </a:solidFill>
                          <a:effectLst/>
                          <a:ea typeface="Calibri" panose="020F0502020204030204" pitchFamily="34" charset="0"/>
                          <a:cs typeface="Times New Roman" panose="02020603050405020304" pitchFamily="18" charset="0"/>
                        </a:rPr>
                        <a:t>Fuegian</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people whom he encounters. He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first describes</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He then writes about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another </a:t>
                      </a:r>
                      <a:r>
                        <a:rPr kumimoji="0" lang="en-US" altLang="en-US" sz="1200" b="1" i="0" u="none" strike="noStrike" cap="none" normalizeH="0" baseline="0" dirty="0" err="1">
                          <a:ln>
                            <a:noFill/>
                          </a:ln>
                          <a:solidFill>
                            <a:schemeClr val="tx1"/>
                          </a:solidFill>
                          <a:effectLst/>
                          <a:ea typeface="Calibri" panose="020F0502020204030204" pitchFamily="34" charset="0"/>
                          <a:cs typeface="Times New Roman" panose="02020603050405020304" pitchFamily="18" charset="0"/>
                        </a:rPr>
                        <a:t>harbour</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not far away</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He encounters … …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He finishes by describing the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landscape of these islands</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He thinks … …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However, the author of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Source B</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has a very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positive</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attitude</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to his discovery. He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begins by</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explaining … …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Then the writer describes the </a:t>
                      </a:r>
                      <a:r>
                        <a:rPr kumimoji="0" lang="en-US" altLang="en-US" sz="12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wonderful treasures</a:t>
                      </a:r>
                      <a:r>
                        <a:rPr kumimoji="0" lang="en-US" altLang="en-US" sz="1200" b="0"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he saw, such as … …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eaLnBrk="0" fontAlgn="base" hangingPunct="0">
                        <a:spcBef>
                          <a:spcPct val="0"/>
                        </a:spcBef>
                        <a:spcAft>
                          <a:spcPct val="0"/>
                        </a:spcAft>
                      </a:pPr>
                      <a:r>
                        <a:rPr lang="en-US" altLang="en-US" sz="1200" dirty="0">
                          <a:ea typeface="Calibri" panose="020F0502020204030204" pitchFamily="34" charset="0"/>
                          <a:cs typeface="Times New Roman" panose="02020603050405020304" pitchFamily="18" charset="0"/>
                        </a:rPr>
                        <a:t>He </a:t>
                      </a:r>
                      <a:r>
                        <a:rPr lang="en-US" altLang="en-US" sz="1200" b="1" dirty="0">
                          <a:ea typeface="Calibri" panose="020F0502020204030204" pitchFamily="34" charset="0"/>
                          <a:cs typeface="Times New Roman" panose="02020603050405020304" pitchFamily="18" charset="0"/>
                        </a:rPr>
                        <a:t>finishes by explaining</a:t>
                      </a:r>
                      <a:r>
                        <a:rPr lang="en-US" altLang="en-US" sz="1200" dirty="0">
                          <a:ea typeface="Calibri" panose="020F0502020204030204" pitchFamily="34" charset="0"/>
                          <a:cs typeface="Times New Roman" panose="02020603050405020304" pitchFamily="18" charset="0"/>
                        </a:rPr>
                        <a:t> … … …</a:t>
                      </a:r>
                      <a:r>
                        <a:rPr kumimoji="0" lang="en-US" altLang="en-US" sz="1200" b="0" i="0" u="none" strike="noStrike" cap="none" normalizeH="0" baseline="0" dirty="0">
                          <a:ln>
                            <a:noFill/>
                          </a:ln>
                          <a:solidFill>
                            <a:schemeClr val="tx1"/>
                          </a:solidFill>
                          <a:effectLst/>
                        </a:rPr>
                        <a:t> </a:t>
                      </a:r>
                    </a:p>
                    <a:p>
                      <a:endParaRPr lang="en-GB" sz="1200" dirty="0"/>
                    </a:p>
                  </a:txBody>
                  <a:tcPr/>
                </a:tc>
                <a:tc>
                  <a:txBody>
                    <a:bodyPr/>
                    <a:lstStyle/>
                    <a:p>
                      <a:r>
                        <a:rPr lang="en-GB" sz="1100" kern="1200" dirty="0">
                          <a:solidFill>
                            <a:schemeClr val="tx1"/>
                          </a:solidFill>
                          <a:effectLst/>
                          <a:latin typeface="+mn-lt"/>
                          <a:ea typeface="+mn-ea"/>
                          <a:cs typeface="+mn-cs"/>
                        </a:rPr>
                        <a:t>It was sometime before I could see as the hot air escaping caused the candle to flicker, but as soon as my eyes became accustomed to the glimmer of light the interior of the chamber gradually loomed before me, with its strange and wonderful medley of extraordinary and beautiful objects heaped upon one another…</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There was naturally some suspense for those present who could not yet see, because when Lord Carnarvon said to me ‘Can you see anything?’ I replied to him ‘Yes, wonderful things.’ I then carefully made the hole large enough for both of us to see. With the light of an electric torch as well as an additional candle, we looked in.</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Our sensations and astonishment are difficult to describe as the better light revealed to us the marvellous collection of treasures : two strange ebony-black statues of a King, gold-</a:t>
                      </a:r>
                      <a:r>
                        <a:rPr lang="en-GB" sz="1100" kern="1200" dirty="0" err="1">
                          <a:solidFill>
                            <a:schemeClr val="tx1"/>
                          </a:solidFill>
                          <a:effectLst/>
                          <a:latin typeface="+mn-lt"/>
                          <a:ea typeface="+mn-ea"/>
                          <a:cs typeface="+mn-cs"/>
                        </a:rPr>
                        <a:t>sandalled</a:t>
                      </a:r>
                      <a:r>
                        <a:rPr lang="en-GB" sz="1100" kern="1200" dirty="0">
                          <a:solidFill>
                            <a:schemeClr val="tx1"/>
                          </a:solidFill>
                          <a:effectLst/>
                          <a:latin typeface="+mn-lt"/>
                          <a:ea typeface="+mn-ea"/>
                          <a:cs typeface="+mn-cs"/>
                        </a:rPr>
                        <a:t>, loomed out from the cloak of darkness; gilded couches in strange forms, lion-headed, Hathor-headed, and beast infernal; exquisitely painted, inlaid, and ornamental caskets; alabaster vases, strange black shrines, with a gilded monster snake appearing from within; quite ordinary looking white chests; finely carved chairs; a golden inlaid throne; beneath our very eyes, in the doorway, a lovely wishing-cup made from alabaster; and, lastly, a confusion of overturned parts of chariots glinting with gold, peering from amongst which was a statue.</a:t>
                      </a: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370D88F4-B07A-D94E-B7F3-8F51DFC677CC}"/>
              </a:ext>
            </a:extLst>
          </p:cNvPr>
          <p:cNvSpPr txBox="1"/>
          <p:nvPr/>
        </p:nvSpPr>
        <p:spPr>
          <a:xfrm>
            <a:off x="101601" y="-1"/>
            <a:ext cx="333828"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2</a:t>
            </a:r>
          </a:p>
        </p:txBody>
      </p:sp>
    </p:spTree>
    <p:extLst>
      <p:ext uri="{BB962C8B-B14F-4D97-AF65-F5344CB8AC3E}">
        <p14:creationId xmlns:p14="http://schemas.microsoft.com/office/powerpoint/2010/main" val="2360670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276574575"/>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38367">
                  <a:extLst>
                    <a:ext uri="{9D8B030D-6E8A-4147-A177-3AD203B41FA5}">
                      <a16:colId xmlns:a16="http://schemas.microsoft.com/office/drawing/2014/main" val="3753451114"/>
                    </a:ext>
                  </a:extLst>
                </a:gridCol>
                <a:gridCol w="2813222">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r>
                        <a:rPr lang="en-GB" sz="1200" b="1" kern="1200" dirty="0">
                          <a:solidFill>
                            <a:schemeClr val="tx1"/>
                          </a:solidFill>
                          <a:effectLst/>
                          <a:latin typeface="+mn-lt"/>
                          <a:ea typeface="+mn-ea"/>
                          <a:cs typeface="+mn-cs"/>
                        </a:rPr>
                        <a:t>Refer to Source A </a:t>
                      </a:r>
                      <a:r>
                        <a:rPr lang="en-GB" sz="1200" b="1" u="none" kern="1200" dirty="0">
                          <a:solidFill>
                            <a:schemeClr val="tx1"/>
                          </a:solidFill>
                          <a:effectLst/>
                          <a:latin typeface="+mn-lt"/>
                          <a:ea typeface="+mn-ea"/>
                          <a:cs typeface="+mn-cs"/>
                        </a:rPr>
                        <a:t>and</a:t>
                      </a:r>
                      <a:r>
                        <a:rPr lang="en-GB" sz="1200" b="1" kern="1200" dirty="0">
                          <a:solidFill>
                            <a:schemeClr val="tx1"/>
                          </a:solidFill>
                          <a:effectLst/>
                          <a:latin typeface="+mn-lt"/>
                          <a:ea typeface="+mn-ea"/>
                          <a:cs typeface="+mn-cs"/>
                        </a:rPr>
                        <a:t> Source B. Write </a:t>
                      </a:r>
                      <a:r>
                        <a:rPr lang="en-GB" sz="1200" b="1" u="none" kern="1200" dirty="0">
                          <a:solidFill>
                            <a:schemeClr val="tx1"/>
                          </a:solidFill>
                          <a:effectLst/>
                          <a:latin typeface="+mn-lt"/>
                          <a:ea typeface="+mn-ea"/>
                          <a:cs typeface="+mn-cs"/>
                        </a:rPr>
                        <a:t>a summary to explain the different attitudes to the discoveries made.</a:t>
                      </a:r>
                      <a:endParaRPr lang="en-GB" sz="1200" u="none" kern="1200" dirty="0">
                        <a:solidFill>
                          <a:schemeClr val="tx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200" kern="1200" dirty="0">
                          <a:solidFill>
                            <a:schemeClr val="tx1"/>
                          </a:solidFill>
                          <a:effectLst/>
                          <a:latin typeface="+mn-lt"/>
                          <a:ea typeface="+mn-ea"/>
                          <a:cs typeface="+mn-cs"/>
                        </a:rPr>
                        <a:t>In another harbour not far away, a woman, who was suckling a recently-born child, came one day alongside our ship, and remained there out of mere curiosity, whilst the sleet fell and thawed on her naked body, and on the skin of her naked baby! These poor wretches were stunted in their growth, their hideous faces decorated with white paint, their skins filthy and greasy, their hair entangled, their voices unpleasant, and their gestures violent. Viewing such men, it is difficult to accept they are fellow human beings, inhabitants of the same world.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At night five or six human beings, naked and scarcely protected from the wind and rain of this stormy climate, sleep on the wet ground coiled up like animals. Whenever it is low tide, winter or summer, night or day, they must pick shellfish from the rocks; and the women either dive to collect sea-eggs, or sit patiently in their canoes, and with a baited hair-line without any hook, jerk out little fish. If a seal is killed, or the floating carcass of a rotting whale is discovered, it is a feast; and such miserable food is assisted by a few tasteless berries and fungi.</a:t>
                      </a:r>
                    </a:p>
                  </a:txBody>
                  <a:tcPr/>
                </a:tc>
                <a:tc>
                  <a:txBody>
                    <a:bodyPr/>
                    <a:lstStyle/>
                    <a:p>
                      <a:pPr marL="0" marR="0" lvl="0" indent="22860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The author of </a:t>
                      </a:r>
                      <a:r>
                        <a:rPr kumimoji="0" lang="en-US" altLang="en-US"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Source A</a:t>
                      </a: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has a ____________________________ attitude to his discovery. He describes the way that the </a:t>
                      </a:r>
                      <a:r>
                        <a:rPr kumimoji="0" lang="en-US" altLang="en-US" sz="1200" b="0" i="0" u="none" strike="noStrike" cap="none" normalizeH="0" baseline="0" dirty="0" err="1">
                          <a:ln>
                            <a:noFill/>
                          </a:ln>
                          <a:solidFill>
                            <a:schemeClr val="tx1"/>
                          </a:solidFill>
                          <a:effectLst/>
                          <a:latin typeface="+mn-lt"/>
                          <a:ea typeface="Calibri" panose="020F0502020204030204" pitchFamily="34" charset="0"/>
                          <a:cs typeface="Times New Roman" panose="02020603050405020304" pitchFamily="18" charset="0"/>
                        </a:rPr>
                        <a:t>Fuegians</a:t>
                      </a: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dress, commenting on the _________________ skins they use to convey his opinion that they are primitive people in comparison to himself. He even comments on one woman’s _________________________, indicating how shocked he is by the different way that they live. He is very ___________________ of their appearance, calling them </a:t>
                      </a:r>
                      <a:r>
                        <a:rPr kumimoji="0" lang="en-US" altLang="en-US"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“poor wretches”</a:t>
                      </a: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and complaining that they have </a:t>
                      </a:r>
                      <a:r>
                        <a:rPr kumimoji="0" lang="en-US" altLang="en-US"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“hideous faces” </a:t>
                      </a: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and </a:t>
                      </a:r>
                      <a:r>
                        <a:rPr kumimoji="0" lang="en-US" altLang="en-US"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“filthy and greasy”</a:t>
                      </a: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skin with __________________ hair.</a:t>
                      </a:r>
                      <a:endParaRPr kumimoji="0" lang="en-US" altLang="en-US" sz="1200" b="0" i="0" u="none" strike="noStrike" cap="none" normalizeH="0" baseline="0" dirty="0">
                        <a:ln>
                          <a:noFill/>
                        </a:ln>
                        <a:solidFill>
                          <a:schemeClr val="tx1"/>
                        </a:solidFill>
                        <a:effectLst/>
                        <a:latin typeface="+mn-lt"/>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He also </a:t>
                      </a:r>
                      <a:r>
                        <a:rPr kumimoji="0" lang="en-US" altLang="en-US" sz="1200" b="0" i="0" u="none" strike="noStrike" cap="none" normalizeH="0" baseline="0" dirty="0" err="1">
                          <a:ln>
                            <a:noFill/>
                          </a:ln>
                          <a:solidFill>
                            <a:schemeClr val="tx1"/>
                          </a:solidFill>
                          <a:effectLst/>
                          <a:latin typeface="+mn-lt"/>
                          <a:ea typeface="Calibri" panose="020F0502020204030204" pitchFamily="34" charset="0"/>
                          <a:cs typeface="Times New Roman" panose="02020603050405020304" pitchFamily="18" charset="0"/>
                        </a:rPr>
                        <a:t>criticises</a:t>
                      </a: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the </a:t>
                      </a:r>
                      <a:r>
                        <a:rPr kumimoji="0" lang="en-US" altLang="en-US" sz="1200" b="0" i="0" u="none" strike="noStrike" cap="none" normalizeH="0" baseline="0" dirty="0" err="1">
                          <a:ln>
                            <a:noFill/>
                          </a:ln>
                          <a:solidFill>
                            <a:schemeClr val="tx1"/>
                          </a:solidFill>
                          <a:effectLst/>
                          <a:latin typeface="+mn-lt"/>
                          <a:ea typeface="Calibri" panose="020F0502020204030204" pitchFamily="34" charset="0"/>
                          <a:cs typeface="Times New Roman" panose="02020603050405020304" pitchFamily="18" charset="0"/>
                        </a:rPr>
                        <a:t>Fuegian</a:t>
                      </a: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______________ and is disgusted that they will </a:t>
                      </a:r>
                      <a:r>
                        <a:rPr kumimoji="0" lang="en-US" altLang="en-US"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“feast”</a:t>
                      </a:r>
                      <a:r>
                        <a:rPr kumimoji="0" lang="en-US"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on the rotting corpse of a whale that washes up on the beach. He says their diet is </a:t>
                      </a:r>
                      <a:r>
                        <a:rPr kumimoji="0" lang="en-US" altLang="en-US" sz="1200"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“miserable”.</a:t>
                      </a:r>
                      <a:endParaRPr kumimoji="0" lang="en-US" altLang="en-US" sz="1200" b="0" i="0" u="none" strike="noStrike" cap="none" normalizeH="0" baseline="0" dirty="0">
                        <a:ln>
                          <a:noFill/>
                        </a:ln>
                        <a:solidFill>
                          <a:schemeClr val="tx1"/>
                        </a:solidFill>
                        <a:effectLst/>
                        <a:latin typeface="+mn-lt"/>
                      </a:endParaRPr>
                    </a:p>
                    <a:p>
                      <a:endParaRPr lang="en-GB" sz="1200" dirty="0">
                        <a:latin typeface="+mn-lt"/>
                      </a:endParaRPr>
                    </a:p>
                    <a:p>
                      <a:r>
                        <a:rPr lang="en-GB" sz="1200" dirty="0">
                          <a:latin typeface="+mn-lt"/>
                        </a:rPr>
                        <a:t>However, the author of </a:t>
                      </a:r>
                      <a:r>
                        <a:rPr lang="en-GB" sz="1200" b="1" dirty="0">
                          <a:latin typeface="+mn-lt"/>
                        </a:rPr>
                        <a:t>Source B</a:t>
                      </a:r>
                      <a:r>
                        <a:rPr lang="en-GB" sz="1200" dirty="0">
                          <a:latin typeface="+mn-lt"/>
                        </a:rPr>
                        <a:t> has a very ____________________ attitude to his discovery. He describes how they cleared the passage </a:t>
                      </a:r>
                      <a:r>
                        <a:rPr lang="en-GB" sz="1200" b="1" dirty="0">
                          <a:latin typeface="+mn-lt"/>
                        </a:rPr>
                        <a:t>“feverishly”</a:t>
                      </a:r>
                      <a:r>
                        <a:rPr lang="en-GB" sz="1200" dirty="0">
                          <a:latin typeface="+mn-lt"/>
                        </a:rPr>
                        <a:t> or with ________________________, so they could gain access to the sealed door. He remembers wondering what might be hidden behind it. Then he describes looking through a small ______________ and seeing a variety of objects he refers to as </a:t>
                      </a:r>
                      <a:r>
                        <a:rPr lang="en-GB" sz="1200" b="1" dirty="0">
                          <a:latin typeface="+mn-lt"/>
                        </a:rPr>
                        <a:t>“strange”</a:t>
                      </a:r>
                      <a:r>
                        <a:rPr lang="en-GB" sz="1200" dirty="0">
                          <a:latin typeface="+mn-lt"/>
                        </a:rPr>
                        <a:t>, </a:t>
                      </a:r>
                      <a:r>
                        <a:rPr lang="en-GB" sz="1200" b="1" dirty="0">
                          <a:latin typeface="+mn-lt"/>
                        </a:rPr>
                        <a:t>“wonderful”</a:t>
                      </a:r>
                      <a:r>
                        <a:rPr lang="en-GB" sz="1200" dirty="0">
                          <a:latin typeface="+mn-lt"/>
                        </a:rPr>
                        <a:t>, and </a:t>
                      </a:r>
                      <a:r>
                        <a:rPr lang="en-GB" sz="1200" b="1" dirty="0">
                          <a:latin typeface="+mn-lt"/>
                        </a:rPr>
                        <a:t>“extraordinary.”</a:t>
                      </a:r>
                      <a:r>
                        <a:rPr lang="en-GB" sz="1200" dirty="0">
                          <a:latin typeface="+mn-lt"/>
                        </a:rPr>
                        <a:t> He is excited by the fact that there is another room beyond this one and he eagerly hopes that he will discover the ___________________ of the Ancient Egyptian king, Tutankhamen.</a:t>
                      </a:r>
                    </a:p>
                    <a:p>
                      <a:endParaRPr lang="en-GB" sz="1200" dirty="0"/>
                    </a:p>
                  </a:txBody>
                  <a:tcPr/>
                </a:tc>
                <a:tc>
                  <a:txBody>
                    <a:bodyPr/>
                    <a:lstStyle/>
                    <a:p>
                      <a:r>
                        <a:rPr lang="en-GB" sz="1100" kern="1200" dirty="0">
                          <a:solidFill>
                            <a:schemeClr val="tx1"/>
                          </a:solidFill>
                          <a:effectLst/>
                          <a:latin typeface="+mn-lt"/>
                          <a:ea typeface="+mn-ea"/>
                          <a:cs typeface="+mn-cs"/>
                        </a:rPr>
                        <a:t>It was sometime before I could see as the hot air escaping caused the candle to flicker, but as soon as my eyes became accustomed to the glimmer of light the interior of the chamber gradually loomed before me, with its strange and wonderful medley of extraordinary and beautiful objects heaped upon one another…</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There was naturally some suspense for those present who could not yet see, because when Lord Carnarvon said to me ‘Can you see anything?’ I replied to him ‘Yes, wonderful things.’ I then carefully made the hole large enough for both of us to see. With the light of an electric torch as well as an additional candle, we looked in.</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Our sensations and astonishment are difficult to describe as the better light revealed to us the marvellous collection of treasures : two strange ebony-black statues of a King, gold-</a:t>
                      </a:r>
                      <a:r>
                        <a:rPr lang="en-GB" sz="1100" kern="1200" dirty="0" err="1">
                          <a:solidFill>
                            <a:schemeClr val="tx1"/>
                          </a:solidFill>
                          <a:effectLst/>
                          <a:latin typeface="+mn-lt"/>
                          <a:ea typeface="+mn-ea"/>
                          <a:cs typeface="+mn-cs"/>
                        </a:rPr>
                        <a:t>sandalled</a:t>
                      </a:r>
                      <a:r>
                        <a:rPr lang="en-GB" sz="1100" kern="1200" dirty="0">
                          <a:solidFill>
                            <a:schemeClr val="tx1"/>
                          </a:solidFill>
                          <a:effectLst/>
                          <a:latin typeface="+mn-lt"/>
                          <a:ea typeface="+mn-ea"/>
                          <a:cs typeface="+mn-cs"/>
                        </a:rPr>
                        <a:t>, loomed out from the cloak of darkness; gilded couches in strange forms, lion-headed, Hathor-headed, and beast infernal; exquisitely painted, inlaid, and ornamental caskets; alabaster vases, strange black shrines, with a gilded monster snake appearing from within; quite ordinary looking white chests; finely carved chairs; a golden inlaid throne; beneath our very eyes, in the doorway, a lovely wishing-cup made from alabaster; and, lastly, a confusion of overturned parts of chariots glinting with gold, peering from amongst which was a statue.</a:t>
                      </a: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370D88F4-B07A-D94E-B7F3-8F51DFC677CC}"/>
              </a:ext>
            </a:extLst>
          </p:cNvPr>
          <p:cNvSpPr txBox="1"/>
          <p:nvPr/>
        </p:nvSpPr>
        <p:spPr>
          <a:xfrm>
            <a:off x="101601" y="-1"/>
            <a:ext cx="333828"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2</a:t>
            </a:r>
          </a:p>
        </p:txBody>
      </p:sp>
      <p:sp>
        <p:nvSpPr>
          <p:cNvPr id="5" name="Text Box 2">
            <a:extLst>
              <a:ext uri="{FF2B5EF4-FFF2-40B4-BE49-F238E27FC236}">
                <a16:creationId xmlns:a16="http://schemas.microsoft.com/office/drawing/2014/main" id="{67629003-7EB6-E047-98BB-670189E3E8E7}"/>
              </a:ext>
            </a:extLst>
          </p:cNvPr>
          <p:cNvSpPr txBox="1">
            <a:spLocks noChangeArrowheads="1"/>
          </p:cNvSpPr>
          <p:nvPr/>
        </p:nvSpPr>
        <p:spPr bwMode="auto">
          <a:xfrm>
            <a:off x="2907662" y="5468097"/>
            <a:ext cx="4117252" cy="12573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WORD BOX</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2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Use </a:t>
            </a:r>
            <a:r>
              <a:rPr kumimoji="0" lang="en-US" altLang="en-US" sz="1200" b="0" i="1"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each</a:t>
            </a:r>
            <a:r>
              <a:rPr kumimoji="0" lang="en-US" altLang="en-US" sz="12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word only </a:t>
            </a:r>
            <a:r>
              <a:rPr kumimoji="0" lang="en-US" altLang="en-US" sz="1200" b="0" i="1"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once</a:t>
            </a: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hole </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diet 	</a:t>
            </a:r>
            <a:r>
              <a:rPr kumimoji="0" lang="en-US" altLang="en-US" sz="12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matted </a:t>
            </a:r>
            <a:r>
              <a:rPr lang="en-US" altLang="en-US" sz="1200" b="1" dirty="0">
                <a:latin typeface="Calibri" panose="020F0502020204030204" pitchFamily="34" charset="0"/>
                <a:ea typeface="Calibri" panose="020F0502020204030204" pitchFamily="34" charset="0"/>
                <a:cs typeface="Times New Roman" panose="02020603050405020304" pitchFamily="18" charset="0"/>
              </a:rPr>
              <a:t>	</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negative </a:t>
            </a:r>
            <a:r>
              <a:rPr lang="en-US" altLang="en-US" sz="1200" b="1" dirty="0">
                <a:latin typeface="Calibri" panose="020F0502020204030204" pitchFamily="34" charset="0"/>
                <a:ea typeface="Calibri" panose="020F0502020204030204" pitchFamily="34" charset="0"/>
                <a:cs typeface="Times New Roman" panose="020206030504050203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Tomb</a:t>
            </a:r>
            <a:r>
              <a:rPr kumimoji="0" lang="en-US" altLang="en-US" sz="9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excitement 	</a:t>
            </a:r>
            <a:r>
              <a:rPr kumimoji="0" lang="en-US" altLang="en-US" sz="12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positive</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animal </a:t>
            </a:r>
            <a:r>
              <a:rPr lang="en-US" altLang="en-US" sz="1200" b="1" dirty="0">
                <a:latin typeface="Calibri" panose="020F0502020204030204" pitchFamily="34" charset="0"/>
                <a:ea typeface="Calibri" panose="020F0502020204030204" pitchFamily="34" charset="0"/>
                <a:cs typeface="Times New Roman" panose="020206030504050203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nakedness</a:t>
            </a: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critical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78924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1821524175"/>
              </p:ext>
            </p:extLst>
          </p:nvPr>
        </p:nvGraphicFramePr>
        <p:xfrm>
          <a:off x="0" y="0"/>
          <a:ext cx="9906000" cy="7680960"/>
        </p:xfrm>
        <a:graphic>
          <a:graphicData uri="http://schemas.openxmlformats.org/drawingml/2006/table">
            <a:tbl>
              <a:tblPr firstRow="1" bandRow="1">
                <a:tableStyleId>{5940675A-B579-460E-94D1-54222C63F5DA}</a:tableStyleId>
              </a:tblPr>
              <a:tblGrid>
                <a:gridCol w="4767072">
                  <a:extLst>
                    <a:ext uri="{9D8B030D-6E8A-4147-A177-3AD203B41FA5}">
                      <a16:colId xmlns:a16="http://schemas.microsoft.com/office/drawing/2014/main" val="1905458469"/>
                    </a:ext>
                  </a:extLst>
                </a:gridCol>
                <a:gridCol w="4901184">
                  <a:extLst>
                    <a:ext uri="{9D8B030D-6E8A-4147-A177-3AD203B41FA5}">
                      <a16:colId xmlns:a16="http://schemas.microsoft.com/office/drawing/2014/main" val="3753451114"/>
                    </a:ext>
                  </a:extLst>
                </a:gridCol>
                <a:gridCol w="237744">
                  <a:extLst>
                    <a:ext uri="{9D8B030D-6E8A-4147-A177-3AD203B41FA5}">
                      <a16:colId xmlns:a16="http://schemas.microsoft.com/office/drawing/2014/main" val="4037377586"/>
                    </a:ext>
                  </a:extLst>
                </a:gridCol>
              </a:tblGrid>
              <a:tr h="509750">
                <a:tc gridSpan="3">
                  <a:txBody>
                    <a:bodyPr/>
                    <a:lstStyle/>
                    <a:p>
                      <a:r>
                        <a:rPr lang="en-GB" sz="1200" b="1" u="sng" kern="1200" dirty="0" smtClean="0">
                          <a:solidFill>
                            <a:schemeClr val="tx1"/>
                          </a:solidFill>
                          <a:effectLst/>
                          <a:latin typeface="+mn-lt"/>
                          <a:ea typeface="+mn-ea"/>
                          <a:cs typeface="+mn-cs"/>
                        </a:rPr>
                        <a:t>QUESTION 4:</a:t>
                      </a:r>
                      <a:r>
                        <a:rPr lang="en-GB" sz="1200" b="1" u="sng" kern="1200" baseline="0" dirty="0" smtClean="0">
                          <a:solidFill>
                            <a:schemeClr val="tx1"/>
                          </a:solidFill>
                          <a:effectLst/>
                          <a:latin typeface="+mn-lt"/>
                          <a:ea typeface="+mn-ea"/>
                          <a:cs typeface="+mn-cs"/>
                        </a:rPr>
                        <a:t> Compare how both writers show their attitudes towards the discoveries they have made.  (16 marks)</a:t>
                      </a:r>
                    </a:p>
                    <a:p>
                      <a:r>
                        <a:rPr lang="en-GB" sz="1200" b="1" u="none" kern="1200" baseline="0" dirty="0" smtClean="0">
                          <a:solidFill>
                            <a:schemeClr val="accent4">
                              <a:lumMod val="50000"/>
                            </a:schemeClr>
                          </a:solidFill>
                          <a:effectLst/>
                          <a:latin typeface="+mn-lt"/>
                          <a:ea typeface="+mn-ea"/>
                          <a:cs typeface="+mn-cs"/>
                        </a:rPr>
                        <a:t>Bronze: Use 2 quotes from each extract which show how the writer feels</a:t>
                      </a:r>
                    </a:p>
                    <a:p>
                      <a:r>
                        <a:rPr lang="en-GB" sz="1200" b="1" u="none" kern="1200" baseline="0" dirty="0" smtClean="0">
                          <a:solidFill>
                            <a:schemeClr val="bg1">
                              <a:lumMod val="50000"/>
                            </a:schemeClr>
                          </a:solidFill>
                          <a:effectLst/>
                          <a:latin typeface="+mn-lt"/>
                          <a:ea typeface="+mn-ea"/>
                          <a:cs typeface="+mn-cs"/>
                        </a:rPr>
                        <a:t>Silver: zoom in on the language being used and its effect on the reader</a:t>
                      </a:r>
                    </a:p>
                    <a:p>
                      <a:r>
                        <a:rPr lang="en-GB" sz="1200" b="1" u="none" kern="1200" baseline="0" dirty="0" smtClean="0">
                          <a:solidFill>
                            <a:schemeClr val="accent4">
                              <a:lumMod val="75000"/>
                            </a:schemeClr>
                          </a:solidFill>
                          <a:effectLst/>
                          <a:latin typeface="+mn-lt"/>
                          <a:ea typeface="+mn-ea"/>
                          <a:cs typeface="+mn-cs"/>
                        </a:rPr>
                        <a:t>Gold: analyse the methods used by the writers to show their attitudes</a:t>
                      </a:r>
                      <a:endParaRPr lang="en-GB" sz="1200" b="1" u="none" kern="1200" dirty="0">
                        <a:solidFill>
                          <a:schemeClr val="accent4">
                            <a:lumMod val="75000"/>
                          </a:schemeClr>
                        </a:solidFill>
                        <a:effectLst/>
                        <a:latin typeface="+mn-lt"/>
                        <a:ea typeface="+mn-ea"/>
                        <a:cs typeface="+mn-cs"/>
                      </a:endParaRPr>
                    </a:p>
                  </a:txBody>
                  <a:tcPr anchor="ctr">
                    <a:solidFill>
                      <a:schemeClr val="bg1"/>
                    </a:solidFill>
                  </a:tcPr>
                </a:tc>
                <a:tc hMerge="1">
                  <a:txBody>
                    <a:bodyPr/>
                    <a:lstStyle/>
                    <a:p>
                      <a:endParaRPr lang="en-GB" sz="1200" u="none" kern="1200" dirty="0">
                        <a:solidFill>
                          <a:schemeClr val="tx1"/>
                        </a:solidFill>
                        <a:effectLst/>
                        <a:latin typeface="+mn-lt"/>
                        <a:ea typeface="+mn-ea"/>
                        <a:cs typeface="+mn-cs"/>
                      </a:endParaRPr>
                    </a:p>
                  </a:txBody>
                  <a:tcPr anchor="ctr">
                    <a:solidFill>
                      <a:schemeClr val="bg1">
                        <a:lumMod val="85000"/>
                      </a:schemeClr>
                    </a:solidFill>
                  </a:tcPr>
                </a:tc>
                <a:tc hMerge="1">
                  <a:txBody>
                    <a:bodyPr/>
                    <a:lstStyle/>
                    <a:p>
                      <a:pPr algn="ctr"/>
                      <a:endParaRPr lang="en-GB" sz="2000" b="1" dirty="0"/>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200" u="sng" kern="1200" dirty="0" smtClean="0">
                          <a:solidFill>
                            <a:schemeClr val="tx1"/>
                          </a:solidFill>
                          <a:effectLst/>
                          <a:latin typeface="+mn-lt"/>
                          <a:ea typeface="+mn-ea"/>
                          <a:cs typeface="+mn-cs"/>
                        </a:rPr>
                        <a:t>Source A:</a:t>
                      </a:r>
                      <a:r>
                        <a:rPr lang="en-GB" sz="1200" u="sng"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In </a:t>
                      </a:r>
                      <a:r>
                        <a:rPr lang="en-GB" sz="1200" kern="1200" dirty="0">
                          <a:solidFill>
                            <a:schemeClr val="tx1"/>
                          </a:solidFill>
                          <a:effectLst/>
                          <a:latin typeface="+mn-lt"/>
                          <a:ea typeface="+mn-ea"/>
                          <a:cs typeface="+mn-cs"/>
                        </a:rPr>
                        <a:t>another harbour not far away, a woman, who was suckling a recently-born child, came one day alongside our ship, and remained there out of mere curiosity, whilst the sleet fell and thawed on her naked body, and on the skin of her naked baby! These poor wretches were stunted in their growth, their hideous faces decorated with white paint, their skins filthy and greasy, their hair entangled, their voices unpleasant, and their gestures violent. Viewing such men, it is difficult to accept they are fellow human beings, inhabitants of the same world.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At night five or six human beings, naked and scarcely protected from the wind and rain of this stormy climate, sleep on the wet ground coiled up like animals. Whenever it is low tide, winter or summer, night or day, they must pick shellfish from the rocks; and the women either dive to collect sea-eggs, or sit patiently in their canoes, and with a baited hair-line without any hook, jerk out little fish. If a seal is killed, or the floating carcass of a rotting whale is discovered, it is a feast; and such miserable food is assisted by a few tasteless berries and fungi</a:t>
                      </a:r>
                      <a:r>
                        <a:rPr lang="en-GB" sz="1200" kern="1200" dirty="0" smtClean="0">
                          <a:solidFill>
                            <a:schemeClr val="tx1"/>
                          </a:solidFill>
                          <a:effectLst/>
                          <a:latin typeface="+mn-lt"/>
                          <a:ea typeface="+mn-ea"/>
                          <a:cs typeface="+mn-cs"/>
                        </a:rPr>
                        <a:t>.</a:t>
                      </a:r>
                    </a:p>
                    <a:p>
                      <a:endParaRPr lang="en-GB" sz="1200" kern="1200" dirty="0" smtClean="0">
                        <a:solidFill>
                          <a:schemeClr val="tx1"/>
                        </a:solidFill>
                        <a:effectLst/>
                        <a:latin typeface="Arial Narrow" panose="020B0606020202030204" pitchFamily="34" charset="0"/>
                        <a:ea typeface="+mn-ea"/>
                        <a:cs typeface="+mn-cs"/>
                      </a:endParaRPr>
                    </a:p>
                    <a:p>
                      <a:r>
                        <a:rPr lang="en-GB" sz="1200" b="1" u="sng" kern="1200" dirty="0" smtClean="0">
                          <a:solidFill>
                            <a:schemeClr val="tx1"/>
                          </a:solidFill>
                          <a:effectLst/>
                          <a:latin typeface="Arial Narrow" panose="020B0606020202030204" pitchFamily="34" charset="0"/>
                          <a:ea typeface="+mn-ea"/>
                          <a:cs typeface="+mn-cs"/>
                        </a:rPr>
                        <a:t>SOURCE B</a:t>
                      </a:r>
                      <a:r>
                        <a:rPr lang="en-GB" sz="1200" b="1" kern="1200" dirty="0" smtClean="0">
                          <a:solidFill>
                            <a:schemeClr val="tx1"/>
                          </a:solidFill>
                          <a:effectLst/>
                          <a:latin typeface="Arial Narrow" panose="020B0606020202030204" pitchFamily="34" charset="0"/>
                          <a:ea typeface="+mn-ea"/>
                          <a:cs typeface="+mn-cs"/>
                        </a:rPr>
                        <a:t>: It </a:t>
                      </a:r>
                      <a:r>
                        <a:rPr lang="en-GB" sz="1200" b="1" kern="1200" dirty="0" smtClean="0">
                          <a:solidFill>
                            <a:schemeClr val="tx1"/>
                          </a:solidFill>
                          <a:effectLst/>
                          <a:latin typeface="Arial Narrow" panose="020B0606020202030204" pitchFamily="34" charset="0"/>
                          <a:ea typeface="+mn-ea"/>
                          <a:cs typeface="+mn-cs"/>
                        </a:rPr>
                        <a:t>was sometime before I could see as the hot air escaping caused the candle to flicker, but as soon as my eyes became accustomed to the glimmer of light the interior of the chamber gradually loomed before me, with its strange and wonderful medley of extraordinary and beautiful objects heaped upon one another…</a:t>
                      </a:r>
                    </a:p>
                    <a:p>
                      <a:r>
                        <a:rPr lang="en-GB" sz="1200" b="1" kern="1200" dirty="0" smtClean="0">
                          <a:solidFill>
                            <a:schemeClr val="tx1"/>
                          </a:solidFill>
                          <a:effectLst/>
                          <a:latin typeface="Arial Narrow" panose="020B0606020202030204" pitchFamily="34" charset="0"/>
                          <a:ea typeface="+mn-ea"/>
                          <a:cs typeface="+mn-cs"/>
                        </a:rPr>
                        <a:t> </a:t>
                      </a:r>
                    </a:p>
                    <a:p>
                      <a:r>
                        <a:rPr lang="en-GB" sz="1200" b="1" kern="1200" dirty="0" smtClean="0">
                          <a:solidFill>
                            <a:schemeClr val="tx1"/>
                          </a:solidFill>
                          <a:effectLst/>
                          <a:latin typeface="Arial Narrow" panose="020B0606020202030204" pitchFamily="34" charset="0"/>
                          <a:ea typeface="+mn-ea"/>
                          <a:cs typeface="+mn-cs"/>
                        </a:rPr>
                        <a:t>With the light of an electric torch as well as an additional candle, we looked in.</a:t>
                      </a:r>
                    </a:p>
                    <a:p>
                      <a:r>
                        <a:rPr lang="en-GB" sz="1200" b="1" kern="1200" dirty="0" smtClean="0">
                          <a:solidFill>
                            <a:schemeClr val="tx1"/>
                          </a:solidFill>
                          <a:effectLst/>
                          <a:latin typeface="Arial Narrow" panose="020B0606020202030204" pitchFamily="34" charset="0"/>
                          <a:ea typeface="+mn-ea"/>
                          <a:cs typeface="+mn-cs"/>
                        </a:rPr>
                        <a:t> </a:t>
                      </a:r>
                    </a:p>
                    <a:p>
                      <a:r>
                        <a:rPr lang="en-GB" sz="1200" b="1" kern="1200" dirty="0" smtClean="0">
                          <a:solidFill>
                            <a:schemeClr val="tx1"/>
                          </a:solidFill>
                          <a:effectLst/>
                          <a:latin typeface="Arial Narrow" panose="020B0606020202030204" pitchFamily="34" charset="0"/>
                          <a:ea typeface="+mn-ea"/>
                          <a:cs typeface="+mn-cs"/>
                        </a:rPr>
                        <a:t>Our sensations and astonishment are difficult to describe as the better light revealed to us the marvellous collection of treasures exquisitely painted, inlaid, and ornamental caskets; finely carved chairs; a golden inlaid throne; beneath our very eyes, in the doorway, a lovely wishing-cup made from alabaster</a:t>
                      </a:r>
                      <a:endParaRPr lang="en-GB" sz="1200" kern="1200" dirty="0">
                        <a:solidFill>
                          <a:schemeClr val="tx1"/>
                        </a:solidFill>
                        <a:effectLst/>
                        <a:latin typeface="+mn-lt"/>
                        <a:ea typeface="+mn-ea"/>
                        <a:cs typeface="+mn-cs"/>
                      </a:endParaRPr>
                    </a:p>
                  </a:txBody>
                  <a:tcPr/>
                </a:tc>
                <a:tc>
                  <a:txBody>
                    <a:bodyPr/>
                    <a:lstStyle/>
                    <a:p>
                      <a:r>
                        <a:rPr lang="en-GB" sz="1200" dirty="0" smtClean="0"/>
                        <a:t>METHOD:</a:t>
                      </a:r>
                    </a:p>
                    <a:p>
                      <a:endParaRPr lang="en-GB" sz="1200" dirty="0" smtClean="0"/>
                    </a:p>
                    <a:p>
                      <a:r>
                        <a:rPr lang="en-GB" sz="1200" dirty="0" smtClean="0"/>
                        <a:t>ZOOM</a:t>
                      </a:r>
                      <a:r>
                        <a:rPr lang="en-GB" sz="1200" baseline="0" dirty="0" smtClean="0"/>
                        <a:t> IN:</a:t>
                      </a:r>
                    </a:p>
                    <a:p>
                      <a:endParaRPr lang="en-GB" sz="1200" baseline="0" dirty="0" smtClean="0"/>
                    </a:p>
                    <a:p>
                      <a:endParaRPr lang="en-GB" sz="1200" baseline="0" dirty="0" smtClean="0"/>
                    </a:p>
                    <a:p>
                      <a:r>
                        <a:rPr lang="en-GB" sz="1200" baseline="0" dirty="0" smtClean="0"/>
                        <a:t>ZOOM OUT:</a:t>
                      </a:r>
                    </a:p>
                    <a:p>
                      <a:endParaRPr lang="en-GB" sz="1200" baseline="0" dirty="0" smtClean="0"/>
                    </a:p>
                    <a:p>
                      <a:endParaRPr lang="en-GB" sz="1200" baseline="0" dirty="0" smtClean="0"/>
                    </a:p>
                    <a:p>
                      <a:endParaRPr lang="en-GB" sz="1200" baseline="0" dirty="0" smtClean="0"/>
                    </a:p>
                    <a:p>
                      <a:r>
                        <a:rPr lang="en-GB" sz="1200" baseline="0" dirty="0" smtClean="0"/>
                        <a:t>METHOD 2:</a:t>
                      </a:r>
                    </a:p>
                    <a:p>
                      <a:endParaRPr lang="en-GB" sz="1200" baseline="0" dirty="0" smtClean="0"/>
                    </a:p>
                    <a:p>
                      <a:r>
                        <a:rPr lang="en-GB" sz="1200" baseline="0" dirty="0" smtClean="0"/>
                        <a:t>ZOOM IN:</a:t>
                      </a:r>
                    </a:p>
                    <a:p>
                      <a:endParaRPr lang="en-GB" sz="1200" baseline="0" dirty="0" smtClean="0"/>
                    </a:p>
                    <a:p>
                      <a:endParaRPr lang="en-GB" sz="1200" baseline="0" dirty="0" smtClean="0"/>
                    </a:p>
                    <a:p>
                      <a:r>
                        <a:rPr lang="en-GB" sz="1200" baseline="0" dirty="0" smtClean="0"/>
                        <a:t>ZOOM OUT:</a:t>
                      </a:r>
                    </a:p>
                    <a:p>
                      <a:endParaRPr lang="en-GB" sz="1200" baseline="0" dirty="0" smtClean="0"/>
                    </a:p>
                    <a:p>
                      <a:endParaRPr lang="en-GB" sz="1200" baseline="0" dirty="0" smtClean="0"/>
                    </a:p>
                    <a:p>
                      <a:endParaRPr lang="en-GB" sz="1200" baseline="0" dirty="0" smtClean="0"/>
                    </a:p>
                    <a:p>
                      <a:r>
                        <a:rPr lang="en-GB" sz="1200" b="1" dirty="0" smtClean="0">
                          <a:latin typeface="Arial Narrow" panose="020B0606020202030204" pitchFamily="34" charset="0"/>
                        </a:rPr>
                        <a:t>METHOD:</a:t>
                      </a:r>
                    </a:p>
                    <a:p>
                      <a:endParaRPr lang="en-GB" sz="1200" b="1" dirty="0" smtClean="0">
                        <a:latin typeface="Arial Narrow" panose="020B0606020202030204" pitchFamily="34" charset="0"/>
                      </a:endParaRPr>
                    </a:p>
                    <a:p>
                      <a:r>
                        <a:rPr lang="en-GB" sz="1200" b="1" dirty="0" smtClean="0">
                          <a:latin typeface="Arial Narrow" panose="020B0606020202030204" pitchFamily="34" charset="0"/>
                        </a:rPr>
                        <a:t>ZOOM</a:t>
                      </a:r>
                      <a:r>
                        <a:rPr lang="en-GB" sz="1200" b="1" baseline="0" dirty="0" smtClean="0">
                          <a:latin typeface="Arial Narrow" panose="020B0606020202030204" pitchFamily="34" charset="0"/>
                        </a:rPr>
                        <a:t> IN:</a:t>
                      </a:r>
                    </a:p>
                    <a:p>
                      <a:endParaRPr lang="en-GB" sz="1200" b="1" baseline="0" dirty="0" smtClean="0">
                        <a:latin typeface="Arial Narrow" panose="020B0606020202030204" pitchFamily="34" charset="0"/>
                      </a:endParaRPr>
                    </a:p>
                    <a:p>
                      <a:endParaRPr lang="en-GB" sz="1200" b="1" baseline="0" dirty="0" smtClean="0">
                        <a:latin typeface="Arial Narrow" panose="020B0606020202030204" pitchFamily="34" charset="0"/>
                      </a:endParaRPr>
                    </a:p>
                    <a:p>
                      <a:r>
                        <a:rPr lang="en-GB" sz="1200" b="1" baseline="0" dirty="0" smtClean="0">
                          <a:latin typeface="Arial Narrow" panose="020B0606020202030204" pitchFamily="34" charset="0"/>
                        </a:rPr>
                        <a:t>ZOOM OUT:</a:t>
                      </a:r>
                    </a:p>
                    <a:p>
                      <a:endParaRPr lang="en-GB" sz="1200" b="1" baseline="0" dirty="0" smtClean="0">
                        <a:latin typeface="Arial Narrow" panose="020B0606020202030204" pitchFamily="34" charset="0"/>
                      </a:endParaRPr>
                    </a:p>
                    <a:p>
                      <a:endParaRPr lang="en-GB" sz="1200" b="1" baseline="0" dirty="0" smtClean="0">
                        <a:latin typeface="Arial Narrow" panose="020B0606020202030204" pitchFamily="34" charset="0"/>
                      </a:endParaRPr>
                    </a:p>
                    <a:p>
                      <a:r>
                        <a:rPr lang="en-GB" sz="1200" b="1" baseline="0" dirty="0" smtClean="0">
                          <a:latin typeface="Arial Narrow" panose="020B0606020202030204" pitchFamily="34" charset="0"/>
                        </a:rPr>
                        <a:t>METHOD 2:</a:t>
                      </a:r>
                    </a:p>
                    <a:p>
                      <a:endParaRPr lang="en-GB" sz="1200" b="1" baseline="0" dirty="0" smtClean="0">
                        <a:latin typeface="Arial Narrow" panose="020B0606020202030204" pitchFamily="34" charset="0"/>
                      </a:endParaRPr>
                    </a:p>
                    <a:p>
                      <a:r>
                        <a:rPr lang="en-GB" sz="1200" b="1" baseline="0" dirty="0" smtClean="0">
                          <a:latin typeface="Arial Narrow" panose="020B0606020202030204" pitchFamily="34" charset="0"/>
                        </a:rPr>
                        <a:t>ZOOM IN:</a:t>
                      </a:r>
                    </a:p>
                    <a:p>
                      <a:endParaRPr lang="en-GB" sz="1200" b="1" baseline="0" dirty="0" smtClean="0">
                        <a:latin typeface="Arial Narrow" panose="020B0606020202030204" pitchFamily="34" charset="0"/>
                      </a:endParaRPr>
                    </a:p>
                    <a:p>
                      <a:endParaRPr lang="en-GB" sz="1200" b="1" baseline="0" dirty="0" smtClean="0">
                        <a:latin typeface="Arial Narrow" panose="020B0606020202030204" pitchFamily="34" charset="0"/>
                      </a:endParaRPr>
                    </a:p>
                    <a:p>
                      <a:r>
                        <a:rPr lang="en-GB" sz="1200" b="1" baseline="0" dirty="0" smtClean="0">
                          <a:latin typeface="Arial Narrow" panose="020B0606020202030204" pitchFamily="34" charset="0"/>
                        </a:rPr>
                        <a:t>ZOOM OUT:</a:t>
                      </a:r>
                    </a:p>
                    <a:p>
                      <a:endParaRPr lang="en-GB" sz="1200" baseline="0" dirty="0" smtClean="0"/>
                    </a:p>
                    <a:p>
                      <a:endParaRPr lang="en-GB" sz="1200" baseline="0" dirty="0" smtClean="0"/>
                    </a:p>
                    <a:p>
                      <a:endParaRPr lang="en-GB" sz="1200" baseline="0" dirty="0" smtClean="0"/>
                    </a:p>
                    <a:p>
                      <a:endParaRPr lang="en-GB" sz="1200" baseline="0" dirty="0" smtClean="0"/>
                    </a:p>
                    <a:p>
                      <a:endParaRPr lang="en-GB" sz="1200" dirty="0" smtClean="0"/>
                    </a:p>
                  </a:txBody>
                  <a:tcPr/>
                </a:tc>
                <a:tc>
                  <a:txBody>
                    <a:bodyPr/>
                    <a:lstStyle/>
                    <a:p>
                      <a:endParaRPr lang="en-GB" sz="1100" kern="1200" dirty="0">
                        <a:solidFill>
                          <a:schemeClr val="tx1"/>
                        </a:solidFill>
                        <a:effectLst/>
                        <a:latin typeface="+mn-lt"/>
                        <a:ea typeface="+mn-ea"/>
                        <a:cs typeface="+mn-cs"/>
                      </a:endParaRPr>
                    </a:p>
                  </a:txBody>
                  <a:tcPr/>
                </a:tc>
                <a:extLst>
                  <a:ext uri="{0D108BD9-81ED-4DB2-BD59-A6C34878D82A}">
                    <a16:rowId xmlns:a16="http://schemas.microsoft.com/office/drawing/2014/main" val="1116729945"/>
                  </a:ext>
                </a:extLst>
              </a:tr>
            </a:tbl>
          </a:graphicData>
        </a:graphic>
      </p:graphicFrame>
      <p:sp>
        <p:nvSpPr>
          <p:cNvPr id="2" name="Explosion 1 1"/>
          <p:cNvSpPr/>
          <p:nvPr/>
        </p:nvSpPr>
        <p:spPr>
          <a:xfrm>
            <a:off x="8211312" y="0"/>
            <a:ext cx="1694688" cy="141427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PLAN</a:t>
            </a:r>
            <a:endParaRPr lang="en-GB" dirty="0"/>
          </a:p>
        </p:txBody>
      </p:sp>
    </p:spTree>
    <p:extLst>
      <p:ext uri="{BB962C8B-B14F-4D97-AF65-F5344CB8AC3E}">
        <p14:creationId xmlns:p14="http://schemas.microsoft.com/office/powerpoint/2010/main" val="674369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3837579076"/>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38367">
                  <a:extLst>
                    <a:ext uri="{9D8B030D-6E8A-4147-A177-3AD203B41FA5}">
                      <a16:colId xmlns:a16="http://schemas.microsoft.com/office/drawing/2014/main" val="3753451114"/>
                    </a:ext>
                  </a:extLst>
                </a:gridCol>
                <a:gridCol w="2813222">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effectLst/>
                        </a:rPr>
                        <a:t>Refer to Source A and Source B. Write a summary to describe the differences in the ways homelessness is described.</a:t>
                      </a:r>
                      <a:endParaRPr lang="en-GB" sz="1800" b="1" i="0" kern="1200" dirty="0">
                        <a:solidFill>
                          <a:schemeClr val="lt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200" kern="1200" dirty="0">
                          <a:solidFill>
                            <a:schemeClr val="tx1"/>
                          </a:solidFill>
                          <a:effectLst/>
                          <a:latin typeface="+mn-lt"/>
                          <a:ea typeface="+mn-ea"/>
                          <a:cs typeface="+mn-cs"/>
                        </a:rPr>
                        <a:t>Paddy was my mate for about the next fortnight, and, as he was the first tramp I had known at all well, I want to give an account of him. I believe that he was a typical tramp and there are tens of thousands in England like him.</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He was a tallish man, aged about thirty-five, with fair hair going grey and watery blue eyes. His features were good, but his cheeks had sunk and had that greyish, dirty in the grain look that comes of a bread and margarine diet. He was dressed, rather better than most tramps, in a tweed shooting-jacket and a pair of old suit trousers. He was bothered about his appearance, and carried a razor and boot brush that he would not sell even though one could tell he was a tramp from one hundred yards away.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He had been brought up in Ireland, served two years in the war, and then worked in a factory but he had lost his job two years earlier. He was horribly ashamed of being a tramp, but he had picked up all a tramp’s habits. He browsed the pavements endlessly, never missing a cigarette end, or even an empty cigarette packet, as he used the foil paper for rolling cigarettes. He did not commit crime, however. Once, Paddy noticed a bottle of milk on a doorstep, evidently left there by mistake. He stopped, eyeing up the bottle hungrily.</a:t>
                      </a:r>
                    </a:p>
                  </a:txBody>
                  <a:tcPr/>
                </a:tc>
                <a:tc>
                  <a:txBody>
                    <a:bodyPr/>
                    <a:lstStyle/>
                    <a:p>
                      <a:endParaRPr lang="en-GB" sz="1200" dirty="0"/>
                    </a:p>
                  </a:txBody>
                  <a:tcPr/>
                </a:tc>
                <a:tc>
                  <a:txBody>
                    <a:bodyPr/>
                    <a:lstStyle/>
                    <a:p>
                      <a:r>
                        <a:rPr lang="en-GB" sz="1200" kern="1200" dirty="0">
                          <a:solidFill>
                            <a:schemeClr val="tx1"/>
                          </a:solidFill>
                          <a:effectLst/>
                          <a:latin typeface="+mn-lt"/>
                          <a:ea typeface="+mn-ea"/>
                          <a:cs typeface="+mn-cs"/>
                        </a:rPr>
                        <a:t>A police spokeswoman told Mail Online: “As far as we know the man isn't actually homeless. He is just sitting shivering and people feel sorry for him. If he doesn't actually ask for money, he hasn't broken the law.”</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She added: “People will just feel sorry for him and say 'here's a tenner mate'. That's what we believe is happening.” Officers say the large sum of money suggests the man may be one of a group of all-British '</a:t>
                      </a:r>
                      <a:r>
                        <a:rPr lang="en-GB" sz="1200" kern="1200" dirty="0" err="1">
                          <a:solidFill>
                            <a:schemeClr val="tx1"/>
                          </a:solidFill>
                          <a:effectLst/>
                          <a:latin typeface="+mn-lt"/>
                          <a:ea typeface="+mn-ea"/>
                          <a:cs typeface="+mn-cs"/>
                        </a:rPr>
                        <a:t>hardcore</a:t>
                      </a:r>
                      <a:r>
                        <a:rPr lang="en-GB" sz="1200" kern="1200" dirty="0">
                          <a:solidFill>
                            <a:schemeClr val="tx1"/>
                          </a:solidFill>
                          <a:effectLst/>
                          <a:latin typeface="+mn-lt"/>
                          <a:ea typeface="+mn-ea"/>
                          <a:cs typeface="+mn-cs"/>
                        </a:rPr>
                        <a:t>' beggars they fear are operating in the city.</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Chief Inspector Shaun </a:t>
                      </a:r>
                      <a:r>
                        <a:rPr lang="en-GB" sz="1200" kern="1200" dirty="0" err="1">
                          <a:solidFill>
                            <a:schemeClr val="tx1"/>
                          </a:solidFill>
                          <a:effectLst/>
                          <a:latin typeface="+mn-lt"/>
                          <a:ea typeface="+mn-ea"/>
                          <a:cs typeface="+mn-cs"/>
                        </a:rPr>
                        <a:t>Ostle</a:t>
                      </a:r>
                      <a:r>
                        <a:rPr lang="en-GB" sz="1200" kern="1200" dirty="0">
                          <a:solidFill>
                            <a:schemeClr val="tx1"/>
                          </a:solidFill>
                          <a:effectLst/>
                          <a:latin typeface="+mn-lt"/>
                          <a:ea typeface="+mn-ea"/>
                          <a:cs typeface="+mn-cs"/>
                        </a:rPr>
                        <a:t> of Nottinghamshire Police said: “This shows they are basically conning people. He said it was three days' work. Finding that amount of money on someone like that doesn't surprise us any more – which is perhaps the more worrying thing, really”. Mr </a:t>
                      </a:r>
                      <a:r>
                        <a:rPr lang="en-GB" sz="1200" kern="1200" dirty="0" err="1">
                          <a:solidFill>
                            <a:schemeClr val="tx1"/>
                          </a:solidFill>
                          <a:effectLst/>
                          <a:latin typeface="+mn-lt"/>
                          <a:ea typeface="+mn-ea"/>
                          <a:cs typeface="+mn-cs"/>
                        </a:rPr>
                        <a:t>Ostle</a:t>
                      </a:r>
                      <a:r>
                        <a:rPr lang="en-GB" sz="1200" kern="1200" dirty="0">
                          <a:solidFill>
                            <a:schemeClr val="tx1"/>
                          </a:solidFill>
                          <a:effectLst/>
                          <a:latin typeface="+mn-lt"/>
                          <a:ea typeface="+mn-ea"/>
                          <a:cs typeface="+mn-cs"/>
                        </a:rPr>
                        <a:t> says he believes some of the group have been posing as Big Issue sellers in the city, adding: “They have been stopped before with similar amounts on them. It just shows that when some of these people ask for money it is just a scam. People need to understand they are being conned.” He went on to say: “These people have more than enough so they don't need to go on begging.” </a:t>
                      </a:r>
                    </a:p>
                    <a:p>
                      <a:endParaRPr lang="en-GB" sz="1200" kern="1200" dirty="0">
                        <a:solidFill>
                          <a:schemeClr val="tx1"/>
                        </a:solidFill>
                        <a:effectLst/>
                        <a:latin typeface="+mn-lt"/>
                        <a:ea typeface="+mn-ea"/>
                        <a:cs typeface="+mn-cs"/>
                      </a:endParaRP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B3FF04E8-5B6B-4B4D-B5FA-2D3987BF92A6}"/>
              </a:ext>
            </a:extLst>
          </p:cNvPr>
          <p:cNvSpPr txBox="1"/>
          <p:nvPr/>
        </p:nvSpPr>
        <p:spPr>
          <a:xfrm>
            <a:off x="101601" y="0"/>
            <a:ext cx="3193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3</a:t>
            </a:r>
          </a:p>
        </p:txBody>
      </p:sp>
    </p:spTree>
    <p:extLst>
      <p:ext uri="{BB962C8B-B14F-4D97-AF65-F5344CB8AC3E}">
        <p14:creationId xmlns:p14="http://schemas.microsoft.com/office/powerpoint/2010/main" val="253288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1944404428"/>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38367">
                  <a:extLst>
                    <a:ext uri="{9D8B030D-6E8A-4147-A177-3AD203B41FA5}">
                      <a16:colId xmlns:a16="http://schemas.microsoft.com/office/drawing/2014/main" val="3753451114"/>
                    </a:ext>
                  </a:extLst>
                </a:gridCol>
                <a:gridCol w="2813222">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effectLst/>
                        </a:rPr>
                        <a:t>Refer to Source A and Source B. Write a summary to describe the differences in the ways homelessness is described.</a:t>
                      </a:r>
                      <a:endParaRPr lang="en-GB" sz="1800" b="1" i="0" kern="1200" dirty="0">
                        <a:solidFill>
                          <a:schemeClr val="lt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200" kern="1200" dirty="0">
                          <a:solidFill>
                            <a:schemeClr val="tx1"/>
                          </a:solidFill>
                          <a:effectLst/>
                          <a:latin typeface="+mn-lt"/>
                          <a:ea typeface="+mn-ea"/>
                          <a:cs typeface="+mn-cs"/>
                        </a:rPr>
                        <a:t>Paddy was my mate for about the next fortnight, and, as he was the first tramp I had known at all well, I want to give an account of him. I believe that he was a typical tramp and there are tens of thousands in England like him.</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He was a tallish man, aged about thirty-five, with fair hair going grey and watery blue eyes. His features were good, but his cheeks had sunk and had that greyish, dirty in the grain look that comes of a bread and margarine diet. He was dressed, rather better than most tramps, in a tweed shooting-jacket and a pair of old suit trousers. He was bothered about his appearance, and carried a razor and boot brush that he would not sell even though one could tell he was a tramp from one hundred yards away.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He had been brought up in Ireland, served two years in the war, and then worked in a factory but he had lost his job two years earlier. He was horribly ashamed of being a tramp, but he had picked up all a tramp’s habits. He browsed the pavements endlessly, never missing a cigarette end, or even an empty cigarette packet, as he used the foil paper for rolling cigarettes. He did not commit crime, however. Once, Paddy noticed a bottle of milk on a doorstep, evidently left there by mistake. He stopped, eyeing up the bottle hungrily.</a:t>
                      </a:r>
                    </a:p>
                  </a:txBody>
                  <a:tcPr/>
                </a:tc>
                <a:tc>
                  <a:txBody>
                    <a:bodyPr/>
                    <a:lstStyle/>
                    <a:p>
                      <a:r>
                        <a:rPr lang="en-GB" sz="1200" kern="1200" dirty="0">
                          <a:solidFill>
                            <a:schemeClr val="tx1"/>
                          </a:solidFill>
                          <a:effectLst/>
                          <a:latin typeface="+mn-lt"/>
                          <a:ea typeface="+mn-ea"/>
                          <a:cs typeface="+mn-cs"/>
                        </a:rPr>
                        <a:t>George Orwell, the author of </a:t>
                      </a:r>
                      <a:r>
                        <a:rPr lang="en-GB" sz="1200" b="1" kern="1200" dirty="0">
                          <a:solidFill>
                            <a:schemeClr val="tx1"/>
                          </a:solidFill>
                          <a:effectLst/>
                          <a:latin typeface="+mn-lt"/>
                          <a:ea typeface="+mn-ea"/>
                          <a:cs typeface="+mn-cs"/>
                        </a:rPr>
                        <a:t>Source A</a:t>
                      </a:r>
                      <a:r>
                        <a:rPr lang="en-GB" sz="1200" kern="1200" dirty="0">
                          <a:solidFill>
                            <a:schemeClr val="tx1"/>
                          </a:solidFill>
                          <a:effectLst/>
                          <a:latin typeface="+mn-lt"/>
                          <a:ea typeface="+mn-ea"/>
                          <a:cs typeface="+mn-cs"/>
                        </a:rPr>
                        <a:t>, has a positive attitude towards homeless people. He describes a tramp he met called </a:t>
                      </a:r>
                      <a:r>
                        <a:rPr lang="en-GB" sz="1200" b="1" kern="1200" dirty="0">
                          <a:solidFill>
                            <a:schemeClr val="tx1"/>
                          </a:solidFill>
                          <a:effectLst/>
                          <a:latin typeface="+mn-lt"/>
                          <a:ea typeface="+mn-ea"/>
                          <a:cs typeface="+mn-cs"/>
                        </a:rPr>
                        <a:t>Paddy</a:t>
                      </a:r>
                      <a:r>
                        <a:rPr lang="en-GB" sz="1200" kern="1200" dirty="0">
                          <a:solidFill>
                            <a:schemeClr val="tx1"/>
                          </a:solidFill>
                          <a:effectLst/>
                          <a:latin typeface="+mn-lt"/>
                          <a:ea typeface="+mn-ea"/>
                          <a:cs typeface="+mn-cs"/>
                        </a:rPr>
                        <a:t>, who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Paddy might have been homeless but he was </a:t>
                      </a:r>
                      <a:r>
                        <a:rPr lang="en-GB" sz="1200" b="1" u="sng" kern="1200" dirty="0">
                          <a:solidFill>
                            <a:schemeClr val="tx1"/>
                          </a:solidFill>
                          <a:effectLst/>
                          <a:latin typeface="+mn-lt"/>
                          <a:ea typeface="+mn-ea"/>
                          <a:cs typeface="+mn-cs"/>
                        </a:rPr>
                        <a:t>not</a:t>
                      </a:r>
                      <a:r>
                        <a:rPr lang="en-GB" sz="1200" kern="1200" dirty="0">
                          <a:solidFill>
                            <a:schemeClr val="tx1"/>
                          </a:solidFill>
                          <a:effectLst/>
                          <a:latin typeface="+mn-lt"/>
                          <a:ea typeface="+mn-ea"/>
                          <a:cs typeface="+mn-cs"/>
                        </a:rPr>
                        <a:t> a criminal. To show that Paddy is honest, the writer describes how … … …</a:t>
                      </a:r>
                    </a:p>
                    <a:p>
                      <a:r>
                        <a:rPr lang="en-GB" sz="1800" kern="1200" dirty="0">
                          <a:solidFill>
                            <a:schemeClr val="tx1"/>
                          </a:solidFill>
                          <a:effectLst/>
                          <a:latin typeface="+mn-lt"/>
                          <a:ea typeface="+mn-ea"/>
                          <a:cs typeface="+mn-cs"/>
                        </a:rPr>
                        <a:t> </a:t>
                      </a:r>
                    </a:p>
                    <a:p>
                      <a:r>
                        <a:rPr lang="en-GB" sz="18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He finishes by explaining that Paddy might have been poor but he was a </a:t>
                      </a:r>
                      <a:r>
                        <a:rPr lang="en-GB" sz="1200" b="1" kern="1200" dirty="0">
                          <a:solidFill>
                            <a:schemeClr val="tx1"/>
                          </a:solidFill>
                          <a:effectLst/>
                          <a:latin typeface="+mn-lt"/>
                          <a:ea typeface="+mn-ea"/>
                          <a:cs typeface="+mn-cs"/>
                        </a:rPr>
                        <a:t>generous person</a:t>
                      </a:r>
                      <a:r>
                        <a:rPr lang="en-GB" sz="1200" kern="1200" dirty="0">
                          <a:solidFill>
                            <a:schemeClr val="tx1"/>
                          </a:solidFill>
                          <a:effectLst/>
                          <a:latin typeface="+mn-lt"/>
                          <a:ea typeface="+mn-ea"/>
                          <a:cs typeface="+mn-cs"/>
                        </a:rPr>
                        <a:t>. To show that Paddy is </a:t>
                      </a:r>
                      <a:r>
                        <a:rPr lang="en-GB" sz="1200" b="1" kern="1200" dirty="0">
                          <a:solidFill>
                            <a:schemeClr val="tx1"/>
                          </a:solidFill>
                          <a:effectLst/>
                          <a:latin typeface="+mn-lt"/>
                          <a:ea typeface="+mn-ea"/>
                          <a:cs typeface="+mn-cs"/>
                        </a:rPr>
                        <a:t>generous</a:t>
                      </a:r>
                      <a:r>
                        <a:rPr lang="en-GB" sz="1200" kern="1200" dirty="0">
                          <a:solidFill>
                            <a:schemeClr val="tx1"/>
                          </a:solidFill>
                          <a:effectLst/>
                          <a:latin typeface="+mn-lt"/>
                          <a:ea typeface="+mn-ea"/>
                          <a:cs typeface="+mn-cs"/>
                        </a:rPr>
                        <a:t>,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However, the writer of </a:t>
                      </a:r>
                      <a:r>
                        <a:rPr lang="en-GB" sz="1200" b="1" kern="1200" dirty="0">
                          <a:solidFill>
                            <a:schemeClr val="tx1"/>
                          </a:solidFill>
                          <a:effectLst/>
                          <a:latin typeface="+mn-lt"/>
                          <a:ea typeface="+mn-ea"/>
                          <a:cs typeface="+mn-cs"/>
                        </a:rPr>
                        <a:t>Source B</a:t>
                      </a:r>
                      <a:r>
                        <a:rPr lang="en-GB" sz="1200" kern="1200" dirty="0">
                          <a:solidFill>
                            <a:schemeClr val="tx1"/>
                          </a:solidFill>
                          <a:effectLst/>
                          <a:latin typeface="+mn-lt"/>
                          <a:ea typeface="+mn-ea"/>
                          <a:cs typeface="+mn-cs"/>
                        </a:rPr>
                        <a:t> has a very </a:t>
                      </a:r>
                      <a:r>
                        <a:rPr lang="en-GB" sz="1200" b="1" kern="1200" dirty="0">
                          <a:solidFill>
                            <a:schemeClr val="tx1"/>
                          </a:solidFill>
                          <a:effectLst/>
                          <a:latin typeface="+mn-lt"/>
                          <a:ea typeface="+mn-ea"/>
                          <a:cs typeface="+mn-cs"/>
                        </a:rPr>
                        <a:t>negative</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attitude</a:t>
                      </a:r>
                      <a:r>
                        <a:rPr lang="en-GB" sz="1200" kern="1200" dirty="0">
                          <a:solidFill>
                            <a:schemeClr val="tx1"/>
                          </a:solidFill>
                          <a:effectLst/>
                          <a:latin typeface="+mn-lt"/>
                          <a:ea typeface="+mn-ea"/>
                          <a:cs typeface="+mn-cs"/>
                        </a:rPr>
                        <a:t> to homeless people. In the newspaper headline, the word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 writer tells </a:t>
                      </a:r>
                      <a:r>
                        <a:rPr lang="en-GB" sz="1200" b="1" kern="1200" dirty="0">
                          <a:solidFill>
                            <a:schemeClr val="tx1"/>
                          </a:solidFill>
                          <a:effectLst/>
                          <a:latin typeface="+mn-lt"/>
                          <a:ea typeface="+mn-ea"/>
                          <a:cs typeface="+mn-cs"/>
                        </a:rPr>
                        <a:t>a story about a beggar</a:t>
                      </a:r>
                      <a:r>
                        <a:rPr lang="en-GB" sz="1200" kern="1200" dirty="0">
                          <a:solidFill>
                            <a:schemeClr val="tx1"/>
                          </a:solidFill>
                          <a:effectLst/>
                          <a:latin typeface="+mn-lt"/>
                          <a:ea typeface="+mn-ea"/>
                          <a:cs typeface="+mn-cs"/>
                        </a:rPr>
                        <a:t> who … …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 police officer also has a </a:t>
                      </a:r>
                      <a:r>
                        <a:rPr lang="en-GB" sz="1200" b="1" kern="1200" dirty="0">
                          <a:solidFill>
                            <a:schemeClr val="tx1"/>
                          </a:solidFill>
                          <a:effectLst/>
                          <a:latin typeface="+mn-lt"/>
                          <a:ea typeface="+mn-ea"/>
                          <a:cs typeface="+mn-cs"/>
                        </a:rPr>
                        <a:t>negative opinion</a:t>
                      </a:r>
                      <a:r>
                        <a:rPr lang="en-GB" sz="1200" kern="1200" dirty="0">
                          <a:solidFill>
                            <a:schemeClr val="tx1"/>
                          </a:solidFill>
                          <a:effectLst/>
                          <a:latin typeface="+mn-lt"/>
                          <a:ea typeface="+mn-ea"/>
                          <a:cs typeface="+mn-cs"/>
                        </a:rPr>
                        <a:t> about the beggars. He says … …</a:t>
                      </a:r>
                    </a:p>
                    <a:p>
                      <a:endParaRPr lang="en-GB" sz="1200" dirty="0"/>
                    </a:p>
                  </a:txBody>
                  <a:tcPr/>
                </a:tc>
                <a:tc>
                  <a:txBody>
                    <a:bodyPr/>
                    <a:lstStyle/>
                    <a:p>
                      <a:r>
                        <a:rPr lang="en-GB" sz="1200" kern="1200" dirty="0">
                          <a:solidFill>
                            <a:schemeClr val="tx1"/>
                          </a:solidFill>
                          <a:effectLst/>
                          <a:latin typeface="+mn-lt"/>
                          <a:ea typeface="+mn-ea"/>
                          <a:cs typeface="+mn-cs"/>
                        </a:rPr>
                        <a:t>A police spokeswoman told Mail Online: “As far as we know the man isn't actually homeless. He is just sitting shivering and people feel sorry for him. If he doesn't actually ask for money, he hasn't broken the law.”</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She added: “People will just feel sorry for him and say 'here's a tenner mate'. That's what we believe is happening.” Officers say the large sum of money suggests the man may be one of a group of all-British '</a:t>
                      </a:r>
                      <a:r>
                        <a:rPr lang="en-GB" sz="1200" kern="1200" dirty="0" err="1">
                          <a:solidFill>
                            <a:schemeClr val="tx1"/>
                          </a:solidFill>
                          <a:effectLst/>
                          <a:latin typeface="+mn-lt"/>
                          <a:ea typeface="+mn-ea"/>
                          <a:cs typeface="+mn-cs"/>
                        </a:rPr>
                        <a:t>hardcore</a:t>
                      </a:r>
                      <a:r>
                        <a:rPr lang="en-GB" sz="1200" kern="1200" dirty="0">
                          <a:solidFill>
                            <a:schemeClr val="tx1"/>
                          </a:solidFill>
                          <a:effectLst/>
                          <a:latin typeface="+mn-lt"/>
                          <a:ea typeface="+mn-ea"/>
                          <a:cs typeface="+mn-cs"/>
                        </a:rPr>
                        <a:t>' beggars they fear are operating in the city.</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Chief Inspector Shaun </a:t>
                      </a:r>
                      <a:r>
                        <a:rPr lang="en-GB" sz="1200" kern="1200" dirty="0" err="1">
                          <a:solidFill>
                            <a:schemeClr val="tx1"/>
                          </a:solidFill>
                          <a:effectLst/>
                          <a:latin typeface="+mn-lt"/>
                          <a:ea typeface="+mn-ea"/>
                          <a:cs typeface="+mn-cs"/>
                        </a:rPr>
                        <a:t>Ostle</a:t>
                      </a:r>
                      <a:r>
                        <a:rPr lang="en-GB" sz="1200" kern="1200" dirty="0">
                          <a:solidFill>
                            <a:schemeClr val="tx1"/>
                          </a:solidFill>
                          <a:effectLst/>
                          <a:latin typeface="+mn-lt"/>
                          <a:ea typeface="+mn-ea"/>
                          <a:cs typeface="+mn-cs"/>
                        </a:rPr>
                        <a:t> of Nottinghamshire Police said: “This shows they are basically conning people. He said it was three days' work. Finding that amount of money on someone like that doesn't surprise us any more – which is perhaps the more worrying thing, really”. Mr </a:t>
                      </a:r>
                      <a:r>
                        <a:rPr lang="en-GB" sz="1200" kern="1200" dirty="0" err="1">
                          <a:solidFill>
                            <a:schemeClr val="tx1"/>
                          </a:solidFill>
                          <a:effectLst/>
                          <a:latin typeface="+mn-lt"/>
                          <a:ea typeface="+mn-ea"/>
                          <a:cs typeface="+mn-cs"/>
                        </a:rPr>
                        <a:t>Ostle</a:t>
                      </a:r>
                      <a:r>
                        <a:rPr lang="en-GB" sz="1200" kern="1200" dirty="0">
                          <a:solidFill>
                            <a:schemeClr val="tx1"/>
                          </a:solidFill>
                          <a:effectLst/>
                          <a:latin typeface="+mn-lt"/>
                          <a:ea typeface="+mn-ea"/>
                          <a:cs typeface="+mn-cs"/>
                        </a:rPr>
                        <a:t> says he believes some of the group have been posing as Big Issue sellers in the city, adding: “They have been stopped before with similar amounts on them. It just shows that when some of these people ask for money it is just a scam. People need to understand they are being conned.” He went on to say: “These people have more than enough so they don't need to go on begging.” </a:t>
                      </a:r>
                    </a:p>
                    <a:p>
                      <a:endParaRPr lang="en-GB" sz="1200" kern="1200" dirty="0">
                        <a:solidFill>
                          <a:schemeClr val="tx1"/>
                        </a:solidFill>
                        <a:effectLst/>
                        <a:latin typeface="+mn-lt"/>
                        <a:ea typeface="+mn-ea"/>
                        <a:cs typeface="+mn-cs"/>
                      </a:endParaRP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B3FF04E8-5B6B-4B4D-B5FA-2D3987BF92A6}"/>
              </a:ext>
            </a:extLst>
          </p:cNvPr>
          <p:cNvSpPr txBox="1"/>
          <p:nvPr/>
        </p:nvSpPr>
        <p:spPr>
          <a:xfrm>
            <a:off x="101601" y="0"/>
            <a:ext cx="3193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3</a:t>
            </a:r>
          </a:p>
        </p:txBody>
      </p:sp>
    </p:spTree>
    <p:extLst>
      <p:ext uri="{BB962C8B-B14F-4D97-AF65-F5344CB8AC3E}">
        <p14:creationId xmlns:p14="http://schemas.microsoft.com/office/powerpoint/2010/main" val="1984517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294323046"/>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38367">
                  <a:extLst>
                    <a:ext uri="{9D8B030D-6E8A-4147-A177-3AD203B41FA5}">
                      <a16:colId xmlns:a16="http://schemas.microsoft.com/office/drawing/2014/main" val="3753451114"/>
                    </a:ext>
                  </a:extLst>
                </a:gridCol>
                <a:gridCol w="2813222">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effectLst/>
                        </a:rPr>
                        <a:t>Refer to Source A and Source B. Write a summary to describe the differences in the ways homelessness is described.</a:t>
                      </a:r>
                      <a:endParaRPr lang="en-GB" sz="1800" b="1" i="0" kern="1200" dirty="0">
                        <a:solidFill>
                          <a:schemeClr val="lt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200" kern="1200" dirty="0">
                          <a:solidFill>
                            <a:schemeClr val="tx1"/>
                          </a:solidFill>
                          <a:effectLst/>
                          <a:latin typeface="+mn-lt"/>
                          <a:ea typeface="+mn-ea"/>
                          <a:cs typeface="+mn-cs"/>
                        </a:rPr>
                        <a:t>Paddy was my mate for about the next fortnight, and, as he was the first tramp I had known at all well, I want to give an account of him. I believe that he was a typical tramp and there are tens of thousands in England like him.</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He was a tallish man, aged about thirty-five, with fair hair going grey and watery blue eyes. His features were good, but his cheeks had sunk and had that greyish, dirty in the grain look that comes of a bread and margarine diet. He was dressed, rather better than most tramps, in a tweed shooting-jacket and a pair of old suit trousers. He was bothered about his appearance, and carried a razor and boot brush that he would not sell even though one could tell he was a tramp from one hundred yards away.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He had been brought up in Ireland, served two years in the war, and then worked in a factory but he had lost his job two years earlier. He was horribly ashamed of being a tramp, but he had picked up all a tramp’s habits. He browsed the pavements endlessly, never missing a cigarette end, or even an empty cigarette packet, as he used the foil paper for rolling cigarettes. He did not commit crime, however. Once, Paddy noticed a bottle of milk on a doorstep, evidently left there by mistake. He stopped, eyeing up the bottle hungrily.</a:t>
                      </a:r>
                    </a:p>
                  </a:txBody>
                  <a:tcPr/>
                </a:tc>
                <a:tc>
                  <a:txBody>
                    <a:bodyPr/>
                    <a:lstStyle/>
                    <a:p>
                      <a:pPr>
                        <a:lnSpc>
                          <a:spcPct val="150000"/>
                        </a:lnSpc>
                      </a:pPr>
                      <a:r>
                        <a:rPr lang="en-GB" sz="1200" kern="1200" dirty="0">
                          <a:solidFill>
                            <a:schemeClr val="tx1"/>
                          </a:solidFill>
                          <a:effectLst/>
                          <a:latin typeface="+mn-lt"/>
                          <a:ea typeface="+mn-ea"/>
                          <a:cs typeface="+mn-cs"/>
                        </a:rPr>
                        <a:t>        The author of Source A has a ____________________________ attitude to the homeless. He describes a ___________________ called Paddy who he spent some time with, to get to know. Paddy was homeless but he was </a:t>
                      </a:r>
                      <a:r>
                        <a:rPr lang="en-GB" sz="1200" b="1" kern="1200" dirty="0">
                          <a:solidFill>
                            <a:schemeClr val="tx1"/>
                          </a:solidFill>
                          <a:effectLst/>
                          <a:latin typeface="+mn-lt"/>
                          <a:ea typeface="+mn-ea"/>
                          <a:cs typeface="+mn-cs"/>
                        </a:rPr>
                        <a:t>“horribly ashamed of being a tramp.”</a:t>
                      </a:r>
                      <a:r>
                        <a:rPr lang="en-GB" sz="1200" kern="1200" dirty="0">
                          <a:solidFill>
                            <a:schemeClr val="tx1"/>
                          </a:solidFill>
                          <a:effectLst/>
                          <a:latin typeface="+mn-lt"/>
                          <a:ea typeface="+mn-ea"/>
                          <a:cs typeface="+mn-cs"/>
                        </a:rPr>
                        <a:t> The writer points out that Paddy </a:t>
                      </a:r>
                      <a:r>
                        <a:rPr lang="en-GB" sz="1200" b="1" kern="1200" dirty="0">
                          <a:solidFill>
                            <a:schemeClr val="tx1"/>
                          </a:solidFill>
                          <a:effectLst/>
                          <a:latin typeface="+mn-lt"/>
                          <a:ea typeface="+mn-ea"/>
                          <a:cs typeface="+mn-cs"/>
                        </a:rPr>
                        <a:t>“did not commit crime” </a:t>
                      </a:r>
                      <a:r>
                        <a:rPr lang="en-GB" sz="1200" kern="1200" dirty="0">
                          <a:solidFill>
                            <a:schemeClr val="tx1"/>
                          </a:solidFill>
                          <a:effectLst/>
                          <a:latin typeface="+mn-lt"/>
                          <a:ea typeface="+mn-ea"/>
                          <a:cs typeface="+mn-cs"/>
                        </a:rPr>
                        <a:t>and never _________________ things, even though he was often hungry and _____________________. Also, the writer tells us that it was not Paddy’s fault he was homeless. He had lost his ___________________ </a:t>
                      </a:r>
                      <a:r>
                        <a:rPr lang="en-GB" sz="1200" b="1" kern="1200" dirty="0">
                          <a:solidFill>
                            <a:schemeClr val="tx1"/>
                          </a:solidFill>
                          <a:effectLst/>
                          <a:latin typeface="+mn-lt"/>
                          <a:ea typeface="+mn-ea"/>
                          <a:cs typeface="+mn-cs"/>
                        </a:rPr>
                        <a:t>“two years earlier”.</a:t>
                      </a:r>
                      <a:endParaRPr lang="en-GB" sz="1200" kern="1200" dirty="0">
                        <a:solidFill>
                          <a:schemeClr val="tx1"/>
                        </a:solidFill>
                        <a:effectLst/>
                        <a:latin typeface="+mn-lt"/>
                        <a:ea typeface="+mn-ea"/>
                        <a:cs typeface="+mn-cs"/>
                      </a:endParaRPr>
                    </a:p>
                    <a:p>
                      <a:pPr>
                        <a:lnSpc>
                          <a:spcPct val="150000"/>
                        </a:lnSpc>
                      </a:pPr>
                      <a:r>
                        <a:rPr lang="en-GB" sz="1200" kern="1200" dirty="0">
                          <a:solidFill>
                            <a:schemeClr val="tx1"/>
                          </a:solidFill>
                          <a:effectLst/>
                          <a:latin typeface="+mn-lt"/>
                          <a:ea typeface="+mn-ea"/>
                          <a:cs typeface="+mn-cs"/>
                        </a:rPr>
                        <a:t>        However, the author of Source B has a very _____________________ attitude to the homeless. In the _______________________ he calls one homeless man a </a:t>
                      </a:r>
                      <a:r>
                        <a:rPr lang="en-GB" sz="1200" b="1" kern="1200" dirty="0">
                          <a:solidFill>
                            <a:schemeClr val="tx1"/>
                          </a:solidFill>
                          <a:effectLst/>
                          <a:latin typeface="+mn-lt"/>
                          <a:ea typeface="+mn-ea"/>
                          <a:cs typeface="+mn-cs"/>
                        </a:rPr>
                        <a:t>“nuisance beggar”</a:t>
                      </a:r>
                      <a:r>
                        <a:rPr lang="en-GB" sz="1200" kern="1200" dirty="0">
                          <a:solidFill>
                            <a:schemeClr val="tx1"/>
                          </a:solidFill>
                          <a:effectLst/>
                          <a:latin typeface="+mn-lt"/>
                          <a:ea typeface="+mn-ea"/>
                          <a:cs typeface="+mn-cs"/>
                        </a:rPr>
                        <a:t> and he uses the word </a:t>
                      </a:r>
                      <a:r>
                        <a:rPr lang="en-GB" sz="1200" b="1" kern="1200" dirty="0">
                          <a:solidFill>
                            <a:schemeClr val="tx1"/>
                          </a:solidFill>
                          <a:effectLst/>
                          <a:latin typeface="+mn-lt"/>
                          <a:ea typeface="+mn-ea"/>
                          <a:cs typeface="+mn-cs"/>
                        </a:rPr>
                        <a:t>“scrounging”</a:t>
                      </a:r>
                      <a:r>
                        <a:rPr lang="en-GB" sz="1200" kern="1200" dirty="0">
                          <a:solidFill>
                            <a:schemeClr val="tx1"/>
                          </a:solidFill>
                          <a:effectLst/>
                          <a:latin typeface="+mn-lt"/>
                          <a:ea typeface="+mn-ea"/>
                          <a:cs typeface="+mn-cs"/>
                        </a:rPr>
                        <a:t> instead of the word ‘begging’ to make the reader look down on the homeless man. They describe him as a ________________________ but they are not sure whether this is true or not because the police woman says: </a:t>
                      </a:r>
                      <a:r>
                        <a:rPr lang="en-GB" sz="1200" b="1" kern="1200" dirty="0">
                          <a:solidFill>
                            <a:schemeClr val="tx1"/>
                          </a:solidFill>
                          <a:effectLst/>
                          <a:latin typeface="+mn-lt"/>
                          <a:ea typeface="+mn-ea"/>
                          <a:cs typeface="+mn-cs"/>
                        </a:rPr>
                        <a:t>“</a:t>
                      </a:r>
                      <a:r>
                        <a:rPr lang="en-GB" sz="1200" b="1" i="1" u="sng" kern="1200" dirty="0">
                          <a:solidFill>
                            <a:schemeClr val="tx1"/>
                          </a:solidFill>
                          <a:effectLst/>
                          <a:latin typeface="+mn-lt"/>
                          <a:ea typeface="+mn-ea"/>
                          <a:cs typeface="+mn-cs"/>
                        </a:rPr>
                        <a:t>As far as we know</a:t>
                      </a:r>
                      <a:r>
                        <a:rPr lang="en-GB" sz="1200" b="1" kern="1200" dirty="0">
                          <a:solidFill>
                            <a:schemeClr val="tx1"/>
                          </a:solidFill>
                          <a:effectLst/>
                          <a:latin typeface="+mn-lt"/>
                          <a:ea typeface="+mn-ea"/>
                          <a:cs typeface="+mn-cs"/>
                        </a:rPr>
                        <a:t>, the man isn’t actually homeless,”</a:t>
                      </a:r>
                      <a:r>
                        <a:rPr lang="en-GB" sz="1200" kern="1200" dirty="0">
                          <a:solidFill>
                            <a:schemeClr val="tx1"/>
                          </a:solidFill>
                          <a:effectLst/>
                          <a:latin typeface="+mn-lt"/>
                          <a:ea typeface="+mn-ea"/>
                          <a:cs typeface="+mn-cs"/>
                        </a:rPr>
                        <a:t> so they are not sure.</a:t>
                      </a:r>
                    </a:p>
                    <a:p>
                      <a:r>
                        <a:rPr lang="en-GB" sz="1800" b="1" kern="1200" dirty="0">
                          <a:solidFill>
                            <a:schemeClr val="tx1"/>
                          </a:solidFill>
                          <a:effectLst/>
                          <a:latin typeface="+mn-lt"/>
                          <a:ea typeface="+mn-ea"/>
                          <a:cs typeface="+mn-cs"/>
                        </a:rPr>
                        <a:t> </a:t>
                      </a:r>
                      <a:endParaRPr lang="en-GB" sz="18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WORD BOX</a:t>
                      </a:r>
                      <a:r>
                        <a:rPr lang="en-GB" sz="1100" kern="1200" dirty="0">
                          <a:solidFill>
                            <a:schemeClr val="tx1"/>
                          </a:solidFill>
                          <a:effectLst/>
                          <a:latin typeface="+mn-lt"/>
                          <a:ea typeface="+mn-ea"/>
                          <a:cs typeface="+mn-cs"/>
                        </a:rPr>
                        <a:t>: </a:t>
                      </a:r>
                      <a:r>
                        <a:rPr lang="en-GB" sz="1100" i="1" kern="1200" dirty="0">
                          <a:solidFill>
                            <a:schemeClr val="tx1"/>
                          </a:solidFill>
                          <a:effectLst/>
                          <a:latin typeface="+mn-lt"/>
                          <a:ea typeface="+mn-ea"/>
                          <a:cs typeface="+mn-cs"/>
                        </a:rPr>
                        <a:t>Use </a:t>
                      </a:r>
                      <a:r>
                        <a:rPr lang="en-GB" sz="1100" i="1" u="sng" kern="1200" dirty="0">
                          <a:solidFill>
                            <a:schemeClr val="tx1"/>
                          </a:solidFill>
                          <a:effectLst/>
                          <a:latin typeface="+mn-lt"/>
                          <a:ea typeface="+mn-ea"/>
                          <a:cs typeface="+mn-cs"/>
                        </a:rPr>
                        <a:t>each</a:t>
                      </a:r>
                      <a:r>
                        <a:rPr lang="en-GB" sz="1100" i="1" kern="1200" dirty="0">
                          <a:solidFill>
                            <a:schemeClr val="tx1"/>
                          </a:solidFill>
                          <a:effectLst/>
                          <a:latin typeface="+mn-lt"/>
                          <a:ea typeface="+mn-ea"/>
                          <a:cs typeface="+mn-cs"/>
                        </a:rPr>
                        <a:t> word only </a:t>
                      </a:r>
                      <a:r>
                        <a:rPr lang="en-GB" sz="1100" i="1" u="sng" kern="1200" dirty="0">
                          <a:solidFill>
                            <a:schemeClr val="tx1"/>
                          </a:solidFill>
                          <a:effectLst/>
                          <a:latin typeface="+mn-lt"/>
                          <a:ea typeface="+mn-ea"/>
                          <a:cs typeface="+mn-cs"/>
                        </a:rPr>
                        <a:t>once</a:t>
                      </a:r>
                      <a:r>
                        <a:rPr lang="en-GB" sz="1100" kern="1200" dirty="0">
                          <a:solidFill>
                            <a:schemeClr val="tx1"/>
                          </a:solidFill>
                          <a:effectLst/>
                          <a:latin typeface="+mn-lt"/>
                          <a:ea typeface="+mn-ea"/>
                          <a:cs typeface="+mn-cs"/>
                        </a:rPr>
                        <a:t>.</a:t>
                      </a:r>
                    </a:p>
                    <a:p>
                      <a:r>
                        <a:rPr lang="en-GB" sz="1100" kern="1200" dirty="0">
                          <a:solidFill>
                            <a:schemeClr val="tx1"/>
                          </a:solidFill>
                          <a:effectLst/>
                          <a:latin typeface="+mn-lt"/>
                          <a:ea typeface="+mn-ea"/>
                          <a:cs typeface="+mn-cs"/>
                        </a:rPr>
                        <a:t> </a:t>
                      </a:r>
                    </a:p>
                    <a:p>
                      <a:r>
                        <a:rPr lang="en-GB" sz="1100" b="1" kern="1200" dirty="0">
                          <a:solidFill>
                            <a:schemeClr val="tx1"/>
                          </a:solidFill>
                          <a:effectLst/>
                          <a:latin typeface="+mn-lt"/>
                          <a:ea typeface="+mn-ea"/>
                          <a:cs typeface="+mn-cs"/>
                        </a:rPr>
                        <a:t>conman	</a:t>
                      </a:r>
                      <a:r>
                        <a:rPr lang="en-GB" sz="1100" b="1" i="1" kern="1200" dirty="0">
                          <a:solidFill>
                            <a:schemeClr val="tx1"/>
                          </a:solidFill>
                          <a:effectLst/>
                          <a:latin typeface="+mn-lt"/>
                          <a:ea typeface="+mn-ea"/>
                          <a:cs typeface="+mn-cs"/>
                        </a:rPr>
                        <a:t>job</a:t>
                      </a:r>
                      <a:r>
                        <a:rPr lang="en-GB" sz="1100" b="1" kern="1200" dirty="0">
                          <a:solidFill>
                            <a:schemeClr val="tx1"/>
                          </a:solidFill>
                          <a:effectLst/>
                          <a:latin typeface="+mn-lt"/>
                          <a:ea typeface="+mn-ea"/>
                          <a:cs typeface="+mn-cs"/>
                        </a:rPr>
                        <a:t>	stole                 </a:t>
                      </a:r>
                      <a:r>
                        <a:rPr lang="en-GB" sz="1100" b="1" i="1" kern="1200" dirty="0">
                          <a:solidFill>
                            <a:schemeClr val="tx1"/>
                          </a:solidFill>
                          <a:effectLst/>
                          <a:latin typeface="+mn-lt"/>
                          <a:ea typeface="+mn-ea"/>
                          <a:cs typeface="+mn-cs"/>
                        </a:rPr>
                        <a:t>headline                 sympathetic	</a:t>
                      </a:r>
                      <a:r>
                        <a:rPr lang="en-GB" sz="1100" b="1" kern="1200" dirty="0">
                          <a:solidFill>
                            <a:schemeClr val="tx1"/>
                          </a:solidFill>
                          <a:effectLst/>
                          <a:latin typeface="+mn-lt"/>
                          <a:ea typeface="+mn-ea"/>
                          <a:cs typeface="+mn-cs"/>
                        </a:rPr>
                        <a:t>negative	</a:t>
                      </a:r>
                      <a:r>
                        <a:rPr lang="en-GB" sz="1100" b="1" i="1" kern="1200" dirty="0">
                          <a:solidFill>
                            <a:schemeClr val="tx1"/>
                          </a:solidFill>
                          <a:effectLst/>
                          <a:latin typeface="+mn-lt"/>
                          <a:ea typeface="+mn-ea"/>
                          <a:cs typeface="+mn-cs"/>
                        </a:rPr>
                        <a:t>thirsty              </a:t>
                      </a:r>
                      <a:r>
                        <a:rPr lang="en-GB" sz="1100" b="1" kern="1200" dirty="0">
                          <a:solidFill>
                            <a:schemeClr val="tx1"/>
                          </a:solidFill>
                          <a:effectLst/>
                          <a:latin typeface="+mn-lt"/>
                          <a:ea typeface="+mn-ea"/>
                          <a:cs typeface="+mn-cs"/>
                        </a:rPr>
                        <a:t>tramp</a:t>
                      </a:r>
                      <a:endParaRPr lang="en-GB" sz="1100" kern="1200" dirty="0">
                        <a:solidFill>
                          <a:schemeClr val="tx1"/>
                        </a:solidFill>
                        <a:effectLst/>
                        <a:latin typeface="+mn-lt"/>
                        <a:ea typeface="+mn-ea"/>
                        <a:cs typeface="+mn-cs"/>
                      </a:endParaRPr>
                    </a:p>
                  </a:txBody>
                  <a:tcPr/>
                </a:tc>
                <a:tc>
                  <a:txBody>
                    <a:bodyPr/>
                    <a:lstStyle/>
                    <a:p>
                      <a:r>
                        <a:rPr lang="en-GB" sz="1200" kern="1200" dirty="0">
                          <a:solidFill>
                            <a:schemeClr val="tx1"/>
                          </a:solidFill>
                          <a:effectLst/>
                          <a:latin typeface="+mn-lt"/>
                          <a:ea typeface="+mn-ea"/>
                          <a:cs typeface="+mn-cs"/>
                        </a:rPr>
                        <a:t>A police spokeswoman told Mail Online: “As far as we know the man isn't actually homeless. He is just sitting shivering and people feel sorry for him. If he doesn't actually ask for money, he hasn't broken the law.”</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She added: “People will just feel sorry for him and say 'here's a tenner mate'. That's what we believe is happening.” Officers say the large sum of money suggests the man may be one of a group of all-British '</a:t>
                      </a:r>
                      <a:r>
                        <a:rPr lang="en-GB" sz="1200" kern="1200" dirty="0" err="1">
                          <a:solidFill>
                            <a:schemeClr val="tx1"/>
                          </a:solidFill>
                          <a:effectLst/>
                          <a:latin typeface="+mn-lt"/>
                          <a:ea typeface="+mn-ea"/>
                          <a:cs typeface="+mn-cs"/>
                        </a:rPr>
                        <a:t>hardcore</a:t>
                      </a:r>
                      <a:r>
                        <a:rPr lang="en-GB" sz="1200" kern="1200" dirty="0">
                          <a:solidFill>
                            <a:schemeClr val="tx1"/>
                          </a:solidFill>
                          <a:effectLst/>
                          <a:latin typeface="+mn-lt"/>
                          <a:ea typeface="+mn-ea"/>
                          <a:cs typeface="+mn-cs"/>
                        </a:rPr>
                        <a:t>' beggars they fear are operating in the city.</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Chief Inspector Shaun </a:t>
                      </a:r>
                      <a:r>
                        <a:rPr lang="en-GB" sz="1200" kern="1200" dirty="0" err="1">
                          <a:solidFill>
                            <a:schemeClr val="tx1"/>
                          </a:solidFill>
                          <a:effectLst/>
                          <a:latin typeface="+mn-lt"/>
                          <a:ea typeface="+mn-ea"/>
                          <a:cs typeface="+mn-cs"/>
                        </a:rPr>
                        <a:t>Ostle</a:t>
                      </a:r>
                      <a:r>
                        <a:rPr lang="en-GB" sz="1200" kern="1200" dirty="0">
                          <a:solidFill>
                            <a:schemeClr val="tx1"/>
                          </a:solidFill>
                          <a:effectLst/>
                          <a:latin typeface="+mn-lt"/>
                          <a:ea typeface="+mn-ea"/>
                          <a:cs typeface="+mn-cs"/>
                        </a:rPr>
                        <a:t> of Nottinghamshire Police said: “This shows they are basically conning people. He said it was three days' work. Finding that amount of money on someone like that doesn't surprise us any more – which is perhaps the more worrying thing, really”. Mr </a:t>
                      </a:r>
                      <a:r>
                        <a:rPr lang="en-GB" sz="1200" kern="1200" dirty="0" err="1">
                          <a:solidFill>
                            <a:schemeClr val="tx1"/>
                          </a:solidFill>
                          <a:effectLst/>
                          <a:latin typeface="+mn-lt"/>
                          <a:ea typeface="+mn-ea"/>
                          <a:cs typeface="+mn-cs"/>
                        </a:rPr>
                        <a:t>Ostle</a:t>
                      </a:r>
                      <a:r>
                        <a:rPr lang="en-GB" sz="1200" kern="1200" dirty="0">
                          <a:solidFill>
                            <a:schemeClr val="tx1"/>
                          </a:solidFill>
                          <a:effectLst/>
                          <a:latin typeface="+mn-lt"/>
                          <a:ea typeface="+mn-ea"/>
                          <a:cs typeface="+mn-cs"/>
                        </a:rPr>
                        <a:t> says he believes some of the group have been posing as Big Issue sellers in the city, adding: “They have been stopped before with similar amounts on them. It just shows that when some of these people ask for money it is just a scam. People need to understand they are being conned.” He went on to say: “These people have more than enough so they don't need to go on begging.” </a:t>
                      </a:r>
                    </a:p>
                    <a:p>
                      <a:endParaRPr lang="en-GB" sz="1200" kern="1200" dirty="0">
                        <a:solidFill>
                          <a:schemeClr val="tx1"/>
                        </a:solidFill>
                        <a:effectLst/>
                        <a:latin typeface="+mn-lt"/>
                        <a:ea typeface="+mn-ea"/>
                        <a:cs typeface="+mn-cs"/>
                      </a:endParaRP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B3FF04E8-5B6B-4B4D-B5FA-2D3987BF92A6}"/>
              </a:ext>
            </a:extLst>
          </p:cNvPr>
          <p:cNvSpPr txBox="1"/>
          <p:nvPr/>
        </p:nvSpPr>
        <p:spPr>
          <a:xfrm>
            <a:off x="101601" y="0"/>
            <a:ext cx="3193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3</a:t>
            </a:r>
          </a:p>
        </p:txBody>
      </p:sp>
    </p:spTree>
    <p:extLst>
      <p:ext uri="{BB962C8B-B14F-4D97-AF65-F5344CB8AC3E}">
        <p14:creationId xmlns:p14="http://schemas.microsoft.com/office/powerpoint/2010/main" val="1432184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50000D-ACA8-7940-8F4D-745CFFCFBB09}"/>
              </a:ext>
            </a:extLst>
          </p:cNvPr>
          <p:cNvGraphicFramePr>
            <a:graphicFrameLocks noGrp="1"/>
          </p:cNvGraphicFramePr>
          <p:nvPr>
            <p:extLst>
              <p:ext uri="{D42A27DB-BD31-4B8C-83A1-F6EECF244321}">
                <p14:modId xmlns:p14="http://schemas.microsoft.com/office/powerpoint/2010/main" val="204805358"/>
              </p:ext>
            </p:extLst>
          </p:nvPr>
        </p:nvGraphicFramePr>
        <p:xfrm>
          <a:off x="0" y="0"/>
          <a:ext cx="9906000" cy="6858000"/>
        </p:xfrm>
        <a:graphic>
          <a:graphicData uri="http://schemas.openxmlformats.org/drawingml/2006/table">
            <a:tbl>
              <a:tblPr firstRow="1" bandRow="1">
                <a:tableStyleId>{5940675A-B579-460E-94D1-54222C63F5DA}</a:tableStyleId>
              </a:tblPr>
              <a:tblGrid>
                <a:gridCol w="2854411">
                  <a:extLst>
                    <a:ext uri="{9D8B030D-6E8A-4147-A177-3AD203B41FA5}">
                      <a16:colId xmlns:a16="http://schemas.microsoft.com/office/drawing/2014/main" val="1905458469"/>
                    </a:ext>
                  </a:extLst>
                </a:gridCol>
                <a:gridCol w="4243075">
                  <a:extLst>
                    <a:ext uri="{9D8B030D-6E8A-4147-A177-3AD203B41FA5}">
                      <a16:colId xmlns:a16="http://schemas.microsoft.com/office/drawing/2014/main" val="3753451114"/>
                    </a:ext>
                  </a:extLst>
                </a:gridCol>
                <a:gridCol w="2808514">
                  <a:extLst>
                    <a:ext uri="{9D8B030D-6E8A-4147-A177-3AD203B41FA5}">
                      <a16:colId xmlns:a16="http://schemas.microsoft.com/office/drawing/2014/main" val="4037377586"/>
                    </a:ext>
                  </a:extLst>
                </a:gridCol>
              </a:tblGrid>
              <a:tr h="509750">
                <a:tc>
                  <a:txBody>
                    <a:bodyPr/>
                    <a:lstStyle/>
                    <a:p>
                      <a:pPr algn="ctr"/>
                      <a:r>
                        <a:rPr lang="en-GB" sz="2000" b="1" dirty="0"/>
                        <a:t>Source A</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effectLst/>
                        </a:rPr>
                        <a:t>Refer to Source A and Source B.  Write a summary of the different perspectives of the sinking of the Titanic.</a:t>
                      </a:r>
                      <a:endParaRPr lang="en-GB" sz="1800" b="1" i="0" kern="1200" dirty="0">
                        <a:solidFill>
                          <a:schemeClr val="lt1"/>
                        </a:solidFill>
                        <a:effectLst/>
                        <a:latin typeface="+mn-lt"/>
                        <a:ea typeface="+mn-ea"/>
                        <a:cs typeface="+mn-cs"/>
                      </a:endParaRPr>
                    </a:p>
                  </a:txBody>
                  <a:tcPr anchor="ctr">
                    <a:solidFill>
                      <a:schemeClr val="bg1">
                        <a:lumMod val="85000"/>
                      </a:schemeClr>
                    </a:solidFill>
                  </a:tcPr>
                </a:tc>
                <a:tc>
                  <a:txBody>
                    <a:bodyPr/>
                    <a:lstStyle/>
                    <a:p>
                      <a:pPr algn="ctr"/>
                      <a:r>
                        <a:rPr lang="en-GB" sz="2000" b="1" dirty="0"/>
                        <a:t>Source B</a:t>
                      </a:r>
                    </a:p>
                  </a:txBody>
                  <a:tcPr anchor="ctr">
                    <a:solidFill>
                      <a:schemeClr val="bg1">
                        <a:lumMod val="85000"/>
                      </a:schemeClr>
                    </a:solidFill>
                  </a:tcPr>
                </a:tc>
                <a:extLst>
                  <a:ext uri="{0D108BD9-81ED-4DB2-BD59-A6C34878D82A}">
                    <a16:rowId xmlns:a16="http://schemas.microsoft.com/office/drawing/2014/main" val="3870391635"/>
                  </a:ext>
                </a:extLst>
              </a:tr>
              <a:tr h="6348250">
                <a:tc>
                  <a:txBody>
                    <a:bodyPr/>
                    <a:lstStyle/>
                    <a:p>
                      <a:r>
                        <a:rPr lang="en-GB" sz="1100" kern="1200" dirty="0">
                          <a:solidFill>
                            <a:schemeClr val="tx1"/>
                          </a:solidFill>
                          <a:effectLst/>
                          <a:latin typeface="+mn-lt"/>
                          <a:ea typeface="+mn-ea"/>
                          <a:cs typeface="+mn-cs"/>
                        </a:rPr>
                        <a:t>'We can keep the water out for a while.' Then I realise the horror of an accident at sea. I dressed quickly, putting on a coat and skirt; slippers were quicker than put on than shoes; the stewardess put on our life-jackets, and we were then taken to the deck above …</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Now only pale faces, each person wearing a life jacket. So gruesome a scene. We passed on. I heard the awful good-byes. I saw the quiet look of hope in the brave men's eyes as their wives were put into the lifeboats. Nothing escaped me at this fearful moment. We left from the sun deck, seventy-five feet above the water. Mr Case and Mr Roebling, brave American men, helped us into the lifeboat but made no effort to save themselves; they stepped back on deck. Later they went to an honoured grave.</a:t>
                      </a:r>
                    </a:p>
                    <a:p>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Our lifeboat, with thirty-six people in it, began lowering to the sea. This was done amid the greatest confusion. Rough sailors all giving different orders. No officer aboard. As only one side of the ropes worked, our lifeboat at one time was in such a position that it seemed we must capsize in mid-air. At last the ropes worked together, and we drew nearer and nearer the black, oily water. The first touch of our lifeboat on that black sea came to me as a last good-bye to life, and so we moved off - a tiny boat on a great sea - rowed away from what had been a safe home for five days.</a:t>
                      </a:r>
                    </a:p>
                  </a:txBody>
                  <a:tcPr/>
                </a:tc>
                <a:tc>
                  <a:txBody>
                    <a:bodyPr/>
                    <a:lstStyle/>
                    <a:p>
                      <a:endParaRPr lang="en-GB" sz="1200" dirty="0"/>
                    </a:p>
                  </a:txBody>
                  <a:tcPr/>
                </a:tc>
                <a:tc>
                  <a:txBody>
                    <a:bodyPr/>
                    <a:lstStyle/>
                    <a:p>
                      <a:r>
                        <a:rPr lang="en-GB" sz="1100" kern="1200" dirty="0">
                          <a:solidFill>
                            <a:schemeClr val="tx1"/>
                          </a:solidFill>
                          <a:effectLst/>
                          <a:latin typeface="+mn-lt"/>
                          <a:ea typeface="+mn-ea"/>
                          <a:cs typeface="+mn-cs"/>
                        </a:rPr>
                        <a:t/>
                      </a:r>
                      <a:br>
                        <a:rPr lang="en-GB" sz="11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At 11:40 pm on April 14, 1912, the two lookouts on duty, Fredrick Fleet and Reginald Lee spotted a large mass of ice and immediately rang the warning bell three times. “DING! DING! DING!” was all that the captain heard as he hurriedly gave the order “hard-a-starboard”, meaning an abrupt turn toward the left. The iceberg managed to brush the right-side of the ship crushing the hull. The Titanic’s safe design included water-tight compartments that would allow the ship to stay floating in case of a minor incident. However, the ship could only stay floating as long as less than 5 compartments were filled; 5 compartments were filling fast. Several ships hear the Titanic’s calls for help but are too far away to be of any assistance. The ship’s crew members were given the awful job of trying to persuade reluctant passengers that the boat was really sinking. Many passengers only heard a dull scraping noise as the ice went past the ship’s side and went back to sleep. </a:t>
                      </a:r>
                      <a:endParaRPr lang="en-GB" sz="1100" kern="1200" dirty="0">
                        <a:solidFill>
                          <a:schemeClr val="tx1"/>
                        </a:solidFill>
                        <a:effectLst/>
                        <a:latin typeface="+mn-lt"/>
                        <a:ea typeface="+mn-ea"/>
                        <a:cs typeface="+mn-cs"/>
                      </a:endParaRPr>
                    </a:p>
                  </a:txBody>
                  <a:tcPr/>
                </a:tc>
                <a:extLst>
                  <a:ext uri="{0D108BD9-81ED-4DB2-BD59-A6C34878D82A}">
                    <a16:rowId xmlns:a16="http://schemas.microsoft.com/office/drawing/2014/main" val="1116729945"/>
                  </a:ext>
                </a:extLst>
              </a:tr>
            </a:tbl>
          </a:graphicData>
        </a:graphic>
      </p:graphicFrame>
      <p:sp>
        <p:nvSpPr>
          <p:cNvPr id="3" name="TextBox 2">
            <a:extLst>
              <a:ext uri="{FF2B5EF4-FFF2-40B4-BE49-F238E27FC236}">
                <a16:creationId xmlns:a16="http://schemas.microsoft.com/office/drawing/2014/main" id="{B3FF04E8-5B6B-4B4D-B5FA-2D3987BF92A6}"/>
              </a:ext>
            </a:extLst>
          </p:cNvPr>
          <p:cNvSpPr txBox="1"/>
          <p:nvPr/>
        </p:nvSpPr>
        <p:spPr>
          <a:xfrm>
            <a:off x="101601" y="0"/>
            <a:ext cx="319313"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dirty="0"/>
              <a:t>4</a:t>
            </a:r>
          </a:p>
        </p:txBody>
      </p:sp>
    </p:spTree>
    <p:extLst>
      <p:ext uri="{BB962C8B-B14F-4D97-AF65-F5344CB8AC3E}">
        <p14:creationId xmlns:p14="http://schemas.microsoft.com/office/powerpoint/2010/main" val="42150339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TotalTime>
  <Words>9429</Words>
  <Application>Microsoft Office PowerPoint</Application>
  <PresentationFormat>A4 Paper (210x297 mm)</PresentationFormat>
  <Paragraphs>372</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Narrow</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Michelle Johnston</cp:lastModifiedBy>
  <cp:revision>16</cp:revision>
  <dcterms:created xsi:type="dcterms:W3CDTF">2018-01-30T14:54:09Z</dcterms:created>
  <dcterms:modified xsi:type="dcterms:W3CDTF">2020-01-14T08:05:30Z</dcterms:modified>
</cp:coreProperties>
</file>