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9" r:id="rId2"/>
    <p:sldId id="282" r:id="rId3"/>
    <p:sldId id="307" r:id="rId4"/>
    <p:sldId id="312" r:id="rId5"/>
    <p:sldId id="319" r:id="rId6"/>
    <p:sldId id="322" r:id="rId7"/>
    <p:sldId id="355" r:id="rId8"/>
    <p:sldId id="3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882" y="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A1DC0-27D3-44DF-A62B-D0A33E4383EB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8480E-4111-474D-AFAB-987AC6332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738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is an optional writing task linked to the extract</a:t>
            </a:r>
            <a:r>
              <a:rPr lang="en-GB" baseline="0" dirty="0" smtClean="0"/>
              <a:t> to prepare students for section B of the paper.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C9D4-0CD9-4C0D-89C9-2A881DE7A44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806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0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 smtClean="0"/>
              <a:t>Planning Sheet to be used to support writing activity.</a:t>
            </a:r>
          </a:p>
        </p:txBody>
      </p:sp>
      <p:sp>
        <p:nvSpPr>
          <p:cNvPr id="300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727" indent="-2856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2657" indent="-2285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9720" indent="-2285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6783" indent="-2285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3846" indent="-2285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0908" indent="-2285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7971" indent="-2285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5034" indent="-2285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56F649-4DFE-4EDF-8922-89F34BD30A91}" type="slidenum">
              <a:rPr lang="en-GB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C9D4-0CD9-4C0D-89C9-2A881DE7A44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806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0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 smtClean="0"/>
              <a:t>Planning Sheet to be used to support writing activity.</a:t>
            </a:r>
          </a:p>
        </p:txBody>
      </p:sp>
      <p:sp>
        <p:nvSpPr>
          <p:cNvPr id="300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727" indent="-2856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2657" indent="-2285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9720" indent="-2285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6783" indent="-2285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3846" indent="-2285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0908" indent="-2285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7971" indent="-2285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5034" indent="-2285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56F649-4DFE-4EDF-8922-89F34BD30A91}" type="slidenum">
              <a:rPr lang="en-GB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http://videos.forces.tv/detail/videos/latest/video/4341534382001/army-appoints-new-highest-ranking-female-ever?autoStart=true&amp;page=229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C9D4-0CD9-4C0D-89C9-2A881DE7A44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806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0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 smtClean="0"/>
              <a:t>Planning Sheet to be used to support writing activity.</a:t>
            </a:r>
          </a:p>
        </p:txBody>
      </p:sp>
      <p:sp>
        <p:nvSpPr>
          <p:cNvPr id="300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727" indent="-2856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2657" indent="-2285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9720" indent="-2285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6783" indent="-2285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3846" indent="-2285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0908" indent="-2285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7971" indent="-2285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5034" indent="-2285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56F649-4DFE-4EDF-8922-89F34BD30A91}" type="slidenum">
              <a:rPr lang="en-GB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is an optional writing task linked to the extract</a:t>
            </a:r>
            <a:r>
              <a:rPr lang="en-GB" baseline="0" dirty="0" smtClean="0"/>
              <a:t> to prepare students for section B of the paper.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6C9D4-0CD9-4C0D-89C9-2A881DE7A44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806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0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 smtClean="0"/>
              <a:t>Planning Sheet to be used to support writing activity.</a:t>
            </a:r>
          </a:p>
        </p:txBody>
      </p:sp>
      <p:sp>
        <p:nvSpPr>
          <p:cNvPr id="300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727" indent="-28566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2657" indent="-2285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9720" indent="-2285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6783" indent="-2285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3846" indent="-2285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0908" indent="-2285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7971" indent="-2285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5034" indent="-2285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56F649-4DFE-4EDF-8922-89F34BD30A91}" type="slidenum">
              <a:rPr lang="en-GB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6DE9-04DC-453E-91DB-6D36DDC86A97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1AE-2403-417C-B9F2-4870E1B43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6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6DE9-04DC-453E-91DB-6D36DDC86A97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1AE-2403-417C-B9F2-4870E1B43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421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6DE9-04DC-453E-91DB-6D36DDC86A97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1AE-2403-417C-B9F2-4870E1B43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329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6DE9-04DC-453E-91DB-6D36DDC86A97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1AE-2403-417C-B9F2-4870E1B43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08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6DE9-04DC-453E-91DB-6D36DDC86A97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1AE-2403-417C-B9F2-4870E1B43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56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6DE9-04DC-453E-91DB-6D36DDC86A97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1AE-2403-417C-B9F2-4870E1B43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051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6DE9-04DC-453E-91DB-6D36DDC86A97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1AE-2403-417C-B9F2-4870E1B43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598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6DE9-04DC-453E-91DB-6D36DDC86A97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1AE-2403-417C-B9F2-4870E1B43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625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6DE9-04DC-453E-91DB-6D36DDC86A97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1AE-2403-417C-B9F2-4870E1B43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56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6DE9-04DC-453E-91DB-6D36DDC86A97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1AE-2403-417C-B9F2-4870E1B43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799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96DE9-04DC-453E-91DB-6D36DDC86A97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261AE-2403-417C-B9F2-4870E1B43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458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96DE9-04DC-453E-91DB-6D36DDC86A97}" type="datetimeFigureOut">
              <a:rPr lang="en-GB" smtClean="0"/>
              <a:t>24/04/2018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261AE-2403-417C-B9F2-4870E1B43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233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116632"/>
            <a:ext cx="8964488" cy="6552728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4" t="54948" r="58949" b="35416"/>
          <a:stretch/>
        </p:blipFill>
        <p:spPr bwMode="auto">
          <a:xfrm>
            <a:off x="3419872" y="6436814"/>
            <a:ext cx="2601999" cy="4650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131148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Section B: Writing</a:t>
            </a:r>
          </a:p>
          <a:p>
            <a:pPr algn="ctr"/>
            <a:r>
              <a:rPr lang="en-GB" dirty="0" smtClean="0"/>
              <a:t>You are advised to spend about 45 minutes on this section.</a:t>
            </a:r>
          </a:p>
          <a:p>
            <a:pPr algn="ctr"/>
            <a:r>
              <a:rPr lang="en-GB" dirty="0" smtClean="0"/>
              <a:t>Write in full sentences.</a:t>
            </a:r>
          </a:p>
          <a:p>
            <a:pPr algn="ctr"/>
            <a:r>
              <a:rPr lang="en-GB" dirty="0" smtClean="0"/>
              <a:t>You are reminded of the need to plan your answer.</a:t>
            </a:r>
          </a:p>
          <a:p>
            <a:pPr algn="ctr"/>
            <a:r>
              <a:rPr lang="en-GB" dirty="0" smtClean="0"/>
              <a:t>You should leave enough time to check your work at the end.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939479"/>
            <a:ext cx="8208912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“Public Transport is not effective. Something has to be done to make is cheaper and more efficient.”</a:t>
            </a:r>
            <a:endParaRPr lang="en-GB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2852936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Write a letter to your local MP in which you argue express your views on this statement.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355976" y="3356992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24 marks for content and organisation.</a:t>
            </a:r>
          </a:p>
          <a:p>
            <a:r>
              <a:rPr lang="en-GB" dirty="0" smtClean="0"/>
              <a:t>16 marks for technical accuracy.</a:t>
            </a:r>
          </a:p>
          <a:p>
            <a:pPr algn="r"/>
            <a:r>
              <a:rPr lang="en-GB" b="1" dirty="0" smtClean="0"/>
              <a:t>[40 marks]</a:t>
            </a:r>
            <a:endParaRPr lang="en-GB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125031"/>
              </p:ext>
            </p:extLst>
          </p:nvPr>
        </p:nvGraphicFramePr>
        <p:xfrm>
          <a:off x="251520" y="3356992"/>
          <a:ext cx="2016224" cy="3258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</a:tblGrid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Detailed ideas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Clear structure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Punctuation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Variety of sentences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Vocabulary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Spelling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 rot="21042017">
            <a:off x="2696125" y="4743182"/>
            <a:ext cx="2088232" cy="1015663"/>
          </a:xfrm>
          <a:prstGeom prst="rect">
            <a:avLst/>
          </a:prstGeom>
          <a:solidFill>
            <a:srgbClr val="FD91E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AO5</a:t>
            </a:r>
            <a:endParaRPr lang="en-GB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 rot="21042017">
            <a:off x="5144399" y="4865385"/>
            <a:ext cx="2088232" cy="1015663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AO6</a:t>
            </a:r>
            <a:endParaRPr lang="en-GB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615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097400"/>
              </p:ext>
            </p:extLst>
          </p:nvPr>
        </p:nvGraphicFramePr>
        <p:xfrm>
          <a:off x="250825" y="188913"/>
          <a:ext cx="8785225" cy="6335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241"/>
                <a:gridCol w="7056984"/>
              </a:tblGrid>
              <a:tr h="440768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Section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Planning Ideas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</a:tr>
              <a:tr h="11789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Introduction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What information will you include? What techniques will you use?</a:t>
                      </a:r>
                      <a:endParaRPr lang="en-GB" sz="1400" dirty="0"/>
                    </a:p>
                  </a:txBody>
                  <a:tcPr marL="91443" marR="91443" marT="45713" marB="45713"/>
                </a:tc>
              </a:tr>
              <a:tr h="11789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Point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dirty="0" smtClean="0"/>
                        <a:t>1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What will appeal</a:t>
                      </a:r>
                      <a:r>
                        <a:rPr lang="en-GB" sz="1400" baseline="0" dirty="0" smtClean="0"/>
                        <a:t> to</a:t>
                      </a:r>
                      <a:r>
                        <a:rPr lang="en-GB" sz="1400" dirty="0" smtClean="0"/>
                        <a:t> your target audience? Which language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dirty="0" smtClean="0"/>
                        <a:t>features will you use?</a:t>
                      </a:r>
                      <a:endParaRPr lang="en-GB" sz="1400" dirty="0"/>
                    </a:p>
                  </a:txBody>
                  <a:tcPr marL="91443" marR="91443" marT="45713" marB="45713"/>
                </a:tc>
              </a:tr>
              <a:tr h="1178989">
                <a:tc>
                  <a:txBody>
                    <a:bodyPr/>
                    <a:lstStyle/>
                    <a:p>
                      <a:r>
                        <a:rPr lang="en-GB" sz="1800" baseline="0" dirty="0" smtClean="0"/>
                        <a:t>Point </a:t>
                      </a:r>
                      <a:r>
                        <a:rPr lang="en-GB" sz="1800" dirty="0" smtClean="0"/>
                        <a:t>2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What will appeal</a:t>
                      </a:r>
                      <a:r>
                        <a:rPr lang="en-GB" sz="1400" baseline="0" dirty="0" smtClean="0"/>
                        <a:t> to</a:t>
                      </a:r>
                      <a:r>
                        <a:rPr lang="en-GB" sz="1400" dirty="0" smtClean="0"/>
                        <a:t> your target audience? Which language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dirty="0" smtClean="0"/>
                        <a:t>features will you use?</a:t>
                      </a:r>
                    </a:p>
                    <a:p>
                      <a:endParaRPr lang="en-GB" sz="1800" dirty="0"/>
                    </a:p>
                  </a:txBody>
                  <a:tcPr marL="91443" marR="91443" marT="45713" marB="45713"/>
                </a:tc>
              </a:tr>
              <a:tr h="11789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Point 3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What will help your target audience? Which language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dirty="0" smtClean="0"/>
                        <a:t>features will you use?</a:t>
                      </a:r>
                    </a:p>
                    <a:p>
                      <a:endParaRPr lang="en-GB" sz="1800" dirty="0" smtClean="0"/>
                    </a:p>
                    <a:p>
                      <a:endParaRPr lang="en-GB" sz="1800" dirty="0"/>
                    </a:p>
                  </a:txBody>
                  <a:tcPr marL="91443" marR="91443" marT="45713" marB="45713"/>
                </a:tc>
              </a:tr>
              <a:tr h="11789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Conclusion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How will you end your article? What powerful message will you end with?</a:t>
                      </a:r>
                      <a:endParaRPr lang="en-GB" sz="1400" dirty="0"/>
                    </a:p>
                  </a:txBody>
                  <a:tcPr marL="91443" marR="91443" marT="45713" marB="4571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966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116632"/>
            <a:ext cx="8964488" cy="6552728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4" t="54948" r="58949" b="35416"/>
          <a:stretch/>
        </p:blipFill>
        <p:spPr bwMode="auto">
          <a:xfrm>
            <a:off x="3419872" y="6436814"/>
            <a:ext cx="2601999" cy="4650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131148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Section B: Writing</a:t>
            </a:r>
          </a:p>
          <a:p>
            <a:pPr algn="ctr"/>
            <a:r>
              <a:rPr lang="en-GB" dirty="0" smtClean="0"/>
              <a:t>You are advised to spend about 45 minutes on this section.</a:t>
            </a:r>
          </a:p>
          <a:p>
            <a:pPr algn="ctr"/>
            <a:r>
              <a:rPr lang="en-GB" dirty="0" smtClean="0"/>
              <a:t>Write in full sentences.</a:t>
            </a:r>
          </a:p>
          <a:p>
            <a:pPr algn="ctr"/>
            <a:r>
              <a:rPr lang="en-GB" dirty="0" smtClean="0"/>
              <a:t>You are reminded of the need to plan your answer.</a:t>
            </a:r>
          </a:p>
          <a:p>
            <a:pPr algn="ctr"/>
            <a:r>
              <a:rPr lang="en-GB" dirty="0" smtClean="0"/>
              <a:t>You should leave enough time to check your work at the end.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939479"/>
            <a:ext cx="8208912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“Compulsory army service of two years should be a requirement for all 18 year olds.”</a:t>
            </a:r>
            <a:endParaRPr lang="en-GB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2852936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Write an article for a newspaper in which you argue for or against this statement.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355976" y="3356992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24 marks for content and organisation.</a:t>
            </a:r>
          </a:p>
          <a:p>
            <a:r>
              <a:rPr lang="en-GB" dirty="0" smtClean="0"/>
              <a:t>16 marks for technical accuracy.</a:t>
            </a:r>
          </a:p>
          <a:p>
            <a:pPr algn="r"/>
            <a:r>
              <a:rPr lang="en-GB" b="1" dirty="0" smtClean="0"/>
              <a:t>[40 marks]</a:t>
            </a:r>
            <a:endParaRPr lang="en-GB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516733"/>
              </p:ext>
            </p:extLst>
          </p:nvPr>
        </p:nvGraphicFramePr>
        <p:xfrm>
          <a:off x="251520" y="3356992"/>
          <a:ext cx="2016224" cy="3258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</a:tblGrid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Detailed ideas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Clear structure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Punctuation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Variety of sentences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Vocabulary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Spelling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 rot="21042017">
            <a:off x="2696125" y="4743182"/>
            <a:ext cx="2088232" cy="1015663"/>
          </a:xfrm>
          <a:prstGeom prst="rect">
            <a:avLst/>
          </a:prstGeom>
          <a:solidFill>
            <a:srgbClr val="FD91E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AO5</a:t>
            </a:r>
            <a:endParaRPr lang="en-GB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 rot="21042017">
            <a:off x="5144399" y="4865385"/>
            <a:ext cx="2088232" cy="1015663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AO6</a:t>
            </a:r>
            <a:endParaRPr lang="en-GB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041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4394598"/>
              </p:ext>
            </p:extLst>
          </p:nvPr>
        </p:nvGraphicFramePr>
        <p:xfrm>
          <a:off x="250825" y="188913"/>
          <a:ext cx="8785225" cy="6345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241"/>
                <a:gridCol w="7056984"/>
              </a:tblGrid>
              <a:tr h="440768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Section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Planning Ideas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</a:tr>
              <a:tr h="11789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Introduction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What information will you include? What techniques will you use?</a:t>
                      </a:r>
                      <a:endParaRPr lang="en-GB" sz="1400" dirty="0"/>
                    </a:p>
                  </a:txBody>
                  <a:tcPr marL="91443" marR="91443" marT="45713" marB="45713"/>
                </a:tc>
              </a:tr>
              <a:tr h="11789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Argument</a:t>
                      </a:r>
                      <a:r>
                        <a:rPr lang="en-GB" sz="1800" baseline="0" dirty="0" smtClean="0"/>
                        <a:t>  </a:t>
                      </a:r>
                      <a:r>
                        <a:rPr lang="en-GB" sz="1800" dirty="0" smtClean="0"/>
                        <a:t>1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What will appeal</a:t>
                      </a:r>
                      <a:r>
                        <a:rPr lang="en-GB" sz="1400" baseline="0" dirty="0" smtClean="0"/>
                        <a:t> to</a:t>
                      </a:r>
                      <a:r>
                        <a:rPr lang="en-GB" sz="1400" dirty="0" smtClean="0"/>
                        <a:t> your target audience? Which language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dirty="0" smtClean="0"/>
                        <a:t>features will you use?</a:t>
                      </a:r>
                      <a:endParaRPr lang="en-GB" sz="1400" dirty="0"/>
                    </a:p>
                  </a:txBody>
                  <a:tcPr marL="91443" marR="91443" marT="45713" marB="45713"/>
                </a:tc>
              </a:tr>
              <a:tr h="11789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Argument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dirty="0" smtClean="0"/>
                        <a:t>2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What will appeal</a:t>
                      </a:r>
                      <a:r>
                        <a:rPr lang="en-GB" sz="1400" baseline="0" dirty="0" smtClean="0"/>
                        <a:t> to</a:t>
                      </a:r>
                      <a:r>
                        <a:rPr lang="en-GB" sz="1400" dirty="0" smtClean="0"/>
                        <a:t> your target audience? Which language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dirty="0" smtClean="0"/>
                        <a:t>features will you use?</a:t>
                      </a:r>
                    </a:p>
                    <a:p>
                      <a:endParaRPr lang="en-GB" sz="1800" dirty="0"/>
                    </a:p>
                  </a:txBody>
                  <a:tcPr marL="91443" marR="91443" marT="45713" marB="45713"/>
                </a:tc>
              </a:tr>
              <a:tr h="11789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Argument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dirty="0" smtClean="0"/>
                        <a:t>3 or understanding of counter argument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What will help your target audience? Which language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dirty="0" smtClean="0"/>
                        <a:t>features will you use?</a:t>
                      </a:r>
                    </a:p>
                    <a:p>
                      <a:endParaRPr lang="en-GB" sz="1800" dirty="0" smtClean="0"/>
                    </a:p>
                    <a:p>
                      <a:endParaRPr lang="en-GB" sz="1800" dirty="0"/>
                    </a:p>
                  </a:txBody>
                  <a:tcPr marL="91443" marR="91443" marT="45713" marB="45713"/>
                </a:tc>
              </a:tr>
              <a:tr h="11789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Conclusion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How will you end your article? What powerful message will you end with?</a:t>
                      </a:r>
                      <a:endParaRPr lang="en-GB" sz="1400" dirty="0"/>
                    </a:p>
                  </a:txBody>
                  <a:tcPr marL="91443" marR="91443" marT="45713" marB="4571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41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116632"/>
            <a:ext cx="8964488" cy="6552728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4" t="54948" r="58949" b="35416"/>
          <a:stretch/>
        </p:blipFill>
        <p:spPr bwMode="auto">
          <a:xfrm>
            <a:off x="3419872" y="6436814"/>
            <a:ext cx="2601999" cy="4650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131148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Section B: Writing</a:t>
            </a:r>
          </a:p>
          <a:p>
            <a:pPr algn="ctr"/>
            <a:r>
              <a:rPr lang="en-GB" dirty="0" smtClean="0"/>
              <a:t>You are advised to spend about 45 minutes on this section.</a:t>
            </a:r>
          </a:p>
          <a:p>
            <a:pPr algn="ctr"/>
            <a:r>
              <a:rPr lang="en-GB" dirty="0" smtClean="0"/>
              <a:t>Write in full sentences.</a:t>
            </a:r>
          </a:p>
          <a:p>
            <a:pPr algn="ctr"/>
            <a:r>
              <a:rPr lang="en-GB" dirty="0" smtClean="0"/>
              <a:t>You are reminded of the need to plan your answer.</a:t>
            </a:r>
          </a:p>
          <a:p>
            <a:pPr algn="ctr"/>
            <a:r>
              <a:rPr lang="en-GB" dirty="0" smtClean="0"/>
              <a:t>You should leave enough time to check your work at the end.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939479"/>
            <a:ext cx="8208912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“Women have no place in a war zone either as a soldier or a spectator.”</a:t>
            </a:r>
            <a:endParaRPr lang="en-GB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2924944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Write an article for a newspaper in which you argue for or against this statement.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355976" y="3356992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24 marks for content and organisation.</a:t>
            </a:r>
          </a:p>
          <a:p>
            <a:r>
              <a:rPr lang="en-GB" dirty="0" smtClean="0"/>
              <a:t>16 marks for technical accuracy.</a:t>
            </a:r>
          </a:p>
          <a:p>
            <a:pPr algn="r"/>
            <a:r>
              <a:rPr lang="en-GB" b="1" dirty="0" smtClean="0"/>
              <a:t>[40 marks]</a:t>
            </a:r>
            <a:endParaRPr lang="en-GB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54302"/>
              </p:ext>
            </p:extLst>
          </p:nvPr>
        </p:nvGraphicFramePr>
        <p:xfrm>
          <a:off x="251520" y="3356992"/>
          <a:ext cx="2016224" cy="3258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</a:tblGrid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Detailed ideas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Clear structure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Punctuation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Variety of sentences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Vocabulary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Spelling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 rot="21042017">
            <a:off x="2696125" y="4743182"/>
            <a:ext cx="2088232" cy="1015663"/>
          </a:xfrm>
          <a:prstGeom prst="rect">
            <a:avLst/>
          </a:prstGeom>
          <a:solidFill>
            <a:srgbClr val="FD91E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AO5</a:t>
            </a:r>
            <a:endParaRPr lang="en-GB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 rot="21042017">
            <a:off x="5144399" y="4865385"/>
            <a:ext cx="2088232" cy="1015663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AO6</a:t>
            </a:r>
            <a:endParaRPr lang="en-GB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359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267943"/>
              </p:ext>
            </p:extLst>
          </p:nvPr>
        </p:nvGraphicFramePr>
        <p:xfrm>
          <a:off x="250825" y="188913"/>
          <a:ext cx="8785225" cy="6345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241"/>
                <a:gridCol w="7056984"/>
              </a:tblGrid>
              <a:tr h="440768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Section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Planning Ideas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</a:tr>
              <a:tr h="11789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Introduction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What information will you include? What techniques will you use?</a:t>
                      </a:r>
                      <a:endParaRPr lang="en-GB" sz="1400" dirty="0"/>
                    </a:p>
                  </a:txBody>
                  <a:tcPr marL="91443" marR="91443" marT="45713" marB="45713"/>
                </a:tc>
              </a:tr>
              <a:tr h="11789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Argument</a:t>
                      </a:r>
                      <a:r>
                        <a:rPr lang="en-GB" sz="1800" baseline="0" dirty="0" smtClean="0"/>
                        <a:t>  </a:t>
                      </a:r>
                      <a:r>
                        <a:rPr lang="en-GB" sz="1800" dirty="0" smtClean="0"/>
                        <a:t>1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What will appeal</a:t>
                      </a:r>
                      <a:r>
                        <a:rPr lang="en-GB" sz="1400" baseline="0" dirty="0" smtClean="0"/>
                        <a:t> to</a:t>
                      </a:r>
                      <a:r>
                        <a:rPr lang="en-GB" sz="1400" dirty="0" smtClean="0"/>
                        <a:t> your target audience? Which language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dirty="0" smtClean="0"/>
                        <a:t>features will you use?</a:t>
                      </a:r>
                      <a:endParaRPr lang="en-GB" sz="1400" dirty="0"/>
                    </a:p>
                  </a:txBody>
                  <a:tcPr marL="91443" marR="91443" marT="45713" marB="45713"/>
                </a:tc>
              </a:tr>
              <a:tr h="11789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Argument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dirty="0" smtClean="0"/>
                        <a:t>2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What will appeal</a:t>
                      </a:r>
                      <a:r>
                        <a:rPr lang="en-GB" sz="1400" baseline="0" dirty="0" smtClean="0"/>
                        <a:t> to</a:t>
                      </a:r>
                      <a:r>
                        <a:rPr lang="en-GB" sz="1400" dirty="0" smtClean="0"/>
                        <a:t> your target audience? Which language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dirty="0" smtClean="0"/>
                        <a:t>features will you use?</a:t>
                      </a:r>
                    </a:p>
                    <a:p>
                      <a:endParaRPr lang="en-GB" sz="1800" dirty="0"/>
                    </a:p>
                  </a:txBody>
                  <a:tcPr marL="91443" marR="91443" marT="45713" marB="45713"/>
                </a:tc>
              </a:tr>
              <a:tr h="11789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Argument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dirty="0" smtClean="0"/>
                        <a:t>3 or understanding of counter argument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What will help your target audience? Which language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dirty="0" smtClean="0"/>
                        <a:t>features will you use?</a:t>
                      </a:r>
                    </a:p>
                    <a:p>
                      <a:endParaRPr lang="en-GB" sz="1800" dirty="0" smtClean="0"/>
                    </a:p>
                    <a:p>
                      <a:endParaRPr lang="en-GB" sz="1800" dirty="0"/>
                    </a:p>
                  </a:txBody>
                  <a:tcPr marL="91443" marR="91443" marT="45713" marB="45713"/>
                </a:tc>
              </a:tr>
              <a:tr h="11789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Conclusion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How will you end your article? What powerful message will you end with?</a:t>
                      </a:r>
                      <a:endParaRPr lang="en-GB" sz="1400" dirty="0"/>
                    </a:p>
                  </a:txBody>
                  <a:tcPr marL="91443" marR="91443" marT="45713" marB="4571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445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116632"/>
            <a:ext cx="8964488" cy="6552728"/>
          </a:xfrm>
          <a:prstGeom prst="rect">
            <a:avLst/>
          </a:prstGeom>
          <a:noFill/>
          <a:ln w="571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4" t="54948" r="58949" b="35416"/>
          <a:stretch/>
        </p:blipFill>
        <p:spPr bwMode="auto">
          <a:xfrm>
            <a:off x="3419872" y="6436814"/>
            <a:ext cx="2601999" cy="4650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131148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Section B: Writing</a:t>
            </a:r>
          </a:p>
          <a:p>
            <a:pPr algn="ctr"/>
            <a:r>
              <a:rPr lang="en-GB" dirty="0" smtClean="0"/>
              <a:t>You are advised to spend about 45 minutes on this section.</a:t>
            </a:r>
          </a:p>
          <a:p>
            <a:pPr algn="ctr"/>
            <a:r>
              <a:rPr lang="en-GB" dirty="0" smtClean="0"/>
              <a:t>Write in full sentences.</a:t>
            </a:r>
          </a:p>
          <a:p>
            <a:pPr algn="ctr"/>
            <a:r>
              <a:rPr lang="en-GB" dirty="0" smtClean="0"/>
              <a:t>You are reminded of the need to plan your answer.</a:t>
            </a:r>
          </a:p>
          <a:p>
            <a:pPr algn="ctr"/>
            <a:r>
              <a:rPr lang="en-GB" dirty="0" smtClean="0"/>
              <a:t>You should leave enough time to check your work at the end.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939479"/>
            <a:ext cx="8208912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“Mountaineering can be an amazing experience as long as you are fully prepared.”</a:t>
            </a:r>
            <a:endParaRPr lang="en-GB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2852936"/>
            <a:ext cx="864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Write an article for a mountaineering magazine giving advice on how to stay safe when climbing.</a:t>
            </a:r>
            <a:endParaRPr lang="en-GB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355976" y="3356992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24 marks for content and organisation.</a:t>
            </a:r>
          </a:p>
          <a:p>
            <a:r>
              <a:rPr lang="en-GB" dirty="0" smtClean="0"/>
              <a:t>16 marks for technical accuracy.</a:t>
            </a:r>
          </a:p>
          <a:p>
            <a:pPr algn="r"/>
            <a:r>
              <a:rPr lang="en-GB" b="1" dirty="0" smtClean="0"/>
              <a:t>[40 marks]</a:t>
            </a:r>
            <a:endParaRPr lang="en-GB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769568"/>
              </p:ext>
            </p:extLst>
          </p:nvPr>
        </p:nvGraphicFramePr>
        <p:xfrm>
          <a:off x="251520" y="3356992"/>
          <a:ext cx="2016224" cy="3258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</a:tblGrid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Detailed ideas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Clear structure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Punctuation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Variety of sentences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Vocabulary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23756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Spelling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 rot="21042017">
            <a:off x="2696125" y="4743182"/>
            <a:ext cx="2088232" cy="1015663"/>
          </a:xfrm>
          <a:prstGeom prst="rect">
            <a:avLst/>
          </a:prstGeom>
          <a:solidFill>
            <a:srgbClr val="FD91E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AO5</a:t>
            </a:r>
            <a:endParaRPr lang="en-GB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 rot="21042017">
            <a:off x="5144399" y="4865385"/>
            <a:ext cx="2088232" cy="1015663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AO6</a:t>
            </a:r>
            <a:endParaRPr lang="en-GB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676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188913"/>
          <a:ext cx="8785225" cy="6335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241"/>
                <a:gridCol w="7056984"/>
              </a:tblGrid>
              <a:tr h="440768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Section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Planning Ideas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</a:tr>
              <a:tr h="11789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Introduction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What information will you include? What techniques will you use?</a:t>
                      </a:r>
                      <a:endParaRPr lang="en-GB" sz="1400" dirty="0"/>
                    </a:p>
                  </a:txBody>
                  <a:tcPr marL="91443" marR="91443" marT="45713" marB="45713"/>
                </a:tc>
              </a:tr>
              <a:tr h="11789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Advice 1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What will help your target audience? Which language/ presentational features will you use?</a:t>
                      </a:r>
                      <a:endParaRPr lang="en-GB" sz="1400" dirty="0"/>
                    </a:p>
                  </a:txBody>
                  <a:tcPr marL="91443" marR="91443" marT="45713" marB="45713"/>
                </a:tc>
              </a:tr>
              <a:tr h="11789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Advice 2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What will help your target audience? Which language/ presentational features will you use?</a:t>
                      </a:r>
                    </a:p>
                    <a:p>
                      <a:endParaRPr lang="en-GB" sz="1800" dirty="0"/>
                    </a:p>
                  </a:txBody>
                  <a:tcPr marL="91443" marR="91443" marT="45713" marB="45713"/>
                </a:tc>
              </a:tr>
              <a:tr h="11789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Advice 3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What will help your target audience? Which language/ presentational features will you use?</a:t>
                      </a:r>
                    </a:p>
                    <a:p>
                      <a:endParaRPr lang="en-GB" sz="1800" dirty="0" smtClean="0"/>
                    </a:p>
                    <a:p>
                      <a:endParaRPr lang="en-GB" sz="1800" dirty="0"/>
                    </a:p>
                  </a:txBody>
                  <a:tcPr marL="91443" marR="91443" marT="45713" marB="45713"/>
                </a:tc>
              </a:tr>
              <a:tr h="1178989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Conclusion</a:t>
                      </a:r>
                      <a:endParaRPr lang="en-GB" sz="1800" dirty="0"/>
                    </a:p>
                  </a:txBody>
                  <a:tcPr marL="91443" marR="91443" marT="45713" marB="45713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How will you end your leaflet? What powerful message will you end with?</a:t>
                      </a:r>
                      <a:endParaRPr lang="en-GB" sz="1400" dirty="0"/>
                    </a:p>
                  </a:txBody>
                  <a:tcPr marL="91443" marR="91443" marT="45713" marB="4571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74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865</Words>
  <Application>Microsoft Office PowerPoint</Application>
  <PresentationFormat>On-screen Show (4:3)</PresentationFormat>
  <Paragraphs>135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Tong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Travel Writing</dc:title>
  <dc:creator>Matthew Knox</dc:creator>
  <cp:lastModifiedBy>Michelle Johnston</cp:lastModifiedBy>
  <cp:revision>16</cp:revision>
  <dcterms:created xsi:type="dcterms:W3CDTF">2017-06-20T09:29:17Z</dcterms:created>
  <dcterms:modified xsi:type="dcterms:W3CDTF">2018-04-24T10:41:38Z</dcterms:modified>
</cp:coreProperties>
</file>