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4" r:id="rId3"/>
    <p:sldId id="267" r:id="rId4"/>
    <p:sldId id="268" r:id="rId5"/>
    <p:sldId id="269" r:id="rId6"/>
    <p:sldId id="270" r:id="rId7"/>
    <p:sldId id="271" r:id="rId8"/>
    <p:sldId id="265" r:id="rId9"/>
    <p:sldId id="272" r:id="rId10"/>
    <p:sldId id="273" r:id="rId11"/>
    <p:sldId id="274" r:id="rId12"/>
    <p:sldId id="266" r:id="rId13"/>
    <p:sldId id="275" r:id="rId14"/>
    <p:sldId id="276" r:id="rId15"/>
    <p:sldId id="27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5" autoAdjust="0"/>
    <p:restoredTop sz="94660"/>
  </p:normalViewPr>
  <p:slideViewPr>
    <p:cSldViewPr snapToGrid="0">
      <p:cViewPr varScale="1">
        <p:scale>
          <a:sx n="62" d="100"/>
          <a:sy n="62" d="100"/>
        </p:scale>
        <p:origin x="8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DF1149-C82F-4B6F-9457-CBD606CAEBCC}" type="datetimeFigureOut">
              <a:rPr lang="en-GB" smtClean="0"/>
              <a:t>16/03/2020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B59410-7202-4BA1-994C-998F652247B1}" type="slidenum">
              <a:rPr lang="en-GB" smtClean="0"/>
              <a:t>‹#›</a:t>
            </a:fld>
            <a:endParaRPr lang="en-GB"/>
          </a:p>
        </p:txBody>
      </p:sp>
    </p:spTree>
    <p:extLst>
      <p:ext uri="{BB962C8B-B14F-4D97-AF65-F5344CB8AC3E}">
        <p14:creationId xmlns:p14="http://schemas.microsoft.com/office/powerpoint/2010/main" val="3765934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1EC0BF7-BA9C-4C31-B933-5DDCE8C18FB8}"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392783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1EC0BF7-BA9C-4C31-B933-5DDCE8C18FB8}"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326111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1EC0BF7-BA9C-4C31-B933-5DDCE8C18FB8}"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4070569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1EC0BF7-BA9C-4C31-B933-5DDCE8C18FB8}"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123149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EC0BF7-BA9C-4C31-B933-5DDCE8C18FB8}"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195590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1EC0BF7-BA9C-4C31-B933-5DDCE8C18FB8}"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2354188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1EC0BF7-BA9C-4C31-B933-5DDCE8C18FB8}" type="datetimeFigureOut">
              <a:rPr lang="en-GB" smtClean="0"/>
              <a:t>16/03/2020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330038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1EC0BF7-BA9C-4C31-B933-5DDCE8C18FB8}" type="datetimeFigureOut">
              <a:rPr lang="en-GB" smtClean="0"/>
              <a:t>16/03/2020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844831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EC0BF7-BA9C-4C31-B933-5DDCE8C18FB8}" type="datetimeFigureOut">
              <a:rPr lang="en-GB" smtClean="0"/>
              <a:t>16/03/2020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331098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EC0BF7-BA9C-4C31-B933-5DDCE8C18FB8}"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221391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EC0BF7-BA9C-4C31-B933-5DDCE8C18FB8}"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5C998E-A3C6-4F94-A947-F7061D31B5E7}" type="slidenum">
              <a:rPr lang="en-GB" smtClean="0"/>
              <a:t>‹#›</a:t>
            </a:fld>
            <a:endParaRPr lang="en-GB"/>
          </a:p>
        </p:txBody>
      </p:sp>
    </p:spTree>
    <p:extLst>
      <p:ext uri="{BB962C8B-B14F-4D97-AF65-F5344CB8AC3E}">
        <p14:creationId xmlns:p14="http://schemas.microsoft.com/office/powerpoint/2010/main" val="215059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EC0BF7-BA9C-4C31-B933-5DDCE8C18FB8}" type="datetimeFigureOut">
              <a:rPr lang="en-GB" smtClean="0"/>
              <a:t>16/03/2020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C998E-A3C6-4F94-A947-F7061D31B5E7}" type="slidenum">
              <a:rPr lang="en-GB" smtClean="0"/>
              <a:t>‹#›</a:t>
            </a:fld>
            <a:endParaRPr lang="en-GB"/>
          </a:p>
        </p:txBody>
      </p:sp>
    </p:spTree>
    <p:extLst>
      <p:ext uri="{BB962C8B-B14F-4D97-AF65-F5344CB8AC3E}">
        <p14:creationId xmlns:p14="http://schemas.microsoft.com/office/powerpoint/2010/main" val="2057344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n inspector calls">
            <a:extLst>
              <a:ext uri="{FF2B5EF4-FFF2-40B4-BE49-F238E27FC236}">
                <a16:creationId xmlns:a16="http://schemas.microsoft.com/office/drawing/2014/main" id="{2BE27DBF-031C-49AA-B2C2-A2CA6A2A54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42588" y="2110070"/>
            <a:ext cx="3872753" cy="954107"/>
          </a:xfrm>
          <a:prstGeom prst="rect">
            <a:avLst/>
          </a:prstGeom>
          <a:noFill/>
        </p:spPr>
        <p:txBody>
          <a:bodyPr wrap="square" rtlCol="0">
            <a:spAutoFit/>
          </a:bodyPr>
          <a:lstStyle/>
          <a:p>
            <a:pPr algn="ctr"/>
            <a:r>
              <a:rPr lang="en-GB" sz="2800" b="1" dirty="0"/>
              <a:t>Cold Read Questions:</a:t>
            </a:r>
          </a:p>
          <a:p>
            <a:pPr algn="ctr"/>
            <a:r>
              <a:rPr lang="en-GB" sz="2800" b="1" dirty="0"/>
              <a:t>Act One</a:t>
            </a:r>
          </a:p>
        </p:txBody>
      </p:sp>
      <p:sp>
        <p:nvSpPr>
          <p:cNvPr id="3" name="Rectangle 2">
            <a:extLst>
              <a:ext uri="{FF2B5EF4-FFF2-40B4-BE49-F238E27FC236}">
                <a16:creationId xmlns:a16="http://schemas.microsoft.com/office/drawing/2014/main" id="{4BA3AF61-5BF5-4E4E-8877-853DE44AA705}"/>
              </a:ext>
            </a:extLst>
          </p:cNvPr>
          <p:cNvSpPr/>
          <p:nvPr/>
        </p:nvSpPr>
        <p:spPr>
          <a:xfrm>
            <a:off x="342588" y="462565"/>
            <a:ext cx="4076757" cy="1446550"/>
          </a:xfrm>
          <a:prstGeom prst="rect">
            <a:avLst/>
          </a:prstGeom>
        </p:spPr>
        <p:txBody>
          <a:bodyPr wrap="none">
            <a:spAutoFit/>
          </a:bodyPr>
          <a:lstStyle/>
          <a:p>
            <a:pPr algn="ctr"/>
            <a:r>
              <a:rPr lang="en-US" sz="4400" dirty="0">
                <a:ln>
                  <a:solidFill>
                    <a:schemeClr val="bg1"/>
                  </a:solidFill>
                </a:ln>
                <a:latin typeface="Berlin Sans FB Demi" panose="020E0802020502020306" pitchFamily="34" charset="0"/>
              </a:rPr>
              <a:t>AN INSPECTOR</a:t>
            </a:r>
          </a:p>
          <a:p>
            <a:pPr algn="ctr"/>
            <a:r>
              <a:rPr lang="en-US" sz="4400" dirty="0">
                <a:ln>
                  <a:solidFill>
                    <a:schemeClr val="bg1"/>
                  </a:solidFill>
                </a:ln>
                <a:latin typeface="Berlin Sans FB Demi" panose="020E0802020502020306" pitchFamily="34" charset="0"/>
              </a:rPr>
              <a:t>CALLS</a:t>
            </a:r>
            <a:endParaRPr lang="en-GB" sz="4400" dirty="0"/>
          </a:p>
        </p:txBody>
      </p:sp>
      <p:sp>
        <p:nvSpPr>
          <p:cNvPr id="7" name="Rectangle 6">
            <a:extLst>
              <a:ext uri="{FF2B5EF4-FFF2-40B4-BE49-F238E27FC236}">
                <a16:creationId xmlns:a16="http://schemas.microsoft.com/office/drawing/2014/main" id="{9A8B24D7-FF75-4172-B8BA-15368C4A9B6B}"/>
              </a:ext>
            </a:extLst>
          </p:cNvPr>
          <p:cNvSpPr/>
          <p:nvPr/>
        </p:nvSpPr>
        <p:spPr>
          <a:xfrm>
            <a:off x="10318388" y="-538211"/>
            <a:ext cx="1170513" cy="3770263"/>
          </a:xfrm>
          <a:prstGeom prst="rect">
            <a:avLst/>
          </a:prstGeom>
        </p:spPr>
        <p:txBody>
          <a:bodyPr wrap="none">
            <a:spAutoFit/>
          </a:bodyPr>
          <a:lstStyle/>
          <a:p>
            <a:pPr algn="ctr"/>
            <a:r>
              <a:rPr lang="en-US" sz="23900" dirty="0">
                <a:ln>
                  <a:solidFill>
                    <a:schemeClr val="bg1"/>
                  </a:solidFill>
                </a:ln>
                <a:latin typeface="Berlin Sans FB Demi" panose="020E0802020502020306" pitchFamily="34" charset="0"/>
              </a:rPr>
              <a:t>1</a:t>
            </a:r>
            <a:endParaRPr lang="en-GB" sz="23900" dirty="0"/>
          </a:p>
        </p:txBody>
      </p:sp>
    </p:spTree>
    <p:extLst>
      <p:ext uri="{BB962C8B-B14F-4D97-AF65-F5344CB8AC3E}">
        <p14:creationId xmlns:p14="http://schemas.microsoft.com/office/powerpoint/2010/main" val="4202844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‘You needn’t give me any rope’ to ‘She hand him the ring’.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1015663"/>
          </a:xfrm>
          <a:prstGeom prst="rect">
            <a:avLst/>
          </a:prstGeom>
          <a:noFill/>
        </p:spPr>
        <p:txBody>
          <a:bodyPr wrap="square" rtlCol="0">
            <a:spAutoFit/>
          </a:bodyPr>
          <a:lstStyle/>
          <a:p>
            <a:pPr algn="just"/>
            <a:r>
              <a:rPr lang="en-GB" sz="2000" b="1" dirty="0"/>
              <a:t>8. ‘It’s a favourite haunt of women in the town’ – Should Gerald really be seen in the stalls bar at the Palace Variety Theatre?</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8" y="2721014"/>
            <a:ext cx="5200651" cy="1015663"/>
          </a:xfrm>
          <a:prstGeom prst="rect">
            <a:avLst/>
          </a:prstGeom>
          <a:noFill/>
        </p:spPr>
        <p:txBody>
          <a:bodyPr wrap="square" rtlCol="0">
            <a:spAutoFit/>
          </a:bodyPr>
          <a:lstStyle/>
          <a:p>
            <a:pPr algn="just"/>
            <a:r>
              <a:rPr lang="en-GB" sz="2000" b="1" dirty="0"/>
              <a:t>9. Consider how Gerald meets Eva (now known as Daisy). What is your opinion on Gerald’s intentions?</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3" y="1605470"/>
            <a:ext cx="5200651" cy="707886"/>
          </a:xfrm>
          <a:prstGeom prst="rect">
            <a:avLst/>
          </a:prstGeom>
          <a:noFill/>
        </p:spPr>
        <p:txBody>
          <a:bodyPr wrap="square" rtlCol="0">
            <a:spAutoFit/>
          </a:bodyPr>
          <a:lstStyle/>
          <a:p>
            <a:pPr algn="just"/>
            <a:r>
              <a:rPr lang="en-GB" sz="2000" b="1" dirty="0"/>
              <a:t>12. Even if Gerald was not engaged to Sheila, would he have been able to keep seeing Daisy?</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68" y="4740829"/>
            <a:ext cx="5200651" cy="1938992"/>
          </a:xfrm>
          <a:prstGeom prst="rect">
            <a:avLst/>
          </a:prstGeom>
          <a:noFill/>
        </p:spPr>
        <p:txBody>
          <a:bodyPr wrap="square" rtlCol="0">
            <a:spAutoFit/>
          </a:bodyPr>
          <a:lstStyle/>
          <a:p>
            <a:pPr algn="just"/>
            <a:r>
              <a:rPr lang="en-GB" sz="2000" b="1" dirty="0"/>
              <a:t>11. </a:t>
            </a:r>
            <a:r>
              <a:rPr lang="en-GB" sz="2000" b="1" i="1" dirty="0"/>
              <a:t>‘I protest against the way in which my daughter, a young unmarried girl, is being dragged into this’ </a:t>
            </a:r>
            <a:r>
              <a:rPr lang="en-GB" sz="2000" b="1" dirty="0"/>
              <a:t>– Birling still tries to protect his daughter because she is ‘young’ and ‘unmarried’. What does this tell us about society in Edwardian Britain?</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4" y="2441458"/>
            <a:ext cx="5200651" cy="1631216"/>
          </a:xfrm>
          <a:prstGeom prst="rect">
            <a:avLst/>
          </a:prstGeom>
          <a:noFill/>
        </p:spPr>
        <p:txBody>
          <a:bodyPr wrap="square" rtlCol="0">
            <a:spAutoFit/>
          </a:bodyPr>
          <a:lstStyle/>
          <a:p>
            <a:pPr algn="just"/>
            <a:r>
              <a:rPr lang="en-GB" sz="2000" b="1" dirty="0"/>
              <a:t>13. Even though Gerald ends the affair, his time with Daisy did bring her some happiness. Do you think we, as an audience, should be more sympathetic to Gerald or does he deserve our criticism as much as the Birlings?</a:t>
            </a:r>
          </a:p>
        </p:txBody>
      </p:sp>
      <p:sp>
        <p:nvSpPr>
          <p:cNvPr id="20" name="TextBox 19">
            <a:extLst>
              <a:ext uri="{FF2B5EF4-FFF2-40B4-BE49-F238E27FC236}">
                <a16:creationId xmlns:a16="http://schemas.microsoft.com/office/drawing/2014/main" id="{79ACD556-7F18-4F5F-98DC-725833814EC7}"/>
              </a:ext>
            </a:extLst>
          </p:cNvPr>
          <p:cNvSpPr txBox="1"/>
          <p:nvPr/>
        </p:nvSpPr>
        <p:spPr>
          <a:xfrm>
            <a:off x="6276972" y="4190702"/>
            <a:ext cx="4311515" cy="1938992"/>
          </a:xfrm>
          <a:prstGeom prst="rect">
            <a:avLst/>
          </a:prstGeom>
          <a:noFill/>
        </p:spPr>
        <p:txBody>
          <a:bodyPr wrap="square" rtlCol="0">
            <a:spAutoFit/>
          </a:bodyPr>
          <a:lstStyle/>
          <a:p>
            <a:pPr algn="just"/>
            <a:r>
              <a:rPr lang="en-GB" sz="2000" b="1" dirty="0"/>
              <a:t>14. </a:t>
            </a:r>
            <a:r>
              <a:rPr lang="en-GB" sz="2000" b="1" i="1" dirty="0"/>
              <a:t>‘She hands him the ring’ – </a:t>
            </a:r>
            <a:r>
              <a:rPr lang="en-GB" sz="2000" b="1" dirty="0"/>
              <a:t>Turn back to page 5 where Sheila says, ‘I’ll never let it go out of my sight for an instant.’ What is the significance of Sheila handing back the ring? What does this moment symbolise?</a:t>
            </a:r>
          </a:p>
        </p:txBody>
      </p:sp>
      <p:sp>
        <p:nvSpPr>
          <p:cNvPr id="17" name="TextBox 16">
            <a:extLst>
              <a:ext uri="{FF2B5EF4-FFF2-40B4-BE49-F238E27FC236}">
                <a16:creationId xmlns:a16="http://schemas.microsoft.com/office/drawing/2014/main" id="{2BBE16D9-3F57-456C-8B39-97927113D0EF}"/>
              </a:ext>
            </a:extLst>
          </p:cNvPr>
          <p:cNvSpPr txBox="1"/>
          <p:nvPr/>
        </p:nvSpPr>
        <p:spPr>
          <a:xfrm>
            <a:off x="714368" y="3891049"/>
            <a:ext cx="5200651" cy="707886"/>
          </a:xfrm>
          <a:prstGeom prst="rect">
            <a:avLst/>
          </a:prstGeom>
          <a:noFill/>
        </p:spPr>
        <p:txBody>
          <a:bodyPr wrap="square" rtlCol="0">
            <a:spAutoFit/>
          </a:bodyPr>
          <a:lstStyle/>
          <a:p>
            <a:pPr algn="just"/>
            <a:r>
              <a:rPr lang="en-GB" sz="2000" b="1" dirty="0"/>
              <a:t>10. </a:t>
            </a:r>
            <a:r>
              <a:rPr lang="en-GB" sz="2000" b="1" i="1" dirty="0"/>
              <a:t>‘I didn’t ask for anything in return’</a:t>
            </a:r>
            <a:r>
              <a:rPr lang="en-GB" sz="2000" b="1" dirty="0"/>
              <a:t> – Do you think Gerald took advantage of Daisy?</a:t>
            </a:r>
          </a:p>
        </p:txBody>
      </p:sp>
    </p:spTree>
    <p:extLst>
      <p:ext uri="{BB962C8B-B14F-4D97-AF65-F5344CB8AC3E}">
        <p14:creationId xmlns:p14="http://schemas.microsoft.com/office/powerpoint/2010/main" val="2278773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‘She hands him the ring’ to the end of Act Two.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1015663"/>
          </a:xfrm>
          <a:prstGeom prst="rect">
            <a:avLst/>
          </a:prstGeom>
          <a:noFill/>
        </p:spPr>
        <p:txBody>
          <a:bodyPr wrap="square" rtlCol="0">
            <a:spAutoFit/>
          </a:bodyPr>
          <a:lstStyle/>
          <a:p>
            <a:pPr algn="just"/>
            <a:r>
              <a:rPr lang="en-GB" sz="2000" b="1" dirty="0"/>
              <a:t>15. ‘You and I aren’t’ the same people who sat down to dinner here.’ – How have Sheila and Gerald changed? </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8" y="2721014"/>
            <a:ext cx="5200651" cy="1323439"/>
          </a:xfrm>
          <a:prstGeom prst="rect">
            <a:avLst/>
          </a:prstGeom>
          <a:noFill/>
        </p:spPr>
        <p:txBody>
          <a:bodyPr wrap="square" rtlCol="0">
            <a:spAutoFit/>
          </a:bodyPr>
          <a:lstStyle/>
          <a:p>
            <a:pPr algn="just"/>
            <a:r>
              <a:rPr lang="en-GB" sz="2000" b="1" dirty="0"/>
              <a:t>16. ‘Public men, Mr Birling, have responsibilities as well as privileges.’ – What is Priestley’s message here? What is the role of the Inspector?</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3" y="1605470"/>
            <a:ext cx="5200651" cy="1323439"/>
          </a:xfrm>
          <a:prstGeom prst="rect">
            <a:avLst/>
          </a:prstGeom>
          <a:noFill/>
        </p:spPr>
        <p:txBody>
          <a:bodyPr wrap="square" rtlCol="0">
            <a:spAutoFit/>
          </a:bodyPr>
          <a:lstStyle/>
          <a:p>
            <a:pPr algn="just"/>
            <a:r>
              <a:rPr lang="en-GB" sz="2000" b="1" dirty="0"/>
              <a:t>19. Why does Mrs. Birling shun her responsibility? Who does she say should look be responsible for looking after Eva at this point? </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68" y="4919008"/>
            <a:ext cx="5200651" cy="1015663"/>
          </a:xfrm>
          <a:prstGeom prst="rect">
            <a:avLst/>
          </a:prstGeom>
          <a:noFill/>
        </p:spPr>
        <p:txBody>
          <a:bodyPr wrap="square" rtlCol="0">
            <a:spAutoFit/>
          </a:bodyPr>
          <a:lstStyle/>
          <a:p>
            <a:pPr algn="just"/>
            <a:r>
              <a:rPr lang="en-GB" sz="2000" b="1" dirty="0"/>
              <a:t>18. How does Mrs. Birling act when the Inspector is interrogating her? What does this tell us about her character?</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2" y="3077234"/>
            <a:ext cx="5200651" cy="707886"/>
          </a:xfrm>
          <a:prstGeom prst="rect">
            <a:avLst/>
          </a:prstGeom>
          <a:noFill/>
        </p:spPr>
        <p:txBody>
          <a:bodyPr wrap="square" rtlCol="0">
            <a:spAutoFit/>
          </a:bodyPr>
          <a:lstStyle/>
          <a:p>
            <a:pPr algn="just"/>
            <a:r>
              <a:rPr lang="en-GB" sz="2000" b="1" dirty="0"/>
              <a:t>20. What does Mrs Birling say should happen to the baby’s father? Why?</a:t>
            </a:r>
          </a:p>
        </p:txBody>
      </p:sp>
      <p:sp>
        <p:nvSpPr>
          <p:cNvPr id="17" name="TextBox 16">
            <a:extLst>
              <a:ext uri="{FF2B5EF4-FFF2-40B4-BE49-F238E27FC236}">
                <a16:creationId xmlns:a16="http://schemas.microsoft.com/office/drawing/2014/main" id="{2BBE16D9-3F57-456C-8B39-97927113D0EF}"/>
              </a:ext>
            </a:extLst>
          </p:cNvPr>
          <p:cNvSpPr txBox="1"/>
          <p:nvPr/>
        </p:nvSpPr>
        <p:spPr>
          <a:xfrm>
            <a:off x="687864" y="4112861"/>
            <a:ext cx="5200651" cy="707886"/>
          </a:xfrm>
          <a:prstGeom prst="rect">
            <a:avLst/>
          </a:prstGeom>
          <a:noFill/>
        </p:spPr>
        <p:txBody>
          <a:bodyPr wrap="square" rtlCol="0">
            <a:spAutoFit/>
          </a:bodyPr>
          <a:lstStyle/>
          <a:p>
            <a:pPr algn="just"/>
            <a:r>
              <a:rPr lang="en-GB" sz="2000" b="1" dirty="0"/>
              <a:t>17. How does Mrs Birling know Eva Smith? How does Eva Smith fall foul of Mrs Birling?</a:t>
            </a:r>
          </a:p>
        </p:txBody>
      </p:sp>
      <p:sp>
        <p:nvSpPr>
          <p:cNvPr id="19" name="TextBox 18">
            <a:extLst>
              <a:ext uri="{FF2B5EF4-FFF2-40B4-BE49-F238E27FC236}">
                <a16:creationId xmlns:a16="http://schemas.microsoft.com/office/drawing/2014/main" id="{DBDB1909-D039-4B4A-98E6-6573900E0FDC}"/>
              </a:ext>
            </a:extLst>
          </p:cNvPr>
          <p:cNvSpPr txBox="1"/>
          <p:nvPr/>
        </p:nvSpPr>
        <p:spPr>
          <a:xfrm>
            <a:off x="6303488" y="3937215"/>
            <a:ext cx="4430774" cy="1323439"/>
          </a:xfrm>
          <a:prstGeom prst="rect">
            <a:avLst/>
          </a:prstGeom>
          <a:noFill/>
        </p:spPr>
        <p:txBody>
          <a:bodyPr wrap="square" rtlCol="0">
            <a:spAutoFit/>
          </a:bodyPr>
          <a:lstStyle/>
          <a:p>
            <a:pPr algn="just"/>
            <a:r>
              <a:rPr lang="en-GB" sz="2000" b="1" dirty="0"/>
              <a:t>21. Now that Eric has been revealed as the father of Eva’s baby, explain how Mrs Birling has unknowingly condemned her son to punishment.</a:t>
            </a:r>
          </a:p>
        </p:txBody>
      </p:sp>
    </p:spTree>
    <p:extLst>
      <p:ext uri="{BB962C8B-B14F-4D97-AF65-F5344CB8AC3E}">
        <p14:creationId xmlns:p14="http://schemas.microsoft.com/office/powerpoint/2010/main" val="3775697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randombar(horizontal)">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n inspector calls">
            <a:extLst>
              <a:ext uri="{FF2B5EF4-FFF2-40B4-BE49-F238E27FC236}">
                <a16:creationId xmlns:a16="http://schemas.microsoft.com/office/drawing/2014/main" id="{2BE27DBF-031C-49AA-B2C2-A2CA6A2A54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42588" y="2110070"/>
            <a:ext cx="3872753" cy="954107"/>
          </a:xfrm>
          <a:prstGeom prst="rect">
            <a:avLst/>
          </a:prstGeom>
          <a:noFill/>
        </p:spPr>
        <p:txBody>
          <a:bodyPr wrap="square" rtlCol="0">
            <a:spAutoFit/>
          </a:bodyPr>
          <a:lstStyle/>
          <a:p>
            <a:pPr algn="ctr"/>
            <a:r>
              <a:rPr lang="en-GB" sz="2800" b="1" dirty="0"/>
              <a:t>Cold Read Questions:</a:t>
            </a:r>
          </a:p>
          <a:p>
            <a:pPr algn="ctr"/>
            <a:r>
              <a:rPr lang="en-GB" sz="2800" b="1" dirty="0"/>
              <a:t>Act Three</a:t>
            </a:r>
          </a:p>
        </p:txBody>
      </p:sp>
      <p:sp>
        <p:nvSpPr>
          <p:cNvPr id="3" name="Rectangle 2">
            <a:extLst>
              <a:ext uri="{FF2B5EF4-FFF2-40B4-BE49-F238E27FC236}">
                <a16:creationId xmlns:a16="http://schemas.microsoft.com/office/drawing/2014/main" id="{4BA3AF61-5BF5-4E4E-8877-853DE44AA705}"/>
              </a:ext>
            </a:extLst>
          </p:cNvPr>
          <p:cNvSpPr/>
          <p:nvPr/>
        </p:nvSpPr>
        <p:spPr>
          <a:xfrm>
            <a:off x="342588" y="462565"/>
            <a:ext cx="4076757" cy="1446550"/>
          </a:xfrm>
          <a:prstGeom prst="rect">
            <a:avLst/>
          </a:prstGeom>
        </p:spPr>
        <p:txBody>
          <a:bodyPr wrap="none">
            <a:spAutoFit/>
          </a:bodyPr>
          <a:lstStyle/>
          <a:p>
            <a:pPr algn="ctr"/>
            <a:r>
              <a:rPr lang="en-US" sz="4400" dirty="0">
                <a:ln>
                  <a:solidFill>
                    <a:schemeClr val="bg1"/>
                  </a:solidFill>
                </a:ln>
                <a:latin typeface="Berlin Sans FB Demi" panose="020E0802020502020306" pitchFamily="34" charset="0"/>
              </a:rPr>
              <a:t>AN INSPECTOR</a:t>
            </a:r>
          </a:p>
          <a:p>
            <a:pPr algn="ctr"/>
            <a:r>
              <a:rPr lang="en-US" sz="4400" dirty="0">
                <a:ln>
                  <a:solidFill>
                    <a:schemeClr val="bg1"/>
                  </a:solidFill>
                </a:ln>
                <a:latin typeface="Berlin Sans FB Demi" panose="020E0802020502020306" pitchFamily="34" charset="0"/>
              </a:rPr>
              <a:t>CALLS</a:t>
            </a:r>
            <a:endParaRPr lang="en-GB" sz="4400" dirty="0"/>
          </a:p>
        </p:txBody>
      </p:sp>
      <p:sp>
        <p:nvSpPr>
          <p:cNvPr id="7" name="Rectangle 6">
            <a:extLst>
              <a:ext uri="{FF2B5EF4-FFF2-40B4-BE49-F238E27FC236}">
                <a16:creationId xmlns:a16="http://schemas.microsoft.com/office/drawing/2014/main" id="{9A8B24D7-FF75-4172-B8BA-15368C4A9B6B}"/>
              </a:ext>
            </a:extLst>
          </p:cNvPr>
          <p:cNvSpPr/>
          <p:nvPr/>
        </p:nvSpPr>
        <p:spPr>
          <a:xfrm>
            <a:off x="10065113" y="-538211"/>
            <a:ext cx="1677062" cy="3770263"/>
          </a:xfrm>
          <a:prstGeom prst="rect">
            <a:avLst/>
          </a:prstGeom>
        </p:spPr>
        <p:txBody>
          <a:bodyPr wrap="none">
            <a:spAutoFit/>
          </a:bodyPr>
          <a:lstStyle/>
          <a:p>
            <a:pPr algn="ctr"/>
            <a:r>
              <a:rPr lang="en-US" sz="23900" dirty="0">
                <a:ln>
                  <a:solidFill>
                    <a:schemeClr val="bg1"/>
                  </a:solidFill>
                </a:ln>
                <a:latin typeface="Berlin Sans FB Demi" panose="020E0802020502020306" pitchFamily="34" charset="0"/>
              </a:rPr>
              <a:t>3</a:t>
            </a:r>
            <a:endParaRPr lang="en-GB" sz="23900" dirty="0"/>
          </a:p>
        </p:txBody>
      </p:sp>
    </p:spTree>
    <p:extLst>
      <p:ext uri="{BB962C8B-B14F-4D97-AF65-F5344CB8AC3E}">
        <p14:creationId xmlns:p14="http://schemas.microsoft.com/office/powerpoint/2010/main" val="3528009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the beginning of Act Three to ‘… fire, blood and anguish. Good night.’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707886"/>
          </a:xfrm>
          <a:prstGeom prst="rect">
            <a:avLst/>
          </a:prstGeom>
          <a:noFill/>
        </p:spPr>
        <p:txBody>
          <a:bodyPr wrap="square" rtlCol="0">
            <a:spAutoFit/>
          </a:bodyPr>
          <a:lstStyle/>
          <a:p>
            <a:pPr algn="just"/>
            <a:r>
              <a:rPr lang="en-GB" sz="2000" b="1" dirty="0"/>
              <a:t>1. Why do you think Priestley has the Inspector interrogate Eric out of sequences?</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8" y="2441458"/>
            <a:ext cx="5200651" cy="1015663"/>
          </a:xfrm>
          <a:prstGeom prst="rect">
            <a:avLst/>
          </a:prstGeom>
          <a:noFill/>
        </p:spPr>
        <p:txBody>
          <a:bodyPr wrap="square" rtlCol="0">
            <a:spAutoFit/>
          </a:bodyPr>
          <a:lstStyle/>
          <a:p>
            <a:pPr algn="just"/>
            <a:r>
              <a:rPr lang="en-GB" sz="2000" b="1" dirty="0"/>
              <a:t>2. Why do the older Birlings tell Sheila that they can’t understand her attitude? Why are they refusing to admit they have done wrong?</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3" y="1605470"/>
            <a:ext cx="5200651" cy="707886"/>
          </a:xfrm>
          <a:prstGeom prst="rect">
            <a:avLst/>
          </a:prstGeom>
          <a:noFill/>
        </p:spPr>
        <p:txBody>
          <a:bodyPr wrap="square" rtlCol="0">
            <a:spAutoFit/>
          </a:bodyPr>
          <a:lstStyle/>
          <a:p>
            <a:pPr algn="just"/>
            <a:r>
              <a:rPr lang="en-GB" sz="2000" b="1" dirty="0"/>
              <a:t>6. How does Eric react when he finds out Mrs Birling condemned Eva and her baby to death?</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68" y="4421755"/>
            <a:ext cx="5200651" cy="707886"/>
          </a:xfrm>
          <a:prstGeom prst="rect">
            <a:avLst/>
          </a:prstGeom>
          <a:noFill/>
        </p:spPr>
        <p:txBody>
          <a:bodyPr wrap="square" rtlCol="0">
            <a:spAutoFit/>
          </a:bodyPr>
          <a:lstStyle/>
          <a:p>
            <a:pPr algn="just"/>
            <a:r>
              <a:rPr lang="en-GB" sz="2000" b="1" dirty="0"/>
              <a:t>4. ‘</a:t>
            </a:r>
            <a:r>
              <a:rPr lang="en-GB" sz="2000" b="1" i="1" dirty="0"/>
              <a:t>I was in that state when a chap easily turns nasty’ – </a:t>
            </a:r>
            <a:r>
              <a:rPr lang="en-GB" sz="2000" b="1" dirty="0"/>
              <a:t>What happens between Eric and Eva?</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4" y="2441458"/>
            <a:ext cx="5200651" cy="1323439"/>
          </a:xfrm>
          <a:prstGeom prst="rect">
            <a:avLst/>
          </a:prstGeom>
          <a:noFill/>
        </p:spPr>
        <p:txBody>
          <a:bodyPr wrap="square" rtlCol="0">
            <a:spAutoFit/>
          </a:bodyPr>
          <a:lstStyle/>
          <a:p>
            <a:pPr algn="just"/>
            <a:r>
              <a:rPr lang="en-GB" sz="2000" b="1" dirty="0"/>
              <a:t>7. </a:t>
            </a:r>
            <a:r>
              <a:rPr lang="en-GB" sz="2000" b="1" i="1" dirty="0"/>
              <a:t>‘We don’t live alone. We are members of one body. We are responsible for each other.’ – </a:t>
            </a:r>
            <a:r>
              <a:rPr lang="en-GB" sz="2000" b="1" dirty="0"/>
              <a:t>What is Priestley’s message to the Birlings and to his audience?</a:t>
            </a:r>
          </a:p>
        </p:txBody>
      </p:sp>
      <p:sp>
        <p:nvSpPr>
          <p:cNvPr id="20" name="TextBox 19">
            <a:extLst>
              <a:ext uri="{FF2B5EF4-FFF2-40B4-BE49-F238E27FC236}">
                <a16:creationId xmlns:a16="http://schemas.microsoft.com/office/drawing/2014/main" id="{79ACD556-7F18-4F5F-98DC-725833814EC7}"/>
              </a:ext>
            </a:extLst>
          </p:cNvPr>
          <p:cNvSpPr txBox="1"/>
          <p:nvPr/>
        </p:nvSpPr>
        <p:spPr>
          <a:xfrm>
            <a:off x="6276972" y="3878896"/>
            <a:ext cx="5200651" cy="1015663"/>
          </a:xfrm>
          <a:prstGeom prst="rect">
            <a:avLst/>
          </a:prstGeom>
          <a:noFill/>
        </p:spPr>
        <p:txBody>
          <a:bodyPr wrap="square" rtlCol="0">
            <a:spAutoFit/>
          </a:bodyPr>
          <a:lstStyle/>
          <a:p>
            <a:pPr algn="just"/>
            <a:r>
              <a:rPr lang="en-GB" sz="2000" b="1" dirty="0"/>
              <a:t>8. </a:t>
            </a:r>
            <a:r>
              <a:rPr lang="en-GB" sz="2000" b="1" i="1" dirty="0"/>
              <a:t>‘If men will not learn that lesson, then they will be taught it in fire and blood and anguish.’ </a:t>
            </a:r>
            <a:r>
              <a:rPr lang="en-GB" sz="2000" b="1" dirty="0"/>
              <a:t>– What could this be an allusion to?</a:t>
            </a:r>
          </a:p>
        </p:txBody>
      </p:sp>
      <p:sp>
        <p:nvSpPr>
          <p:cNvPr id="17" name="TextBox 16">
            <a:extLst>
              <a:ext uri="{FF2B5EF4-FFF2-40B4-BE49-F238E27FC236}">
                <a16:creationId xmlns:a16="http://schemas.microsoft.com/office/drawing/2014/main" id="{2BBE16D9-3F57-456C-8B39-97927113D0EF}"/>
              </a:ext>
            </a:extLst>
          </p:cNvPr>
          <p:cNvSpPr txBox="1"/>
          <p:nvPr/>
        </p:nvSpPr>
        <p:spPr>
          <a:xfrm>
            <a:off x="714368" y="3585495"/>
            <a:ext cx="5200651" cy="707886"/>
          </a:xfrm>
          <a:prstGeom prst="rect">
            <a:avLst/>
          </a:prstGeom>
          <a:noFill/>
        </p:spPr>
        <p:txBody>
          <a:bodyPr wrap="square" rtlCol="0">
            <a:spAutoFit/>
          </a:bodyPr>
          <a:lstStyle/>
          <a:p>
            <a:pPr algn="just"/>
            <a:r>
              <a:rPr lang="en-GB" sz="2000" b="1" dirty="0"/>
              <a:t>3. How did Eric and Eva first meet? Discuss the events that occur between the two.</a:t>
            </a:r>
          </a:p>
        </p:txBody>
      </p:sp>
      <p:sp>
        <p:nvSpPr>
          <p:cNvPr id="19" name="TextBox 18">
            <a:extLst>
              <a:ext uri="{FF2B5EF4-FFF2-40B4-BE49-F238E27FC236}">
                <a16:creationId xmlns:a16="http://schemas.microsoft.com/office/drawing/2014/main" id="{BC12461D-238C-4F2F-A38A-4CB47F708197}"/>
              </a:ext>
            </a:extLst>
          </p:cNvPr>
          <p:cNvSpPr txBox="1"/>
          <p:nvPr/>
        </p:nvSpPr>
        <p:spPr>
          <a:xfrm>
            <a:off x="714368" y="5258015"/>
            <a:ext cx="5200651" cy="1323439"/>
          </a:xfrm>
          <a:prstGeom prst="rect">
            <a:avLst/>
          </a:prstGeom>
          <a:noFill/>
        </p:spPr>
        <p:txBody>
          <a:bodyPr wrap="square" rtlCol="0">
            <a:spAutoFit/>
          </a:bodyPr>
          <a:lstStyle/>
          <a:p>
            <a:pPr algn="just"/>
            <a:r>
              <a:rPr lang="en-GB" sz="2000" b="1" dirty="0"/>
              <a:t>5. ‘</a:t>
            </a:r>
            <a:r>
              <a:rPr lang="en-GB" sz="2000" b="1" i="1" dirty="0"/>
              <a:t>You’re not the kind of father a chap could go to when he’s in trouble’ – </a:t>
            </a:r>
            <a:r>
              <a:rPr lang="en-GB" sz="2000" b="1" dirty="0"/>
              <a:t>What is the relationship like between Birling and his son, Eric?</a:t>
            </a:r>
          </a:p>
        </p:txBody>
      </p:sp>
    </p:spTree>
    <p:extLst>
      <p:ext uri="{BB962C8B-B14F-4D97-AF65-F5344CB8AC3E}">
        <p14:creationId xmlns:p14="http://schemas.microsoft.com/office/powerpoint/2010/main" val="1338462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 fire, blood and anguish. Good night’ to ‘I don’t give a damn now…’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1015663"/>
          </a:xfrm>
          <a:prstGeom prst="rect">
            <a:avLst/>
          </a:prstGeom>
          <a:noFill/>
        </p:spPr>
        <p:txBody>
          <a:bodyPr wrap="square" rtlCol="0">
            <a:spAutoFit/>
          </a:bodyPr>
          <a:lstStyle/>
          <a:p>
            <a:pPr algn="just"/>
            <a:r>
              <a:rPr lang="en-GB" sz="2000" b="1" dirty="0"/>
              <a:t>9. How do the older Birlings act when the Inspector leaves? Why does this distress Sheila?</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8" y="2743973"/>
            <a:ext cx="5200651" cy="707886"/>
          </a:xfrm>
          <a:prstGeom prst="rect">
            <a:avLst/>
          </a:prstGeom>
          <a:noFill/>
        </p:spPr>
        <p:txBody>
          <a:bodyPr wrap="square" rtlCol="0">
            <a:spAutoFit/>
          </a:bodyPr>
          <a:lstStyle/>
          <a:p>
            <a:pPr algn="just"/>
            <a:r>
              <a:rPr lang="en-GB" sz="2000" b="1" dirty="0"/>
              <a:t>10. Why do the older Birlings dismiss Sheila’s concerns as ‘childish’?</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3" y="1605470"/>
            <a:ext cx="5200651" cy="1015663"/>
          </a:xfrm>
          <a:prstGeom prst="rect">
            <a:avLst/>
          </a:prstGeom>
          <a:noFill/>
        </p:spPr>
        <p:txBody>
          <a:bodyPr wrap="square" rtlCol="0">
            <a:spAutoFit/>
          </a:bodyPr>
          <a:lstStyle/>
          <a:p>
            <a:pPr algn="just"/>
            <a:r>
              <a:rPr lang="en-GB" sz="2000" b="1" dirty="0"/>
              <a:t>14. ‘I suppose we’re all nice people now.’ – How do each of the Birlings act when they find out the Inspector wasn’t real?</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68" y="4421755"/>
            <a:ext cx="5200651" cy="1015663"/>
          </a:xfrm>
          <a:prstGeom prst="rect">
            <a:avLst/>
          </a:prstGeom>
          <a:noFill/>
        </p:spPr>
        <p:txBody>
          <a:bodyPr wrap="square" rtlCol="0">
            <a:spAutoFit/>
          </a:bodyPr>
          <a:lstStyle/>
          <a:p>
            <a:pPr algn="just"/>
            <a:r>
              <a:rPr lang="en-GB" sz="2000" b="1" dirty="0"/>
              <a:t>12. ‘You allowed yourselves to be bluffed. Yes, bluffed.’ – How do you think Birling delivers this line? Why?</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5" y="2621133"/>
            <a:ext cx="5200651" cy="1631216"/>
          </a:xfrm>
          <a:prstGeom prst="rect">
            <a:avLst/>
          </a:prstGeom>
          <a:noFill/>
        </p:spPr>
        <p:txBody>
          <a:bodyPr wrap="square" rtlCol="0">
            <a:spAutoFit/>
          </a:bodyPr>
          <a:lstStyle/>
          <a:p>
            <a:pPr algn="just"/>
            <a:r>
              <a:rPr lang="en-GB" sz="2000" b="1" dirty="0"/>
              <a:t>15. </a:t>
            </a:r>
            <a:r>
              <a:rPr lang="en-GB" sz="2000" b="1" i="1" dirty="0"/>
              <a:t>‘You’re beginning to pretend now that nothing’s really happened at all.’ – </a:t>
            </a:r>
            <a:r>
              <a:rPr lang="en-GB" sz="2000" b="1" dirty="0"/>
              <a:t>Why is it important that the Birlings doubt whether the Inspector is real? What does it allow the audience to test?</a:t>
            </a:r>
          </a:p>
        </p:txBody>
      </p:sp>
      <p:sp>
        <p:nvSpPr>
          <p:cNvPr id="20" name="TextBox 19">
            <a:extLst>
              <a:ext uri="{FF2B5EF4-FFF2-40B4-BE49-F238E27FC236}">
                <a16:creationId xmlns:a16="http://schemas.microsoft.com/office/drawing/2014/main" id="{79ACD556-7F18-4F5F-98DC-725833814EC7}"/>
              </a:ext>
            </a:extLst>
          </p:cNvPr>
          <p:cNvSpPr txBox="1"/>
          <p:nvPr/>
        </p:nvSpPr>
        <p:spPr>
          <a:xfrm>
            <a:off x="6276972" y="4367988"/>
            <a:ext cx="4311515" cy="1015663"/>
          </a:xfrm>
          <a:prstGeom prst="rect">
            <a:avLst/>
          </a:prstGeom>
          <a:noFill/>
        </p:spPr>
        <p:txBody>
          <a:bodyPr wrap="square" rtlCol="0">
            <a:spAutoFit/>
          </a:bodyPr>
          <a:lstStyle/>
          <a:p>
            <a:pPr algn="just"/>
            <a:r>
              <a:rPr lang="en-GB" sz="2000" b="1" dirty="0"/>
              <a:t>16. The Birling family is split and two sides have emerged. What are the two sides and who is on what side?</a:t>
            </a:r>
          </a:p>
        </p:txBody>
      </p:sp>
      <p:sp>
        <p:nvSpPr>
          <p:cNvPr id="17" name="TextBox 16">
            <a:extLst>
              <a:ext uri="{FF2B5EF4-FFF2-40B4-BE49-F238E27FC236}">
                <a16:creationId xmlns:a16="http://schemas.microsoft.com/office/drawing/2014/main" id="{2BBE16D9-3F57-456C-8B39-97927113D0EF}"/>
              </a:ext>
            </a:extLst>
          </p:cNvPr>
          <p:cNvSpPr txBox="1"/>
          <p:nvPr/>
        </p:nvSpPr>
        <p:spPr>
          <a:xfrm>
            <a:off x="714368" y="3585495"/>
            <a:ext cx="5200651" cy="707886"/>
          </a:xfrm>
          <a:prstGeom prst="rect">
            <a:avLst/>
          </a:prstGeom>
          <a:noFill/>
        </p:spPr>
        <p:txBody>
          <a:bodyPr wrap="square" rtlCol="0">
            <a:spAutoFit/>
          </a:bodyPr>
          <a:lstStyle/>
          <a:p>
            <a:pPr algn="just"/>
            <a:r>
              <a:rPr lang="en-GB" sz="2000" b="1" dirty="0"/>
              <a:t>11. Why do the Birlings begin to express doubt that the Inspector was a real person?</a:t>
            </a:r>
          </a:p>
        </p:txBody>
      </p:sp>
      <p:sp>
        <p:nvSpPr>
          <p:cNvPr id="19" name="TextBox 18">
            <a:extLst>
              <a:ext uri="{FF2B5EF4-FFF2-40B4-BE49-F238E27FC236}">
                <a16:creationId xmlns:a16="http://schemas.microsoft.com/office/drawing/2014/main" id="{BC12461D-238C-4F2F-A38A-4CB47F708197}"/>
              </a:ext>
            </a:extLst>
          </p:cNvPr>
          <p:cNvSpPr txBox="1"/>
          <p:nvPr/>
        </p:nvSpPr>
        <p:spPr>
          <a:xfrm>
            <a:off x="714368" y="5565792"/>
            <a:ext cx="5200651" cy="707886"/>
          </a:xfrm>
          <a:prstGeom prst="rect">
            <a:avLst/>
          </a:prstGeom>
          <a:noFill/>
        </p:spPr>
        <p:txBody>
          <a:bodyPr wrap="square" rtlCol="0">
            <a:spAutoFit/>
          </a:bodyPr>
          <a:lstStyle/>
          <a:p>
            <a:pPr algn="just"/>
            <a:r>
              <a:rPr lang="en-GB" sz="2000" b="1" dirty="0"/>
              <a:t>13. Who appears at the front door and what news is brought to the Birlings?</a:t>
            </a:r>
          </a:p>
        </p:txBody>
      </p:sp>
    </p:spTree>
    <p:extLst>
      <p:ext uri="{BB962C8B-B14F-4D97-AF65-F5344CB8AC3E}">
        <p14:creationId xmlns:p14="http://schemas.microsoft.com/office/powerpoint/2010/main" val="1941678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randombar(horizontal)">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‘I don’t give a damn now…’ to the end of the play.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707886"/>
          </a:xfrm>
          <a:prstGeom prst="rect">
            <a:avLst/>
          </a:prstGeom>
          <a:noFill/>
        </p:spPr>
        <p:txBody>
          <a:bodyPr wrap="square" rtlCol="0">
            <a:spAutoFit/>
          </a:bodyPr>
          <a:lstStyle/>
          <a:p>
            <a:pPr algn="just"/>
            <a:r>
              <a:rPr lang="en-GB" sz="2000" b="1" dirty="0"/>
              <a:t>17. What proof does Gerald have that the Inspector isn’t real?</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8" y="2617964"/>
            <a:ext cx="5200651" cy="1015663"/>
          </a:xfrm>
          <a:prstGeom prst="rect">
            <a:avLst/>
          </a:prstGeom>
          <a:noFill/>
        </p:spPr>
        <p:txBody>
          <a:bodyPr wrap="square" rtlCol="0">
            <a:spAutoFit/>
          </a:bodyPr>
          <a:lstStyle/>
          <a:p>
            <a:pPr algn="just"/>
            <a:r>
              <a:rPr lang="en-GB" sz="2000" b="1" dirty="0"/>
              <a:t>18. How do the older Birlings react when Gerald reveals that no one called Eva Smith was brought into the infirmary?</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3" y="1605470"/>
            <a:ext cx="5200651" cy="1323439"/>
          </a:xfrm>
          <a:prstGeom prst="rect">
            <a:avLst/>
          </a:prstGeom>
          <a:noFill/>
        </p:spPr>
        <p:txBody>
          <a:bodyPr wrap="square" rtlCol="0">
            <a:spAutoFit/>
          </a:bodyPr>
          <a:lstStyle/>
          <a:p>
            <a:pPr algn="just"/>
            <a:r>
              <a:rPr lang="en-GB" sz="2000" b="1" dirty="0"/>
              <a:t>22. ‘</a:t>
            </a:r>
            <a:r>
              <a:rPr lang="en-GB" sz="2000" b="1" i="1" dirty="0"/>
              <a:t>The telephone rings sharply’ – </a:t>
            </a:r>
            <a:r>
              <a:rPr lang="en-GB" sz="2000" b="1" dirty="0"/>
              <a:t>What is your response to the end of the play? What do you think has happened? Why does Priestley end the play the way he does?</a:t>
            </a:r>
            <a:r>
              <a:rPr lang="en-GB" sz="2000" b="1" i="1" dirty="0"/>
              <a:t> </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68" y="4501997"/>
            <a:ext cx="5200651" cy="1015663"/>
          </a:xfrm>
          <a:prstGeom prst="rect">
            <a:avLst/>
          </a:prstGeom>
          <a:noFill/>
        </p:spPr>
        <p:txBody>
          <a:bodyPr wrap="square" rtlCol="0">
            <a:spAutoFit/>
          </a:bodyPr>
          <a:lstStyle/>
          <a:p>
            <a:pPr algn="just"/>
            <a:r>
              <a:rPr lang="en-GB" sz="2000" b="1" dirty="0"/>
              <a:t>20. ‘It frightens me the way you talk’ – Why are Sheila and Eric, the younger generation, the ones to keep voicing the Inspector’s message?</a:t>
            </a:r>
          </a:p>
        </p:txBody>
      </p:sp>
      <p:sp>
        <p:nvSpPr>
          <p:cNvPr id="17" name="TextBox 16">
            <a:extLst>
              <a:ext uri="{FF2B5EF4-FFF2-40B4-BE49-F238E27FC236}">
                <a16:creationId xmlns:a16="http://schemas.microsoft.com/office/drawing/2014/main" id="{2BBE16D9-3F57-456C-8B39-97927113D0EF}"/>
              </a:ext>
            </a:extLst>
          </p:cNvPr>
          <p:cNvSpPr txBox="1"/>
          <p:nvPr/>
        </p:nvSpPr>
        <p:spPr>
          <a:xfrm>
            <a:off x="714368" y="3713869"/>
            <a:ext cx="5200651" cy="707886"/>
          </a:xfrm>
          <a:prstGeom prst="rect">
            <a:avLst/>
          </a:prstGeom>
          <a:noFill/>
        </p:spPr>
        <p:txBody>
          <a:bodyPr wrap="square" rtlCol="0">
            <a:spAutoFit/>
          </a:bodyPr>
          <a:lstStyle/>
          <a:p>
            <a:pPr algn="just"/>
            <a:r>
              <a:rPr lang="en-GB" sz="2000" b="1" dirty="0"/>
              <a:t>19. How do the younger Birlings react in relation to this?</a:t>
            </a:r>
          </a:p>
        </p:txBody>
      </p:sp>
      <p:sp>
        <p:nvSpPr>
          <p:cNvPr id="19" name="TextBox 18">
            <a:extLst>
              <a:ext uri="{FF2B5EF4-FFF2-40B4-BE49-F238E27FC236}">
                <a16:creationId xmlns:a16="http://schemas.microsoft.com/office/drawing/2014/main" id="{BC12461D-238C-4F2F-A38A-4CB47F708197}"/>
              </a:ext>
            </a:extLst>
          </p:cNvPr>
          <p:cNvSpPr txBox="1"/>
          <p:nvPr/>
        </p:nvSpPr>
        <p:spPr>
          <a:xfrm>
            <a:off x="714368" y="5619342"/>
            <a:ext cx="5200651" cy="1015663"/>
          </a:xfrm>
          <a:prstGeom prst="rect">
            <a:avLst/>
          </a:prstGeom>
          <a:noFill/>
        </p:spPr>
        <p:txBody>
          <a:bodyPr wrap="square" rtlCol="0">
            <a:spAutoFit/>
          </a:bodyPr>
          <a:lstStyle/>
          <a:p>
            <a:pPr algn="just"/>
            <a:r>
              <a:rPr lang="en-GB" sz="2000" b="1" dirty="0"/>
              <a:t>21. </a:t>
            </a:r>
            <a:r>
              <a:rPr lang="en-GB" sz="2000" b="1" i="1" dirty="0"/>
              <a:t>‘What about this ring?’ </a:t>
            </a:r>
            <a:r>
              <a:rPr lang="en-GB" sz="2000" b="1" dirty="0"/>
              <a:t>– Why does Gerald try and give the ring back? What does this tell us about him?</a:t>
            </a:r>
            <a:endParaRPr lang="en-GB" sz="2000" b="1" i="1" dirty="0"/>
          </a:p>
        </p:txBody>
      </p:sp>
    </p:spTree>
    <p:extLst>
      <p:ext uri="{BB962C8B-B14F-4D97-AF65-F5344CB8AC3E}">
        <p14:creationId xmlns:p14="http://schemas.microsoft.com/office/powerpoint/2010/main" val="216534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A271BD2-2825-42D8-A9A0-4D53C2FEB665}"/>
              </a:ext>
            </a:extLst>
          </p:cNvPr>
          <p:cNvSpPr txBox="1"/>
          <p:nvPr/>
        </p:nvSpPr>
        <p:spPr>
          <a:xfrm>
            <a:off x="714374" y="1655034"/>
            <a:ext cx="5200651" cy="5016758"/>
          </a:xfrm>
          <a:prstGeom prst="rect">
            <a:avLst/>
          </a:prstGeom>
          <a:noFill/>
        </p:spPr>
        <p:txBody>
          <a:bodyPr wrap="square" rtlCol="0">
            <a:spAutoFit/>
          </a:bodyPr>
          <a:lstStyle/>
          <a:p>
            <a:pPr algn="just"/>
            <a:r>
              <a:rPr lang="en-GB" sz="2000" b="1" dirty="0"/>
              <a:t>1. What are our first impressions of the Birling family based on their descriptions in the stage directions?</a:t>
            </a:r>
          </a:p>
          <a:p>
            <a:pPr algn="just"/>
            <a:endParaRPr lang="en-GB" sz="2000" b="1" dirty="0">
              <a:solidFill>
                <a:srgbClr val="FF0000"/>
              </a:solidFill>
            </a:endParaRPr>
          </a:p>
          <a:p>
            <a:pPr algn="just"/>
            <a:r>
              <a:rPr lang="en-GB" sz="2000" b="1" dirty="0">
                <a:solidFill>
                  <a:srgbClr val="FF0000"/>
                </a:solidFill>
              </a:rPr>
              <a:t>Mr Birling: </a:t>
            </a:r>
            <a:r>
              <a:rPr lang="en-GB" sz="2000" b="1" dirty="0"/>
              <a:t>‘A heavy-looking, rather portentous man in his middle fifties with fairly easy manners but rather provincial in his speech.</a:t>
            </a:r>
          </a:p>
          <a:p>
            <a:pPr algn="just"/>
            <a:endParaRPr lang="en-GB" sz="2000" b="1" dirty="0"/>
          </a:p>
          <a:p>
            <a:pPr algn="just"/>
            <a:r>
              <a:rPr lang="en-GB" sz="2000" b="1" dirty="0">
                <a:solidFill>
                  <a:srgbClr val="FF0000"/>
                </a:solidFill>
              </a:rPr>
              <a:t>Mrs Birling: </a:t>
            </a:r>
            <a:r>
              <a:rPr lang="en-GB" sz="2000" b="1" dirty="0"/>
              <a:t>‘…about fifty, a rather cold woman and her husband’s social superior.’</a:t>
            </a:r>
          </a:p>
          <a:p>
            <a:pPr algn="just"/>
            <a:endParaRPr lang="en-GB" sz="2000" b="1" dirty="0"/>
          </a:p>
          <a:p>
            <a:pPr algn="just"/>
            <a:r>
              <a:rPr lang="en-GB" sz="2000" b="1" dirty="0">
                <a:solidFill>
                  <a:srgbClr val="FF0000"/>
                </a:solidFill>
              </a:rPr>
              <a:t>Eric: </a:t>
            </a:r>
            <a:r>
              <a:rPr lang="en-GB" sz="2000" b="1" dirty="0"/>
              <a:t>‘…in his early twenties, not quite at ease, half shy, half assertive.’</a:t>
            </a:r>
          </a:p>
          <a:p>
            <a:pPr algn="just"/>
            <a:endParaRPr lang="en-GB" sz="2000" b="1" dirty="0"/>
          </a:p>
          <a:p>
            <a:pPr algn="just"/>
            <a:r>
              <a:rPr lang="en-GB" sz="2000" b="1" dirty="0">
                <a:solidFill>
                  <a:srgbClr val="FF0000"/>
                </a:solidFill>
              </a:rPr>
              <a:t>Sheila: </a:t>
            </a:r>
            <a:r>
              <a:rPr lang="en-GB" sz="2000" b="1" dirty="0"/>
              <a:t>‘…a pretty girl in her early twenties, very pleased with life and rather excited.’</a:t>
            </a:r>
          </a:p>
        </p:txBody>
      </p:sp>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the opening stage directions.</a:t>
            </a:r>
          </a:p>
        </p:txBody>
      </p:sp>
      <p:sp>
        <p:nvSpPr>
          <p:cNvPr id="12" name="TextBox 11">
            <a:extLst>
              <a:ext uri="{FF2B5EF4-FFF2-40B4-BE49-F238E27FC236}">
                <a16:creationId xmlns:a16="http://schemas.microsoft.com/office/drawing/2014/main" id="{52AFCD16-10DB-46E5-956C-A66F882A531F}"/>
              </a:ext>
            </a:extLst>
          </p:cNvPr>
          <p:cNvSpPr txBox="1"/>
          <p:nvPr/>
        </p:nvSpPr>
        <p:spPr>
          <a:xfrm>
            <a:off x="6262687" y="1655034"/>
            <a:ext cx="5200651" cy="1938992"/>
          </a:xfrm>
          <a:prstGeom prst="rect">
            <a:avLst/>
          </a:prstGeom>
          <a:noFill/>
        </p:spPr>
        <p:txBody>
          <a:bodyPr wrap="square" rtlCol="0">
            <a:spAutoFit/>
          </a:bodyPr>
          <a:lstStyle/>
          <a:p>
            <a:pPr algn="just"/>
            <a:r>
              <a:rPr lang="en-GB" sz="2000" b="1" dirty="0"/>
              <a:t>2. What is our first impression of Gerald based on his description in the stage directions?</a:t>
            </a:r>
          </a:p>
          <a:p>
            <a:pPr algn="just"/>
            <a:endParaRPr lang="en-GB" sz="2000" b="1" dirty="0"/>
          </a:p>
          <a:p>
            <a:pPr algn="just"/>
            <a:r>
              <a:rPr lang="en-GB" sz="2000" b="1" dirty="0">
                <a:solidFill>
                  <a:srgbClr val="FF0000"/>
                </a:solidFill>
              </a:rPr>
              <a:t>Gerald: </a:t>
            </a:r>
            <a:r>
              <a:rPr lang="en-GB" sz="2000" b="1" dirty="0"/>
              <a:t>‘An attractive chap about thirty, rather too manly to be a dandy but very much the easy well-bred young man-about-town’.</a:t>
            </a:r>
          </a:p>
        </p:txBody>
      </p:sp>
      <p:sp>
        <p:nvSpPr>
          <p:cNvPr id="13" name="TextBox 12">
            <a:extLst>
              <a:ext uri="{FF2B5EF4-FFF2-40B4-BE49-F238E27FC236}">
                <a16:creationId xmlns:a16="http://schemas.microsoft.com/office/drawing/2014/main" id="{9F92A85B-0830-4B91-B7BA-BC80AB39EAE6}"/>
              </a:ext>
            </a:extLst>
          </p:cNvPr>
          <p:cNvSpPr txBox="1"/>
          <p:nvPr/>
        </p:nvSpPr>
        <p:spPr>
          <a:xfrm>
            <a:off x="6262686" y="3794959"/>
            <a:ext cx="5200651" cy="707886"/>
          </a:xfrm>
          <a:prstGeom prst="rect">
            <a:avLst/>
          </a:prstGeom>
          <a:noFill/>
        </p:spPr>
        <p:txBody>
          <a:bodyPr wrap="square" rtlCol="0">
            <a:spAutoFit/>
          </a:bodyPr>
          <a:lstStyle/>
          <a:p>
            <a:pPr algn="just"/>
            <a:r>
              <a:rPr lang="en-GB" sz="2000" b="1" dirty="0"/>
              <a:t>3. What are the Birlings doing when the play opens?</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95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‘Giving us the port, Edna’ to ‘Actually I was listening.’</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4" y="1539096"/>
            <a:ext cx="5200651" cy="1323439"/>
          </a:xfrm>
          <a:prstGeom prst="rect">
            <a:avLst/>
          </a:prstGeom>
          <a:noFill/>
        </p:spPr>
        <p:txBody>
          <a:bodyPr wrap="square" rtlCol="0">
            <a:spAutoFit/>
          </a:bodyPr>
          <a:lstStyle/>
          <a:p>
            <a:pPr algn="just"/>
            <a:r>
              <a:rPr lang="en-GB" sz="2000" b="1" dirty="0"/>
              <a:t>4. Considering that we know Mrs Birling is her husband’s ‘social superior’, explain why she tells him off when he expresses intentions to congratulate the cook on their dinner.</a:t>
            </a:r>
          </a:p>
        </p:txBody>
      </p:sp>
      <p:sp>
        <p:nvSpPr>
          <p:cNvPr id="11" name="TextBox 10">
            <a:extLst>
              <a:ext uri="{FF2B5EF4-FFF2-40B4-BE49-F238E27FC236}">
                <a16:creationId xmlns:a16="http://schemas.microsoft.com/office/drawing/2014/main" id="{77D3138A-25AB-4C6B-B08E-6FE1112B0A68}"/>
              </a:ext>
            </a:extLst>
          </p:cNvPr>
          <p:cNvSpPr txBox="1"/>
          <p:nvPr/>
        </p:nvSpPr>
        <p:spPr>
          <a:xfrm>
            <a:off x="714371" y="3023884"/>
            <a:ext cx="5200651" cy="1015663"/>
          </a:xfrm>
          <a:prstGeom prst="rect">
            <a:avLst/>
          </a:prstGeom>
          <a:noFill/>
        </p:spPr>
        <p:txBody>
          <a:bodyPr wrap="square" rtlCol="0">
            <a:spAutoFit/>
          </a:bodyPr>
          <a:lstStyle/>
          <a:p>
            <a:pPr algn="just"/>
            <a:r>
              <a:rPr lang="en-GB" sz="2000" b="1" dirty="0"/>
              <a:t>5. </a:t>
            </a:r>
            <a:r>
              <a:rPr lang="en-GB" sz="2000" b="1" i="1" dirty="0"/>
              <a:t>‘You’ll have to get used to that, just as I had’ </a:t>
            </a:r>
            <a:r>
              <a:rPr lang="en-GB" sz="2000" b="1" dirty="0"/>
              <a:t>– What is Mrs Birling saying is the role of women? What is she expecting Sheila to do?</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71" y="4200896"/>
            <a:ext cx="5200651" cy="707886"/>
          </a:xfrm>
          <a:prstGeom prst="rect">
            <a:avLst/>
          </a:prstGeom>
          <a:noFill/>
        </p:spPr>
        <p:txBody>
          <a:bodyPr wrap="square" rtlCol="0">
            <a:spAutoFit/>
          </a:bodyPr>
          <a:lstStyle/>
          <a:p>
            <a:pPr algn="just"/>
            <a:r>
              <a:rPr lang="en-GB" sz="2000" b="1" dirty="0"/>
              <a:t>6. What is the relationship like between Sheila and her brother Eric? How can we tell?</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5" y="1560077"/>
            <a:ext cx="5200651" cy="400110"/>
          </a:xfrm>
          <a:prstGeom prst="rect">
            <a:avLst/>
          </a:prstGeom>
          <a:noFill/>
        </p:spPr>
        <p:txBody>
          <a:bodyPr wrap="square" rtlCol="0">
            <a:spAutoFit/>
          </a:bodyPr>
          <a:lstStyle/>
          <a:p>
            <a:pPr algn="just"/>
            <a:r>
              <a:rPr lang="en-GB" sz="2000" b="1" dirty="0"/>
              <a:t>9. </a:t>
            </a:r>
            <a:r>
              <a:rPr lang="en-GB" sz="2000" b="1" i="1" dirty="0"/>
              <a:t>‘I only mentioned it in passing’ </a:t>
            </a:r>
            <a:r>
              <a:rPr lang="en-GB" sz="2000" b="1" dirty="0"/>
              <a:t>– Is this true?</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71" y="5070131"/>
            <a:ext cx="5200651" cy="400110"/>
          </a:xfrm>
          <a:prstGeom prst="rect">
            <a:avLst/>
          </a:prstGeom>
          <a:noFill/>
        </p:spPr>
        <p:txBody>
          <a:bodyPr wrap="square" rtlCol="0">
            <a:spAutoFit/>
          </a:bodyPr>
          <a:lstStyle/>
          <a:p>
            <a:pPr algn="just"/>
            <a:r>
              <a:rPr lang="en-GB" sz="2000" b="1" dirty="0"/>
              <a:t>7. What are the Birlings celebrating? </a:t>
            </a:r>
          </a:p>
        </p:txBody>
      </p:sp>
      <p:sp>
        <p:nvSpPr>
          <p:cNvPr id="17" name="TextBox 16">
            <a:extLst>
              <a:ext uri="{FF2B5EF4-FFF2-40B4-BE49-F238E27FC236}">
                <a16:creationId xmlns:a16="http://schemas.microsoft.com/office/drawing/2014/main" id="{C69322E3-B424-423C-A41D-0A96F2140221}"/>
              </a:ext>
            </a:extLst>
          </p:cNvPr>
          <p:cNvSpPr txBox="1"/>
          <p:nvPr/>
        </p:nvSpPr>
        <p:spPr>
          <a:xfrm>
            <a:off x="714371" y="5639495"/>
            <a:ext cx="5200651" cy="707886"/>
          </a:xfrm>
          <a:prstGeom prst="rect">
            <a:avLst/>
          </a:prstGeom>
          <a:noFill/>
        </p:spPr>
        <p:txBody>
          <a:bodyPr wrap="square" rtlCol="0">
            <a:spAutoFit/>
          </a:bodyPr>
          <a:lstStyle/>
          <a:p>
            <a:pPr algn="just"/>
            <a:r>
              <a:rPr lang="en-GB" sz="2000" b="1" dirty="0"/>
              <a:t>8. What does Mr. Birling seem to be more excited about?</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5" y="2140477"/>
            <a:ext cx="5200651" cy="707886"/>
          </a:xfrm>
          <a:prstGeom prst="rect">
            <a:avLst/>
          </a:prstGeom>
          <a:noFill/>
        </p:spPr>
        <p:txBody>
          <a:bodyPr wrap="square" rtlCol="0">
            <a:spAutoFit/>
          </a:bodyPr>
          <a:lstStyle/>
          <a:p>
            <a:pPr algn="just"/>
            <a:r>
              <a:rPr lang="en-GB" sz="2000" b="1" dirty="0"/>
              <a:t>10. </a:t>
            </a:r>
            <a:r>
              <a:rPr lang="en-GB" sz="2000" b="1" i="1" dirty="0"/>
              <a:t>‘Look – Mummy – isn’t it a beauty?’ </a:t>
            </a:r>
            <a:r>
              <a:rPr lang="en-GB" sz="2000" b="1" dirty="0"/>
              <a:t>– How could we sum up Sheila in three words?</a:t>
            </a:r>
          </a:p>
        </p:txBody>
      </p:sp>
      <p:sp>
        <p:nvSpPr>
          <p:cNvPr id="19" name="TextBox 18">
            <a:extLst>
              <a:ext uri="{FF2B5EF4-FFF2-40B4-BE49-F238E27FC236}">
                <a16:creationId xmlns:a16="http://schemas.microsoft.com/office/drawing/2014/main" id="{C2796637-B26C-458C-BADE-C34E2E2FEEFA}"/>
              </a:ext>
            </a:extLst>
          </p:cNvPr>
          <p:cNvSpPr txBox="1"/>
          <p:nvPr/>
        </p:nvSpPr>
        <p:spPr>
          <a:xfrm>
            <a:off x="6276975" y="2993585"/>
            <a:ext cx="5200651" cy="1015663"/>
          </a:xfrm>
          <a:prstGeom prst="rect">
            <a:avLst/>
          </a:prstGeom>
          <a:noFill/>
        </p:spPr>
        <p:txBody>
          <a:bodyPr wrap="square" rtlCol="0">
            <a:spAutoFit/>
          </a:bodyPr>
          <a:lstStyle/>
          <a:p>
            <a:pPr algn="just"/>
            <a:r>
              <a:rPr lang="en-GB" sz="2000" b="1" dirty="0"/>
              <a:t>11. </a:t>
            </a:r>
            <a:r>
              <a:rPr lang="en-GB" sz="2000" b="1" i="1" dirty="0"/>
              <a:t>‘I don’t often make speeches at you –’ </a:t>
            </a:r>
            <a:r>
              <a:rPr lang="en-GB" sz="2000" b="1" dirty="0"/>
              <a:t>– Do you think this is true? What impression are we getting of Mr. Birling after only a short time? </a:t>
            </a:r>
          </a:p>
        </p:txBody>
      </p:sp>
    </p:spTree>
    <p:extLst>
      <p:ext uri="{BB962C8B-B14F-4D97-AF65-F5344CB8AC3E}">
        <p14:creationId xmlns:p14="http://schemas.microsoft.com/office/powerpoint/2010/main" val="77367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‘Actually I was listening’ to ‘We hear the sharp ring of a front door bell…’</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4" y="1539096"/>
            <a:ext cx="5200651" cy="1015663"/>
          </a:xfrm>
          <a:prstGeom prst="rect">
            <a:avLst/>
          </a:prstGeom>
          <a:noFill/>
        </p:spPr>
        <p:txBody>
          <a:bodyPr wrap="square" rtlCol="0">
            <a:spAutoFit/>
          </a:bodyPr>
          <a:lstStyle/>
          <a:p>
            <a:pPr algn="just"/>
            <a:r>
              <a:rPr lang="en-GB" sz="2000" b="1" dirty="0"/>
              <a:t>12. ‘You’ll be marrying at a very good time’ – The year is 1912. What will happen in a few years’ time and beyond? </a:t>
            </a:r>
          </a:p>
        </p:txBody>
      </p:sp>
      <p:sp>
        <p:nvSpPr>
          <p:cNvPr id="11" name="TextBox 10">
            <a:extLst>
              <a:ext uri="{FF2B5EF4-FFF2-40B4-BE49-F238E27FC236}">
                <a16:creationId xmlns:a16="http://schemas.microsoft.com/office/drawing/2014/main" id="{77D3138A-25AB-4C6B-B08E-6FE1112B0A68}"/>
              </a:ext>
            </a:extLst>
          </p:cNvPr>
          <p:cNvSpPr txBox="1"/>
          <p:nvPr/>
        </p:nvSpPr>
        <p:spPr>
          <a:xfrm>
            <a:off x="714371" y="2824079"/>
            <a:ext cx="5200651" cy="1015663"/>
          </a:xfrm>
          <a:prstGeom prst="rect">
            <a:avLst/>
          </a:prstGeom>
          <a:noFill/>
        </p:spPr>
        <p:txBody>
          <a:bodyPr wrap="square" rtlCol="0">
            <a:spAutoFit/>
          </a:bodyPr>
          <a:lstStyle/>
          <a:p>
            <a:pPr algn="just"/>
            <a:r>
              <a:rPr lang="en-GB" sz="2000" b="1" dirty="0"/>
              <a:t>13. </a:t>
            </a:r>
            <a:r>
              <a:rPr lang="en-GB" sz="2000" b="1" i="1" dirty="0"/>
              <a:t>‘We’re in for a time of steadily increasing prosperity’ – </a:t>
            </a:r>
            <a:r>
              <a:rPr lang="en-GB" sz="2000" b="1" dirty="0"/>
              <a:t>What does the term ‘prosperity’ mean? Why is Birling wrong?</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70" y="3969841"/>
            <a:ext cx="5200651" cy="1015663"/>
          </a:xfrm>
          <a:prstGeom prst="rect">
            <a:avLst/>
          </a:prstGeom>
          <a:noFill/>
        </p:spPr>
        <p:txBody>
          <a:bodyPr wrap="square" rtlCol="0">
            <a:spAutoFit/>
          </a:bodyPr>
          <a:lstStyle/>
          <a:p>
            <a:pPr algn="just"/>
            <a:r>
              <a:rPr lang="en-GB" sz="2000" b="1" dirty="0"/>
              <a:t>14. Consider what Birling says about war, the Titanic and Russia. What are the errors he has made?</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5" y="1560077"/>
            <a:ext cx="5200651" cy="1015663"/>
          </a:xfrm>
          <a:prstGeom prst="rect">
            <a:avLst/>
          </a:prstGeom>
          <a:noFill/>
        </p:spPr>
        <p:txBody>
          <a:bodyPr wrap="square" rtlCol="0">
            <a:spAutoFit/>
          </a:bodyPr>
          <a:lstStyle/>
          <a:p>
            <a:pPr algn="just"/>
            <a:r>
              <a:rPr lang="en-GB" sz="2000" b="1" dirty="0"/>
              <a:t>16. </a:t>
            </a:r>
            <a:r>
              <a:rPr lang="en-GB" sz="2000" b="1" i="1" dirty="0"/>
              <a:t>‘She… feels you might have done better for yourself socially’ </a:t>
            </a:r>
            <a:r>
              <a:rPr lang="en-GB" sz="2000" b="1" dirty="0"/>
              <a:t>– What is the real reason for Gerald’s parents’ absence?</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70" y="5123336"/>
            <a:ext cx="5200651" cy="1015663"/>
          </a:xfrm>
          <a:prstGeom prst="rect">
            <a:avLst/>
          </a:prstGeom>
          <a:noFill/>
        </p:spPr>
        <p:txBody>
          <a:bodyPr wrap="square" rtlCol="0">
            <a:spAutoFit/>
          </a:bodyPr>
          <a:lstStyle/>
          <a:p>
            <a:pPr algn="just"/>
            <a:r>
              <a:rPr lang="en-GB" sz="2000" b="1" dirty="0"/>
              <a:t>15. Birling is a capitalist. Priestley is a socialist. Why does Priestley have Birling say all of these things which aren’t true?</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5" y="2848202"/>
            <a:ext cx="5200651" cy="1323439"/>
          </a:xfrm>
          <a:prstGeom prst="rect">
            <a:avLst/>
          </a:prstGeom>
          <a:noFill/>
        </p:spPr>
        <p:txBody>
          <a:bodyPr wrap="square" rtlCol="0">
            <a:spAutoFit/>
          </a:bodyPr>
          <a:lstStyle/>
          <a:p>
            <a:pPr algn="just"/>
            <a:r>
              <a:rPr lang="en-GB" sz="2000" b="1" dirty="0"/>
              <a:t>17. ‘A man has to make his own way’ – Consider the pronouns used in Birling’s speech. What can we infer about his character and the world he lives in?</a:t>
            </a:r>
          </a:p>
        </p:txBody>
      </p:sp>
      <p:sp>
        <p:nvSpPr>
          <p:cNvPr id="20" name="TextBox 19">
            <a:extLst>
              <a:ext uri="{FF2B5EF4-FFF2-40B4-BE49-F238E27FC236}">
                <a16:creationId xmlns:a16="http://schemas.microsoft.com/office/drawing/2014/main" id="{79ACD556-7F18-4F5F-98DC-725833814EC7}"/>
              </a:ext>
            </a:extLst>
          </p:cNvPr>
          <p:cNvSpPr txBox="1"/>
          <p:nvPr/>
        </p:nvSpPr>
        <p:spPr>
          <a:xfrm>
            <a:off x="6276974" y="4323784"/>
            <a:ext cx="4430783" cy="1323439"/>
          </a:xfrm>
          <a:prstGeom prst="rect">
            <a:avLst/>
          </a:prstGeom>
          <a:noFill/>
        </p:spPr>
        <p:txBody>
          <a:bodyPr wrap="square" rtlCol="0">
            <a:spAutoFit/>
          </a:bodyPr>
          <a:lstStyle/>
          <a:p>
            <a:pPr algn="just"/>
            <a:r>
              <a:rPr lang="en-GB" sz="2000" b="1" dirty="0"/>
              <a:t>18. Birling is sharing his world philosophy when the doorbell rings. Why do you think Priestley has the doorbell ring at exactly that point?</a:t>
            </a:r>
          </a:p>
        </p:txBody>
      </p:sp>
    </p:spTree>
    <p:extLst>
      <p:ext uri="{BB962C8B-B14F-4D97-AF65-F5344CB8AC3E}">
        <p14:creationId xmlns:p14="http://schemas.microsoft.com/office/powerpoint/2010/main" val="3637273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‘We hear the sharp ring of a front door bell…’ to ‘No, she didn’t exactly go on the streets.’</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4" y="1539096"/>
            <a:ext cx="5200651" cy="1323439"/>
          </a:xfrm>
          <a:prstGeom prst="rect">
            <a:avLst/>
          </a:prstGeom>
          <a:noFill/>
        </p:spPr>
        <p:txBody>
          <a:bodyPr wrap="square" rtlCol="0">
            <a:spAutoFit/>
          </a:bodyPr>
          <a:lstStyle/>
          <a:p>
            <a:pPr algn="just"/>
            <a:r>
              <a:rPr lang="en-GB" sz="2000" b="1" dirty="0"/>
              <a:t>19. Consider the Inspector’s description in the stage directions. What can we infer about him from the language Priestley uses to describe him?</a:t>
            </a:r>
          </a:p>
        </p:txBody>
      </p:sp>
      <p:sp>
        <p:nvSpPr>
          <p:cNvPr id="11" name="TextBox 10">
            <a:extLst>
              <a:ext uri="{FF2B5EF4-FFF2-40B4-BE49-F238E27FC236}">
                <a16:creationId xmlns:a16="http://schemas.microsoft.com/office/drawing/2014/main" id="{77D3138A-25AB-4C6B-B08E-6FE1112B0A68}"/>
              </a:ext>
            </a:extLst>
          </p:cNvPr>
          <p:cNvSpPr txBox="1"/>
          <p:nvPr/>
        </p:nvSpPr>
        <p:spPr>
          <a:xfrm>
            <a:off x="714371" y="2917341"/>
            <a:ext cx="5200651" cy="707886"/>
          </a:xfrm>
          <a:prstGeom prst="rect">
            <a:avLst/>
          </a:prstGeom>
          <a:noFill/>
        </p:spPr>
        <p:txBody>
          <a:bodyPr wrap="square" rtlCol="0">
            <a:spAutoFit/>
          </a:bodyPr>
          <a:lstStyle/>
          <a:p>
            <a:pPr algn="just"/>
            <a:r>
              <a:rPr lang="en-GB" sz="2000" b="1" dirty="0"/>
              <a:t>20. Why does the Inspector visit the Birling household? What has happened?</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70" y="3807796"/>
            <a:ext cx="5200651" cy="1015663"/>
          </a:xfrm>
          <a:prstGeom prst="rect">
            <a:avLst/>
          </a:prstGeom>
          <a:noFill/>
        </p:spPr>
        <p:txBody>
          <a:bodyPr wrap="square" rtlCol="0">
            <a:spAutoFit/>
          </a:bodyPr>
          <a:lstStyle/>
          <a:p>
            <a:pPr algn="just"/>
            <a:r>
              <a:rPr lang="en-GB" sz="2000" b="1" dirty="0"/>
              <a:t>21. What is Birling’s reaction when he hears the name ‘Eva Smith’? Why do you think he would react in this way?</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5" y="1560077"/>
            <a:ext cx="5200651" cy="1015663"/>
          </a:xfrm>
          <a:prstGeom prst="rect">
            <a:avLst/>
          </a:prstGeom>
          <a:noFill/>
        </p:spPr>
        <p:txBody>
          <a:bodyPr wrap="square" rtlCol="0">
            <a:spAutoFit/>
          </a:bodyPr>
          <a:lstStyle/>
          <a:p>
            <a:pPr algn="just"/>
            <a:r>
              <a:rPr lang="en-GB" sz="2000" b="1" dirty="0"/>
              <a:t>23. </a:t>
            </a:r>
            <a:r>
              <a:rPr lang="en-GB" sz="2000" b="1" i="1" dirty="0"/>
              <a:t>‘Obviously it has nothing to do with the wretched girl’s suicide’ – </a:t>
            </a:r>
            <a:r>
              <a:rPr lang="en-GB" sz="2000" b="1" dirty="0"/>
              <a:t>Consider how Birling describes Eva. Does he care? Why? Why not?</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70" y="4963259"/>
            <a:ext cx="5200651" cy="707886"/>
          </a:xfrm>
          <a:prstGeom prst="rect">
            <a:avLst/>
          </a:prstGeom>
          <a:noFill/>
        </p:spPr>
        <p:txBody>
          <a:bodyPr wrap="square" rtlCol="0">
            <a:spAutoFit/>
          </a:bodyPr>
          <a:lstStyle/>
          <a:p>
            <a:pPr algn="just"/>
            <a:r>
              <a:rPr lang="en-GB" sz="2000" b="1" dirty="0"/>
              <a:t>22. What is Eva’s link to Mr. Birling? How did they know each other?</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5" y="2766888"/>
            <a:ext cx="5200651" cy="1015663"/>
          </a:xfrm>
          <a:prstGeom prst="rect">
            <a:avLst/>
          </a:prstGeom>
          <a:noFill/>
        </p:spPr>
        <p:txBody>
          <a:bodyPr wrap="square" rtlCol="0">
            <a:spAutoFit/>
          </a:bodyPr>
          <a:lstStyle/>
          <a:p>
            <a:pPr algn="just"/>
            <a:r>
              <a:rPr lang="en-GB" sz="2000" b="1" dirty="0"/>
              <a:t>24. How did Eva fall foul of Mr Birling when she was alive? Why would Mr. Birling not like what Eva was asking for?</a:t>
            </a:r>
          </a:p>
        </p:txBody>
      </p:sp>
      <p:sp>
        <p:nvSpPr>
          <p:cNvPr id="20" name="TextBox 19">
            <a:extLst>
              <a:ext uri="{FF2B5EF4-FFF2-40B4-BE49-F238E27FC236}">
                <a16:creationId xmlns:a16="http://schemas.microsoft.com/office/drawing/2014/main" id="{79ACD556-7F18-4F5F-98DC-725833814EC7}"/>
              </a:ext>
            </a:extLst>
          </p:cNvPr>
          <p:cNvSpPr txBox="1"/>
          <p:nvPr/>
        </p:nvSpPr>
        <p:spPr>
          <a:xfrm>
            <a:off x="6276975" y="3973699"/>
            <a:ext cx="5200651" cy="707886"/>
          </a:xfrm>
          <a:prstGeom prst="rect">
            <a:avLst/>
          </a:prstGeom>
          <a:noFill/>
        </p:spPr>
        <p:txBody>
          <a:bodyPr wrap="square" rtlCol="0">
            <a:spAutoFit/>
          </a:bodyPr>
          <a:lstStyle/>
          <a:p>
            <a:pPr algn="just"/>
            <a:r>
              <a:rPr lang="en-GB" sz="2000" b="1" dirty="0"/>
              <a:t>25. Explain how Birling is trying to threaten the Inspector by mentioning Colonel Roberts.</a:t>
            </a:r>
          </a:p>
        </p:txBody>
      </p:sp>
    </p:spTree>
    <p:extLst>
      <p:ext uri="{BB962C8B-B14F-4D97-AF65-F5344CB8AC3E}">
        <p14:creationId xmlns:p14="http://schemas.microsoft.com/office/powerpoint/2010/main" val="3704698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‘No, she didn’t exactly go on the streets’ to ‘It’s too late. She’s dead.’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707886"/>
          </a:xfrm>
          <a:prstGeom prst="rect">
            <a:avLst/>
          </a:prstGeom>
          <a:noFill/>
        </p:spPr>
        <p:txBody>
          <a:bodyPr wrap="square" rtlCol="0">
            <a:spAutoFit/>
          </a:bodyPr>
          <a:lstStyle/>
          <a:p>
            <a:pPr algn="just"/>
            <a:r>
              <a:rPr lang="en-GB" sz="2000" b="1" dirty="0"/>
              <a:t>26. What is Sheila’s initial reaction when she hears about Eva Smith’s suicide?</a:t>
            </a:r>
          </a:p>
        </p:txBody>
      </p:sp>
      <p:sp>
        <p:nvSpPr>
          <p:cNvPr id="11" name="TextBox 10">
            <a:extLst>
              <a:ext uri="{FF2B5EF4-FFF2-40B4-BE49-F238E27FC236}">
                <a16:creationId xmlns:a16="http://schemas.microsoft.com/office/drawing/2014/main" id="{77D3138A-25AB-4C6B-B08E-6FE1112B0A68}"/>
              </a:ext>
            </a:extLst>
          </p:cNvPr>
          <p:cNvSpPr txBox="1"/>
          <p:nvPr/>
        </p:nvSpPr>
        <p:spPr>
          <a:xfrm>
            <a:off x="714369" y="2443681"/>
            <a:ext cx="5200651" cy="1015663"/>
          </a:xfrm>
          <a:prstGeom prst="rect">
            <a:avLst/>
          </a:prstGeom>
          <a:noFill/>
        </p:spPr>
        <p:txBody>
          <a:bodyPr wrap="square" rtlCol="0">
            <a:spAutoFit/>
          </a:bodyPr>
          <a:lstStyle/>
          <a:p>
            <a:pPr algn="just"/>
            <a:r>
              <a:rPr lang="en-GB" sz="2000" b="1" dirty="0"/>
              <a:t>27. Why do you think Sheila asks if Eva Smith is ‘pretty’? Would her death mean less if she wasn’t pretty?</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8" y="3583272"/>
            <a:ext cx="5200651" cy="1015663"/>
          </a:xfrm>
          <a:prstGeom prst="rect">
            <a:avLst/>
          </a:prstGeom>
          <a:noFill/>
        </p:spPr>
        <p:txBody>
          <a:bodyPr wrap="square" rtlCol="0">
            <a:spAutoFit/>
          </a:bodyPr>
          <a:lstStyle/>
          <a:p>
            <a:pPr algn="just"/>
            <a:r>
              <a:rPr lang="en-GB" sz="2000" b="1" dirty="0"/>
              <a:t>28. </a:t>
            </a:r>
            <a:r>
              <a:rPr lang="en-GB" sz="2000" b="1" i="1" dirty="0"/>
              <a:t>‘But these girls aren’t cheap labour – they’re people’ </a:t>
            </a:r>
            <a:r>
              <a:rPr lang="en-GB" sz="2000" b="1" dirty="0"/>
              <a:t>– What is Sheila beginning to understand that Birling hasn’t?</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5" y="1560077"/>
            <a:ext cx="5200651" cy="707886"/>
          </a:xfrm>
          <a:prstGeom prst="rect">
            <a:avLst/>
          </a:prstGeom>
          <a:noFill/>
        </p:spPr>
        <p:txBody>
          <a:bodyPr wrap="square" rtlCol="0">
            <a:spAutoFit/>
          </a:bodyPr>
          <a:lstStyle/>
          <a:p>
            <a:pPr algn="just"/>
            <a:r>
              <a:rPr lang="en-GB" sz="2000" b="1" dirty="0"/>
              <a:t>30. How does Eva Smith unintentionally fall foul of Sheila in </a:t>
            </a:r>
            <a:r>
              <a:rPr lang="en-GB" sz="2000" b="1" dirty="0" err="1"/>
              <a:t>Milwards</a:t>
            </a:r>
            <a:r>
              <a:rPr lang="en-GB" sz="2000" b="1" dirty="0"/>
              <a:t>?</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68" y="4740829"/>
            <a:ext cx="5200651" cy="1323439"/>
          </a:xfrm>
          <a:prstGeom prst="rect">
            <a:avLst/>
          </a:prstGeom>
          <a:noFill/>
        </p:spPr>
        <p:txBody>
          <a:bodyPr wrap="square" rtlCol="0">
            <a:spAutoFit/>
          </a:bodyPr>
          <a:lstStyle/>
          <a:p>
            <a:pPr algn="just"/>
            <a:r>
              <a:rPr lang="en-GB" sz="2000" b="1" dirty="0"/>
              <a:t>29. ‘And then she got into trouble there, I suppose?’ – What kind of character is Birling proving himself to be? Why is Priestley making him so unlikeable?</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4" y="2441458"/>
            <a:ext cx="5200651" cy="707886"/>
          </a:xfrm>
          <a:prstGeom prst="rect">
            <a:avLst/>
          </a:prstGeom>
          <a:noFill/>
        </p:spPr>
        <p:txBody>
          <a:bodyPr wrap="square" rtlCol="0">
            <a:spAutoFit/>
          </a:bodyPr>
          <a:lstStyle/>
          <a:p>
            <a:pPr algn="just"/>
            <a:r>
              <a:rPr lang="en-GB" sz="2000" b="1" dirty="0"/>
              <a:t>31. What does Sheila’s reaction to what the Inspector has said tell us about her character?</a:t>
            </a:r>
          </a:p>
        </p:txBody>
      </p:sp>
      <p:sp>
        <p:nvSpPr>
          <p:cNvPr id="20" name="TextBox 19">
            <a:extLst>
              <a:ext uri="{FF2B5EF4-FFF2-40B4-BE49-F238E27FC236}">
                <a16:creationId xmlns:a16="http://schemas.microsoft.com/office/drawing/2014/main" id="{79ACD556-7F18-4F5F-98DC-725833814EC7}"/>
              </a:ext>
            </a:extLst>
          </p:cNvPr>
          <p:cNvSpPr txBox="1"/>
          <p:nvPr/>
        </p:nvSpPr>
        <p:spPr>
          <a:xfrm>
            <a:off x="6276973" y="3311215"/>
            <a:ext cx="5200651" cy="707886"/>
          </a:xfrm>
          <a:prstGeom prst="rect">
            <a:avLst/>
          </a:prstGeom>
          <a:noFill/>
        </p:spPr>
        <p:txBody>
          <a:bodyPr wrap="square" rtlCol="0">
            <a:spAutoFit/>
          </a:bodyPr>
          <a:lstStyle/>
          <a:p>
            <a:pPr algn="just"/>
            <a:r>
              <a:rPr lang="en-GB" sz="2000" b="1" dirty="0"/>
              <a:t>32. How is Sheila different to her father, Mr. Birling?</a:t>
            </a:r>
          </a:p>
        </p:txBody>
      </p:sp>
    </p:spTree>
    <p:extLst>
      <p:ext uri="{BB962C8B-B14F-4D97-AF65-F5344CB8AC3E}">
        <p14:creationId xmlns:p14="http://schemas.microsoft.com/office/powerpoint/2010/main" val="3870471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‘It’s too late. She’s dead’ to the end of Act One.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707886"/>
          </a:xfrm>
          <a:prstGeom prst="rect">
            <a:avLst/>
          </a:prstGeom>
          <a:noFill/>
        </p:spPr>
        <p:txBody>
          <a:bodyPr wrap="square" rtlCol="0">
            <a:spAutoFit/>
          </a:bodyPr>
          <a:lstStyle/>
          <a:p>
            <a:pPr algn="just"/>
            <a:r>
              <a:rPr lang="en-GB" sz="2000" b="1" dirty="0"/>
              <a:t>33. How does Gerald when he hears the Inspector mention the name ‘Daisy Renton’?</a:t>
            </a:r>
          </a:p>
        </p:txBody>
      </p:sp>
      <p:sp>
        <p:nvSpPr>
          <p:cNvPr id="11" name="TextBox 10">
            <a:extLst>
              <a:ext uri="{FF2B5EF4-FFF2-40B4-BE49-F238E27FC236}">
                <a16:creationId xmlns:a16="http://schemas.microsoft.com/office/drawing/2014/main" id="{77D3138A-25AB-4C6B-B08E-6FE1112B0A68}"/>
              </a:ext>
            </a:extLst>
          </p:cNvPr>
          <p:cNvSpPr txBox="1"/>
          <p:nvPr/>
        </p:nvSpPr>
        <p:spPr>
          <a:xfrm>
            <a:off x="714369" y="2443681"/>
            <a:ext cx="5200651" cy="707886"/>
          </a:xfrm>
          <a:prstGeom prst="rect">
            <a:avLst/>
          </a:prstGeom>
          <a:noFill/>
        </p:spPr>
        <p:txBody>
          <a:bodyPr wrap="square" rtlCol="0">
            <a:spAutoFit/>
          </a:bodyPr>
          <a:lstStyle/>
          <a:p>
            <a:pPr algn="just"/>
            <a:r>
              <a:rPr lang="en-GB" sz="2000" b="1" dirty="0"/>
              <a:t>34. What do Sheila and Gerald discuss when the Inspector leaves the room?</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7" y="3291367"/>
            <a:ext cx="5200651" cy="1015663"/>
          </a:xfrm>
          <a:prstGeom prst="rect">
            <a:avLst/>
          </a:prstGeom>
          <a:noFill/>
        </p:spPr>
        <p:txBody>
          <a:bodyPr wrap="square" rtlCol="0">
            <a:spAutoFit/>
          </a:bodyPr>
          <a:lstStyle/>
          <a:p>
            <a:pPr algn="just"/>
            <a:r>
              <a:rPr lang="en-GB" sz="2000" b="1" dirty="0"/>
              <a:t>35. </a:t>
            </a:r>
            <a:r>
              <a:rPr lang="en-GB" sz="2000" b="1" i="1" dirty="0"/>
              <a:t>‘Why – you fool – he knows. Of course he knows.’ </a:t>
            </a:r>
            <a:r>
              <a:rPr lang="en-GB" sz="2000" b="1" dirty="0"/>
              <a:t>– What has Sheila realised about the Inspector that the others have not?</a:t>
            </a:r>
            <a:r>
              <a:rPr lang="en-GB" sz="2000" b="1" i="1" dirty="0"/>
              <a:t> </a:t>
            </a:r>
            <a:endParaRPr lang="en-GB" sz="2000" b="1" dirty="0"/>
          </a:p>
        </p:txBody>
      </p:sp>
      <p:sp>
        <p:nvSpPr>
          <p:cNvPr id="17" name="TextBox 16">
            <a:extLst>
              <a:ext uri="{FF2B5EF4-FFF2-40B4-BE49-F238E27FC236}">
                <a16:creationId xmlns:a16="http://schemas.microsoft.com/office/drawing/2014/main" id="{C8362A78-03A4-4B50-A541-6974EBB6BB31}"/>
              </a:ext>
            </a:extLst>
          </p:cNvPr>
          <p:cNvSpPr txBox="1"/>
          <p:nvPr/>
        </p:nvSpPr>
        <p:spPr>
          <a:xfrm>
            <a:off x="844711" y="4598935"/>
            <a:ext cx="8437182" cy="1815882"/>
          </a:xfrm>
          <a:prstGeom prst="rect">
            <a:avLst/>
          </a:prstGeom>
          <a:noFill/>
        </p:spPr>
        <p:txBody>
          <a:bodyPr wrap="square" rtlCol="0">
            <a:spAutoFit/>
          </a:bodyPr>
          <a:lstStyle/>
          <a:p>
            <a:pPr algn="ctr"/>
            <a:r>
              <a:rPr lang="en-GB" sz="2800" b="1" dirty="0">
                <a:solidFill>
                  <a:srgbClr val="FF0000"/>
                </a:solidFill>
              </a:rPr>
              <a:t>Which character has changed the most in Act One?</a:t>
            </a:r>
          </a:p>
          <a:p>
            <a:pPr algn="ctr"/>
            <a:r>
              <a:rPr lang="en-GB" sz="2800" b="1" dirty="0">
                <a:solidFill>
                  <a:srgbClr val="FF0000"/>
                </a:solidFill>
              </a:rPr>
              <a:t>Which character has changed the least?</a:t>
            </a:r>
          </a:p>
          <a:p>
            <a:pPr algn="ctr"/>
            <a:r>
              <a:rPr lang="en-GB" sz="2800" b="1" dirty="0">
                <a:solidFill>
                  <a:srgbClr val="FF0000"/>
                </a:solidFill>
              </a:rPr>
              <a:t>What has the audience learnt about the Birlings in the short amount of time that has passed?</a:t>
            </a:r>
          </a:p>
        </p:txBody>
      </p:sp>
    </p:spTree>
    <p:extLst>
      <p:ext uri="{BB962C8B-B14F-4D97-AF65-F5344CB8AC3E}">
        <p14:creationId xmlns:p14="http://schemas.microsoft.com/office/powerpoint/2010/main" val="121385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n inspector calls">
            <a:extLst>
              <a:ext uri="{FF2B5EF4-FFF2-40B4-BE49-F238E27FC236}">
                <a16:creationId xmlns:a16="http://schemas.microsoft.com/office/drawing/2014/main" id="{2BE27DBF-031C-49AA-B2C2-A2CA6A2A54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42588" y="2110070"/>
            <a:ext cx="3872753" cy="954107"/>
          </a:xfrm>
          <a:prstGeom prst="rect">
            <a:avLst/>
          </a:prstGeom>
          <a:noFill/>
        </p:spPr>
        <p:txBody>
          <a:bodyPr wrap="square" rtlCol="0">
            <a:spAutoFit/>
          </a:bodyPr>
          <a:lstStyle/>
          <a:p>
            <a:pPr algn="ctr"/>
            <a:r>
              <a:rPr lang="en-GB" sz="2800" b="1" dirty="0"/>
              <a:t>Cold Read Questions:</a:t>
            </a:r>
          </a:p>
          <a:p>
            <a:pPr algn="ctr"/>
            <a:r>
              <a:rPr lang="en-GB" sz="2800" b="1" dirty="0"/>
              <a:t>Act Two</a:t>
            </a:r>
          </a:p>
        </p:txBody>
      </p:sp>
      <p:sp>
        <p:nvSpPr>
          <p:cNvPr id="3" name="Rectangle 2">
            <a:extLst>
              <a:ext uri="{FF2B5EF4-FFF2-40B4-BE49-F238E27FC236}">
                <a16:creationId xmlns:a16="http://schemas.microsoft.com/office/drawing/2014/main" id="{4BA3AF61-5BF5-4E4E-8877-853DE44AA705}"/>
              </a:ext>
            </a:extLst>
          </p:cNvPr>
          <p:cNvSpPr/>
          <p:nvPr/>
        </p:nvSpPr>
        <p:spPr>
          <a:xfrm>
            <a:off x="342588" y="462565"/>
            <a:ext cx="4076757" cy="1446550"/>
          </a:xfrm>
          <a:prstGeom prst="rect">
            <a:avLst/>
          </a:prstGeom>
        </p:spPr>
        <p:txBody>
          <a:bodyPr wrap="none">
            <a:spAutoFit/>
          </a:bodyPr>
          <a:lstStyle/>
          <a:p>
            <a:pPr algn="ctr"/>
            <a:r>
              <a:rPr lang="en-US" sz="4400" dirty="0">
                <a:ln>
                  <a:solidFill>
                    <a:schemeClr val="bg1"/>
                  </a:solidFill>
                </a:ln>
                <a:latin typeface="Berlin Sans FB Demi" panose="020E0802020502020306" pitchFamily="34" charset="0"/>
              </a:rPr>
              <a:t>AN INSPECTOR</a:t>
            </a:r>
          </a:p>
          <a:p>
            <a:pPr algn="ctr"/>
            <a:r>
              <a:rPr lang="en-US" sz="4400" dirty="0">
                <a:ln>
                  <a:solidFill>
                    <a:schemeClr val="bg1"/>
                  </a:solidFill>
                </a:ln>
                <a:latin typeface="Berlin Sans FB Demi" panose="020E0802020502020306" pitchFamily="34" charset="0"/>
              </a:rPr>
              <a:t>CALLS</a:t>
            </a:r>
            <a:endParaRPr lang="en-GB" sz="4400" dirty="0"/>
          </a:p>
        </p:txBody>
      </p:sp>
      <p:sp>
        <p:nvSpPr>
          <p:cNvPr id="7" name="Rectangle 6">
            <a:extLst>
              <a:ext uri="{FF2B5EF4-FFF2-40B4-BE49-F238E27FC236}">
                <a16:creationId xmlns:a16="http://schemas.microsoft.com/office/drawing/2014/main" id="{9A8B24D7-FF75-4172-B8BA-15368C4A9B6B}"/>
              </a:ext>
            </a:extLst>
          </p:cNvPr>
          <p:cNvSpPr/>
          <p:nvPr/>
        </p:nvSpPr>
        <p:spPr>
          <a:xfrm>
            <a:off x="10018626" y="-538211"/>
            <a:ext cx="1770036" cy="3770263"/>
          </a:xfrm>
          <a:prstGeom prst="rect">
            <a:avLst/>
          </a:prstGeom>
        </p:spPr>
        <p:txBody>
          <a:bodyPr wrap="none">
            <a:spAutoFit/>
          </a:bodyPr>
          <a:lstStyle/>
          <a:p>
            <a:pPr algn="ctr"/>
            <a:r>
              <a:rPr lang="en-US" sz="23900" dirty="0">
                <a:ln>
                  <a:solidFill>
                    <a:schemeClr val="bg1"/>
                  </a:solidFill>
                </a:ln>
                <a:latin typeface="Berlin Sans FB Demi" panose="020E0802020502020306" pitchFamily="34" charset="0"/>
              </a:rPr>
              <a:t>2</a:t>
            </a:r>
            <a:endParaRPr lang="en-GB" sz="23900" dirty="0"/>
          </a:p>
        </p:txBody>
      </p:sp>
    </p:spTree>
    <p:extLst>
      <p:ext uri="{BB962C8B-B14F-4D97-AF65-F5344CB8AC3E}">
        <p14:creationId xmlns:p14="http://schemas.microsoft.com/office/powerpoint/2010/main" val="2235861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9464"/>
            <a:ext cx="12192000" cy="654803"/>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5400000" scaled="1"/>
            <a:tileRect/>
          </a:gradFill>
          <a:ln w="9525" cap="flat" cmpd="sng" algn="ctr">
            <a:noFill/>
            <a:prstDash val="solid"/>
          </a:ln>
          <a:effectLst>
            <a:glow rad="63500">
              <a:schemeClr val="accent3">
                <a:satMod val="175000"/>
                <a:alpha val="40000"/>
              </a:schemeClr>
            </a:glow>
            <a:outerShdw blurRad="40000" dist="20000" dir="5400000" rotWithShape="0">
              <a:srgbClr val="000000">
                <a:alpha val="38000"/>
              </a:srgbClr>
            </a:outerShdw>
          </a:effectLst>
        </p:spPr>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R="0" lvl="0" defTabSz="914400" rtl="0" eaLnBrk="1" fontAlgn="auto" latinLnBrk="0" hangingPunct="1">
              <a:lnSpc>
                <a:spcPct val="100000"/>
              </a:lnSpc>
              <a:spcBef>
                <a:spcPct val="0"/>
              </a:spcBef>
              <a:spcAft>
                <a:spcPts val="0"/>
              </a:spcAft>
              <a:buClrTx/>
              <a:buSzTx/>
              <a:tabLst/>
              <a:defRPr/>
            </a:pPr>
            <a:r>
              <a:rPr lang="en-GB" sz="4000" dirty="0">
                <a:solidFill>
                  <a:schemeClr val="bg1"/>
                </a:solidFill>
                <a:latin typeface="Berlin Sans FB" panose="020E0602020502020306" pitchFamily="34" charset="0"/>
              </a:rPr>
              <a:t>READ THE PLAY</a:t>
            </a:r>
            <a:endParaRPr lang="en-GB" sz="7200" dirty="0">
              <a:solidFill>
                <a:schemeClr val="bg1"/>
              </a:solidFill>
              <a:latin typeface="Berlin Sans FB" panose="020E0602020502020306" pitchFamily="34" charset="0"/>
            </a:endParaRPr>
          </a:p>
        </p:txBody>
      </p:sp>
      <p:pic>
        <p:nvPicPr>
          <p:cNvPr id="6" name="Picture 2" descr="Image result for speaking">
            <a:extLst>
              <a:ext uri="{FF2B5EF4-FFF2-40B4-BE49-F238E27FC236}">
                <a16:creationId xmlns:a16="http://schemas.microsoft.com/office/drawing/2014/main" id="{01636941-0C3D-4286-AFCB-57D237F5701D}"/>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73186" y="161102"/>
            <a:ext cx="7715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speaking">
            <a:extLst>
              <a:ext uri="{FF2B5EF4-FFF2-40B4-BE49-F238E27FC236}">
                <a16:creationId xmlns:a16="http://schemas.microsoft.com/office/drawing/2014/main" id="{9890B17F-02A6-4DFB-A73E-53EA5F4839AE}"/>
              </a:ext>
            </a:extLst>
          </p:cNvPr>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flipH="1">
            <a:off x="11331596" y="158402"/>
            <a:ext cx="798490" cy="7742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F96FE65-F5FA-40FF-973B-849A395842CB}"/>
              </a:ext>
            </a:extLst>
          </p:cNvPr>
          <p:cNvSpPr txBox="1"/>
          <p:nvPr/>
        </p:nvSpPr>
        <p:spPr>
          <a:xfrm>
            <a:off x="0" y="1038603"/>
            <a:ext cx="12130086" cy="415498"/>
          </a:xfrm>
          <a:prstGeom prst="rect">
            <a:avLst/>
          </a:prstGeom>
          <a:noFill/>
        </p:spPr>
        <p:txBody>
          <a:bodyPr wrap="square" rtlCol="0">
            <a:spAutoFit/>
          </a:bodyPr>
          <a:lstStyle/>
          <a:p>
            <a:pPr algn="ctr"/>
            <a:r>
              <a:rPr lang="en-GB" sz="2100" b="1" dirty="0">
                <a:solidFill>
                  <a:srgbClr val="FF0000"/>
                </a:solidFill>
              </a:rPr>
              <a:t>Read from the beginning of Act Two to ‘You needn’t give me any rope.’  </a:t>
            </a:r>
          </a:p>
        </p:txBody>
      </p:sp>
      <p:pic>
        <p:nvPicPr>
          <p:cNvPr id="1026" name="Picture 2" descr="Image result for the birlings silhouette">
            <a:extLst>
              <a:ext uri="{FF2B5EF4-FFF2-40B4-BE49-F238E27FC236}">
                <a16:creationId xmlns:a16="http://schemas.microsoft.com/office/drawing/2014/main" id="{1BDF9100-3AC0-421A-B4B1-1F042BAB5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859" r="26064"/>
          <a:stretch/>
        </p:blipFill>
        <p:spPr bwMode="auto">
          <a:xfrm>
            <a:off x="10588487" y="4598935"/>
            <a:ext cx="1417983" cy="225906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096EDD-14BE-4BEC-B774-CD896CD5EB64}"/>
              </a:ext>
            </a:extLst>
          </p:cNvPr>
          <p:cNvSpPr txBox="1"/>
          <p:nvPr/>
        </p:nvSpPr>
        <p:spPr>
          <a:xfrm>
            <a:off x="714370" y="1593901"/>
            <a:ext cx="5200651" cy="1323439"/>
          </a:xfrm>
          <a:prstGeom prst="rect">
            <a:avLst/>
          </a:prstGeom>
          <a:noFill/>
        </p:spPr>
        <p:txBody>
          <a:bodyPr wrap="square" rtlCol="0">
            <a:spAutoFit/>
          </a:bodyPr>
          <a:lstStyle/>
          <a:p>
            <a:pPr algn="just"/>
            <a:r>
              <a:rPr lang="en-GB" sz="2000" b="1" dirty="0"/>
              <a:t>1. How have Birling and Gerald treated Eva in the play so far? Why does Gerald try to dismiss Sheila’s behaviour as a result of an ‘exciting and tiring day’? </a:t>
            </a:r>
          </a:p>
        </p:txBody>
      </p:sp>
      <p:sp>
        <p:nvSpPr>
          <p:cNvPr id="14" name="TextBox 13">
            <a:extLst>
              <a:ext uri="{FF2B5EF4-FFF2-40B4-BE49-F238E27FC236}">
                <a16:creationId xmlns:a16="http://schemas.microsoft.com/office/drawing/2014/main" id="{1ACE5199-85C2-4625-91E8-98CEA5C0295F}"/>
              </a:ext>
            </a:extLst>
          </p:cNvPr>
          <p:cNvSpPr txBox="1"/>
          <p:nvPr/>
        </p:nvSpPr>
        <p:spPr>
          <a:xfrm>
            <a:off x="714368" y="3003438"/>
            <a:ext cx="5200651" cy="707886"/>
          </a:xfrm>
          <a:prstGeom prst="rect">
            <a:avLst/>
          </a:prstGeom>
          <a:noFill/>
        </p:spPr>
        <p:txBody>
          <a:bodyPr wrap="square" rtlCol="0">
            <a:spAutoFit/>
          </a:bodyPr>
          <a:lstStyle/>
          <a:p>
            <a:pPr algn="just"/>
            <a:r>
              <a:rPr lang="en-GB" sz="2000" b="1" dirty="0"/>
              <a:t>2. The Inspector ‘massively’ takes charge – What kind of character is the Inspector?</a:t>
            </a:r>
          </a:p>
        </p:txBody>
      </p:sp>
      <p:sp>
        <p:nvSpPr>
          <p:cNvPr id="15" name="TextBox 14">
            <a:extLst>
              <a:ext uri="{FF2B5EF4-FFF2-40B4-BE49-F238E27FC236}">
                <a16:creationId xmlns:a16="http://schemas.microsoft.com/office/drawing/2014/main" id="{023FEBE3-EC9B-4C37-A097-E2CA570C4688}"/>
              </a:ext>
            </a:extLst>
          </p:cNvPr>
          <p:cNvSpPr txBox="1"/>
          <p:nvPr/>
        </p:nvSpPr>
        <p:spPr>
          <a:xfrm>
            <a:off x="6276973" y="1605470"/>
            <a:ext cx="5200651" cy="707886"/>
          </a:xfrm>
          <a:prstGeom prst="rect">
            <a:avLst/>
          </a:prstGeom>
          <a:noFill/>
        </p:spPr>
        <p:txBody>
          <a:bodyPr wrap="square" rtlCol="0">
            <a:spAutoFit/>
          </a:bodyPr>
          <a:lstStyle/>
          <a:p>
            <a:pPr algn="just"/>
            <a:r>
              <a:rPr lang="en-GB" sz="2000" b="1" dirty="0"/>
              <a:t>5. Mrs Birling speaks to the Inspector ‘grandly’. What impression do we get of her?</a:t>
            </a:r>
          </a:p>
        </p:txBody>
      </p:sp>
      <p:sp>
        <p:nvSpPr>
          <p:cNvPr id="16" name="TextBox 15">
            <a:extLst>
              <a:ext uri="{FF2B5EF4-FFF2-40B4-BE49-F238E27FC236}">
                <a16:creationId xmlns:a16="http://schemas.microsoft.com/office/drawing/2014/main" id="{F8EED8F1-78EC-49B5-A688-5F33A4A71982}"/>
              </a:ext>
            </a:extLst>
          </p:cNvPr>
          <p:cNvSpPr txBox="1"/>
          <p:nvPr/>
        </p:nvSpPr>
        <p:spPr>
          <a:xfrm>
            <a:off x="714368" y="4740829"/>
            <a:ext cx="5200651" cy="1631216"/>
          </a:xfrm>
          <a:prstGeom prst="rect">
            <a:avLst/>
          </a:prstGeom>
          <a:noFill/>
        </p:spPr>
        <p:txBody>
          <a:bodyPr wrap="square" rtlCol="0">
            <a:spAutoFit/>
          </a:bodyPr>
          <a:lstStyle/>
          <a:p>
            <a:pPr algn="just"/>
            <a:r>
              <a:rPr lang="en-GB" sz="2000" b="1" dirty="0"/>
              <a:t>4. ‘</a:t>
            </a:r>
            <a:r>
              <a:rPr lang="en-GB" sz="2000" b="1" i="1" dirty="0"/>
              <a:t>We often do on the young ones. They’re more impressionable’ </a:t>
            </a:r>
            <a:r>
              <a:rPr lang="en-GB" sz="2000" b="1" dirty="0"/>
              <a:t>– What is the Inspector saying about the younger generation in society? Is being ‘impressionable’ a good or bad thing?</a:t>
            </a:r>
          </a:p>
        </p:txBody>
      </p:sp>
      <p:sp>
        <p:nvSpPr>
          <p:cNvPr id="18" name="TextBox 17">
            <a:extLst>
              <a:ext uri="{FF2B5EF4-FFF2-40B4-BE49-F238E27FC236}">
                <a16:creationId xmlns:a16="http://schemas.microsoft.com/office/drawing/2014/main" id="{C4969C3D-FD47-4037-AE82-6F6BE267B44F}"/>
              </a:ext>
            </a:extLst>
          </p:cNvPr>
          <p:cNvSpPr txBox="1"/>
          <p:nvPr/>
        </p:nvSpPr>
        <p:spPr>
          <a:xfrm>
            <a:off x="6276974" y="2441458"/>
            <a:ext cx="5200651" cy="1323439"/>
          </a:xfrm>
          <a:prstGeom prst="rect">
            <a:avLst/>
          </a:prstGeom>
          <a:noFill/>
        </p:spPr>
        <p:txBody>
          <a:bodyPr wrap="square" rtlCol="0">
            <a:spAutoFit/>
          </a:bodyPr>
          <a:lstStyle/>
          <a:p>
            <a:pPr algn="just"/>
            <a:r>
              <a:rPr lang="en-GB" sz="2000" b="1" dirty="0"/>
              <a:t>6. Mrs Birling is unaware that Eric has been drinking. Earlier in the play, she questioned where Sheila picked up the expression, ‘</a:t>
            </a:r>
            <a:r>
              <a:rPr lang="en-GB" sz="2000" b="1" dirty="0" err="1"/>
              <a:t>squiffy</a:t>
            </a:r>
            <a:r>
              <a:rPr lang="en-GB" sz="2000" b="1" dirty="0"/>
              <a:t>’. What kind of mother is she?</a:t>
            </a:r>
          </a:p>
        </p:txBody>
      </p:sp>
      <p:sp>
        <p:nvSpPr>
          <p:cNvPr id="20" name="TextBox 19">
            <a:extLst>
              <a:ext uri="{FF2B5EF4-FFF2-40B4-BE49-F238E27FC236}">
                <a16:creationId xmlns:a16="http://schemas.microsoft.com/office/drawing/2014/main" id="{79ACD556-7F18-4F5F-98DC-725833814EC7}"/>
              </a:ext>
            </a:extLst>
          </p:cNvPr>
          <p:cNvSpPr txBox="1"/>
          <p:nvPr/>
        </p:nvSpPr>
        <p:spPr>
          <a:xfrm>
            <a:off x="6276972" y="3827973"/>
            <a:ext cx="5200651" cy="707886"/>
          </a:xfrm>
          <a:prstGeom prst="rect">
            <a:avLst/>
          </a:prstGeom>
          <a:noFill/>
        </p:spPr>
        <p:txBody>
          <a:bodyPr wrap="square" rtlCol="0">
            <a:spAutoFit/>
          </a:bodyPr>
          <a:lstStyle/>
          <a:p>
            <a:pPr algn="just"/>
            <a:r>
              <a:rPr lang="en-GB" sz="2000" b="1" dirty="0"/>
              <a:t>7. </a:t>
            </a:r>
            <a:r>
              <a:rPr lang="en-GB" sz="2000" b="1" i="1" dirty="0"/>
              <a:t>‘You needn’t give me any rope.’ </a:t>
            </a:r>
            <a:r>
              <a:rPr lang="en-GB" sz="2000" b="1" dirty="0"/>
              <a:t>– What does the Inspector mean?</a:t>
            </a:r>
          </a:p>
        </p:txBody>
      </p:sp>
      <p:sp>
        <p:nvSpPr>
          <p:cNvPr id="17" name="TextBox 16">
            <a:extLst>
              <a:ext uri="{FF2B5EF4-FFF2-40B4-BE49-F238E27FC236}">
                <a16:creationId xmlns:a16="http://schemas.microsoft.com/office/drawing/2014/main" id="{2BBE16D9-3F57-456C-8B39-97927113D0EF}"/>
              </a:ext>
            </a:extLst>
          </p:cNvPr>
          <p:cNvSpPr txBox="1"/>
          <p:nvPr/>
        </p:nvSpPr>
        <p:spPr>
          <a:xfrm>
            <a:off x="714368" y="3848127"/>
            <a:ext cx="5200651" cy="707886"/>
          </a:xfrm>
          <a:prstGeom prst="rect">
            <a:avLst/>
          </a:prstGeom>
          <a:noFill/>
        </p:spPr>
        <p:txBody>
          <a:bodyPr wrap="square" rtlCol="0">
            <a:spAutoFit/>
          </a:bodyPr>
          <a:lstStyle/>
          <a:p>
            <a:pPr algn="just"/>
            <a:r>
              <a:rPr lang="en-GB" sz="2000" b="1" dirty="0"/>
              <a:t>3. ‘Sheila feels this at once’ – How is Sheila becoming a more perceptive person?</a:t>
            </a:r>
          </a:p>
        </p:txBody>
      </p:sp>
    </p:spTree>
    <p:extLst>
      <p:ext uri="{BB962C8B-B14F-4D97-AF65-F5344CB8AC3E}">
        <p14:creationId xmlns:p14="http://schemas.microsoft.com/office/powerpoint/2010/main" val="201343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TotalTime>
  <Words>2345</Words>
  <Application>Microsoft Office PowerPoint</Application>
  <PresentationFormat>Widescreen</PresentationFormat>
  <Paragraphs>130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Berlin Sans FB</vt:lpstr>
      <vt:lpstr>Berlin Sans FB Demi</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Michelle Johnston</cp:lastModifiedBy>
  <cp:revision>77</cp:revision>
  <dcterms:created xsi:type="dcterms:W3CDTF">2019-05-06T09:58:59Z</dcterms:created>
  <dcterms:modified xsi:type="dcterms:W3CDTF">2020-03-16T14:23:04Z</dcterms:modified>
</cp:coreProperties>
</file>