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D6157-BCB5-4371-9FC3-2751F12E86C4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FDD9-97FA-4E21-ABA1-9FD4549A68E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D6157-BCB5-4371-9FC3-2751F12E86C4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FDD9-97FA-4E21-ABA1-9FD4549A68E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D6157-BCB5-4371-9FC3-2751F12E86C4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FDD9-97FA-4E21-ABA1-9FD4549A68E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D6157-BCB5-4371-9FC3-2751F12E86C4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FDD9-97FA-4E21-ABA1-9FD4549A68E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D6157-BCB5-4371-9FC3-2751F12E86C4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FDD9-97FA-4E21-ABA1-9FD4549A68E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D6157-BCB5-4371-9FC3-2751F12E86C4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FDD9-97FA-4E21-ABA1-9FD4549A68E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D6157-BCB5-4371-9FC3-2751F12E86C4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FDD9-97FA-4E21-ABA1-9FD4549A68E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D6157-BCB5-4371-9FC3-2751F12E86C4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FDD9-97FA-4E21-ABA1-9FD4549A68E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D6157-BCB5-4371-9FC3-2751F12E86C4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FDD9-97FA-4E21-ABA1-9FD4549A68E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D6157-BCB5-4371-9FC3-2751F12E86C4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FDD9-97FA-4E21-ABA1-9FD4549A68E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D6157-BCB5-4371-9FC3-2751F12E86C4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FDD9-97FA-4E21-ABA1-9FD4549A68E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D6157-BCB5-4371-9FC3-2751F12E86C4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2FDD9-97FA-4E21-ABA1-9FD4549A68E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4everyone.com/" TargetMode="External"/><Relationship Id="rId13" Type="http://schemas.openxmlformats.org/officeDocument/2006/relationships/hyperlink" Target="http://www.justmaths.co.uk/" TargetMode="External"/><Relationship Id="rId18" Type="http://schemas.openxmlformats.org/officeDocument/2006/relationships/image" Target="../media/image8.png"/><Relationship Id="rId3" Type="http://schemas.openxmlformats.org/officeDocument/2006/relationships/image" Target="../media/image2.png"/><Relationship Id="rId21" Type="http://schemas.openxmlformats.org/officeDocument/2006/relationships/hyperlink" Target="http://www.pearsonschoolsandfecolleges.co.uk/secondary/Mathematics/" TargetMode="External"/><Relationship Id="rId7" Type="http://schemas.openxmlformats.org/officeDocument/2006/relationships/hyperlink" Target="http://www.accessmaths.co.uk/revision" TargetMode="External"/><Relationship Id="rId12" Type="http://schemas.openxmlformats.org/officeDocument/2006/relationships/hyperlink" Target="http://www.corbettmaths.com/5-a-day/" TargetMode="External"/><Relationship Id="rId17" Type="http://schemas.openxmlformats.org/officeDocument/2006/relationships/image" Target="../media/image7.png"/><Relationship Id="rId2" Type="http://schemas.openxmlformats.org/officeDocument/2006/relationships/image" Target="../media/image1.png"/><Relationship Id="rId16" Type="http://schemas.openxmlformats.org/officeDocument/2006/relationships/image" Target="../media/image6.png"/><Relationship Id="rId20" Type="http://schemas.openxmlformats.org/officeDocument/2006/relationships/hyperlink" Target="http://www.amazon.co.uk/Oxford-Revise-Edexcel-Revision-Workbook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tannermaths.co.uk/" TargetMode="External"/><Relationship Id="rId11" Type="http://schemas.openxmlformats.org/officeDocument/2006/relationships/hyperlink" Target="http://www.drfrostmaths.com/" TargetMode="External"/><Relationship Id="rId5" Type="http://schemas.openxmlformats.org/officeDocument/2006/relationships/hyperlink" Target="https://hegartymaths.com/" TargetMode="External"/><Relationship Id="rId15" Type="http://schemas.openxmlformats.org/officeDocument/2006/relationships/image" Target="../media/image5.png"/><Relationship Id="rId10" Type="http://schemas.openxmlformats.org/officeDocument/2006/relationships/hyperlink" Target="http://www.onmaths.com/" TargetMode="External"/><Relationship Id="rId19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hyperlink" Target="http://www.mathsgenie.co.uk/papers" TargetMode="External"/><Relationship Id="rId14" Type="http://schemas.openxmlformats.org/officeDocument/2006/relationships/image" Target="../media/image4.png"/><Relationship Id="rId22" Type="http://schemas.openxmlformats.org/officeDocument/2006/relationships/hyperlink" Target="http://www.amazon.co.uk/GCSE-Maths-Edexcel-Revision-Gui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9207" y="606549"/>
            <a:ext cx="3356696" cy="518195"/>
          </a:xfrm>
          <a:gradFill flip="none" rotWithShape="1">
            <a:gsLst>
              <a:gs pos="0">
                <a:scrgbClr r="0" g="0" b="0"/>
              </a:gs>
              <a:gs pos="100000">
                <a:schemeClr val="tx1"/>
              </a:gs>
              <a:gs pos="100000">
                <a:srgbClr val="CBCBCB"/>
              </a:gs>
              <a:gs pos="100000">
                <a:schemeClr val="accent1">
                  <a:lumMod val="0"/>
                  <a:lumOff val="100000"/>
                </a:schemeClr>
              </a:gs>
              <a:gs pos="97000">
                <a:schemeClr val="tx1">
                  <a:lumMod val="50000"/>
                  <a:lumOff val="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>
            <a:noAutofit/>
          </a:bodyPr>
          <a:lstStyle/>
          <a:p>
            <a:r>
              <a:rPr lang="en-GB" sz="2200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Maths Revision Techniques</a:t>
            </a:r>
            <a:endParaRPr lang="en-GB" sz="2200" b="1" i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287629" y="56215"/>
            <a:ext cx="2902484" cy="527887"/>
          </a:xfrm>
          <a:prstGeom prst="rect">
            <a:avLst/>
          </a:prstGeom>
        </p:spPr>
      </p:pic>
      <p:pic>
        <p:nvPicPr>
          <p:cNvPr id="7" name="Picture 17" descr="Logo&#10;&#10;Description automatically generated">
            <a:extLst>
              <a:ext uri="{FF2B5EF4-FFF2-40B4-BE49-F238E27FC236}">
                <a16:creationId xmlns:a16="http://schemas.microsoft.com/office/drawing/2014/main" id="{6B2EAC90-DDB8-4AE4-8244-DC53903807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41" y="75393"/>
            <a:ext cx="2973108" cy="511113"/>
          </a:xfrm>
          <a:prstGeom prst="rect">
            <a:avLst/>
          </a:prstGeom>
        </p:spPr>
      </p:pic>
      <p:pic>
        <p:nvPicPr>
          <p:cNvPr id="8" name="Picture 18" descr="Text&#10;&#10;Description automatically generated">
            <a:extLst>
              <a:ext uri="{FF2B5EF4-FFF2-40B4-BE49-F238E27FC236}">
                <a16:creationId xmlns:a16="http://schemas.microsoft.com/office/drawing/2014/main" id="{33C34839-D745-40D7-9290-6EEFCD59BF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5901" y="30306"/>
            <a:ext cx="2798099" cy="553796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85341" y="608954"/>
            <a:ext cx="2830475" cy="2442425"/>
          </a:xfr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3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2700000" scaled="1"/>
            <a:tileRect/>
          </a:gra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GB" sz="22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Regular Practice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GB" sz="1800" dirty="0" smtClean="0"/>
              <a:t>Research suggest that 66% of material is forgotten after only 7 days.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GB" sz="1800" dirty="0" smtClean="0"/>
              <a:t>Research also suggest 88% of material is forgotten after 6 weeks.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GB" sz="1800" dirty="0" smtClean="0"/>
              <a:t>Reading notes and textbooks leads to just 10% retention, this is why regular practice is vital for recall.</a:t>
            </a:r>
            <a:endParaRPr lang="en-GB" sz="1800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2989207" y="1193514"/>
            <a:ext cx="3356695" cy="1857866"/>
          </a:xfrm>
          <a:gradFill flip="none" rotWithShape="1">
            <a:gsLst>
              <a:gs pos="0">
                <a:srgbClr val="FF6600">
                  <a:tint val="66000"/>
                  <a:satMod val="160000"/>
                </a:srgbClr>
              </a:gs>
              <a:gs pos="7000">
                <a:srgbClr val="FF6600">
                  <a:tint val="44500"/>
                  <a:satMod val="160000"/>
                </a:srgbClr>
              </a:gs>
              <a:gs pos="100000">
                <a:srgbClr val="FF660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9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 Information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1500" dirty="0" smtClean="0"/>
              <a:t>Exam Board – Edexcel 1MA1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1500" dirty="0" smtClean="0"/>
              <a:t>Exam – 3 papers, each lasting 1.5hrs with 1 non-calculator &amp; 2 calculator paper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1500" dirty="0" smtClean="0"/>
              <a:t>Exam Dates – 25/05 – 08/06  –15/06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6419294" y="584101"/>
            <a:ext cx="2617202" cy="6218119"/>
          </a:xfr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12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  <a:ln w="38100">
            <a:solidFill>
              <a:srgbClr val="00B050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9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Useful Websites</a:t>
            </a:r>
          </a:p>
          <a:p>
            <a:pPr marL="0" indent="0" algn="just">
              <a:buNone/>
            </a:pPr>
            <a:endParaRPr lang="en-GB" sz="1500" i="1" u="sng" dirty="0" smtClean="0"/>
          </a:p>
          <a:p>
            <a:pPr marL="0" indent="0" algn="just">
              <a:buNone/>
            </a:pPr>
            <a:r>
              <a:rPr lang="en-GB" sz="1500" i="1" u="sng" dirty="0" err="1" smtClean="0"/>
              <a:t>Hegarty</a:t>
            </a:r>
            <a:r>
              <a:rPr lang="en-GB" sz="1500" i="1" u="sng" dirty="0" smtClean="0"/>
              <a:t> Maths</a:t>
            </a:r>
          </a:p>
          <a:p>
            <a:pPr marL="0" indent="0" algn="just">
              <a:buNone/>
            </a:pPr>
            <a:r>
              <a:rPr lang="en-GB" sz="1400" i="1" u="sng" dirty="0">
                <a:hlinkClick r:id="rId5"/>
              </a:rPr>
              <a:t>https://hegartymaths.com</a:t>
            </a:r>
            <a:r>
              <a:rPr lang="en-GB" sz="1400" i="1" u="sng" dirty="0" smtClean="0">
                <a:hlinkClick r:id="rId5"/>
              </a:rPr>
              <a:t>/</a:t>
            </a:r>
            <a:endParaRPr lang="en-GB" sz="1400" i="1" u="sng" dirty="0" smtClean="0"/>
          </a:p>
          <a:p>
            <a:pPr marL="0" indent="0" algn="just">
              <a:buNone/>
            </a:pPr>
            <a:endParaRPr lang="en-GB" sz="1500" i="1" u="sng" dirty="0" smtClean="0"/>
          </a:p>
          <a:p>
            <a:pPr marL="0" indent="0" algn="just">
              <a:buNone/>
            </a:pPr>
            <a:r>
              <a:rPr lang="en-GB" sz="1500" i="1" u="sng" dirty="0" smtClean="0"/>
              <a:t>Revision Booklets</a:t>
            </a:r>
          </a:p>
          <a:p>
            <a:pPr marL="0" indent="0" algn="just">
              <a:buNone/>
            </a:pPr>
            <a:r>
              <a:rPr lang="en-GB" sz="1400" dirty="0" smtClean="0">
                <a:hlinkClick r:id="rId6"/>
              </a:rPr>
              <a:t>www.tannermaths.co.uk</a:t>
            </a:r>
            <a:endParaRPr lang="en-GB" sz="1400" dirty="0" smtClean="0"/>
          </a:p>
          <a:p>
            <a:pPr marL="0" indent="0" algn="just">
              <a:buNone/>
            </a:pPr>
            <a:endParaRPr lang="en-GB" sz="1500" i="1" u="sng" dirty="0" smtClean="0"/>
          </a:p>
          <a:p>
            <a:pPr marL="0" indent="0" algn="just">
              <a:buNone/>
            </a:pPr>
            <a:r>
              <a:rPr lang="en-GB" sz="1500" i="1" u="sng" dirty="0" smtClean="0"/>
              <a:t>Revision Mats</a:t>
            </a:r>
          </a:p>
          <a:p>
            <a:pPr marL="0" indent="0" algn="just">
              <a:buNone/>
            </a:pPr>
            <a:r>
              <a:rPr lang="en-GB" sz="1400" i="1" u="sng" dirty="0" smtClean="0">
                <a:hlinkClick r:id="rId7"/>
              </a:rPr>
              <a:t>www.accessmaths.co.uk/revision</a:t>
            </a:r>
            <a:endParaRPr lang="en-GB" sz="1400" i="1" u="sng" dirty="0" smtClean="0"/>
          </a:p>
          <a:p>
            <a:pPr marL="0" indent="0" algn="just">
              <a:buNone/>
            </a:pPr>
            <a:endParaRPr lang="en-GB" sz="1500" i="1" u="sng" dirty="0" smtClean="0"/>
          </a:p>
          <a:p>
            <a:pPr marL="0" indent="0" algn="just">
              <a:buNone/>
            </a:pPr>
            <a:r>
              <a:rPr lang="en-GB" sz="1500" i="1" u="sng" dirty="0" smtClean="0"/>
              <a:t>GCSE Questions by Topic</a:t>
            </a:r>
          </a:p>
          <a:p>
            <a:pPr marL="0" indent="0" algn="just">
              <a:buNone/>
            </a:pPr>
            <a:r>
              <a:rPr lang="en-GB" sz="1400" dirty="0" smtClean="0">
                <a:hlinkClick r:id="rId8"/>
              </a:rPr>
              <a:t>www.maths4everyone.com</a:t>
            </a:r>
            <a:r>
              <a:rPr lang="en-GB" sz="1500" dirty="0" smtClean="0"/>
              <a:t> </a:t>
            </a:r>
          </a:p>
          <a:p>
            <a:pPr marL="0" indent="0" algn="just">
              <a:buNone/>
            </a:pPr>
            <a:endParaRPr lang="en-GB" sz="1500" i="1" u="sng" dirty="0" smtClean="0"/>
          </a:p>
          <a:p>
            <a:pPr marL="0" indent="0" algn="just">
              <a:buNone/>
            </a:pPr>
            <a:r>
              <a:rPr lang="en-GB" sz="1500" i="1" u="sng" dirty="0" smtClean="0"/>
              <a:t>Exam Paper Practice</a:t>
            </a:r>
            <a:endParaRPr lang="en-GB" sz="1400" i="1" u="sng" dirty="0" smtClean="0"/>
          </a:p>
          <a:p>
            <a:pPr marL="0" indent="0" algn="just">
              <a:buNone/>
            </a:pPr>
            <a:r>
              <a:rPr lang="en-GB" sz="1400" dirty="0" smtClean="0">
                <a:hlinkClick r:id="rId9"/>
              </a:rPr>
              <a:t>www.mathsgenie.co.uk/papers</a:t>
            </a:r>
            <a:r>
              <a:rPr lang="en-GB" sz="1500" dirty="0" smtClean="0"/>
              <a:t> </a:t>
            </a:r>
          </a:p>
          <a:p>
            <a:pPr marL="0" indent="0" algn="just">
              <a:buNone/>
            </a:pPr>
            <a:endParaRPr lang="en-GB" sz="1500" i="1" u="sng" dirty="0" smtClean="0"/>
          </a:p>
          <a:p>
            <a:pPr marL="0" indent="0" algn="just">
              <a:buNone/>
            </a:pPr>
            <a:r>
              <a:rPr lang="en-GB" sz="1500" i="1" u="sng" dirty="0" smtClean="0"/>
              <a:t>Electronic Exam Paper</a:t>
            </a:r>
          </a:p>
          <a:p>
            <a:pPr marL="0" indent="0" algn="just">
              <a:buNone/>
            </a:pPr>
            <a:r>
              <a:rPr lang="en-GB" sz="1400" i="1" u="sng" dirty="0" smtClean="0">
                <a:hlinkClick r:id="rId10"/>
              </a:rPr>
              <a:t>www.onmaths.com</a:t>
            </a:r>
            <a:r>
              <a:rPr lang="en-GB" sz="1400" i="1" u="sng" dirty="0" smtClean="0"/>
              <a:t> </a:t>
            </a:r>
          </a:p>
          <a:p>
            <a:pPr marL="0" indent="0" algn="just">
              <a:buNone/>
            </a:pPr>
            <a:endParaRPr lang="en-GB" sz="1500" i="1" u="sng" dirty="0" smtClean="0"/>
          </a:p>
          <a:p>
            <a:pPr marL="0" indent="0" algn="just">
              <a:buNone/>
            </a:pPr>
            <a:r>
              <a:rPr lang="en-GB" sz="1500" i="1" u="sng" dirty="0" smtClean="0"/>
              <a:t>Revision Worksheets</a:t>
            </a:r>
          </a:p>
          <a:p>
            <a:pPr marL="0" indent="0" algn="just">
              <a:buNone/>
            </a:pPr>
            <a:r>
              <a:rPr lang="en-GB" sz="1400" i="1" u="sng" dirty="0" smtClean="0">
                <a:hlinkClick r:id="rId11"/>
              </a:rPr>
              <a:t>www.drfrostmaths.com</a:t>
            </a:r>
            <a:endParaRPr lang="en-GB" sz="1400" i="1" u="sng" dirty="0" smtClean="0"/>
          </a:p>
          <a:p>
            <a:pPr marL="0" indent="0" algn="just">
              <a:buNone/>
            </a:pPr>
            <a:endParaRPr lang="en-GB" sz="1500" i="1" u="sng" dirty="0" smtClean="0"/>
          </a:p>
          <a:p>
            <a:pPr marL="0" indent="0" algn="just">
              <a:buNone/>
            </a:pPr>
            <a:r>
              <a:rPr lang="en-GB" sz="1500" i="1" u="sng" dirty="0" smtClean="0"/>
              <a:t>Retrieval Practice</a:t>
            </a:r>
          </a:p>
          <a:p>
            <a:pPr marL="0" indent="0" algn="just">
              <a:buNone/>
            </a:pPr>
            <a:r>
              <a:rPr lang="en-GB" sz="1400" i="1" u="sng" dirty="0" smtClean="0">
                <a:hlinkClick r:id="rId12"/>
              </a:rPr>
              <a:t>www.corbettmaths.com/5-a-day/</a:t>
            </a:r>
            <a:endParaRPr lang="en-GB" sz="1400" i="1" u="sng" dirty="0" smtClean="0"/>
          </a:p>
          <a:p>
            <a:pPr marL="0" indent="0" algn="just">
              <a:buNone/>
            </a:pPr>
            <a:endParaRPr lang="en-GB" sz="1400" i="1" u="sng" dirty="0" smtClean="0"/>
          </a:p>
          <a:p>
            <a:pPr marL="0" indent="0" algn="just">
              <a:buNone/>
            </a:pPr>
            <a:r>
              <a:rPr lang="en-GB" sz="1400" i="1" u="sng" dirty="0" smtClean="0"/>
              <a:t>Essential Exam Support</a:t>
            </a:r>
          </a:p>
          <a:p>
            <a:pPr marL="0" indent="0" algn="just">
              <a:buNone/>
            </a:pPr>
            <a:r>
              <a:rPr lang="en-GB" sz="1400" i="1" u="sng" dirty="0" smtClean="0">
                <a:hlinkClick r:id="rId13"/>
              </a:rPr>
              <a:t>www.justmaths.co.uk</a:t>
            </a:r>
            <a:endParaRPr lang="en-GB" sz="1400" i="1" u="sng" dirty="0" smtClean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0737" y="3511393"/>
            <a:ext cx="1188647" cy="166601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3446" y="5177409"/>
            <a:ext cx="1175938" cy="168059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16"/>
          <a:srcRect t="1146"/>
          <a:stretch/>
        </p:blipFill>
        <p:spPr>
          <a:xfrm>
            <a:off x="1302775" y="3511393"/>
            <a:ext cx="1180993" cy="1682248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64350" y="3099106"/>
            <a:ext cx="6292455" cy="38472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900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Highly Recommended Revision Books &amp; Websites to Purchase</a:t>
            </a:r>
            <a:endParaRPr lang="en-GB" sz="1900" dirty="0">
              <a:solidFill>
                <a:schemeClr val="bg1"/>
              </a:solidFill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17"/>
          <a:srcRect/>
          <a:stretch/>
        </p:blipFill>
        <p:spPr>
          <a:xfrm>
            <a:off x="1308795" y="5193641"/>
            <a:ext cx="1186201" cy="166435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537304" y="5206426"/>
            <a:ext cx="1190840" cy="1664359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535538" y="3531555"/>
            <a:ext cx="1192605" cy="1652423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3769642" y="3552596"/>
            <a:ext cx="2576260" cy="32496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dirty="0"/>
              <a:t>Oxford Revise: Edexcel GCSE (9-1) </a:t>
            </a:r>
            <a:r>
              <a:rPr lang="en-GB" sz="1500" dirty="0" smtClean="0"/>
              <a:t>Maths Revision Guide</a:t>
            </a:r>
          </a:p>
          <a:p>
            <a:r>
              <a:rPr lang="en-GB" sz="1200" dirty="0" smtClean="0">
                <a:hlinkClick r:id="rId20"/>
              </a:rPr>
              <a:t>www.amazon.co.uk/Oxford-Revise-Edexcel-Revision-Workbook</a:t>
            </a:r>
            <a:endParaRPr lang="en-GB" sz="1200" dirty="0" smtClean="0"/>
          </a:p>
          <a:p>
            <a:endParaRPr lang="en-GB" sz="1500" dirty="0" smtClean="0"/>
          </a:p>
          <a:p>
            <a:r>
              <a:rPr lang="en-GB" sz="1500" dirty="0" smtClean="0"/>
              <a:t>Revise </a:t>
            </a:r>
            <a:r>
              <a:rPr lang="en-GB" sz="1500" dirty="0"/>
              <a:t>Edexcel GCSE (9-1) </a:t>
            </a:r>
            <a:r>
              <a:rPr lang="en-GB" sz="1500" dirty="0" smtClean="0"/>
              <a:t>Mathematics</a:t>
            </a:r>
          </a:p>
          <a:p>
            <a:r>
              <a:rPr lang="en-GB" sz="1200" dirty="0" smtClean="0">
                <a:hlinkClick r:id="rId21"/>
              </a:rPr>
              <a:t>www.pearsonschoolsandfecolleges.co.uk/secondary/Mathematics/</a:t>
            </a:r>
            <a:endParaRPr lang="en-GB" sz="1200" dirty="0" smtClean="0"/>
          </a:p>
          <a:p>
            <a:endParaRPr lang="en-GB" sz="1500" b="1" dirty="0"/>
          </a:p>
          <a:p>
            <a:r>
              <a:rPr lang="en-GB" sz="1500" dirty="0" smtClean="0"/>
              <a:t>GCSE </a:t>
            </a:r>
            <a:r>
              <a:rPr lang="en-GB" sz="1500" dirty="0"/>
              <a:t>Maths Edexcel Revision Guide: </a:t>
            </a:r>
            <a:r>
              <a:rPr lang="en-GB" sz="1500" dirty="0" smtClean="0"/>
              <a:t>- </a:t>
            </a:r>
            <a:r>
              <a:rPr lang="en-GB" sz="1500" dirty="0"/>
              <a:t>for the Grade 9-1 </a:t>
            </a:r>
            <a:r>
              <a:rPr lang="en-GB" sz="1500" dirty="0" smtClean="0"/>
              <a:t>Course</a:t>
            </a:r>
          </a:p>
          <a:p>
            <a:r>
              <a:rPr lang="en-GB" sz="1200" dirty="0" smtClean="0">
                <a:hlinkClick r:id="rId22"/>
              </a:rPr>
              <a:t>www.amazon.co.uk/GCSE-Maths-Edexcel-Revision-Guide</a:t>
            </a:r>
            <a:r>
              <a:rPr lang="en-GB" sz="1200" dirty="0" smtClean="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</TotalTime>
  <Words>163</Words>
  <Application>Microsoft Office PowerPoint</Application>
  <PresentationFormat>On-screen Show (4:3)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Maths Revision Techniques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MLee</dc:creator>
  <cp:lastModifiedBy>Byron Walker</cp:lastModifiedBy>
  <cp:revision>30</cp:revision>
  <dcterms:created xsi:type="dcterms:W3CDTF">2012-01-23T16:31:44Z</dcterms:created>
  <dcterms:modified xsi:type="dcterms:W3CDTF">2020-10-01T12:30:27Z</dcterms:modified>
</cp:coreProperties>
</file>