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4" r:id="rId8"/>
    <p:sldId id="265" r:id="rId9"/>
    <p:sldId id="267"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3" r:id="rId46"/>
    <p:sldId id="304" r:id="rId47"/>
    <p:sldId id="305" r:id="rId48"/>
    <p:sldId id="306" r:id="rId49"/>
    <p:sldId id="307" r:id="rId50"/>
    <p:sldId id="308" r:id="rId51"/>
    <p:sldId id="30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sorterViewPr>
    <p:cViewPr>
      <p:scale>
        <a:sx n="100" d="100"/>
        <a:sy n="100" d="100"/>
      </p:scale>
      <p:origin x="0" y="96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C4A60B-3665-47E7-8EB5-0D9C24319EB4}" type="datetimeFigureOut">
              <a:rPr lang="en-GB" smtClean="0"/>
              <a:t>22/09/2020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BA88AA8-17EB-4719-8A5F-9ED860575C7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A88AA8-17EB-4719-8A5F-9ED860575C7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A88AA8-17EB-4719-8A5F-9ED860575C7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A88AA8-17EB-4719-8A5F-9ED860575C73}"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A88AA8-17EB-4719-8A5F-9ED860575C73}"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BA88AA8-17EB-4719-8A5F-9ED860575C73}"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FBA88AA8-17EB-4719-8A5F-9ED860575C7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FBA88AA8-17EB-4719-8A5F-9ED860575C73}"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C4A60B-3665-47E7-8EB5-0D9C24319EB4}" type="datetimeFigureOut">
              <a:rPr lang="en-GB" smtClean="0"/>
              <a:t>22/09/2020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FBA88AA8-17EB-4719-8A5F-9ED860575C7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C4A60B-3665-47E7-8EB5-0D9C24319EB4}" type="datetimeFigureOut">
              <a:rPr lang="en-GB" smtClean="0"/>
              <a:t>22/09/2020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BA88AA8-17EB-4719-8A5F-9ED860575C7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C4A60B-3665-47E7-8EB5-0D9C24319EB4}" type="datetimeFigureOut">
              <a:rPr lang="en-GB" smtClean="0"/>
              <a:t>22/09/2020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BA88AA8-17EB-4719-8A5F-9ED860575C73}"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C4A60B-3665-47E7-8EB5-0D9C24319EB4}" type="datetimeFigureOut">
              <a:rPr lang="en-GB" smtClean="0"/>
              <a:t>22/09/2020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A88AA8-17EB-4719-8A5F-9ED860575C7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a:t>Unit 315</a:t>
            </a:r>
            <a:r>
              <a:rPr lang="en-GB" dirty="0" smtClean="0"/>
              <a:t/>
            </a:r>
            <a:br>
              <a:rPr lang="en-GB" dirty="0" smtClean="0"/>
            </a:br>
            <a:endParaRPr lang="en-GB" dirty="0"/>
          </a:p>
        </p:txBody>
      </p:sp>
      <p:sp>
        <p:nvSpPr>
          <p:cNvPr id="3" name="Subtitle 2"/>
          <p:cNvSpPr>
            <a:spLocks noGrp="1"/>
          </p:cNvSpPr>
          <p:nvPr>
            <p:ph type="subTitle" idx="1"/>
          </p:nvPr>
        </p:nvSpPr>
        <p:spPr/>
        <p:txBody>
          <a:bodyPr/>
          <a:lstStyle/>
          <a:p>
            <a:r>
              <a:rPr lang="en-GB" dirty="0"/>
              <a:t>Unit 315 Supervisory skills for the professional kitchen</a:t>
            </a:r>
            <a:endParaRPr lang="en-GB" dirty="0"/>
          </a:p>
        </p:txBody>
      </p:sp>
    </p:spTree>
    <p:extLst>
      <p:ext uri="{BB962C8B-B14F-4D97-AF65-F5344CB8AC3E}">
        <p14:creationId xmlns:p14="http://schemas.microsoft.com/office/powerpoint/2010/main" val="94744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t>the need for adjustment to food safety management procedures when a review indicates that</a:t>
            </a:r>
          </a:p>
          <a:p>
            <a:r>
              <a:rPr lang="en-GB" dirty="0"/>
              <a:t>control methods are ineffective, or if enforcement officers recommend or require changes</a:t>
            </a:r>
          </a:p>
          <a:p>
            <a:r>
              <a:rPr lang="en-GB" dirty="0" smtClean="0"/>
              <a:t>factors </a:t>
            </a:r>
            <a:r>
              <a:rPr lang="en-GB" dirty="0"/>
              <a:t>or events that may require an immediate review and evaluation of the food safety</a:t>
            </a:r>
          </a:p>
          <a:p>
            <a:r>
              <a:rPr lang="en-GB" dirty="0"/>
              <a:t>procedures</a:t>
            </a:r>
          </a:p>
          <a:p>
            <a:r>
              <a:rPr lang="en-GB" dirty="0" smtClean="0"/>
              <a:t>the </a:t>
            </a:r>
            <a:r>
              <a:rPr lang="en-GB" dirty="0"/>
              <a:t>importance of communicating to relevant staff any changes to the procedures and of</a:t>
            </a:r>
          </a:p>
          <a:p>
            <a:r>
              <a:rPr lang="en-GB" dirty="0"/>
              <a:t>monitoring and verifying new procedures.</a:t>
            </a:r>
            <a:endParaRPr lang="en-GB" dirty="0" smtClean="0"/>
          </a:p>
        </p:txBody>
      </p:sp>
      <p:sp>
        <p:nvSpPr>
          <p:cNvPr id="2" name="Title 1"/>
          <p:cNvSpPr>
            <a:spLocks noGrp="1"/>
          </p:cNvSpPr>
          <p:nvPr>
            <p:ph type="title"/>
          </p:nvPr>
        </p:nvSpPr>
        <p:spPr/>
        <p:txBody>
          <a:bodyPr>
            <a:noAutofit/>
          </a:bodyPr>
          <a:lstStyle/>
          <a:p>
            <a:r>
              <a:rPr lang="en-GB" sz="2800" dirty="0"/>
              <a:t>The methods for, and the importance of, evaluating food safety controls and procedures:</a:t>
            </a:r>
          </a:p>
        </p:txBody>
      </p:sp>
    </p:spTree>
    <p:extLst>
      <p:ext uri="{BB962C8B-B14F-4D97-AF65-F5344CB8AC3E}">
        <p14:creationId xmlns:p14="http://schemas.microsoft.com/office/powerpoint/2010/main" val="2351504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The </a:t>
            </a:r>
            <a:r>
              <a:rPr lang="en-GB" dirty="0"/>
              <a:t>benefits of high standards of food safety and health and safety to the organisation.</a:t>
            </a:r>
          </a:p>
          <a:p>
            <a:endParaRPr lang="en-GB" dirty="0" smtClean="0"/>
          </a:p>
          <a:p>
            <a:r>
              <a:rPr lang="en-GB" dirty="0" smtClean="0"/>
              <a:t>The </a:t>
            </a:r>
            <a:r>
              <a:rPr lang="en-GB" dirty="0"/>
              <a:t>consequences and costs associated with food poisoning outbreaks, accidents </a:t>
            </a:r>
            <a:r>
              <a:rPr lang="en-GB" dirty="0" smtClean="0"/>
              <a:t>and ill </a:t>
            </a:r>
            <a:r>
              <a:rPr lang="en-GB" dirty="0"/>
              <a:t>health.</a:t>
            </a:r>
          </a:p>
        </p:txBody>
      </p:sp>
      <p:sp>
        <p:nvSpPr>
          <p:cNvPr id="3" name="Title 2"/>
          <p:cNvSpPr>
            <a:spLocks noGrp="1"/>
          </p:cNvSpPr>
          <p:nvPr>
            <p:ph type="title"/>
          </p:nvPr>
        </p:nvSpPr>
        <p:spPr/>
        <p:txBody>
          <a:bodyPr/>
          <a:lstStyle/>
          <a:p>
            <a:r>
              <a:rPr lang="en-GB" dirty="0" smtClean="0"/>
              <a:t>Group discussion </a:t>
            </a:r>
            <a:endParaRPr lang="en-GB" dirty="0"/>
          </a:p>
        </p:txBody>
      </p:sp>
    </p:spTree>
    <p:extLst>
      <p:ext uri="{BB962C8B-B14F-4D97-AF65-F5344CB8AC3E}">
        <p14:creationId xmlns:p14="http://schemas.microsoft.com/office/powerpoint/2010/main" val="3612881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Types of contaminate:</a:t>
            </a:r>
          </a:p>
          <a:p>
            <a:endParaRPr lang="en-GB" dirty="0" smtClean="0"/>
          </a:p>
          <a:p>
            <a:r>
              <a:rPr lang="en-GB" dirty="0" smtClean="0"/>
              <a:t>microbial</a:t>
            </a:r>
            <a:endParaRPr lang="en-GB" dirty="0"/>
          </a:p>
          <a:p>
            <a:r>
              <a:rPr lang="en-GB" dirty="0" smtClean="0"/>
              <a:t>physical</a:t>
            </a:r>
            <a:endParaRPr lang="en-GB" dirty="0"/>
          </a:p>
          <a:p>
            <a:r>
              <a:rPr lang="en-GB" dirty="0" smtClean="0"/>
              <a:t>chemical </a:t>
            </a:r>
            <a:r>
              <a:rPr lang="en-GB" dirty="0"/>
              <a:t>contaminants</a:t>
            </a:r>
          </a:p>
          <a:p>
            <a:r>
              <a:rPr lang="en-GB" dirty="0" smtClean="0"/>
              <a:t>the </a:t>
            </a:r>
            <a:r>
              <a:rPr lang="en-GB" dirty="0"/>
              <a:t>transference of allergens.</a:t>
            </a:r>
          </a:p>
        </p:txBody>
      </p:sp>
      <p:sp>
        <p:nvSpPr>
          <p:cNvPr id="3" name="Title 2"/>
          <p:cNvSpPr>
            <a:spLocks noGrp="1"/>
          </p:cNvSpPr>
          <p:nvPr>
            <p:ph type="title"/>
          </p:nvPr>
        </p:nvSpPr>
        <p:spPr/>
        <p:txBody>
          <a:bodyPr>
            <a:normAutofit fontScale="90000"/>
          </a:bodyPr>
          <a:lstStyle/>
          <a:p>
            <a:r>
              <a:rPr lang="en-GB" dirty="0"/>
              <a:t>The causes and sources of contamination</a:t>
            </a:r>
          </a:p>
        </p:txBody>
      </p:sp>
    </p:spTree>
    <p:extLst>
      <p:ext uri="{BB962C8B-B14F-4D97-AF65-F5344CB8AC3E}">
        <p14:creationId xmlns:p14="http://schemas.microsoft.com/office/powerpoint/2010/main" val="1490098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raw food</a:t>
            </a:r>
          </a:p>
          <a:p>
            <a:r>
              <a:rPr lang="en-GB" dirty="0" smtClean="0"/>
              <a:t>people</a:t>
            </a:r>
            <a:endParaRPr lang="en-GB" dirty="0"/>
          </a:p>
          <a:p>
            <a:r>
              <a:rPr lang="en-GB" dirty="0" smtClean="0"/>
              <a:t>equipment</a:t>
            </a:r>
            <a:endParaRPr lang="en-GB" dirty="0"/>
          </a:p>
          <a:p>
            <a:r>
              <a:rPr lang="en-GB" dirty="0" smtClean="0"/>
              <a:t>packaging</a:t>
            </a:r>
            <a:endParaRPr lang="en-GB" dirty="0"/>
          </a:p>
          <a:p>
            <a:r>
              <a:rPr lang="en-GB" dirty="0" smtClean="0"/>
              <a:t>air</a:t>
            </a:r>
            <a:r>
              <a:rPr lang="en-GB" dirty="0"/>
              <a:t>, dust and soil</a:t>
            </a:r>
          </a:p>
          <a:p>
            <a:r>
              <a:rPr lang="en-GB" dirty="0" smtClean="0"/>
              <a:t>pests</a:t>
            </a:r>
            <a:endParaRPr lang="en-GB" dirty="0"/>
          </a:p>
          <a:p>
            <a:r>
              <a:rPr lang="en-GB" dirty="0" smtClean="0"/>
              <a:t>water</a:t>
            </a:r>
            <a:r>
              <a:rPr lang="en-GB" dirty="0"/>
              <a:t>.</a:t>
            </a:r>
          </a:p>
        </p:txBody>
      </p:sp>
      <p:sp>
        <p:nvSpPr>
          <p:cNvPr id="3" name="Title 2"/>
          <p:cNvSpPr>
            <a:spLocks noGrp="1"/>
          </p:cNvSpPr>
          <p:nvPr>
            <p:ph type="title"/>
          </p:nvPr>
        </p:nvSpPr>
        <p:spPr/>
        <p:txBody>
          <a:bodyPr/>
          <a:lstStyle/>
          <a:p>
            <a:r>
              <a:rPr lang="en-GB" dirty="0"/>
              <a:t>Sources of contamination:</a:t>
            </a:r>
          </a:p>
        </p:txBody>
      </p:sp>
    </p:spTree>
    <p:extLst>
      <p:ext uri="{BB962C8B-B14F-4D97-AF65-F5344CB8AC3E}">
        <p14:creationId xmlns:p14="http://schemas.microsoft.com/office/powerpoint/2010/main" val="978752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a:p>
          <a:p>
            <a:r>
              <a:rPr lang="en-GB" dirty="0" smtClean="0"/>
              <a:t>The </a:t>
            </a:r>
            <a:r>
              <a:rPr lang="en-GB" dirty="0"/>
              <a:t>different types of bacteria, their characteristics, the conditions for their growth and the </a:t>
            </a:r>
            <a:r>
              <a:rPr lang="en-GB" dirty="0" smtClean="0"/>
              <a:t>groups most </a:t>
            </a:r>
            <a:r>
              <a:rPr lang="en-GB" dirty="0"/>
              <a:t>susceptible to food poisoning.</a:t>
            </a:r>
          </a:p>
        </p:txBody>
      </p:sp>
      <p:sp>
        <p:nvSpPr>
          <p:cNvPr id="3" name="Title 2"/>
          <p:cNvSpPr>
            <a:spLocks noGrp="1"/>
          </p:cNvSpPr>
          <p:nvPr>
            <p:ph type="title"/>
          </p:nvPr>
        </p:nvSpPr>
        <p:spPr/>
        <p:txBody>
          <a:bodyPr>
            <a:normAutofit/>
          </a:bodyPr>
          <a:lstStyle/>
          <a:p>
            <a:r>
              <a:rPr lang="en-GB" sz="2800" dirty="0"/>
              <a:t>The types of food poisoning bacteria and conditions required for multiplication</a:t>
            </a:r>
          </a:p>
        </p:txBody>
      </p:sp>
    </p:spTree>
    <p:extLst>
      <p:ext uri="{BB962C8B-B14F-4D97-AF65-F5344CB8AC3E}">
        <p14:creationId xmlns:p14="http://schemas.microsoft.com/office/powerpoint/2010/main" val="2593079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the bacteria that cause food spoilage, not food poisoning – yeasts, moulds, fungi or bacteria</a:t>
            </a:r>
            <a:r>
              <a:rPr lang="en-GB" dirty="0" smtClean="0"/>
              <a:t>.</a:t>
            </a:r>
          </a:p>
          <a:p>
            <a:endParaRPr lang="en-GB" sz="3600" b="1" dirty="0" smtClean="0"/>
          </a:p>
          <a:p>
            <a:r>
              <a:rPr lang="en-GB" sz="3600" b="1" dirty="0" smtClean="0"/>
              <a:t>Pathogenic bacteria:</a:t>
            </a:r>
          </a:p>
          <a:p>
            <a:r>
              <a:rPr lang="en-GB" dirty="0" smtClean="0"/>
              <a:t>the </a:t>
            </a:r>
            <a:r>
              <a:rPr lang="en-GB" dirty="0"/>
              <a:t>bacteria that cause ill health when present in large numbers in food.</a:t>
            </a:r>
          </a:p>
        </p:txBody>
      </p:sp>
      <p:sp>
        <p:nvSpPr>
          <p:cNvPr id="3" name="Title 2"/>
          <p:cNvSpPr>
            <a:spLocks noGrp="1"/>
          </p:cNvSpPr>
          <p:nvPr>
            <p:ph type="title"/>
          </p:nvPr>
        </p:nvSpPr>
        <p:spPr/>
        <p:txBody>
          <a:bodyPr/>
          <a:lstStyle/>
          <a:p>
            <a:r>
              <a:rPr lang="en-GB" dirty="0"/>
              <a:t>Spoilage bacteria:</a:t>
            </a:r>
          </a:p>
        </p:txBody>
      </p:sp>
    </p:spTree>
    <p:extLst>
      <p:ext uri="{BB962C8B-B14F-4D97-AF65-F5344CB8AC3E}">
        <p14:creationId xmlns:p14="http://schemas.microsoft.com/office/powerpoint/2010/main" val="621652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t-BR" dirty="0" smtClean="0"/>
          </a:p>
          <a:p>
            <a:endParaRPr lang="pt-BR" dirty="0"/>
          </a:p>
          <a:p>
            <a:r>
              <a:rPr lang="pt-BR" dirty="0" smtClean="0"/>
              <a:t>nutrients</a:t>
            </a:r>
            <a:endParaRPr lang="pt-BR" dirty="0"/>
          </a:p>
          <a:p>
            <a:r>
              <a:rPr lang="pt-BR" dirty="0" smtClean="0"/>
              <a:t>warmth</a:t>
            </a:r>
            <a:endParaRPr lang="pt-BR" dirty="0"/>
          </a:p>
          <a:p>
            <a:r>
              <a:rPr lang="pt-BR" dirty="0" smtClean="0"/>
              <a:t>time</a:t>
            </a:r>
            <a:endParaRPr lang="pt-BR" dirty="0"/>
          </a:p>
          <a:p>
            <a:r>
              <a:rPr lang="pt-BR" dirty="0" smtClean="0"/>
              <a:t>moisture</a:t>
            </a:r>
            <a:endParaRPr lang="pt-BR" dirty="0"/>
          </a:p>
          <a:p>
            <a:r>
              <a:rPr lang="pt-BR" dirty="0" smtClean="0"/>
              <a:t>pH</a:t>
            </a:r>
            <a:r>
              <a:rPr lang="pt-BR" dirty="0"/>
              <a:t>.</a:t>
            </a:r>
            <a:endParaRPr lang="en-GB" dirty="0"/>
          </a:p>
        </p:txBody>
      </p:sp>
      <p:sp>
        <p:nvSpPr>
          <p:cNvPr id="3" name="Title 2"/>
          <p:cNvSpPr>
            <a:spLocks noGrp="1"/>
          </p:cNvSpPr>
          <p:nvPr>
            <p:ph type="title"/>
          </p:nvPr>
        </p:nvSpPr>
        <p:spPr/>
        <p:txBody>
          <a:bodyPr>
            <a:normAutofit/>
          </a:bodyPr>
          <a:lstStyle/>
          <a:p>
            <a:r>
              <a:rPr lang="en-GB" sz="3200" dirty="0"/>
              <a:t>Conditions required for growth and how these can be reduced or removed:</a:t>
            </a:r>
          </a:p>
        </p:txBody>
      </p:sp>
    </p:spTree>
    <p:extLst>
      <p:ext uri="{BB962C8B-B14F-4D97-AF65-F5344CB8AC3E}">
        <p14:creationId xmlns:p14="http://schemas.microsoft.com/office/powerpoint/2010/main" val="2892038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a:p>
          <a:p>
            <a:r>
              <a:rPr lang="en-GB" dirty="0" smtClean="0"/>
              <a:t>pregnant </a:t>
            </a:r>
            <a:r>
              <a:rPr lang="en-GB" dirty="0"/>
              <a:t>women</a:t>
            </a:r>
          </a:p>
          <a:p>
            <a:r>
              <a:rPr lang="en-GB" dirty="0" smtClean="0"/>
              <a:t>the </a:t>
            </a:r>
            <a:r>
              <a:rPr lang="en-GB" dirty="0"/>
              <a:t>elderly</a:t>
            </a:r>
          </a:p>
          <a:p>
            <a:r>
              <a:rPr lang="en-GB" dirty="0" smtClean="0"/>
              <a:t>young </a:t>
            </a:r>
            <a:r>
              <a:rPr lang="en-GB" dirty="0"/>
              <a:t>children</a:t>
            </a:r>
          </a:p>
          <a:p>
            <a:r>
              <a:rPr lang="en-GB" dirty="0" smtClean="0"/>
              <a:t>people </a:t>
            </a:r>
            <a:r>
              <a:rPr lang="en-GB" dirty="0"/>
              <a:t>with chronic illness.</a:t>
            </a:r>
          </a:p>
        </p:txBody>
      </p:sp>
      <p:sp>
        <p:nvSpPr>
          <p:cNvPr id="3" name="Title 2"/>
          <p:cNvSpPr>
            <a:spLocks noGrp="1"/>
          </p:cNvSpPr>
          <p:nvPr>
            <p:ph type="title"/>
          </p:nvPr>
        </p:nvSpPr>
        <p:spPr/>
        <p:txBody>
          <a:bodyPr>
            <a:normAutofit fontScale="90000"/>
          </a:bodyPr>
          <a:lstStyle/>
          <a:p>
            <a:r>
              <a:rPr lang="en-GB" dirty="0"/>
              <a:t>High-risk groups, the reasons why and ways to manage risk:</a:t>
            </a:r>
          </a:p>
        </p:txBody>
      </p:sp>
    </p:spTree>
    <p:extLst>
      <p:ext uri="{BB962C8B-B14F-4D97-AF65-F5344CB8AC3E}">
        <p14:creationId xmlns:p14="http://schemas.microsoft.com/office/powerpoint/2010/main" val="1382151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sz="3300" b="1" dirty="0"/>
              <a:t>Salmonella:</a:t>
            </a:r>
          </a:p>
          <a:p>
            <a:r>
              <a:rPr lang="en-GB" dirty="0" smtClean="0"/>
              <a:t>sources </a:t>
            </a:r>
            <a:r>
              <a:rPr lang="en-GB" dirty="0"/>
              <a:t>– present in human and animal intestines</a:t>
            </a:r>
          </a:p>
          <a:p>
            <a:r>
              <a:rPr lang="en-GB" dirty="0" smtClean="0"/>
              <a:t>foods </a:t>
            </a:r>
            <a:r>
              <a:rPr lang="en-GB" dirty="0"/>
              <a:t>commonly involved – meat, poultry, milk, eggs, raw fruits and vegetables</a:t>
            </a:r>
          </a:p>
          <a:p>
            <a:r>
              <a:rPr lang="en-GB" dirty="0" smtClean="0"/>
              <a:t>cause </a:t>
            </a:r>
            <a:r>
              <a:rPr lang="en-GB" dirty="0"/>
              <a:t>of and illness – large number of bacteria on food, onset period of 12–72 hours</a:t>
            </a:r>
          </a:p>
          <a:p>
            <a:r>
              <a:rPr lang="en-GB" dirty="0"/>
              <a:t>with diarrhoea, fever, headache, abdominal cramps, vomiting lasting 1–7 days</a:t>
            </a:r>
          </a:p>
          <a:p>
            <a:r>
              <a:rPr lang="en-GB" dirty="0" smtClean="0"/>
              <a:t>carrier </a:t>
            </a:r>
            <a:r>
              <a:rPr lang="en-GB" dirty="0"/>
              <a:t>status – common</a:t>
            </a:r>
          </a:p>
          <a:p>
            <a:r>
              <a:rPr lang="en-GB" dirty="0" smtClean="0"/>
              <a:t>control </a:t>
            </a:r>
            <a:r>
              <a:rPr lang="en-GB" dirty="0"/>
              <a:t>measures – separation of raw and cooked foods, thorough cooking of meat and</a:t>
            </a:r>
          </a:p>
          <a:p>
            <a:r>
              <a:rPr lang="en-GB" dirty="0"/>
              <a:t>poultry, good personal hygiene, effective pest control, effective cleaning and disinfection.</a:t>
            </a:r>
          </a:p>
        </p:txBody>
      </p:sp>
      <p:sp>
        <p:nvSpPr>
          <p:cNvPr id="3" name="Title 2"/>
          <p:cNvSpPr>
            <a:spLocks noGrp="1"/>
          </p:cNvSpPr>
          <p:nvPr>
            <p:ph type="title"/>
          </p:nvPr>
        </p:nvSpPr>
        <p:spPr/>
        <p:txBody>
          <a:bodyPr>
            <a:normAutofit fontScale="90000"/>
          </a:bodyPr>
          <a:lstStyle/>
          <a:p>
            <a:r>
              <a:rPr lang="en-GB" dirty="0"/>
              <a:t>Bacterial food poisoning and food-borne disease</a:t>
            </a:r>
          </a:p>
        </p:txBody>
      </p:sp>
    </p:spTree>
    <p:extLst>
      <p:ext uri="{BB962C8B-B14F-4D97-AF65-F5344CB8AC3E}">
        <p14:creationId xmlns:p14="http://schemas.microsoft.com/office/powerpoint/2010/main" val="2269977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sources </a:t>
            </a:r>
            <a:r>
              <a:rPr lang="en-GB" dirty="0"/>
              <a:t>– present in human and animal intestines, soil, dust</a:t>
            </a:r>
          </a:p>
          <a:p>
            <a:r>
              <a:rPr lang="en-GB" dirty="0" smtClean="0"/>
              <a:t>foods </a:t>
            </a:r>
            <a:r>
              <a:rPr lang="en-GB" dirty="0"/>
              <a:t>commonly involved – meat products such as stews, casseroles and gravy</a:t>
            </a:r>
          </a:p>
          <a:p>
            <a:r>
              <a:rPr lang="en-GB" dirty="0" smtClean="0"/>
              <a:t>cause </a:t>
            </a:r>
            <a:r>
              <a:rPr lang="en-GB" dirty="0"/>
              <a:t>of and illness – toxins produced by bacteria multiplying quickly in meats that are slowly</a:t>
            </a:r>
          </a:p>
          <a:p>
            <a:r>
              <a:rPr lang="en-GB" dirty="0"/>
              <a:t>cooked, cooled slowly or cooked meat stored at ambient temperatures. Toxins produced when</a:t>
            </a:r>
          </a:p>
          <a:p>
            <a:r>
              <a:rPr lang="en-GB" dirty="0"/>
              <a:t>bacteria reach the intestines, causing a person to become sick. Onset period 8–22 hours,</a:t>
            </a:r>
          </a:p>
          <a:p>
            <a:r>
              <a:rPr lang="en-GB" dirty="0"/>
              <a:t>with abdominal pain and diarrhoea lasting 1–2 days</a:t>
            </a:r>
          </a:p>
          <a:p>
            <a:r>
              <a:rPr lang="en-GB" dirty="0" smtClean="0"/>
              <a:t>carrier </a:t>
            </a:r>
            <a:r>
              <a:rPr lang="en-GB" dirty="0"/>
              <a:t>status – not common</a:t>
            </a:r>
          </a:p>
          <a:p>
            <a:r>
              <a:rPr lang="en-GB" dirty="0" smtClean="0"/>
              <a:t>control </a:t>
            </a:r>
            <a:r>
              <a:rPr lang="en-GB" dirty="0"/>
              <a:t>measures – effective temperature controls when storing and cooking meat,</a:t>
            </a:r>
          </a:p>
          <a:p>
            <a:r>
              <a:rPr lang="en-GB" dirty="0"/>
              <a:t>separation of raw and cooked foods, effective cleaning and disinfection.</a:t>
            </a:r>
          </a:p>
        </p:txBody>
      </p:sp>
      <p:sp>
        <p:nvSpPr>
          <p:cNvPr id="3" name="Title 2"/>
          <p:cNvSpPr>
            <a:spLocks noGrp="1"/>
          </p:cNvSpPr>
          <p:nvPr>
            <p:ph type="title"/>
          </p:nvPr>
        </p:nvSpPr>
        <p:spPr/>
        <p:txBody>
          <a:bodyPr>
            <a:normAutofit fontScale="90000"/>
          </a:bodyPr>
          <a:lstStyle/>
          <a:p>
            <a:r>
              <a:rPr lang="en-GB" dirty="0"/>
              <a:t>Clostridium perfringens:</a:t>
            </a:r>
            <a:br>
              <a:rPr lang="en-GB" dirty="0"/>
            </a:br>
            <a:endParaRPr lang="en-GB" dirty="0"/>
          </a:p>
        </p:txBody>
      </p:sp>
    </p:spTree>
    <p:extLst>
      <p:ext uri="{BB962C8B-B14F-4D97-AF65-F5344CB8AC3E}">
        <p14:creationId xmlns:p14="http://schemas.microsoft.com/office/powerpoint/2010/main" val="73283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000" dirty="0" smtClean="0"/>
              <a:t>Demonstrate knowledge and understanding of the principles, processes and procedures for food safety and health and safety in the workplace</a:t>
            </a:r>
          </a:p>
          <a:p>
            <a:r>
              <a:rPr lang="en-GB" sz="2000" dirty="0" smtClean="0"/>
              <a:t>Apply knowledge and understanding of the principles, processes and procedures used in food safety and health and safety in a range of hospitality contexts</a:t>
            </a:r>
          </a:p>
          <a:p>
            <a:r>
              <a:rPr lang="en-GB" sz="2000" dirty="0" smtClean="0"/>
              <a:t>Analyse, interpret and evaluate food safety and health and safety information to predict probable consequences and provide reasonable alternatives and solutions to food safety and health and safety issues in the workplace</a:t>
            </a:r>
          </a:p>
          <a:p>
            <a:r>
              <a:rPr lang="en-GB" sz="2000" dirty="0"/>
              <a:t>Make connections, use and integrate different principles, processes and procedures for food safety and health and safety in the workplace in order to justify and support judgements being </a:t>
            </a:r>
            <a:r>
              <a:rPr lang="en-GB" sz="2000" dirty="0" smtClean="0"/>
              <a:t>made</a:t>
            </a:r>
          </a:p>
          <a:p>
            <a:pPr marL="109728" indent="0">
              <a:buNone/>
            </a:pPr>
            <a:endParaRPr lang="en-GB" sz="1500" dirty="0" smtClean="0"/>
          </a:p>
          <a:p>
            <a:endParaRPr lang="en-GB" dirty="0"/>
          </a:p>
        </p:txBody>
      </p:sp>
      <p:sp>
        <p:nvSpPr>
          <p:cNvPr id="2" name="Title 1"/>
          <p:cNvSpPr>
            <a:spLocks noGrp="1"/>
          </p:cNvSpPr>
          <p:nvPr>
            <p:ph type="title"/>
          </p:nvPr>
        </p:nvSpPr>
        <p:spPr/>
        <p:txBody>
          <a:bodyPr/>
          <a:lstStyle/>
          <a:p>
            <a:r>
              <a:rPr lang="en-GB" dirty="0" smtClean="0"/>
              <a:t>Aims</a:t>
            </a:r>
            <a:endParaRPr lang="en-GB" dirty="0"/>
          </a:p>
        </p:txBody>
      </p:sp>
    </p:spTree>
    <p:extLst>
      <p:ext uri="{BB962C8B-B14F-4D97-AF65-F5344CB8AC3E}">
        <p14:creationId xmlns:p14="http://schemas.microsoft.com/office/powerpoint/2010/main" val="399371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a:t>sources – skin, ear, nose and throat of food handlers, raw milk</a:t>
            </a:r>
          </a:p>
          <a:p>
            <a:r>
              <a:rPr lang="en-GB" dirty="0" smtClean="0"/>
              <a:t>foods </a:t>
            </a:r>
            <a:r>
              <a:rPr lang="en-GB" dirty="0"/>
              <a:t>commonly involved – cooked meats, salads, cream</a:t>
            </a:r>
          </a:p>
          <a:p>
            <a:r>
              <a:rPr lang="en-GB" dirty="0" smtClean="0"/>
              <a:t>cause </a:t>
            </a:r>
            <a:r>
              <a:rPr lang="en-GB" dirty="0"/>
              <a:t>of and illness – toxins produced by the bacteria as they multiply on food.</a:t>
            </a:r>
          </a:p>
          <a:p>
            <a:r>
              <a:rPr lang="en-GB" dirty="0"/>
              <a:t>Onset period of 2–4 hours, with nausea, vomiting, diarrhoea, loss of appetite,</a:t>
            </a:r>
          </a:p>
          <a:p>
            <a:r>
              <a:rPr lang="en-GB" dirty="0"/>
              <a:t>severe abdominal cramps, mild fever lasting 24 hours</a:t>
            </a:r>
          </a:p>
          <a:p>
            <a:r>
              <a:rPr lang="en-GB" dirty="0" smtClean="0"/>
              <a:t>carrier </a:t>
            </a:r>
            <a:r>
              <a:rPr lang="en-GB" dirty="0"/>
              <a:t>status – common</a:t>
            </a:r>
          </a:p>
          <a:p>
            <a:r>
              <a:rPr lang="en-GB" dirty="0" smtClean="0"/>
              <a:t>control </a:t>
            </a:r>
            <a:r>
              <a:rPr lang="en-GB" dirty="0"/>
              <a:t>measures – good personal hygiene, temperature controls, effective </a:t>
            </a:r>
            <a:r>
              <a:rPr lang="en-GB" dirty="0" smtClean="0"/>
              <a:t>cleaning and </a:t>
            </a:r>
            <a:r>
              <a:rPr lang="en-GB" dirty="0"/>
              <a:t>disinfection.</a:t>
            </a:r>
          </a:p>
        </p:txBody>
      </p:sp>
      <p:sp>
        <p:nvSpPr>
          <p:cNvPr id="3" name="Title 2"/>
          <p:cNvSpPr>
            <a:spLocks noGrp="1"/>
          </p:cNvSpPr>
          <p:nvPr>
            <p:ph type="title"/>
          </p:nvPr>
        </p:nvSpPr>
        <p:spPr/>
        <p:txBody>
          <a:bodyPr/>
          <a:lstStyle/>
          <a:p>
            <a:r>
              <a:rPr lang="en-GB" dirty="0" smtClean="0"/>
              <a:t>Staphylococcus </a:t>
            </a:r>
            <a:r>
              <a:rPr lang="en-GB" dirty="0"/>
              <a:t>aureus:</a:t>
            </a:r>
          </a:p>
        </p:txBody>
      </p:sp>
    </p:spTree>
    <p:extLst>
      <p:ext uri="{BB962C8B-B14F-4D97-AF65-F5344CB8AC3E}">
        <p14:creationId xmlns:p14="http://schemas.microsoft.com/office/powerpoint/2010/main" val="1987425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sources – cereals, soil, dust</a:t>
            </a:r>
          </a:p>
          <a:p>
            <a:r>
              <a:rPr lang="en-GB" dirty="0" smtClean="0"/>
              <a:t>foods </a:t>
            </a:r>
            <a:r>
              <a:rPr lang="en-GB" dirty="0"/>
              <a:t>commonly involved – rice and rice dishes</a:t>
            </a:r>
          </a:p>
          <a:p>
            <a:r>
              <a:rPr lang="en-GB" dirty="0" smtClean="0"/>
              <a:t>cause </a:t>
            </a:r>
            <a:r>
              <a:rPr lang="en-GB" dirty="0"/>
              <a:t>of and illness – heat-resistant toxin caused by bacteria as they multiply in food.</a:t>
            </a:r>
          </a:p>
          <a:p>
            <a:r>
              <a:rPr lang="en-GB" dirty="0"/>
              <a:t>Onset period 1–5 hours, with nausea, vomiting, abdominal pain and some diarrhoea,</a:t>
            </a:r>
          </a:p>
          <a:p>
            <a:r>
              <a:rPr lang="en-GB" dirty="0"/>
              <a:t>lasting 12–24 hours</a:t>
            </a:r>
          </a:p>
          <a:p>
            <a:r>
              <a:rPr lang="en-GB" dirty="0" smtClean="0"/>
              <a:t>carrier </a:t>
            </a:r>
            <a:r>
              <a:rPr lang="en-GB" dirty="0"/>
              <a:t>status – none</a:t>
            </a:r>
          </a:p>
          <a:p>
            <a:r>
              <a:rPr lang="en-GB" dirty="0" smtClean="0"/>
              <a:t>control </a:t>
            </a:r>
            <a:r>
              <a:rPr lang="en-GB" dirty="0"/>
              <a:t>measures – thorough cooking and cooling of food, safe storage,</a:t>
            </a:r>
          </a:p>
          <a:p>
            <a:r>
              <a:rPr lang="en-GB" dirty="0"/>
              <a:t>effective cleaning and disinfection.</a:t>
            </a:r>
          </a:p>
        </p:txBody>
      </p:sp>
      <p:sp>
        <p:nvSpPr>
          <p:cNvPr id="3" name="Title 2"/>
          <p:cNvSpPr>
            <a:spLocks noGrp="1"/>
          </p:cNvSpPr>
          <p:nvPr>
            <p:ph type="title"/>
          </p:nvPr>
        </p:nvSpPr>
        <p:spPr/>
        <p:txBody>
          <a:bodyPr/>
          <a:lstStyle/>
          <a:p>
            <a:r>
              <a:rPr lang="en-GB" dirty="0"/>
              <a:t>Bacillus cereus:</a:t>
            </a:r>
          </a:p>
        </p:txBody>
      </p:sp>
    </p:spTree>
    <p:extLst>
      <p:ext uri="{BB962C8B-B14F-4D97-AF65-F5344CB8AC3E}">
        <p14:creationId xmlns:p14="http://schemas.microsoft.com/office/powerpoint/2010/main" val="103150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sources – present in human and animal intestines, soil and sewage</a:t>
            </a:r>
          </a:p>
          <a:p>
            <a:r>
              <a:rPr lang="en-GB" dirty="0" smtClean="0"/>
              <a:t>foods </a:t>
            </a:r>
            <a:r>
              <a:rPr lang="en-GB" dirty="0"/>
              <a:t>commonly involved – raw meat, undercooked </a:t>
            </a:r>
            <a:r>
              <a:rPr lang="en-GB" dirty="0" err="1"/>
              <a:t>beefburgers</a:t>
            </a:r>
            <a:r>
              <a:rPr lang="en-GB" dirty="0"/>
              <a:t>, gravy, raw milk</a:t>
            </a:r>
          </a:p>
          <a:p>
            <a:r>
              <a:rPr lang="en-GB" dirty="0" smtClean="0"/>
              <a:t>cause </a:t>
            </a:r>
            <a:r>
              <a:rPr lang="en-GB" dirty="0"/>
              <a:t>of and illness – a toxin produced in the intestines. Onset period of</a:t>
            </a:r>
          </a:p>
          <a:p>
            <a:r>
              <a:rPr lang="en-GB" dirty="0"/>
              <a:t>12–24 hours, with </a:t>
            </a:r>
            <a:r>
              <a:rPr lang="en-GB" dirty="0" smtClean="0"/>
              <a:t>nausea carrier </a:t>
            </a:r>
            <a:r>
              <a:rPr lang="en-GB" dirty="0"/>
              <a:t>status – common</a:t>
            </a:r>
          </a:p>
          <a:p>
            <a:r>
              <a:rPr lang="en-GB" dirty="0" smtClean="0"/>
              <a:t>control </a:t>
            </a:r>
            <a:r>
              <a:rPr lang="en-GB" dirty="0"/>
              <a:t>measures – separation of raw and cooked foods, good personal hygiene,</a:t>
            </a:r>
          </a:p>
          <a:p>
            <a:r>
              <a:rPr lang="en-GB" dirty="0"/>
              <a:t>effective temperature controls, effective cleaning and disinfection.</a:t>
            </a:r>
          </a:p>
        </p:txBody>
      </p:sp>
      <p:sp>
        <p:nvSpPr>
          <p:cNvPr id="3" name="Title 2"/>
          <p:cNvSpPr>
            <a:spLocks noGrp="1"/>
          </p:cNvSpPr>
          <p:nvPr>
            <p:ph type="title"/>
          </p:nvPr>
        </p:nvSpPr>
        <p:spPr/>
        <p:txBody>
          <a:bodyPr/>
          <a:lstStyle/>
          <a:p>
            <a:r>
              <a:rPr lang="en-GB" dirty="0"/>
              <a:t>Escherichia coli:</a:t>
            </a:r>
          </a:p>
        </p:txBody>
      </p:sp>
    </p:spTree>
    <p:extLst>
      <p:ext uri="{BB962C8B-B14F-4D97-AF65-F5344CB8AC3E}">
        <p14:creationId xmlns:p14="http://schemas.microsoft.com/office/powerpoint/2010/main" val="2307596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The importance of, and the procedures and processes for, the safe and effective storage </a:t>
            </a:r>
            <a:r>
              <a:rPr lang="en-GB" dirty="0" smtClean="0"/>
              <a:t>and temperature </a:t>
            </a:r>
            <a:r>
              <a:rPr lang="en-GB" dirty="0"/>
              <a:t>control of ingredients for customers’ consumption. The role of the supervisor in </a:t>
            </a:r>
            <a:r>
              <a:rPr lang="en-GB" dirty="0" smtClean="0"/>
              <a:t>the application</a:t>
            </a:r>
            <a:r>
              <a:rPr lang="en-GB" dirty="0"/>
              <a:t>, checking, monitoring and compliance of these controls. The corrective actions </a:t>
            </a:r>
            <a:r>
              <a:rPr lang="en-GB" dirty="0" smtClean="0"/>
              <a:t>required to </a:t>
            </a:r>
            <a:r>
              <a:rPr lang="en-GB" dirty="0"/>
              <a:t>maintain controls and the consequences of inadequate control.</a:t>
            </a:r>
          </a:p>
        </p:txBody>
      </p:sp>
      <p:sp>
        <p:nvSpPr>
          <p:cNvPr id="3" name="Title 2"/>
          <p:cNvSpPr>
            <a:spLocks noGrp="1"/>
          </p:cNvSpPr>
          <p:nvPr>
            <p:ph type="title"/>
          </p:nvPr>
        </p:nvSpPr>
        <p:spPr/>
        <p:txBody>
          <a:bodyPr>
            <a:normAutofit fontScale="90000"/>
          </a:bodyPr>
          <a:lstStyle/>
          <a:p>
            <a:r>
              <a:rPr lang="en-GB" dirty="0"/>
              <a:t>Procedures for storage and temperature control</a:t>
            </a:r>
          </a:p>
        </p:txBody>
      </p:sp>
    </p:spTree>
    <p:extLst>
      <p:ext uri="{BB962C8B-B14F-4D97-AF65-F5344CB8AC3E}">
        <p14:creationId xmlns:p14="http://schemas.microsoft.com/office/powerpoint/2010/main" val="4058810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the importance of stock rotation</a:t>
            </a:r>
          </a:p>
          <a:p>
            <a:r>
              <a:rPr lang="en-GB" dirty="0" smtClean="0"/>
              <a:t>use-by </a:t>
            </a:r>
            <a:r>
              <a:rPr lang="en-GB" dirty="0"/>
              <a:t>dates</a:t>
            </a:r>
          </a:p>
          <a:p>
            <a:r>
              <a:rPr lang="en-GB" dirty="0" smtClean="0"/>
              <a:t>best-before </a:t>
            </a:r>
            <a:r>
              <a:rPr lang="en-GB" dirty="0"/>
              <a:t>dates</a:t>
            </a:r>
          </a:p>
          <a:p>
            <a:r>
              <a:rPr lang="en-GB" dirty="0" smtClean="0"/>
              <a:t>stock </a:t>
            </a:r>
            <a:r>
              <a:rPr lang="en-GB" dirty="0"/>
              <a:t>rotation systems: first in, first out (FIFO)/last in, last out (LILO)</a:t>
            </a:r>
          </a:p>
          <a:p>
            <a:r>
              <a:rPr lang="en-GB" dirty="0" smtClean="0"/>
              <a:t>foods </a:t>
            </a:r>
            <a:r>
              <a:rPr lang="en-GB" dirty="0"/>
              <a:t>exempt from date marking</a:t>
            </a:r>
          </a:p>
          <a:p>
            <a:r>
              <a:rPr lang="en-GB" dirty="0" smtClean="0"/>
              <a:t>receiving </a:t>
            </a:r>
            <a:r>
              <a:rPr lang="en-GB" dirty="0"/>
              <a:t>deliveries and checking for damage</a:t>
            </a:r>
          </a:p>
          <a:p>
            <a:r>
              <a:rPr lang="en-GB" dirty="0" smtClean="0"/>
              <a:t>product </a:t>
            </a:r>
            <a:r>
              <a:rPr lang="en-GB" dirty="0"/>
              <a:t>traceability.</a:t>
            </a:r>
          </a:p>
        </p:txBody>
      </p:sp>
      <p:sp>
        <p:nvSpPr>
          <p:cNvPr id="3" name="Title 2"/>
          <p:cNvSpPr>
            <a:spLocks noGrp="1"/>
          </p:cNvSpPr>
          <p:nvPr>
            <p:ph type="title"/>
          </p:nvPr>
        </p:nvSpPr>
        <p:spPr/>
        <p:txBody>
          <a:bodyPr/>
          <a:lstStyle/>
          <a:p>
            <a:r>
              <a:rPr lang="en-GB" dirty="0"/>
              <a:t>Stock rotation:</a:t>
            </a:r>
          </a:p>
        </p:txBody>
      </p:sp>
    </p:spTree>
    <p:extLst>
      <p:ext uri="{BB962C8B-B14F-4D97-AF65-F5344CB8AC3E}">
        <p14:creationId xmlns:p14="http://schemas.microsoft.com/office/powerpoint/2010/main" val="3111274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cool and dry</a:t>
            </a:r>
          </a:p>
          <a:p>
            <a:r>
              <a:rPr lang="en-GB" dirty="0" smtClean="0"/>
              <a:t>dark </a:t>
            </a:r>
            <a:r>
              <a:rPr lang="en-GB" dirty="0"/>
              <a:t>but with adequate artificial lighting</a:t>
            </a:r>
          </a:p>
          <a:p>
            <a:r>
              <a:rPr lang="en-GB" dirty="0" smtClean="0"/>
              <a:t>adequate </a:t>
            </a:r>
            <a:r>
              <a:rPr lang="en-GB" dirty="0"/>
              <a:t>ventilation</a:t>
            </a:r>
          </a:p>
          <a:p>
            <a:r>
              <a:rPr lang="en-GB" dirty="0" smtClean="0"/>
              <a:t>storage </a:t>
            </a:r>
            <a:r>
              <a:rPr lang="en-GB" dirty="0"/>
              <a:t>off the floor and away from walls</a:t>
            </a:r>
          </a:p>
          <a:p>
            <a:r>
              <a:rPr lang="en-GB" dirty="0" smtClean="0"/>
              <a:t>storage </a:t>
            </a:r>
            <a:r>
              <a:rPr lang="en-GB" dirty="0"/>
              <a:t>in lidded containers.</a:t>
            </a:r>
          </a:p>
        </p:txBody>
      </p:sp>
      <p:sp>
        <p:nvSpPr>
          <p:cNvPr id="3" name="Title 2"/>
          <p:cNvSpPr>
            <a:spLocks noGrp="1"/>
          </p:cNvSpPr>
          <p:nvPr>
            <p:ph type="title"/>
          </p:nvPr>
        </p:nvSpPr>
        <p:spPr/>
        <p:txBody>
          <a:bodyPr/>
          <a:lstStyle/>
          <a:p>
            <a:r>
              <a:rPr lang="en-GB" dirty="0"/>
              <a:t>Dry food storage:</a:t>
            </a:r>
          </a:p>
        </p:txBody>
      </p:sp>
    </p:spTree>
    <p:extLst>
      <p:ext uri="{BB962C8B-B14F-4D97-AF65-F5344CB8AC3E}">
        <p14:creationId xmlns:p14="http://schemas.microsoft.com/office/powerpoint/2010/main" val="845308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smtClean="0"/>
              <a:t>siting</a:t>
            </a:r>
            <a:endParaRPr lang="en-GB" dirty="0"/>
          </a:p>
          <a:p>
            <a:r>
              <a:rPr lang="en-GB" dirty="0" smtClean="0"/>
              <a:t>access</a:t>
            </a:r>
            <a:endParaRPr lang="en-GB" dirty="0"/>
          </a:p>
          <a:p>
            <a:r>
              <a:rPr lang="en-GB" dirty="0" smtClean="0"/>
              <a:t>prevention </a:t>
            </a:r>
            <a:r>
              <a:rPr lang="en-GB" dirty="0"/>
              <a:t>of cross-contamination</a:t>
            </a:r>
          </a:p>
          <a:p>
            <a:r>
              <a:rPr lang="en-GB" dirty="0" smtClean="0"/>
              <a:t>maintenance </a:t>
            </a:r>
            <a:r>
              <a:rPr lang="en-GB" dirty="0"/>
              <a:t>and cleaning.</a:t>
            </a:r>
          </a:p>
          <a:p>
            <a:r>
              <a:rPr lang="en-GB" dirty="0"/>
              <a:t>• </a:t>
            </a:r>
            <a:r>
              <a:rPr lang="en-GB" sz="3100" b="1" dirty="0"/>
              <a:t>Freezers:</a:t>
            </a:r>
          </a:p>
          <a:p>
            <a:r>
              <a:rPr lang="en-GB" dirty="0" smtClean="0"/>
              <a:t>siting</a:t>
            </a:r>
            <a:endParaRPr lang="en-GB" dirty="0"/>
          </a:p>
          <a:p>
            <a:r>
              <a:rPr lang="en-GB" dirty="0" smtClean="0"/>
              <a:t>access</a:t>
            </a:r>
            <a:endParaRPr lang="en-GB" dirty="0"/>
          </a:p>
          <a:p>
            <a:r>
              <a:rPr lang="en-GB" dirty="0" smtClean="0"/>
              <a:t>prevention </a:t>
            </a:r>
            <a:r>
              <a:rPr lang="en-GB" dirty="0"/>
              <a:t>of cross-contamination</a:t>
            </a:r>
          </a:p>
          <a:p>
            <a:r>
              <a:rPr lang="en-GB" dirty="0" smtClean="0"/>
              <a:t>maintenance </a:t>
            </a:r>
            <a:r>
              <a:rPr lang="en-GB" dirty="0"/>
              <a:t>and cleaning</a:t>
            </a:r>
          </a:p>
          <a:p>
            <a:r>
              <a:rPr lang="en-GB" dirty="0" smtClean="0"/>
              <a:t>defrosting</a:t>
            </a:r>
            <a:r>
              <a:rPr lang="en-GB" dirty="0"/>
              <a:t>.</a:t>
            </a:r>
          </a:p>
          <a:p>
            <a:r>
              <a:rPr lang="en-GB" dirty="0"/>
              <a:t>• </a:t>
            </a:r>
            <a:r>
              <a:rPr lang="en-GB" sz="3100" b="1" dirty="0"/>
              <a:t>Thawing frozen food:</a:t>
            </a:r>
          </a:p>
          <a:p>
            <a:r>
              <a:rPr lang="en-GB" dirty="0" smtClean="0"/>
              <a:t>defrost </a:t>
            </a:r>
            <a:r>
              <a:rPr lang="en-GB" dirty="0"/>
              <a:t>in a fridge or thawing cabinet</a:t>
            </a:r>
          </a:p>
          <a:p>
            <a:r>
              <a:rPr lang="en-GB" dirty="0" smtClean="0"/>
              <a:t>protect </a:t>
            </a:r>
            <a:r>
              <a:rPr lang="en-GB" dirty="0"/>
              <a:t>thawing food against contamination</a:t>
            </a:r>
          </a:p>
          <a:p>
            <a:r>
              <a:rPr lang="en-GB" dirty="0" smtClean="0"/>
              <a:t>cook </a:t>
            </a:r>
            <a:r>
              <a:rPr lang="en-GB" dirty="0"/>
              <a:t>immediately following thawing.</a:t>
            </a:r>
          </a:p>
        </p:txBody>
      </p:sp>
      <p:sp>
        <p:nvSpPr>
          <p:cNvPr id="3" name="Title 2"/>
          <p:cNvSpPr>
            <a:spLocks noGrp="1"/>
          </p:cNvSpPr>
          <p:nvPr>
            <p:ph type="title"/>
          </p:nvPr>
        </p:nvSpPr>
        <p:spPr/>
        <p:txBody>
          <a:bodyPr>
            <a:normAutofit fontScale="90000"/>
          </a:bodyPr>
          <a:lstStyle/>
          <a:p>
            <a:r>
              <a:rPr lang="en-GB" dirty="0"/>
              <a:t>Refrigerated storage:</a:t>
            </a:r>
            <a:br>
              <a:rPr lang="en-GB" dirty="0"/>
            </a:br>
            <a:endParaRPr lang="en-GB" dirty="0"/>
          </a:p>
        </p:txBody>
      </p:sp>
    </p:spTree>
    <p:extLst>
      <p:ext uri="{BB962C8B-B14F-4D97-AF65-F5344CB8AC3E}">
        <p14:creationId xmlns:p14="http://schemas.microsoft.com/office/powerpoint/2010/main" val="172918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use </a:t>
            </a:r>
            <a:r>
              <a:rPr lang="en-GB" dirty="0"/>
              <a:t>of vehicles and/or containers</a:t>
            </a:r>
          </a:p>
          <a:p>
            <a:r>
              <a:rPr lang="en-GB" dirty="0" smtClean="0"/>
              <a:t>transporting </a:t>
            </a:r>
            <a:r>
              <a:rPr lang="en-GB" dirty="0"/>
              <a:t>different types of food at the same time</a:t>
            </a:r>
          </a:p>
          <a:p>
            <a:r>
              <a:rPr lang="en-GB" dirty="0" smtClean="0"/>
              <a:t>effective </a:t>
            </a:r>
            <a:r>
              <a:rPr lang="en-GB" dirty="0"/>
              <a:t>cleaning between loads</a:t>
            </a:r>
          </a:p>
          <a:p>
            <a:r>
              <a:rPr lang="en-GB" dirty="0" smtClean="0"/>
              <a:t>keeping </a:t>
            </a:r>
            <a:r>
              <a:rPr lang="en-GB" dirty="0"/>
              <a:t>food at appropriate temperatures and allowing those </a:t>
            </a:r>
            <a:r>
              <a:rPr lang="en-GB" dirty="0" smtClean="0"/>
              <a:t>temperatures to </a:t>
            </a:r>
            <a:r>
              <a:rPr lang="en-GB" dirty="0"/>
              <a:t>be monitored.</a:t>
            </a:r>
          </a:p>
        </p:txBody>
      </p:sp>
      <p:sp>
        <p:nvSpPr>
          <p:cNvPr id="3" name="Title 2"/>
          <p:cNvSpPr>
            <a:spLocks noGrp="1"/>
          </p:cNvSpPr>
          <p:nvPr>
            <p:ph type="title"/>
          </p:nvPr>
        </p:nvSpPr>
        <p:spPr/>
        <p:txBody>
          <a:bodyPr>
            <a:normAutofit fontScale="90000"/>
          </a:bodyPr>
          <a:lstStyle/>
          <a:p>
            <a:r>
              <a:rPr lang="en-GB" dirty="0"/>
              <a:t>Transporting food:</a:t>
            </a:r>
            <a:br>
              <a:rPr lang="en-GB" dirty="0"/>
            </a:br>
            <a:endParaRPr lang="en-GB" dirty="0"/>
          </a:p>
        </p:txBody>
      </p:sp>
    </p:spTree>
    <p:extLst>
      <p:ext uri="{BB962C8B-B14F-4D97-AF65-F5344CB8AC3E}">
        <p14:creationId xmlns:p14="http://schemas.microsoft.com/office/powerpoint/2010/main" val="501185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dirty="0" smtClean="0"/>
              <a:t>follow </a:t>
            </a:r>
            <a:r>
              <a:rPr lang="en-GB" dirty="0"/>
              <a:t>the manufacturer’s cooking instructions for food products (where applicable)</a:t>
            </a:r>
          </a:p>
          <a:p>
            <a:r>
              <a:rPr lang="en-GB" dirty="0" smtClean="0"/>
              <a:t>preheat </a:t>
            </a:r>
            <a:r>
              <a:rPr lang="en-GB" dirty="0"/>
              <a:t>equipment before cooking</a:t>
            </a:r>
          </a:p>
          <a:p>
            <a:r>
              <a:rPr lang="en-GB" dirty="0" smtClean="0"/>
              <a:t>never </a:t>
            </a:r>
            <a:r>
              <a:rPr lang="en-GB" dirty="0"/>
              <a:t>use the same utensils, plates or containers for raw and cooked </a:t>
            </a:r>
            <a:r>
              <a:rPr lang="en-GB" dirty="0" smtClean="0"/>
              <a:t>or ready-to-eat </a:t>
            </a:r>
            <a:r>
              <a:rPr lang="en-GB" dirty="0"/>
              <a:t>food</a:t>
            </a:r>
          </a:p>
          <a:p>
            <a:r>
              <a:rPr lang="en-GB" dirty="0" smtClean="0"/>
              <a:t>use </a:t>
            </a:r>
            <a:r>
              <a:rPr lang="en-GB" dirty="0"/>
              <a:t>of whole cuts or joints and cuts and joints of appropriate size</a:t>
            </a:r>
          </a:p>
          <a:p>
            <a:r>
              <a:rPr lang="en-GB" dirty="0" smtClean="0"/>
              <a:t>ensure </a:t>
            </a:r>
            <a:r>
              <a:rPr lang="en-GB" dirty="0"/>
              <a:t>liquid dishes, gravy, soups, sauces and stews are simmering </a:t>
            </a:r>
            <a:r>
              <a:rPr lang="en-GB" dirty="0" smtClean="0"/>
              <a:t>and stir </a:t>
            </a:r>
            <a:r>
              <a:rPr lang="en-GB" dirty="0"/>
              <a:t>them frequently</a:t>
            </a:r>
          </a:p>
          <a:p>
            <a:r>
              <a:rPr lang="en-GB" dirty="0" smtClean="0"/>
              <a:t>ensure </a:t>
            </a:r>
            <a:r>
              <a:rPr lang="en-GB" dirty="0"/>
              <a:t>one of the following temperatures has been reached: 80 °C for at least</a:t>
            </a:r>
          </a:p>
          <a:p>
            <a:r>
              <a:rPr lang="en-GB" dirty="0"/>
              <a:t>6 seconds, 75 °C for at least 30 seconds, 70 °C for at least 2 minutes,</a:t>
            </a:r>
          </a:p>
          <a:p>
            <a:r>
              <a:rPr lang="en-GB" dirty="0"/>
              <a:t>65 °C for at least 10 minutes, 60 °C for at least 45 minutes.</a:t>
            </a:r>
          </a:p>
        </p:txBody>
      </p:sp>
      <p:sp>
        <p:nvSpPr>
          <p:cNvPr id="3" name="Title 2"/>
          <p:cNvSpPr>
            <a:spLocks noGrp="1"/>
          </p:cNvSpPr>
          <p:nvPr>
            <p:ph type="title"/>
          </p:nvPr>
        </p:nvSpPr>
        <p:spPr/>
        <p:txBody>
          <a:bodyPr>
            <a:normAutofit fontScale="90000"/>
          </a:bodyPr>
          <a:lstStyle/>
          <a:p>
            <a:r>
              <a:rPr lang="en-GB" dirty="0"/>
              <a:t>Cooking safely:</a:t>
            </a:r>
            <a:br>
              <a:rPr lang="en-GB" dirty="0"/>
            </a:br>
            <a:endParaRPr lang="en-GB" dirty="0"/>
          </a:p>
        </p:txBody>
      </p:sp>
    </p:spTree>
    <p:extLst>
      <p:ext uri="{BB962C8B-B14F-4D97-AF65-F5344CB8AC3E}">
        <p14:creationId xmlns:p14="http://schemas.microsoft.com/office/powerpoint/2010/main" val="2205438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to </a:t>
            </a:r>
            <a:r>
              <a:rPr lang="en-GB" dirty="0"/>
              <a:t>prevent the growth of food poisoning bacteria</a:t>
            </a:r>
          </a:p>
          <a:p>
            <a:r>
              <a:rPr lang="en-GB" dirty="0" smtClean="0"/>
              <a:t>complying </a:t>
            </a:r>
            <a:r>
              <a:rPr lang="en-GB" dirty="0"/>
              <a:t>with legislation</a:t>
            </a:r>
          </a:p>
          <a:p>
            <a:r>
              <a:rPr lang="en-GB" dirty="0" smtClean="0"/>
              <a:t>maintaining </a:t>
            </a:r>
            <a:r>
              <a:rPr lang="en-GB" dirty="0"/>
              <a:t>safe standards</a:t>
            </a:r>
          </a:p>
          <a:p>
            <a:r>
              <a:rPr lang="en-GB" dirty="0" smtClean="0"/>
              <a:t>maintaining </a:t>
            </a:r>
            <a:r>
              <a:rPr lang="en-GB" dirty="0"/>
              <a:t>the reputation of the business.</a:t>
            </a:r>
          </a:p>
        </p:txBody>
      </p:sp>
      <p:sp>
        <p:nvSpPr>
          <p:cNvPr id="3" name="Title 2"/>
          <p:cNvSpPr>
            <a:spLocks noGrp="1"/>
          </p:cNvSpPr>
          <p:nvPr>
            <p:ph type="title"/>
          </p:nvPr>
        </p:nvSpPr>
        <p:spPr/>
        <p:txBody>
          <a:bodyPr>
            <a:normAutofit fontScale="90000"/>
          </a:bodyPr>
          <a:lstStyle/>
          <a:p>
            <a:r>
              <a:rPr lang="en-GB" dirty="0"/>
              <a:t>Importance of temperature control:</a:t>
            </a:r>
            <a:br>
              <a:rPr lang="en-GB" dirty="0"/>
            </a:br>
            <a:endParaRPr lang="en-GB" dirty="0"/>
          </a:p>
        </p:txBody>
      </p:sp>
    </p:spTree>
    <p:extLst>
      <p:ext uri="{BB962C8B-B14F-4D97-AF65-F5344CB8AC3E}">
        <p14:creationId xmlns:p14="http://schemas.microsoft.com/office/powerpoint/2010/main" val="197235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A The role of the legislation in ensuring food safety in the workplace</a:t>
            </a:r>
          </a:p>
        </p:txBody>
      </p:sp>
      <p:sp>
        <p:nvSpPr>
          <p:cNvPr id="3" name="Content Placeholder 2"/>
          <p:cNvSpPr>
            <a:spLocks noGrp="1"/>
          </p:cNvSpPr>
          <p:nvPr>
            <p:ph idx="1"/>
          </p:nvPr>
        </p:nvSpPr>
        <p:spPr>
          <a:xfrm>
            <a:off x="467544" y="1700808"/>
            <a:ext cx="8219256" cy="4306483"/>
          </a:xfrm>
        </p:spPr>
        <p:txBody>
          <a:bodyPr>
            <a:normAutofit lnSpcReduction="10000"/>
          </a:bodyPr>
          <a:lstStyle/>
          <a:p>
            <a:r>
              <a:rPr lang="en-GB" dirty="0"/>
              <a:t>Food safety legislation Food safety legislation, its purpose and aims, and the role of the supervisor in its application. </a:t>
            </a:r>
            <a:endParaRPr lang="en-GB" dirty="0" smtClean="0"/>
          </a:p>
          <a:p>
            <a:r>
              <a:rPr lang="en-GB" dirty="0" smtClean="0"/>
              <a:t> </a:t>
            </a:r>
            <a:r>
              <a:rPr lang="en-GB" dirty="0"/>
              <a:t>The main legal frameworks, laws and offences relating to food safety and health and safety in the workplace: </a:t>
            </a:r>
            <a:endParaRPr lang="en-GB" dirty="0" smtClean="0"/>
          </a:p>
          <a:p>
            <a:r>
              <a:rPr lang="en-GB" dirty="0" smtClean="0"/>
              <a:t> The </a:t>
            </a:r>
            <a:r>
              <a:rPr lang="en-GB" dirty="0"/>
              <a:t>Food Hygiene Regulations 2006, Regulation (EC) No. 852/2004 on the hygiene of foodstuffs, the Food Safety Act 1990, Food Premises (Registration) Regulations 1991.</a:t>
            </a:r>
          </a:p>
        </p:txBody>
      </p:sp>
    </p:spTree>
    <p:extLst>
      <p:ext uri="{BB962C8B-B14F-4D97-AF65-F5344CB8AC3E}">
        <p14:creationId xmlns:p14="http://schemas.microsoft.com/office/powerpoint/2010/main" val="4056050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below </a:t>
            </a:r>
            <a:r>
              <a:rPr lang="en-GB" dirty="0"/>
              <a:t>8 °C and above 63 °C</a:t>
            </a:r>
          </a:p>
          <a:p>
            <a:r>
              <a:rPr lang="en-GB" dirty="0" smtClean="0"/>
              <a:t>reheated </a:t>
            </a:r>
            <a:r>
              <a:rPr lang="en-GB" dirty="0"/>
              <a:t>food 82 °C (Scotland</a:t>
            </a:r>
            <a:r>
              <a:rPr lang="en-GB" dirty="0" smtClean="0"/>
              <a:t>) 75 C (</a:t>
            </a:r>
            <a:r>
              <a:rPr lang="en-GB" dirty="0"/>
              <a:t>E</a:t>
            </a:r>
            <a:r>
              <a:rPr lang="en-GB" dirty="0" smtClean="0"/>
              <a:t>ngland) </a:t>
            </a:r>
            <a:endParaRPr lang="en-GB" dirty="0"/>
          </a:p>
          <a:p>
            <a:r>
              <a:rPr lang="en-GB" dirty="0" smtClean="0"/>
              <a:t>exceptions </a:t>
            </a:r>
            <a:r>
              <a:rPr lang="en-GB" dirty="0"/>
              <a:t>to temperature controls and regional variations.</a:t>
            </a:r>
          </a:p>
        </p:txBody>
      </p:sp>
      <p:sp>
        <p:nvSpPr>
          <p:cNvPr id="3" name="Title 2"/>
          <p:cNvSpPr>
            <a:spLocks noGrp="1"/>
          </p:cNvSpPr>
          <p:nvPr>
            <p:ph type="title"/>
          </p:nvPr>
        </p:nvSpPr>
        <p:spPr/>
        <p:txBody>
          <a:bodyPr>
            <a:normAutofit fontScale="90000"/>
          </a:bodyPr>
          <a:lstStyle/>
          <a:p>
            <a:r>
              <a:rPr lang="en-GB" dirty="0"/>
              <a:t>Legal temperature requirements:</a:t>
            </a:r>
            <a:br>
              <a:rPr lang="en-GB" dirty="0"/>
            </a:br>
            <a:endParaRPr lang="en-GB" dirty="0"/>
          </a:p>
        </p:txBody>
      </p:sp>
    </p:spTree>
    <p:extLst>
      <p:ext uri="{BB962C8B-B14F-4D97-AF65-F5344CB8AC3E}">
        <p14:creationId xmlns:p14="http://schemas.microsoft.com/office/powerpoint/2010/main" val="3148414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in-place </a:t>
            </a:r>
            <a:r>
              <a:rPr lang="en-GB" dirty="0"/>
              <a:t>devices</a:t>
            </a:r>
          </a:p>
          <a:p>
            <a:r>
              <a:rPr lang="en-GB" dirty="0" smtClean="0"/>
              <a:t>air </a:t>
            </a:r>
            <a:r>
              <a:rPr lang="en-GB" dirty="0"/>
              <a:t>temperature monitoring systems</a:t>
            </a:r>
          </a:p>
          <a:p>
            <a:r>
              <a:rPr lang="en-GB" dirty="0" smtClean="0"/>
              <a:t>electronic </a:t>
            </a:r>
            <a:r>
              <a:rPr lang="en-GB" dirty="0"/>
              <a:t>probe thermometers</a:t>
            </a:r>
          </a:p>
          <a:p>
            <a:r>
              <a:rPr lang="en-GB" dirty="0" smtClean="0"/>
              <a:t>methods </a:t>
            </a:r>
            <a:r>
              <a:rPr lang="en-GB" dirty="0"/>
              <a:t>of calibration.</a:t>
            </a:r>
          </a:p>
        </p:txBody>
      </p:sp>
      <p:sp>
        <p:nvSpPr>
          <p:cNvPr id="3" name="Title 2"/>
          <p:cNvSpPr>
            <a:spLocks noGrp="1"/>
          </p:cNvSpPr>
          <p:nvPr>
            <p:ph type="title"/>
          </p:nvPr>
        </p:nvSpPr>
        <p:spPr/>
        <p:txBody>
          <a:bodyPr>
            <a:normAutofit fontScale="90000"/>
          </a:bodyPr>
          <a:lstStyle/>
          <a:p>
            <a:r>
              <a:rPr lang="en-GB" dirty="0"/>
              <a:t>Methods for measuring temperature:</a:t>
            </a:r>
            <a:br>
              <a:rPr lang="en-GB" dirty="0"/>
            </a:br>
            <a:endParaRPr lang="en-GB" dirty="0"/>
          </a:p>
        </p:txBody>
      </p:sp>
    </p:spTree>
    <p:extLst>
      <p:ext uri="{BB962C8B-B14F-4D97-AF65-F5344CB8AC3E}">
        <p14:creationId xmlns:p14="http://schemas.microsoft.com/office/powerpoint/2010/main" val="3942304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taking </a:t>
            </a:r>
            <a:r>
              <a:rPr lang="en-GB" dirty="0"/>
              <a:t>fridge and freezer temperature daily</a:t>
            </a:r>
          </a:p>
          <a:p>
            <a:r>
              <a:rPr lang="en-GB" dirty="0" smtClean="0"/>
              <a:t>taking </a:t>
            </a:r>
            <a:r>
              <a:rPr lang="en-GB" dirty="0"/>
              <a:t>product temperatures as required</a:t>
            </a:r>
          </a:p>
          <a:p>
            <a:r>
              <a:rPr lang="en-GB" dirty="0" smtClean="0"/>
              <a:t>cleaning </a:t>
            </a:r>
            <a:r>
              <a:rPr lang="en-GB" dirty="0"/>
              <a:t>and disinfecting probe</a:t>
            </a:r>
          </a:p>
          <a:p>
            <a:r>
              <a:rPr lang="en-GB" dirty="0" smtClean="0"/>
              <a:t>inserting </a:t>
            </a:r>
            <a:r>
              <a:rPr lang="en-GB" dirty="0"/>
              <a:t>probe between packs for fridge and freezer temperatures</a:t>
            </a:r>
          </a:p>
          <a:p>
            <a:r>
              <a:rPr lang="en-GB" dirty="0" smtClean="0"/>
              <a:t>inserting </a:t>
            </a:r>
            <a:r>
              <a:rPr lang="en-GB" dirty="0"/>
              <a:t>into thickest part of products if undertaking product sampling</a:t>
            </a:r>
          </a:p>
          <a:p>
            <a:r>
              <a:rPr lang="en-GB" dirty="0" smtClean="0"/>
              <a:t>recording </a:t>
            </a:r>
            <a:r>
              <a:rPr lang="en-GB" dirty="0"/>
              <a:t>all routine and product sampling temperatures</a:t>
            </a:r>
          </a:p>
          <a:p>
            <a:r>
              <a:rPr lang="en-GB" dirty="0" smtClean="0"/>
              <a:t>reporting </a:t>
            </a:r>
            <a:r>
              <a:rPr lang="en-GB" dirty="0"/>
              <a:t>temperatures out of acceptable range.</a:t>
            </a:r>
          </a:p>
        </p:txBody>
      </p:sp>
      <p:sp>
        <p:nvSpPr>
          <p:cNvPr id="3" name="Title 2"/>
          <p:cNvSpPr>
            <a:spLocks noGrp="1"/>
          </p:cNvSpPr>
          <p:nvPr>
            <p:ph type="title"/>
          </p:nvPr>
        </p:nvSpPr>
        <p:spPr/>
        <p:txBody>
          <a:bodyPr>
            <a:normAutofit fontScale="90000"/>
          </a:bodyPr>
          <a:lstStyle/>
          <a:p>
            <a:r>
              <a:rPr lang="en-GB" dirty="0"/>
              <a:t>Taking and recording temperature readings:</a:t>
            </a:r>
            <a:br>
              <a:rPr lang="en-GB" dirty="0"/>
            </a:br>
            <a:endParaRPr lang="en-GB" dirty="0"/>
          </a:p>
        </p:txBody>
      </p:sp>
    </p:spTree>
    <p:extLst>
      <p:ext uri="{BB962C8B-B14F-4D97-AF65-F5344CB8AC3E}">
        <p14:creationId xmlns:p14="http://schemas.microsoft.com/office/powerpoint/2010/main" val="3923158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a:t>
            </a:r>
            <a:r>
              <a:rPr lang="en-GB" dirty="0"/>
              <a:t>importance of, and the procedures and processes for, achieving and maintaining high</a:t>
            </a:r>
          </a:p>
          <a:p>
            <a:r>
              <a:rPr lang="en-GB" dirty="0"/>
              <a:t>standards of personal hygiene across all areas of a hospitality business. The role of </a:t>
            </a:r>
            <a:r>
              <a:rPr lang="en-GB" dirty="0" smtClean="0"/>
              <a:t>the supervisor </a:t>
            </a:r>
            <a:r>
              <a:rPr lang="en-GB" dirty="0"/>
              <a:t>in the application, monitoring and correction of standards and the </a:t>
            </a:r>
            <a:r>
              <a:rPr lang="en-GB" dirty="0" smtClean="0"/>
              <a:t>consequences of </a:t>
            </a:r>
            <a:r>
              <a:rPr lang="en-GB" dirty="0"/>
              <a:t>inadequate control.</a:t>
            </a:r>
          </a:p>
        </p:txBody>
      </p:sp>
      <p:sp>
        <p:nvSpPr>
          <p:cNvPr id="3" name="Title 2"/>
          <p:cNvSpPr>
            <a:spLocks noGrp="1"/>
          </p:cNvSpPr>
          <p:nvPr>
            <p:ph type="title"/>
          </p:nvPr>
        </p:nvSpPr>
        <p:spPr/>
        <p:txBody>
          <a:bodyPr>
            <a:normAutofit fontScale="90000"/>
          </a:bodyPr>
          <a:lstStyle/>
          <a:p>
            <a:r>
              <a:rPr lang="en-GB" dirty="0"/>
              <a:t>Procedures for maintaining high standards of personal hygiene</a:t>
            </a:r>
            <a:br>
              <a:rPr lang="en-GB" dirty="0"/>
            </a:br>
            <a:endParaRPr lang="en-GB" dirty="0"/>
          </a:p>
        </p:txBody>
      </p:sp>
    </p:spTree>
    <p:extLst>
      <p:ext uri="{BB962C8B-B14F-4D97-AF65-F5344CB8AC3E}">
        <p14:creationId xmlns:p14="http://schemas.microsoft.com/office/powerpoint/2010/main" val="1491184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a:t>Personal grooming:</a:t>
            </a:r>
          </a:p>
          <a:p>
            <a:r>
              <a:rPr lang="en-GB" dirty="0" smtClean="0"/>
              <a:t>hair</a:t>
            </a:r>
            <a:endParaRPr lang="en-GB" dirty="0"/>
          </a:p>
          <a:p>
            <a:r>
              <a:rPr lang="en-GB" dirty="0" smtClean="0"/>
              <a:t>jewellery</a:t>
            </a:r>
            <a:endParaRPr lang="en-GB" dirty="0"/>
          </a:p>
          <a:p>
            <a:r>
              <a:rPr lang="en-GB" dirty="0" smtClean="0"/>
              <a:t>perfume</a:t>
            </a:r>
            <a:endParaRPr lang="en-GB" dirty="0"/>
          </a:p>
          <a:p>
            <a:r>
              <a:rPr lang="en-GB" dirty="0" smtClean="0"/>
              <a:t>makeup</a:t>
            </a:r>
            <a:endParaRPr lang="en-GB" dirty="0"/>
          </a:p>
          <a:p>
            <a:r>
              <a:rPr lang="en-GB" dirty="0"/>
              <a:t>• Clothing:</a:t>
            </a:r>
          </a:p>
          <a:p>
            <a:r>
              <a:rPr lang="en-GB" dirty="0" smtClean="0"/>
              <a:t>washable </a:t>
            </a:r>
            <a:r>
              <a:rPr lang="en-GB" dirty="0"/>
              <a:t>or disposable</a:t>
            </a:r>
          </a:p>
          <a:p>
            <a:r>
              <a:rPr lang="en-GB" dirty="0" smtClean="0"/>
              <a:t>light </a:t>
            </a:r>
            <a:r>
              <a:rPr lang="en-GB" dirty="0"/>
              <a:t>coloured</a:t>
            </a:r>
          </a:p>
          <a:p>
            <a:r>
              <a:rPr lang="en-GB" dirty="0" smtClean="0"/>
              <a:t>no </a:t>
            </a:r>
            <a:r>
              <a:rPr lang="en-GB" dirty="0"/>
              <a:t>external pockets</a:t>
            </a:r>
          </a:p>
          <a:p>
            <a:r>
              <a:rPr lang="en-GB" dirty="0" smtClean="0"/>
              <a:t>no </a:t>
            </a:r>
            <a:r>
              <a:rPr lang="en-GB" dirty="0"/>
              <a:t>outside clothing in food areas.</a:t>
            </a:r>
          </a:p>
          <a:p>
            <a:r>
              <a:rPr lang="en-GB" dirty="0"/>
              <a:t>• Exclusion of food handlers:</a:t>
            </a:r>
          </a:p>
          <a:p>
            <a:r>
              <a:rPr lang="en-GB" dirty="0" smtClean="0"/>
              <a:t>if </a:t>
            </a:r>
            <a:r>
              <a:rPr lang="en-GB" dirty="0"/>
              <a:t>suffering from sickness or diarrhoea</a:t>
            </a:r>
          </a:p>
          <a:p>
            <a:r>
              <a:rPr lang="en-GB" dirty="0" smtClean="0"/>
              <a:t>with </a:t>
            </a:r>
            <a:r>
              <a:rPr lang="en-GB" dirty="0"/>
              <a:t>serious skin infections.</a:t>
            </a:r>
          </a:p>
          <a:p>
            <a:endParaRPr lang="en-GB" dirty="0"/>
          </a:p>
        </p:txBody>
      </p:sp>
      <p:sp>
        <p:nvSpPr>
          <p:cNvPr id="3" name="Title 2"/>
          <p:cNvSpPr>
            <a:spLocks noGrp="1"/>
          </p:cNvSpPr>
          <p:nvPr>
            <p:ph type="title"/>
          </p:nvPr>
        </p:nvSpPr>
        <p:spPr/>
        <p:txBody>
          <a:bodyPr/>
          <a:lstStyle/>
          <a:p>
            <a:r>
              <a:rPr lang="en-GB" dirty="0"/>
              <a:t>personal hygiene</a:t>
            </a:r>
          </a:p>
        </p:txBody>
      </p:sp>
    </p:spTree>
    <p:extLst>
      <p:ext uri="{BB962C8B-B14F-4D97-AF65-F5344CB8AC3E}">
        <p14:creationId xmlns:p14="http://schemas.microsoft.com/office/powerpoint/2010/main" val="1668713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GB" dirty="0" smtClean="0"/>
              <a:t>The </a:t>
            </a:r>
            <a:r>
              <a:rPr lang="en-GB" dirty="0"/>
              <a:t>importance of, and the procedures and processes for, the effective cleaning and disinfection of</a:t>
            </a:r>
          </a:p>
          <a:p>
            <a:r>
              <a:rPr lang="en-GB" dirty="0"/>
              <a:t>food production and service, areas, equipment and machinery, and the role of the supervisor in the</a:t>
            </a:r>
          </a:p>
          <a:p>
            <a:r>
              <a:rPr lang="en-GB" dirty="0"/>
              <a:t>application, checking and monitoring of cleanliness, and professional waste disposal in </a:t>
            </a:r>
            <a:r>
              <a:rPr lang="en-GB" dirty="0" smtClean="0"/>
              <a:t>hospitality organisations</a:t>
            </a:r>
            <a:r>
              <a:rPr lang="en-GB" dirty="0"/>
              <a:t>.</a:t>
            </a:r>
          </a:p>
        </p:txBody>
      </p:sp>
      <p:sp>
        <p:nvSpPr>
          <p:cNvPr id="3" name="Title 2"/>
          <p:cNvSpPr>
            <a:spLocks noGrp="1"/>
          </p:cNvSpPr>
          <p:nvPr>
            <p:ph type="title"/>
          </p:nvPr>
        </p:nvSpPr>
        <p:spPr/>
        <p:txBody>
          <a:bodyPr>
            <a:normAutofit fontScale="90000"/>
          </a:bodyPr>
          <a:lstStyle/>
          <a:p>
            <a:r>
              <a:rPr lang="en-GB" dirty="0"/>
              <a:t>Procedures for cleaning, disinfection and waste disposal</a:t>
            </a:r>
            <a:br>
              <a:rPr lang="en-GB" dirty="0"/>
            </a:br>
            <a:endParaRPr lang="en-GB" dirty="0"/>
          </a:p>
        </p:txBody>
      </p:sp>
    </p:spTree>
    <p:extLst>
      <p:ext uri="{BB962C8B-B14F-4D97-AF65-F5344CB8AC3E}">
        <p14:creationId xmlns:p14="http://schemas.microsoft.com/office/powerpoint/2010/main" val="26820066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smtClean="0"/>
              <a:t>food </a:t>
            </a:r>
            <a:r>
              <a:rPr lang="en-GB" dirty="0"/>
              <a:t>preparation areas</a:t>
            </a:r>
          </a:p>
          <a:p>
            <a:r>
              <a:rPr lang="en-GB" dirty="0" smtClean="0"/>
              <a:t>work </a:t>
            </a:r>
            <a:r>
              <a:rPr lang="en-GB" dirty="0"/>
              <a:t>surfaces</a:t>
            </a:r>
          </a:p>
          <a:p>
            <a:r>
              <a:rPr lang="en-GB" dirty="0" smtClean="0"/>
              <a:t>equipment</a:t>
            </a:r>
            <a:endParaRPr lang="en-GB" dirty="0"/>
          </a:p>
          <a:p>
            <a:r>
              <a:rPr lang="en-GB" dirty="0" smtClean="0"/>
              <a:t>utensils.</a:t>
            </a:r>
          </a:p>
          <a:p>
            <a:r>
              <a:rPr lang="en-GB" b="1" dirty="0"/>
              <a:t>Methods of cleaning and use of cleaning materials:</a:t>
            </a:r>
          </a:p>
          <a:p>
            <a:r>
              <a:rPr lang="en-GB" dirty="0" smtClean="0"/>
              <a:t>detergents</a:t>
            </a:r>
            <a:endParaRPr lang="en-GB" dirty="0"/>
          </a:p>
          <a:p>
            <a:r>
              <a:rPr lang="en-GB" dirty="0" smtClean="0"/>
              <a:t>disinfecting</a:t>
            </a:r>
            <a:endParaRPr lang="en-GB" dirty="0"/>
          </a:p>
          <a:p>
            <a:r>
              <a:rPr lang="en-GB" dirty="0" smtClean="0"/>
              <a:t>sanitising</a:t>
            </a:r>
            <a:endParaRPr lang="en-GB" dirty="0"/>
          </a:p>
          <a:p>
            <a:r>
              <a:rPr lang="en-GB" dirty="0" smtClean="0"/>
              <a:t>disposable </a:t>
            </a:r>
            <a:r>
              <a:rPr lang="en-GB" dirty="0"/>
              <a:t>cloths</a:t>
            </a:r>
          </a:p>
          <a:p>
            <a:r>
              <a:rPr lang="en-GB" dirty="0" smtClean="0"/>
              <a:t>colour-coded </a:t>
            </a:r>
            <a:r>
              <a:rPr lang="en-GB" dirty="0"/>
              <a:t>equipment – cloths, brushes, mops</a:t>
            </a:r>
          </a:p>
          <a:p>
            <a:r>
              <a:rPr lang="en-GB" dirty="0" smtClean="0"/>
              <a:t>correct </a:t>
            </a:r>
            <a:r>
              <a:rPr lang="en-GB" dirty="0"/>
              <a:t>use and storage of cleaning chemicals</a:t>
            </a:r>
          </a:p>
          <a:p>
            <a:r>
              <a:rPr lang="en-GB" dirty="0" smtClean="0"/>
              <a:t>use </a:t>
            </a:r>
            <a:r>
              <a:rPr lang="en-GB" dirty="0"/>
              <a:t>of dishwashing machines.</a:t>
            </a:r>
          </a:p>
        </p:txBody>
      </p:sp>
      <p:sp>
        <p:nvSpPr>
          <p:cNvPr id="3" name="Title 2"/>
          <p:cNvSpPr>
            <a:spLocks noGrp="1"/>
          </p:cNvSpPr>
          <p:nvPr>
            <p:ph type="title"/>
          </p:nvPr>
        </p:nvSpPr>
        <p:spPr/>
        <p:txBody>
          <a:bodyPr>
            <a:normAutofit fontScale="90000"/>
          </a:bodyPr>
          <a:lstStyle/>
          <a:p>
            <a:r>
              <a:rPr lang="en-GB" dirty="0"/>
              <a:t>Cleanliness and good hygiene:</a:t>
            </a:r>
            <a:br>
              <a:rPr lang="en-GB" dirty="0"/>
            </a:br>
            <a:endParaRPr lang="en-GB" dirty="0"/>
          </a:p>
        </p:txBody>
      </p:sp>
    </p:spTree>
    <p:extLst>
      <p:ext uri="{BB962C8B-B14F-4D97-AF65-F5344CB8AC3E}">
        <p14:creationId xmlns:p14="http://schemas.microsoft.com/office/powerpoint/2010/main" val="1184918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pre-clean</a:t>
            </a:r>
            <a:endParaRPr lang="en-GB" dirty="0"/>
          </a:p>
          <a:p>
            <a:r>
              <a:rPr lang="en-GB" dirty="0" smtClean="0"/>
              <a:t>main </a:t>
            </a:r>
            <a:r>
              <a:rPr lang="en-GB" dirty="0"/>
              <a:t>clean</a:t>
            </a:r>
          </a:p>
          <a:p>
            <a:r>
              <a:rPr lang="en-GB" dirty="0" smtClean="0"/>
              <a:t>intermediate </a:t>
            </a:r>
            <a:r>
              <a:rPr lang="en-GB" dirty="0"/>
              <a:t>rinse</a:t>
            </a:r>
          </a:p>
          <a:p>
            <a:r>
              <a:rPr lang="en-GB" dirty="0" smtClean="0"/>
              <a:t>disinfection</a:t>
            </a:r>
            <a:endParaRPr lang="en-GB" dirty="0"/>
          </a:p>
          <a:p>
            <a:r>
              <a:rPr lang="en-GB" dirty="0" smtClean="0"/>
              <a:t>final </a:t>
            </a:r>
            <a:r>
              <a:rPr lang="en-GB" dirty="0"/>
              <a:t>rinse</a:t>
            </a:r>
          </a:p>
          <a:p>
            <a:r>
              <a:rPr lang="en-GB" dirty="0" smtClean="0"/>
              <a:t>dry</a:t>
            </a:r>
            <a:r>
              <a:rPr lang="en-GB" dirty="0"/>
              <a:t>.</a:t>
            </a:r>
          </a:p>
        </p:txBody>
      </p:sp>
      <p:sp>
        <p:nvSpPr>
          <p:cNvPr id="3" name="Title 2"/>
          <p:cNvSpPr>
            <a:spLocks noGrp="1"/>
          </p:cNvSpPr>
          <p:nvPr>
            <p:ph type="title"/>
          </p:nvPr>
        </p:nvSpPr>
        <p:spPr/>
        <p:txBody>
          <a:bodyPr>
            <a:normAutofit fontScale="90000"/>
          </a:bodyPr>
          <a:lstStyle/>
          <a:p>
            <a:r>
              <a:rPr lang="en-GB" dirty="0"/>
              <a:t>Six-stage cleaning process:</a:t>
            </a:r>
            <a:br>
              <a:rPr lang="en-GB" dirty="0"/>
            </a:br>
            <a:endParaRPr lang="en-GB" dirty="0"/>
          </a:p>
        </p:txBody>
      </p:sp>
    </p:spTree>
    <p:extLst>
      <p:ext uri="{BB962C8B-B14F-4D97-AF65-F5344CB8AC3E}">
        <p14:creationId xmlns:p14="http://schemas.microsoft.com/office/powerpoint/2010/main" val="1313437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breaking </a:t>
            </a:r>
            <a:r>
              <a:rPr lang="en-GB" dirty="0"/>
              <a:t>the contamination chain</a:t>
            </a:r>
          </a:p>
          <a:p>
            <a:r>
              <a:rPr lang="en-GB" dirty="0" smtClean="0"/>
              <a:t>what </a:t>
            </a:r>
            <a:r>
              <a:rPr lang="en-GB" dirty="0"/>
              <a:t>needs to be cleaned</a:t>
            </a:r>
          </a:p>
          <a:p>
            <a:r>
              <a:rPr lang="en-GB" dirty="0" smtClean="0"/>
              <a:t>how </a:t>
            </a:r>
            <a:r>
              <a:rPr lang="en-GB" dirty="0"/>
              <a:t>the cleaning will be carried out</a:t>
            </a:r>
          </a:p>
          <a:p>
            <a:r>
              <a:rPr lang="en-GB" dirty="0" smtClean="0"/>
              <a:t>when </a:t>
            </a:r>
            <a:r>
              <a:rPr lang="en-GB" dirty="0"/>
              <a:t>cleaning needs to be done – daily, weekly, monthly, as required</a:t>
            </a:r>
          </a:p>
          <a:p>
            <a:r>
              <a:rPr lang="en-GB" dirty="0" smtClean="0"/>
              <a:t>who </a:t>
            </a:r>
            <a:r>
              <a:rPr lang="en-GB" dirty="0"/>
              <a:t>will carry out the cleaning.</a:t>
            </a:r>
          </a:p>
          <a:p>
            <a:r>
              <a:rPr lang="en-GB" dirty="0"/>
              <a:t>• </a:t>
            </a:r>
            <a:r>
              <a:rPr lang="en-GB" b="1" dirty="0"/>
              <a:t>Disposal of waste:</a:t>
            </a:r>
          </a:p>
          <a:p>
            <a:r>
              <a:rPr lang="en-GB" dirty="0" smtClean="0"/>
              <a:t>use </a:t>
            </a:r>
            <a:r>
              <a:rPr lang="en-GB" dirty="0"/>
              <a:t>of suitable containers</a:t>
            </a:r>
          </a:p>
          <a:p>
            <a:r>
              <a:rPr lang="en-GB" dirty="0" smtClean="0"/>
              <a:t>disposal </a:t>
            </a:r>
            <a:r>
              <a:rPr lang="en-GB" dirty="0"/>
              <a:t>of food</a:t>
            </a:r>
          </a:p>
          <a:p>
            <a:r>
              <a:rPr lang="en-GB" dirty="0" smtClean="0"/>
              <a:t>recycling</a:t>
            </a:r>
            <a:endParaRPr lang="en-GB" dirty="0"/>
          </a:p>
          <a:p>
            <a:r>
              <a:rPr lang="en-GB" dirty="0" smtClean="0"/>
              <a:t>hazardous </a:t>
            </a:r>
            <a:r>
              <a:rPr lang="en-GB" dirty="0"/>
              <a:t>waste</a:t>
            </a:r>
          </a:p>
          <a:p>
            <a:r>
              <a:rPr lang="en-GB" dirty="0" smtClean="0"/>
              <a:t>external </a:t>
            </a:r>
            <a:r>
              <a:rPr lang="en-GB" dirty="0"/>
              <a:t>collection and general waste.</a:t>
            </a:r>
          </a:p>
        </p:txBody>
      </p:sp>
      <p:sp>
        <p:nvSpPr>
          <p:cNvPr id="3" name="Title 2"/>
          <p:cNvSpPr>
            <a:spLocks noGrp="1"/>
          </p:cNvSpPr>
          <p:nvPr>
            <p:ph type="title"/>
          </p:nvPr>
        </p:nvSpPr>
        <p:spPr/>
        <p:txBody>
          <a:bodyPr>
            <a:normAutofit fontScale="90000"/>
          </a:bodyPr>
          <a:lstStyle/>
          <a:p>
            <a:r>
              <a:rPr lang="en-GB" dirty="0"/>
              <a:t>Cleaning and disinfecting schedules:</a:t>
            </a:r>
            <a:br>
              <a:rPr lang="en-GB" dirty="0"/>
            </a:br>
            <a:endParaRPr lang="en-GB" dirty="0"/>
          </a:p>
        </p:txBody>
      </p:sp>
    </p:spTree>
    <p:extLst>
      <p:ext uri="{BB962C8B-B14F-4D97-AF65-F5344CB8AC3E}">
        <p14:creationId xmlns:p14="http://schemas.microsoft.com/office/powerpoint/2010/main" val="3608209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a:t>
            </a:r>
            <a:r>
              <a:rPr lang="en-GB" dirty="0"/>
              <a:t>importance of, and the processes and procedures for, the prevention of infestation by common</a:t>
            </a:r>
          </a:p>
          <a:p>
            <a:r>
              <a:rPr lang="en-GB" dirty="0"/>
              <a:t>pests in different hospitality situations, how to spot the signs of infestation and the role of the</a:t>
            </a:r>
          </a:p>
          <a:p>
            <a:r>
              <a:rPr lang="en-GB" dirty="0"/>
              <a:t>supervisor in implementing the necessary controls for eradication.</a:t>
            </a:r>
          </a:p>
        </p:txBody>
      </p:sp>
      <p:sp>
        <p:nvSpPr>
          <p:cNvPr id="3" name="Title 2"/>
          <p:cNvSpPr>
            <a:spLocks noGrp="1"/>
          </p:cNvSpPr>
          <p:nvPr>
            <p:ph type="title"/>
          </p:nvPr>
        </p:nvSpPr>
        <p:spPr/>
        <p:txBody>
          <a:bodyPr>
            <a:normAutofit fontScale="90000"/>
          </a:bodyPr>
          <a:lstStyle/>
          <a:p>
            <a:r>
              <a:rPr lang="en-GB" dirty="0"/>
              <a:t>Pests and pest control</a:t>
            </a:r>
            <a:br>
              <a:rPr lang="en-GB" dirty="0"/>
            </a:br>
            <a:endParaRPr lang="en-GB" dirty="0"/>
          </a:p>
        </p:txBody>
      </p:sp>
    </p:spTree>
    <p:extLst>
      <p:ext uri="{BB962C8B-B14F-4D97-AF65-F5344CB8AC3E}">
        <p14:creationId xmlns:p14="http://schemas.microsoft.com/office/powerpoint/2010/main" val="332655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Write down what you feel the role of a supervisor is in the work place</a:t>
            </a:r>
          </a:p>
          <a:p>
            <a:r>
              <a:rPr lang="en-GB" dirty="0" smtClean="0"/>
              <a:t>What is the role of the legislation that is in place</a:t>
            </a:r>
          </a:p>
          <a:p>
            <a:r>
              <a:rPr lang="en-GB" dirty="0" smtClean="0"/>
              <a:t>Explain what HACCP is</a:t>
            </a:r>
          </a:p>
          <a:p>
            <a:r>
              <a:rPr lang="en-GB" dirty="0" smtClean="0"/>
              <a:t>What is the role of the Government with food safety?</a:t>
            </a:r>
          </a:p>
          <a:p>
            <a:endParaRPr lang="en-GB" dirty="0"/>
          </a:p>
        </p:txBody>
      </p:sp>
      <p:sp>
        <p:nvSpPr>
          <p:cNvPr id="2" name="Title 1"/>
          <p:cNvSpPr>
            <a:spLocks noGrp="1"/>
          </p:cNvSpPr>
          <p:nvPr>
            <p:ph type="title"/>
          </p:nvPr>
        </p:nvSpPr>
        <p:spPr/>
        <p:txBody>
          <a:bodyPr/>
          <a:lstStyle/>
          <a:p>
            <a:r>
              <a:rPr lang="en-GB" dirty="0" smtClean="0"/>
              <a:t>Task</a:t>
            </a:r>
            <a:endParaRPr lang="en-GB" dirty="0"/>
          </a:p>
        </p:txBody>
      </p:sp>
    </p:spTree>
    <p:extLst>
      <p:ext uri="{BB962C8B-B14F-4D97-AF65-F5344CB8AC3E}">
        <p14:creationId xmlns:p14="http://schemas.microsoft.com/office/powerpoint/2010/main" val="1394328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reducing </a:t>
            </a:r>
            <a:r>
              <a:rPr lang="en-GB" dirty="0"/>
              <a:t>spread of bacteria and cross-contamination (chemical, physical)</a:t>
            </a:r>
          </a:p>
          <a:p>
            <a:r>
              <a:rPr lang="en-GB" dirty="0" smtClean="0"/>
              <a:t>complying </a:t>
            </a:r>
            <a:r>
              <a:rPr lang="en-GB" dirty="0"/>
              <a:t>with current food safety legislation</a:t>
            </a:r>
          </a:p>
          <a:p>
            <a:r>
              <a:rPr lang="en-GB" dirty="0" smtClean="0"/>
              <a:t>maintaining </a:t>
            </a:r>
            <a:r>
              <a:rPr lang="en-GB" dirty="0"/>
              <a:t>food safety (food storage, food handling)</a:t>
            </a:r>
          </a:p>
          <a:p>
            <a:r>
              <a:rPr lang="en-GB" dirty="0" smtClean="0"/>
              <a:t>maintaining </a:t>
            </a:r>
            <a:r>
              <a:rPr lang="en-GB" dirty="0"/>
              <a:t>a healthy environment</a:t>
            </a:r>
          </a:p>
          <a:p>
            <a:r>
              <a:rPr lang="en-GB" dirty="0" smtClean="0"/>
              <a:t>creating </a:t>
            </a:r>
            <a:r>
              <a:rPr lang="en-GB" dirty="0"/>
              <a:t>a good first impression.</a:t>
            </a:r>
          </a:p>
        </p:txBody>
      </p:sp>
      <p:sp>
        <p:nvSpPr>
          <p:cNvPr id="3" name="Title 2"/>
          <p:cNvSpPr>
            <a:spLocks noGrp="1"/>
          </p:cNvSpPr>
          <p:nvPr>
            <p:ph type="title"/>
          </p:nvPr>
        </p:nvSpPr>
        <p:spPr/>
        <p:txBody>
          <a:bodyPr>
            <a:normAutofit fontScale="90000"/>
          </a:bodyPr>
          <a:lstStyle/>
          <a:p>
            <a:r>
              <a:rPr lang="en-GB" dirty="0"/>
              <a:t>Importance of pest control and the impacts of infestation:</a:t>
            </a:r>
            <a:br>
              <a:rPr lang="en-GB" dirty="0"/>
            </a:br>
            <a:endParaRPr lang="en-GB" dirty="0"/>
          </a:p>
        </p:txBody>
      </p:sp>
    </p:spTree>
    <p:extLst>
      <p:ext uri="{BB962C8B-B14F-4D97-AF65-F5344CB8AC3E}">
        <p14:creationId xmlns:p14="http://schemas.microsoft.com/office/powerpoint/2010/main" val="1305687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Common pests, signs of pests and specific hazards from pests:</a:t>
            </a:r>
          </a:p>
          <a:p>
            <a:r>
              <a:rPr lang="en-GB" dirty="0" smtClean="0"/>
              <a:t>rodents</a:t>
            </a:r>
            <a:r>
              <a:rPr lang="en-GB" dirty="0"/>
              <a:t>, birds, flies and flying insects, cockroaches, ants, beetles and weevils.</a:t>
            </a:r>
          </a:p>
          <a:p>
            <a:r>
              <a:rPr lang="en-GB" dirty="0"/>
              <a:t>• Supervisor’s role in controlling and eradicating pests:</a:t>
            </a:r>
          </a:p>
          <a:p>
            <a:r>
              <a:rPr lang="en-GB" dirty="0" smtClean="0"/>
              <a:t>good </a:t>
            </a:r>
            <a:r>
              <a:rPr lang="en-GB" dirty="0"/>
              <a:t>housekeeping</a:t>
            </a:r>
          </a:p>
          <a:p>
            <a:r>
              <a:rPr lang="en-GB" dirty="0" smtClean="0"/>
              <a:t>taking </a:t>
            </a:r>
            <a:r>
              <a:rPr lang="en-GB" dirty="0"/>
              <a:t>action to reduce harm</a:t>
            </a:r>
          </a:p>
          <a:p>
            <a:r>
              <a:rPr lang="en-GB" dirty="0" smtClean="0"/>
              <a:t>checking </a:t>
            </a:r>
            <a:r>
              <a:rPr lang="en-GB" dirty="0"/>
              <a:t>for problems and infestation</a:t>
            </a:r>
          </a:p>
          <a:p>
            <a:r>
              <a:rPr lang="en-GB" dirty="0" smtClean="0"/>
              <a:t>investigating </a:t>
            </a:r>
            <a:r>
              <a:rPr lang="en-GB" dirty="0"/>
              <a:t>reports of pest sightings</a:t>
            </a:r>
          </a:p>
          <a:p>
            <a:r>
              <a:rPr lang="en-GB" dirty="0" smtClean="0"/>
              <a:t>reporting </a:t>
            </a:r>
            <a:r>
              <a:rPr lang="en-GB" dirty="0"/>
              <a:t>problems</a:t>
            </a:r>
          </a:p>
          <a:p>
            <a:r>
              <a:rPr lang="en-GB" dirty="0" smtClean="0"/>
              <a:t>physical </a:t>
            </a:r>
            <a:r>
              <a:rPr lang="en-GB" dirty="0"/>
              <a:t>and chemical controls</a:t>
            </a:r>
          </a:p>
          <a:p>
            <a:r>
              <a:rPr lang="en-GB" dirty="0" smtClean="0"/>
              <a:t>use </a:t>
            </a:r>
            <a:r>
              <a:rPr lang="en-GB" dirty="0"/>
              <a:t>of private contractors.</a:t>
            </a:r>
          </a:p>
        </p:txBody>
      </p:sp>
      <p:sp>
        <p:nvSpPr>
          <p:cNvPr id="3" name="Title 2"/>
          <p:cNvSpPr>
            <a:spLocks noGrp="1"/>
          </p:cNvSpPr>
          <p:nvPr>
            <p:ph type="title"/>
          </p:nvPr>
        </p:nvSpPr>
        <p:spPr/>
        <p:txBody>
          <a:bodyPr>
            <a:normAutofit fontScale="90000"/>
          </a:bodyPr>
          <a:lstStyle/>
          <a:p>
            <a:r>
              <a:rPr lang="en-GB" dirty="0"/>
              <a:t>Importance of pest control and the impacts of infestation:</a:t>
            </a:r>
          </a:p>
        </p:txBody>
      </p:sp>
    </p:spTree>
    <p:extLst>
      <p:ext uri="{BB962C8B-B14F-4D97-AF65-F5344CB8AC3E}">
        <p14:creationId xmlns:p14="http://schemas.microsoft.com/office/powerpoint/2010/main" val="1433841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GB" dirty="0" smtClean="0"/>
              <a:t>Health </a:t>
            </a:r>
            <a:r>
              <a:rPr lang="en-GB" dirty="0"/>
              <a:t>and safety legislation, its purpose, requirements, main aims and role.</a:t>
            </a:r>
          </a:p>
          <a:p>
            <a:pPr marL="109728" indent="0">
              <a:buNone/>
            </a:pPr>
            <a:r>
              <a:rPr lang="en-GB" dirty="0"/>
              <a:t>• Health and Safety at Work etc. Act 1974.</a:t>
            </a:r>
          </a:p>
          <a:p>
            <a:pPr marL="109728" indent="0">
              <a:buNone/>
            </a:pPr>
            <a:r>
              <a:rPr lang="en-GB" dirty="0"/>
              <a:t>• Management of Health and Safety at Work Regulations 1999.</a:t>
            </a:r>
          </a:p>
          <a:p>
            <a:pPr marL="109728" indent="0">
              <a:buNone/>
            </a:pPr>
            <a:r>
              <a:rPr lang="en-GB" dirty="0"/>
              <a:t>• Workplace (Health, Safety and Welfare) Regulations 1992.</a:t>
            </a:r>
          </a:p>
          <a:p>
            <a:pPr marL="109728" indent="0">
              <a:buNone/>
            </a:pPr>
            <a:r>
              <a:rPr lang="en-GB" dirty="0"/>
              <a:t>• Reporting of Injuries, Diseases and Dangerous Occurrences Regulations (RIDDOR) 2013.</a:t>
            </a:r>
          </a:p>
          <a:p>
            <a:pPr marL="109728" indent="0">
              <a:buNone/>
            </a:pPr>
            <a:r>
              <a:rPr lang="en-GB" dirty="0"/>
              <a:t>• Control of Substances Hazardous to Health (COSHH) Regulations 2002.</a:t>
            </a:r>
          </a:p>
          <a:p>
            <a:pPr marL="109728" indent="0">
              <a:buNone/>
            </a:pPr>
            <a:r>
              <a:rPr lang="en-GB" dirty="0"/>
              <a:t>• Electricity at Work Regulations 1989.</a:t>
            </a:r>
          </a:p>
          <a:p>
            <a:pPr marL="109728" indent="0">
              <a:buNone/>
            </a:pPr>
            <a:r>
              <a:rPr lang="en-GB" dirty="0"/>
              <a:t>• Manual Handling Operations Regulations (MHOR) 1992.</a:t>
            </a:r>
          </a:p>
          <a:p>
            <a:pPr marL="109728" indent="0">
              <a:buNone/>
            </a:pPr>
            <a:r>
              <a:rPr lang="en-GB" dirty="0"/>
              <a:t>• Health and Safety (First Aid) Regulations 1981.</a:t>
            </a:r>
          </a:p>
          <a:p>
            <a:pPr marL="109728" indent="0">
              <a:buNone/>
            </a:pPr>
            <a:r>
              <a:rPr lang="en-GB" dirty="0"/>
              <a:t>• Health and Safety Executive (HSE):</a:t>
            </a:r>
          </a:p>
          <a:p>
            <a:pPr marL="109728" indent="0">
              <a:buNone/>
            </a:pPr>
            <a:r>
              <a:rPr lang="en-GB" dirty="0" smtClean="0"/>
              <a:t>best </a:t>
            </a:r>
            <a:r>
              <a:rPr lang="en-GB" dirty="0"/>
              <a:t>practice advice and guidance</a:t>
            </a:r>
          </a:p>
          <a:p>
            <a:pPr marL="109728" indent="0">
              <a:buNone/>
            </a:pPr>
            <a:r>
              <a:rPr lang="en-GB" dirty="0" smtClean="0"/>
              <a:t> </a:t>
            </a:r>
            <a:r>
              <a:rPr lang="en-GB" dirty="0"/>
              <a:t>codes of practice.</a:t>
            </a:r>
          </a:p>
        </p:txBody>
      </p:sp>
      <p:sp>
        <p:nvSpPr>
          <p:cNvPr id="3" name="Title 2"/>
          <p:cNvSpPr>
            <a:spLocks noGrp="1"/>
          </p:cNvSpPr>
          <p:nvPr>
            <p:ph type="title"/>
          </p:nvPr>
        </p:nvSpPr>
        <p:spPr/>
        <p:txBody>
          <a:bodyPr>
            <a:normAutofit fontScale="90000"/>
          </a:bodyPr>
          <a:lstStyle/>
          <a:p>
            <a:r>
              <a:rPr lang="en-GB" dirty="0"/>
              <a:t>Health and safety legislation</a:t>
            </a:r>
            <a:br>
              <a:rPr lang="en-GB" dirty="0"/>
            </a:br>
            <a:endParaRPr lang="en-GB" dirty="0"/>
          </a:p>
        </p:txBody>
      </p:sp>
    </p:spTree>
    <p:extLst>
      <p:ext uri="{BB962C8B-B14F-4D97-AF65-F5344CB8AC3E}">
        <p14:creationId xmlns:p14="http://schemas.microsoft.com/office/powerpoint/2010/main" val="4296424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a:t>
            </a:r>
            <a:r>
              <a:rPr lang="en-GB" dirty="0"/>
              <a:t>common facilities and provisions required by law to ensure the provision of a safe and</a:t>
            </a:r>
          </a:p>
          <a:p>
            <a:r>
              <a:rPr lang="en-GB" dirty="0"/>
              <a:t>healthy working environment, the supervisor’s role in providing and maintaining them and</a:t>
            </a:r>
          </a:p>
          <a:p>
            <a:r>
              <a:rPr lang="en-GB" dirty="0"/>
              <a:t>the consequences of failure to provide.</a:t>
            </a:r>
          </a:p>
        </p:txBody>
      </p:sp>
      <p:sp>
        <p:nvSpPr>
          <p:cNvPr id="3" name="Title 2"/>
          <p:cNvSpPr>
            <a:spLocks noGrp="1"/>
          </p:cNvSpPr>
          <p:nvPr>
            <p:ph type="title"/>
          </p:nvPr>
        </p:nvSpPr>
        <p:spPr/>
        <p:txBody>
          <a:bodyPr>
            <a:normAutofit fontScale="90000"/>
          </a:bodyPr>
          <a:lstStyle/>
          <a:p>
            <a:r>
              <a:rPr lang="en-GB" sz="2800" dirty="0"/>
              <a:t>The supervisor’s role in health, safety and welfare in the workplace</a:t>
            </a:r>
            <a:br>
              <a:rPr lang="en-GB" sz="2800" dirty="0"/>
            </a:br>
            <a:endParaRPr lang="en-GB" sz="2800" dirty="0"/>
          </a:p>
        </p:txBody>
      </p:sp>
    </p:spTree>
    <p:extLst>
      <p:ext uri="{BB962C8B-B14F-4D97-AF65-F5344CB8AC3E}">
        <p14:creationId xmlns:p14="http://schemas.microsoft.com/office/powerpoint/2010/main" val="17907946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definition </a:t>
            </a:r>
            <a:r>
              <a:rPr lang="en-GB" dirty="0"/>
              <a:t>of incident</a:t>
            </a:r>
          </a:p>
          <a:p>
            <a:r>
              <a:rPr lang="en-GB" dirty="0" smtClean="0"/>
              <a:t>definition </a:t>
            </a:r>
            <a:r>
              <a:rPr lang="en-GB" dirty="0"/>
              <a:t>of accident</a:t>
            </a:r>
          </a:p>
          <a:p>
            <a:r>
              <a:rPr lang="en-GB" dirty="0" smtClean="0"/>
              <a:t>definition </a:t>
            </a:r>
            <a:r>
              <a:rPr lang="en-GB" dirty="0"/>
              <a:t>of occupational ill health.</a:t>
            </a:r>
          </a:p>
          <a:p>
            <a:r>
              <a:rPr lang="en-GB" dirty="0"/>
              <a:t>• </a:t>
            </a:r>
            <a:r>
              <a:rPr lang="en-GB" b="1" dirty="0"/>
              <a:t>Welfare provisions that should be made by the employer:</a:t>
            </a:r>
          </a:p>
          <a:p>
            <a:r>
              <a:rPr lang="en-GB" dirty="0" smtClean="0"/>
              <a:t>toilets </a:t>
            </a:r>
            <a:r>
              <a:rPr lang="en-GB" dirty="0"/>
              <a:t>and </a:t>
            </a:r>
            <a:r>
              <a:rPr lang="en-GB" dirty="0" err="1"/>
              <a:t>handbasins</a:t>
            </a:r>
            <a:r>
              <a:rPr lang="en-GB" dirty="0"/>
              <a:t>, with soap and towels or a hand dryer</a:t>
            </a:r>
          </a:p>
          <a:p>
            <a:r>
              <a:rPr lang="en-GB" dirty="0" smtClean="0"/>
              <a:t>drinking </a:t>
            </a:r>
            <a:r>
              <a:rPr lang="en-GB" dirty="0"/>
              <a:t>water</a:t>
            </a:r>
          </a:p>
          <a:p>
            <a:r>
              <a:rPr lang="en-GB" dirty="0" smtClean="0"/>
              <a:t>a </a:t>
            </a:r>
            <a:r>
              <a:rPr lang="en-GB" dirty="0"/>
              <a:t>place to store clothing (and somewhere to change if special </a:t>
            </a:r>
            <a:r>
              <a:rPr lang="en-GB" dirty="0" smtClean="0"/>
              <a:t>clothing is </a:t>
            </a:r>
            <a:r>
              <a:rPr lang="en-GB" dirty="0"/>
              <a:t>worn for work)</a:t>
            </a:r>
          </a:p>
          <a:p>
            <a:r>
              <a:rPr lang="en-GB" dirty="0" smtClean="0"/>
              <a:t>somewhere </a:t>
            </a:r>
            <a:r>
              <a:rPr lang="en-GB" dirty="0"/>
              <a:t>to rest and eat meals.</a:t>
            </a:r>
          </a:p>
        </p:txBody>
      </p:sp>
      <p:sp>
        <p:nvSpPr>
          <p:cNvPr id="3" name="Title 2"/>
          <p:cNvSpPr>
            <a:spLocks noGrp="1"/>
          </p:cNvSpPr>
          <p:nvPr>
            <p:ph type="title"/>
          </p:nvPr>
        </p:nvSpPr>
        <p:spPr/>
        <p:txBody>
          <a:bodyPr>
            <a:normAutofit fontScale="90000"/>
          </a:bodyPr>
          <a:lstStyle/>
          <a:p>
            <a:r>
              <a:rPr lang="en-GB" sz="3200" dirty="0"/>
              <a:t>The terms ‘incident’, ‘accident’ and ‘occupational ill health’:</a:t>
            </a:r>
            <a:br>
              <a:rPr lang="en-GB" sz="3200" dirty="0"/>
            </a:br>
            <a:endParaRPr lang="en-GB" sz="3200" dirty="0"/>
          </a:p>
        </p:txBody>
      </p:sp>
    </p:spTree>
    <p:extLst>
      <p:ext uri="{BB962C8B-B14F-4D97-AF65-F5344CB8AC3E}">
        <p14:creationId xmlns:p14="http://schemas.microsoft.com/office/powerpoint/2010/main" val="9758615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Purpose </a:t>
            </a:r>
            <a:r>
              <a:rPr lang="en-GB" dirty="0"/>
              <a:t>and procedures for conducting risk assessments and the use of information and data from</a:t>
            </a:r>
          </a:p>
          <a:p>
            <a:r>
              <a:rPr lang="en-GB" dirty="0"/>
              <a:t>previous incidents to implement health and safety control procedures that will reduce accidents in a</a:t>
            </a:r>
          </a:p>
          <a:p>
            <a:r>
              <a:rPr lang="en-GB" dirty="0"/>
              <a:t>range of hospitality situations.</a:t>
            </a:r>
          </a:p>
        </p:txBody>
      </p:sp>
      <p:sp>
        <p:nvSpPr>
          <p:cNvPr id="3" name="Title 2"/>
          <p:cNvSpPr>
            <a:spLocks noGrp="1"/>
          </p:cNvSpPr>
          <p:nvPr>
            <p:ph type="title"/>
          </p:nvPr>
        </p:nvSpPr>
        <p:spPr/>
        <p:txBody>
          <a:bodyPr>
            <a:normAutofit fontScale="90000"/>
          </a:bodyPr>
          <a:lstStyle/>
          <a:p>
            <a:r>
              <a:rPr lang="en-GB" sz="3200" dirty="0"/>
              <a:t>The risks and control methods for common workplace hazards</a:t>
            </a:r>
            <a:br>
              <a:rPr lang="en-GB" sz="3200" dirty="0"/>
            </a:br>
            <a:endParaRPr lang="en-GB" sz="3200" dirty="0"/>
          </a:p>
        </p:txBody>
      </p:sp>
    </p:spTree>
    <p:extLst>
      <p:ext uri="{BB962C8B-B14F-4D97-AF65-F5344CB8AC3E}">
        <p14:creationId xmlns:p14="http://schemas.microsoft.com/office/powerpoint/2010/main" val="6062985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faulty </a:t>
            </a:r>
            <a:r>
              <a:rPr lang="en-GB" dirty="0"/>
              <a:t>machinery, slippery/uneven surfaces, hazardous substances, equipment, activities, gas</a:t>
            </a:r>
          </a:p>
          <a:p>
            <a:r>
              <a:rPr lang="en-GB" dirty="0"/>
              <a:t>leaks, fires, flooding, electrical equipment, overexposure to substances/fumes/bright lights,</a:t>
            </a:r>
          </a:p>
          <a:p>
            <a:r>
              <a:rPr lang="en-GB" dirty="0"/>
              <a:t>untrained staff, lack of supervision, poor lighting, lack of signage, cables, volatile customers,</a:t>
            </a:r>
          </a:p>
          <a:p>
            <a:r>
              <a:rPr lang="en-GB" dirty="0"/>
              <a:t>trips, falls.</a:t>
            </a:r>
          </a:p>
        </p:txBody>
      </p:sp>
      <p:sp>
        <p:nvSpPr>
          <p:cNvPr id="3" name="Title 2"/>
          <p:cNvSpPr>
            <a:spLocks noGrp="1"/>
          </p:cNvSpPr>
          <p:nvPr>
            <p:ph type="title"/>
          </p:nvPr>
        </p:nvSpPr>
        <p:spPr/>
        <p:txBody>
          <a:bodyPr>
            <a:normAutofit fontScale="90000"/>
          </a:bodyPr>
          <a:lstStyle/>
          <a:p>
            <a:r>
              <a:rPr lang="en-GB" sz="3200" dirty="0"/>
              <a:t>The main causes of injuries and ill health at work:</a:t>
            </a:r>
            <a:br>
              <a:rPr lang="en-GB" sz="3200" dirty="0"/>
            </a:br>
            <a:endParaRPr lang="en-GB" sz="3200" dirty="0"/>
          </a:p>
        </p:txBody>
      </p:sp>
    </p:spTree>
    <p:extLst>
      <p:ext uri="{BB962C8B-B14F-4D97-AF65-F5344CB8AC3E}">
        <p14:creationId xmlns:p14="http://schemas.microsoft.com/office/powerpoint/2010/main" val="9941452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How </a:t>
            </a:r>
            <a:r>
              <a:rPr lang="en-GB" dirty="0"/>
              <a:t>the supervisor can contribute to the investigation and management of accidents and</a:t>
            </a:r>
          </a:p>
          <a:p>
            <a:r>
              <a:rPr lang="en-GB" dirty="0"/>
              <a:t>incidents in the workplace and the impacts accidents and incidents can have on the business.</a:t>
            </a:r>
          </a:p>
          <a:p>
            <a:r>
              <a:rPr lang="en-GB" dirty="0"/>
              <a:t>• How simple accident investigation techniques can reveal immediate and root causes:</a:t>
            </a:r>
          </a:p>
          <a:p>
            <a:r>
              <a:rPr lang="en-GB" dirty="0" smtClean="0"/>
              <a:t>provide </a:t>
            </a:r>
            <a:r>
              <a:rPr lang="en-GB" dirty="0"/>
              <a:t>a true snapshot of what really happens and how work is really done</a:t>
            </a:r>
          </a:p>
          <a:p>
            <a:r>
              <a:rPr lang="en-GB" dirty="0" smtClean="0"/>
              <a:t>improve </a:t>
            </a:r>
            <a:r>
              <a:rPr lang="en-GB" dirty="0"/>
              <a:t>the management of risk in the future</a:t>
            </a:r>
          </a:p>
          <a:p>
            <a:r>
              <a:rPr lang="en-GB" dirty="0" smtClean="0"/>
              <a:t>help </a:t>
            </a:r>
            <a:r>
              <a:rPr lang="en-GB" dirty="0"/>
              <a:t>other parts of the organisation learn</a:t>
            </a:r>
          </a:p>
          <a:p>
            <a:r>
              <a:rPr lang="en-GB" dirty="0" smtClean="0"/>
              <a:t>demonstrate </a:t>
            </a:r>
            <a:r>
              <a:rPr lang="en-GB" dirty="0"/>
              <a:t>commitment to effective health and safety and improving employee </a:t>
            </a:r>
            <a:r>
              <a:rPr lang="en-GB" dirty="0" smtClean="0"/>
              <a:t>morale and </a:t>
            </a:r>
            <a:r>
              <a:rPr lang="en-GB" dirty="0"/>
              <a:t>thinking towards health and safety.</a:t>
            </a:r>
          </a:p>
          <a:p>
            <a:r>
              <a:rPr lang="en-GB" dirty="0"/>
              <a:t>• Purpose and process of reporting incidents:</a:t>
            </a:r>
          </a:p>
          <a:p>
            <a:r>
              <a:rPr lang="en-GB" dirty="0" smtClean="0"/>
              <a:t>duties </a:t>
            </a:r>
            <a:r>
              <a:rPr lang="en-GB" dirty="0"/>
              <a:t>under RIDDOR 2013 – work-related injuries, cases of ill health </a:t>
            </a:r>
            <a:r>
              <a:rPr lang="en-GB" dirty="0" smtClean="0"/>
              <a:t>and dangerous </a:t>
            </a:r>
            <a:r>
              <a:rPr lang="en-GB" dirty="0"/>
              <a:t>occurrences</a:t>
            </a:r>
          </a:p>
        </p:txBody>
      </p:sp>
      <p:sp>
        <p:nvSpPr>
          <p:cNvPr id="3" name="Title 2"/>
          <p:cNvSpPr>
            <a:spLocks noGrp="1"/>
          </p:cNvSpPr>
          <p:nvPr>
            <p:ph type="title"/>
          </p:nvPr>
        </p:nvSpPr>
        <p:spPr/>
        <p:txBody>
          <a:bodyPr>
            <a:normAutofit fontScale="90000"/>
          </a:bodyPr>
          <a:lstStyle/>
          <a:p>
            <a:r>
              <a:rPr lang="en-GB" dirty="0"/>
              <a:t>How to manage accidents and incidents</a:t>
            </a:r>
            <a:br>
              <a:rPr lang="en-GB" dirty="0"/>
            </a:br>
            <a:endParaRPr lang="en-GB" dirty="0"/>
          </a:p>
        </p:txBody>
      </p:sp>
    </p:spTree>
    <p:extLst>
      <p:ext uri="{BB962C8B-B14F-4D97-AF65-F5344CB8AC3E}">
        <p14:creationId xmlns:p14="http://schemas.microsoft.com/office/powerpoint/2010/main" val="37981254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and </a:t>
            </a:r>
            <a:r>
              <a:rPr lang="en-GB" dirty="0"/>
              <a:t>in providing guidance and staff training</a:t>
            </a:r>
          </a:p>
          <a:p>
            <a:r>
              <a:rPr lang="en-GB" dirty="0"/>
              <a:t>How the supervisor can contribute to the observance of workplace safety systems and procedures</a:t>
            </a:r>
          </a:p>
          <a:p>
            <a:r>
              <a:rPr lang="en-GB" dirty="0"/>
              <a:t>by effective monitoring, communication and delivery of a range of training initiatives and the</a:t>
            </a:r>
          </a:p>
          <a:p>
            <a:r>
              <a:rPr lang="en-GB" dirty="0"/>
              <a:t>impacts this can have on the business.</a:t>
            </a:r>
          </a:p>
        </p:txBody>
      </p:sp>
      <p:sp>
        <p:nvSpPr>
          <p:cNvPr id="3" name="Title 2"/>
          <p:cNvSpPr>
            <a:spLocks noGrp="1"/>
          </p:cNvSpPr>
          <p:nvPr>
            <p:ph type="title"/>
          </p:nvPr>
        </p:nvSpPr>
        <p:spPr/>
        <p:txBody>
          <a:bodyPr>
            <a:normAutofit fontScale="90000"/>
          </a:bodyPr>
          <a:lstStyle/>
          <a:p>
            <a:r>
              <a:rPr lang="en-GB" sz="3200" dirty="0"/>
              <a:t>The role of the supervisor in the monitoring of food safety systems</a:t>
            </a:r>
            <a:br>
              <a:rPr lang="en-GB" sz="3200" dirty="0"/>
            </a:br>
            <a:endParaRPr lang="en-GB" sz="3200" dirty="0"/>
          </a:p>
        </p:txBody>
      </p:sp>
    </p:spTree>
    <p:extLst>
      <p:ext uri="{BB962C8B-B14F-4D97-AF65-F5344CB8AC3E}">
        <p14:creationId xmlns:p14="http://schemas.microsoft.com/office/powerpoint/2010/main" val="3901306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a:t>Purpose and process of monitoring and control techniques:</a:t>
            </a:r>
          </a:p>
          <a:p>
            <a:r>
              <a:rPr lang="en-GB" dirty="0" smtClean="0"/>
              <a:t>carrying </a:t>
            </a:r>
            <a:r>
              <a:rPr lang="en-GB" dirty="0"/>
              <a:t>out inspections and audits</a:t>
            </a:r>
          </a:p>
          <a:p>
            <a:r>
              <a:rPr lang="en-GB" dirty="0" smtClean="0"/>
              <a:t>completing </a:t>
            </a:r>
            <a:r>
              <a:rPr lang="en-GB" dirty="0"/>
              <a:t>and supervising the completion of monitoring documentation</a:t>
            </a:r>
          </a:p>
          <a:p>
            <a:r>
              <a:rPr lang="en-GB" dirty="0" smtClean="0"/>
              <a:t>checking </a:t>
            </a:r>
            <a:r>
              <a:rPr lang="en-GB" dirty="0"/>
              <a:t>the work of others to ensure compliance.</a:t>
            </a:r>
          </a:p>
          <a:p>
            <a:r>
              <a:rPr lang="en-GB" dirty="0"/>
              <a:t>• Purpose, process and importance of effective communication of food safety and </a:t>
            </a:r>
            <a:r>
              <a:rPr lang="en-GB" dirty="0" smtClean="0"/>
              <a:t>health and </a:t>
            </a:r>
            <a:r>
              <a:rPr lang="en-GB" dirty="0"/>
              <a:t>safety procedures:</a:t>
            </a:r>
          </a:p>
          <a:p>
            <a:r>
              <a:rPr lang="en-GB" dirty="0" smtClean="0"/>
              <a:t>communication </a:t>
            </a:r>
            <a:r>
              <a:rPr lang="en-GB" dirty="0"/>
              <a:t>methods – training sessions, training materials, staff meetings, </a:t>
            </a:r>
            <a:r>
              <a:rPr lang="en-GB" dirty="0" smtClean="0"/>
              <a:t>appraisal, noticeboards</a:t>
            </a:r>
            <a:r>
              <a:rPr lang="en-GB" dirty="0"/>
              <a:t>, staff newsletters, signs and notices</a:t>
            </a:r>
          </a:p>
          <a:p>
            <a:r>
              <a:rPr lang="en-GB" dirty="0" smtClean="0"/>
              <a:t>training </a:t>
            </a:r>
            <a:r>
              <a:rPr lang="en-GB" dirty="0"/>
              <a:t>methods – induction, on-the-job training, internal, external, </a:t>
            </a:r>
            <a:r>
              <a:rPr lang="en-GB" dirty="0" smtClean="0"/>
              <a:t>bespoke, qualification </a:t>
            </a:r>
            <a:r>
              <a:rPr lang="en-GB" dirty="0"/>
              <a:t>driven</a:t>
            </a:r>
          </a:p>
          <a:p>
            <a:r>
              <a:rPr lang="en-GB" dirty="0" smtClean="0"/>
              <a:t>importance </a:t>
            </a:r>
            <a:r>
              <a:rPr lang="en-GB" dirty="0"/>
              <a:t>of communicating health and safety procedures and information – reducing</a:t>
            </a:r>
          </a:p>
          <a:p>
            <a:r>
              <a:rPr lang="en-GB" dirty="0"/>
              <a:t>mistakes, gaining clarification, ensuring understanding, maintaining standards.</a:t>
            </a:r>
          </a:p>
        </p:txBody>
      </p:sp>
      <p:sp>
        <p:nvSpPr>
          <p:cNvPr id="3" name="Title 2"/>
          <p:cNvSpPr>
            <a:spLocks noGrp="1"/>
          </p:cNvSpPr>
          <p:nvPr>
            <p:ph type="title"/>
          </p:nvPr>
        </p:nvSpPr>
        <p:spPr/>
        <p:txBody>
          <a:bodyPr>
            <a:normAutofit fontScale="90000"/>
          </a:bodyPr>
          <a:lstStyle/>
          <a:p>
            <a:r>
              <a:rPr lang="en-GB" dirty="0"/>
              <a:t>The role of the supervisor in the monitoring of food safety systems</a:t>
            </a:r>
          </a:p>
        </p:txBody>
      </p:sp>
    </p:spTree>
    <p:extLst>
      <p:ext uri="{BB962C8B-B14F-4D97-AF65-F5344CB8AC3E}">
        <p14:creationId xmlns:p14="http://schemas.microsoft.com/office/powerpoint/2010/main" val="131618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1600" dirty="0"/>
              <a:t>The roles and responsibilities of government in their oversight of food legislation and support to hospitality businesses in the maintenance of food safety. </a:t>
            </a:r>
          </a:p>
          <a:p>
            <a:r>
              <a:rPr lang="en-GB" sz="1600" dirty="0" smtClean="0"/>
              <a:t>Food </a:t>
            </a:r>
            <a:r>
              <a:rPr lang="en-GB" sz="1600" dirty="0"/>
              <a:t>standards agencies </a:t>
            </a:r>
          </a:p>
          <a:p>
            <a:r>
              <a:rPr lang="en-GB" sz="1600" dirty="0" smtClean="0"/>
              <a:t>best </a:t>
            </a:r>
            <a:r>
              <a:rPr lang="en-GB" sz="1600" dirty="0"/>
              <a:t>practice advice and guidance </a:t>
            </a:r>
          </a:p>
          <a:p>
            <a:r>
              <a:rPr lang="en-GB" sz="1600" dirty="0" smtClean="0"/>
              <a:t>food </a:t>
            </a:r>
            <a:r>
              <a:rPr lang="en-GB" sz="1600" dirty="0"/>
              <a:t>hygiene rating schemes </a:t>
            </a:r>
          </a:p>
          <a:p>
            <a:r>
              <a:rPr lang="en-GB" sz="1600" dirty="0" smtClean="0"/>
              <a:t>food </a:t>
            </a:r>
            <a:r>
              <a:rPr lang="en-GB" sz="1600" dirty="0"/>
              <a:t>safety management guides. </a:t>
            </a:r>
          </a:p>
          <a:p>
            <a:r>
              <a:rPr lang="en-GB" sz="1600" dirty="0" smtClean="0"/>
              <a:t>Local </a:t>
            </a:r>
            <a:r>
              <a:rPr lang="en-GB" sz="1600" dirty="0"/>
              <a:t>authorities/the environmental health practitioner (EHP): </a:t>
            </a:r>
          </a:p>
          <a:p>
            <a:r>
              <a:rPr lang="en-GB" sz="1600" dirty="0" smtClean="0"/>
              <a:t>giving </a:t>
            </a:r>
            <a:r>
              <a:rPr lang="en-GB" sz="1600" dirty="0"/>
              <a:t>advice on food </a:t>
            </a:r>
            <a:r>
              <a:rPr lang="en-GB" sz="1600" dirty="0" smtClean="0"/>
              <a:t>safety</a:t>
            </a:r>
          </a:p>
          <a:p>
            <a:r>
              <a:rPr lang="en-GB" sz="1600" dirty="0" smtClean="0"/>
              <a:t>investigating </a:t>
            </a:r>
            <a:r>
              <a:rPr lang="en-GB" sz="1600" dirty="0"/>
              <a:t>complaints </a:t>
            </a:r>
          </a:p>
          <a:p>
            <a:r>
              <a:rPr lang="en-GB" sz="1600" dirty="0" smtClean="0"/>
              <a:t>examining </a:t>
            </a:r>
            <a:r>
              <a:rPr lang="en-GB" sz="1600" dirty="0"/>
              <a:t>food in food premises </a:t>
            </a:r>
          </a:p>
          <a:p>
            <a:r>
              <a:rPr lang="en-GB" sz="1600" dirty="0" smtClean="0"/>
              <a:t>taking </a:t>
            </a:r>
            <a:r>
              <a:rPr lang="en-GB" sz="1600" dirty="0"/>
              <a:t>samples of food for analysis </a:t>
            </a:r>
          </a:p>
          <a:p>
            <a:r>
              <a:rPr lang="en-GB" sz="1600" dirty="0" smtClean="0"/>
              <a:t>educating </a:t>
            </a:r>
            <a:r>
              <a:rPr lang="en-GB" sz="1600" dirty="0"/>
              <a:t>owners of businesses </a:t>
            </a:r>
          </a:p>
          <a:p>
            <a:r>
              <a:rPr lang="en-GB" sz="1600" dirty="0" smtClean="0"/>
              <a:t>taking </a:t>
            </a:r>
            <a:r>
              <a:rPr lang="en-GB" sz="1600" dirty="0"/>
              <a:t>enforcement action.</a:t>
            </a:r>
          </a:p>
        </p:txBody>
      </p:sp>
      <p:sp>
        <p:nvSpPr>
          <p:cNvPr id="2" name="Title 1"/>
          <p:cNvSpPr>
            <a:spLocks noGrp="1"/>
          </p:cNvSpPr>
          <p:nvPr>
            <p:ph type="title"/>
          </p:nvPr>
        </p:nvSpPr>
        <p:spPr/>
        <p:txBody>
          <a:bodyPr>
            <a:normAutofit fontScale="90000"/>
          </a:bodyPr>
          <a:lstStyle/>
          <a:p>
            <a:r>
              <a:rPr lang="en-GB" dirty="0"/>
              <a:t>The role of government in the maintenance of food safety</a:t>
            </a:r>
          </a:p>
        </p:txBody>
      </p:sp>
    </p:spTree>
    <p:extLst>
      <p:ext uri="{BB962C8B-B14F-4D97-AF65-F5344CB8AC3E}">
        <p14:creationId xmlns:p14="http://schemas.microsoft.com/office/powerpoint/2010/main" val="23950010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legal </a:t>
            </a:r>
            <a:r>
              <a:rPr lang="en-GB" dirty="0"/>
              <a:t>and regulatory requirements</a:t>
            </a:r>
          </a:p>
          <a:p>
            <a:r>
              <a:rPr lang="en-GB" dirty="0" smtClean="0"/>
              <a:t>providing </a:t>
            </a:r>
            <a:r>
              <a:rPr lang="en-GB" dirty="0"/>
              <a:t>new staff with the information they need</a:t>
            </a:r>
          </a:p>
          <a:p>
            <a:r>
              <a:rPr lang="en-GB" dirty="0" smtClean="0"/>
              <a:t>ensuring </a:t>
            </a:r>
            <a:r>
              <a:rPr lang="en-GB" dirty="0"/>
              <a:t>new staff are fully trained</a:t>
            </a:r>
          </a:p>
          <a:p>
            <a:r>
              <a:rPr lang="en-GB" dirty="0" smtClean="0"/>
              <a:t>providing </a:t>
            </a:r>
            <a:r>
              <a:rPr lang="en-GB" dirty="0"/>
              <a:t>food safety refresher training as required</a:t>
            </a:r>
          </a:p>
          <a:p>
            <a:r>
              <a:rPr lang="en-GB" dirty="0" smtClean="0"/>
              <a:t>consequences </a:t>
            </a:r>
            <a:r>
              <a:rPr lang="en-GB" dirty="0"/>
              <a:t>to the business of providing adequate or inadequate training.</a:t>
            </a:r>
          </a:p>
        </p:txBody>
      </p:sp>
      <p:sp>
        <p:nvSpPr>
          <p:cNvPr id="3" name="Title 2"/>
          <p:cNvSpPr>
            <a:spLocks noGrp="1"/>
          </p:cNvSpPr>
          <p:nvPr>
            <p:ph type="title"/>
          </p:nvPr>
        </p:nvSpPr>
        <p:spPr/>
        <p:txBody>
          <a:bodyPr>
            <a:normAutofit fontScale="90000"/>
          </a:bodyPr>
          <a:lstStyle/>
          <a:p>
            <a:r>
              <a:rPr lang="en-GB" sz="3200" dirty="0"/>
              <a:t>Purpose, process and importance of providing training of staff:</a:t>
            </a:r>
            <a:br>
              <a:rPr lang="en-GB" sz="3200" dirty="0"/>
            </a:br>
            <a:endParaRPr lang="en-GB" sz="3200" dirty="0"/>
          </a:p>
        </p:txBody>
      </p:sp>
    </p:spTree>
    <p:extLst>
      <p:ext uri="{BB962C8B-B14F-4D97-AF65-F5344CB8AC3E}">
        <p14:creationId xmlns:p14="http://schemas.microsoft.com/office/powerpoint/2010/main" val="34715804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smtClean="0"/>
              <a:t>good </a:t>
            </a:r>
            <a:r>
              <a:rPr lang="en-GB" dirty="0"/>
              <a:t>ventilation</a:t>
            </a:r>
          </a:p>
          <a:p>
            <a:r>
              <a:rPr lang="en-GB" dirty="0" smtClean="0"/>
              <a:t>a </a:t>
            </a:r>
            <a:r>
              <a:rPr lang="en-GB" dirty="0"/>
              <a:t>reasonable working temperature</a:t>
            </a:r>
          </a:p>
          <a:p>
            <a:r>
              <a:rPr lang="en-GB" dirty="0" smtClean="0"/>
              <a:t>lighting </a:t>
            </a:r>
            <a:r>
              <a:rPr lang="en-GB" dirty="0"/>
              <a:t>suitable for the work being carried out</a:t>
            </a:r>
          </a:p>
          <a:p>
            <a:r>
              <a:rPr lang="en-GB" dirty="0" smtClean="0"/>
              <a:t>enough </a:t>
            </a:r>
            <a:r>
              <a:rPr lang="en-GB" dirty="0"/>
              <a:t>room space, suitable workstations and seating</a:t>
            </a:r>
          </a:p>
          <a:p>
            <a:r>
              <a:rPr lang="en-GB" dirty="0" smtClean="0"/>
              <a:t>a </a:t>
            </a:r>
            <a:r>
              <a:rPr lang="en-GB" dirty="0"/>
              <a:t>clean workplace with appropriate waste containers.</a:t>
            </a:r>
          </a:p>
          <a:p>
            <a:r>
              <a:rPr lang="en-GB" dirty="0"/>
              <a:t>• </a:t>
            </a:r>
            <a:r>
              <a:rPr lang="en-GB" b="1" dirty="0"/>
              <a:t>Process of providing a safe workplace:</a:t>
            </a:r>
          </a:p>
          <a:p>
            <a:r>
              <a:rPr lang="en-GB" dirty="0" smtClean="0"/>
              <a:t>properly </a:t>
            </a:r>
            <a:r>
              <a:rPr lang="en-GB" dirty="0"/>
              <a:t>maintain premises and work equipment</a:t>
            </a:r>
          </a:p>
          <a:p>
            <a:r>
              <a:rPr lang="en-GB" dirty="0" smtClean="0"/>
              <a:t>keep </a:t>
            </a:r>
            <a:r>
              <a:rPr lang="en-GB" dirty="0"/>
              <a:t>floors and traffic routes free from obstruction</a:t>
            </a:r>
          </a:p>
          <a:p>
            <a:r>
              <a:rPr lang="en-GB" dirty="0" smtClean="0"/>
              <a:t>have </a:t>
            </a:r>
            <a:r>
              <a:rPr lang="en-GB" dirty="0"/>
              <a:t>windows that can be opened and also cleaned safely</a:t>
            </a:r>
          </a:p>
          <a:p>
            <a:r>
              <a:rPr lang="en-GB" dirty="0" smtClean="0"/>
              <a:t>provide </a:t>
            </a:r>
            <a:r>
              <a:rPr lang="en-GB" dirty="0"/>
              <a:t>safety glass if applicable.</a:t>
            </a:r>
          </a:p>
        </p:txBody>
      </p:sp>
      <p:sp>
        <p:nvSpPr>
          <p:cNvPr id="3" name="Title 2"/>
          <p:cNvSpPr>
            <a:spLocks noGrp="1"/>
          </p:cNvSpPr>
          <p:nvPr>
            <p:ph type="title"/>
          </p:nvPr>
        </p:nvSpPr>
        <p:spPr/>
        <p:txBody>
          <a:bodyPr>
            <a:normAutofit fontScale="90000"/>
          </a:bodyPr>
          <a:lstStyle/>
          <a:p>
            <a:r>
              <a:rPr lang="en-GB" sz="2800" dirty="0"/>
              <a:t>Process of providing a healthy working environment:</a:t>
            </a:r>
            <a:br>
              <a:rPr lang="en-GB" sz="2800" dirty="0"/>
            </a:br>
            <a:endParaRPr lang="en-GB" sz="2800" dirty="0"/>
          </a:p>
        </p:txBody>
      </p:sp>
    </p:spTree>
    <p:extLst>
      <p:ext uri="{BB962C8B-B14F-4D97-AF65-F5344CB8AC3E}">
        <p14:creationId xmlns:p14="http://schemas.microsoft.com/office/powerpoint/2010/main" val="2771631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a:t>The scope of employer and employee responsibilities under food safety legislation and how</a:t>
            </a:r>
          </a:p>
          <a:p>
            <a:r>
              <a:rPr lang="en-GB" dirty="0"/>
              <a:t>individuals must understand the importance of their contribution to the maintenance of food safety.</a:t>
            </a:r>
          </a:p>
          <a:p>
            <a:r>
              <a:rPr lang="en-GB" dirty="0" smtClean="0"/>
              <a:t>Employer</a:t>
            </a:r>
            <a:r>
              <a:rPr lang="en-GB" dirty="0"/>
              <a:t>: ensuring staff have the relevant skills, knowledge and resources required to</a:t>
            </a:r>
          </a:p>
          <a:p>
            <a:r>
              <a:rPr lang="en-GB" dirty="0"/>
              <a:t>carry out their work, implementing procedures to meet control points following relevant</a:t>
            </a:r>
          </a:p>
          <a:p>
            <a:r>
              <a:rPr lang="en-GB" dirty="0"/>
              <a:t>legislation and organisational policy.</a:t>
            </a:r>
          </a:p>
          <a:p>
            <a:r>
              <a:rPr lang="en-GB" dirty="0" smtClean="0"/>
              <a:t>Employees</a:t>
            </a:r>
            <a:r>
              <a:rPr lang="en-GB" dirty="0"/>
              <a:t>: allocating and supervising food safety responsibilities, protecting own and</a:t>
            </a:r>
          </a:p>
          <a:p>
            <a:r>
              <a:rPr lang="en-GB" dirty="0"/>
              <a:t>others’ work against negative impacts, being vigilant for possible hazards, agreeing what is</a:t>
            </a:r>
          </a:p>
          <a:p>
            <a:r>
              <a:rPr lang="en-GB" dirty="0"/>
              <a:t>expected of others and holding them to account, knowing relevant legislation and other</a:t>
            </a:r>
          </a:p>
          <a:p>
            <a:r>
              <a:rPr lang="en-GB" dirty="0"/>
              <a:t>industry-specific regulations and codes of practice.</a:t>
            </a:r>
          </a:p>
        </p:txBody>
      </p:sp>
      <p:sp>
        <p:nvSpPr>
          <p:cNvPr id="2" name="Title 1"/>
          <p:cNvSpPr>
            <a:spLocks noGrp="1"/>
          </p:cNvSpPr>
          <p:nvPr>
            <p:ph type="title"/>
          </p:nvPr>
        </p:nvSpPr>
        <p:spPr/>
        <p:txBody>
          <a:bodyPr>
            <a:noAutofit/>
          </a:bodyPr>
          <a:lstStyle/>
          <a:p>
            <a:r>
              <a:rPr lang="en-GB" sz="2400" dirty="0"/>
              <a:t>The responsibilities of employers and employees in respect of food safety legislation</a:t>
            </a:r>
          </a:p>
        </p:txBody>
      </p:sp>
    </p:spTree>
    <p:extLst>
      <p:ext uri="{BB962C8B-B14F-4D97-AF65-F5344CB8AC3E}">
        <p14:creationId xmlns:p14="http://schemas.microsoft.com/office/powerpoint/2010/main" val="37619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sz="2400" dirty="0" smtClean="0"/>
          </a:p>
          <a:p>
            <a:r>
              <a:rPr lang="en-GB" sz="2400" dirty="0" smtClean="0"/>
              <a:t>The </a:t>
            </a:r>
            <a:r>
              <a:rPr lang="en-GB" sz="2400" dirty="0"/>
              <a:t>purpose of food safety systems and how they can contribute to compliance with legislation and facilitate the introduction of the safe working practices required to maintain food safety. The role of food safety systems in the success of a hospitality business and the benefits and consequences of failure to introduce a system.</a:t>
            </a:r>
          </a:p>
        </p:txBody>
      </p:sp>
      <p:sp>
        <p:nvSpPr>
          <p:cNvPr id="2" name="Title 1"/>
          <p:cNvSpPr>
            <a:spLocks noGrp="1"/>
          </p:cNvSpPr>
          <p:nvPr>
            <p:ph type="title"/>
          </p:nvPr>
        </p:nvSpPr>
        <p:spPr/>
        <p:txBody>
          <a:bodyPr>
            <a:noAutofit/>
          </a:bodyPr>
          <a:lstStyle/>
          <a:p>
            <a:r>
              <a:rPr lang="en-GB" sz="2400" dirty="0"/>
              <a:t>The importance of the organisation complying with legislation and the need</a:t>
            </a:r>
            <a:br>
              <a:rPr lang="en-GB" sz="2400" dirty="0"/>
            </a:br>
            <a:r>
              <a:rPr lang="en-GB" sz="2400" dirty="0"/>
              <a:t>for food safety systems</a:t>
            </a:r>
          </a:p>
        </p:txBody>
      </p:sp>
    </p:spTree>
    <p:extLst>
      <p:ext uri="{BB962C8B-B14F-4D97-AF65-F5344CB8AC3E}">
        <p14:creationId xmlns:p14="http://schemas.microsoft.com/office/powerpoint/2010/main" val="3255670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a:t>Hazard Analysis and Critical Control Point (HACCP)</a:t>
            </a:r>
          </a:p>
          <a:p>
            <a:r>
              <a:rPr lang="en-GB" dirty="0" smtClean="0"/>
              <a:t>safer </a:t>
            </a:r>
            <a:r>
              <a:rPr lang="en-GB" dirty="0"/>
              <a:t>food, better business (SFBB)/</a:t>
            </a:r>
            <a:r>
              <a:rPr lang="en-GB" dirty="0" err="1"/>
              <a:t>CookSafe</a:t>
            </a:r>
            <a:r>
              <a:rPr lang="en-GB" dirty="0"/>
              <a:t>/Safe Catering</a:t>
            </a:r>
          </a:p>
          <a:p>
            <a:r>
              <a:rPr lang="en-GB" dirty="0" smtClean="0"/>
              <a:t>enable </a:t>
            </a:r>
            <a:r>
              <a:rPr lang="en-GB" dirty="0"/>
              <a:t>hospitality and catering organisations to comply with the requirement for</a:t>
            </a:r>
          </a:p>
          <a:p>
            <a:r>
              <a:rPr lang="en-GB" dirty="0"/>
              <a:t>a documented food safety management system and to comply with legislation</a:t>
            </a:r>
          </a:p>
          <a:p>
            <a:r>
              <a:rPr lang="en-GB" dirty="0" smtClean="0"/>
              <a:t>assist </a:t>
            </a:r>
            <a:r>
              <a:rPr lang="en-GB" dirty="0"/>
              <a:t>an organisation to implement systems and methods to keep food safe</a:t>
            </a:r>
          </a:p>
          <a:p>
            <a:r>
              <a:rPr lang="en-GB" dirty="0" smtClean="0"/>
              <a:t>help </a:t>
            </a:r>
            <a:r>
              <a:rPr lang="en-GB" dirty="0"/>
              <a:t>an organisation to train staff</a:t>
            </a:r>
          </a:p>
          <a:p>
            <a:r>
              <a:rPr lang="en-GB" dirty="0" smtClean="0"/>
              <a:t>help </a:t>
            </a:r>
            <a:r>
              <a:rPr lang="en-GB" dirty="0"/>
              <a:t>to protect an organisation's reputation</a:t>
            </a:r>
          </a:p>
          <a:p>
            <a:r>
              <a:rPr lang="en-GB" dirty="0" smtClean="0"/>
              <a:t>help </a:t>
            </a:r>
            <a:r>
              <a:rPr lang="en-GB" dirty="0"/>
              <a:t>to improve an organisation’s food hygiene rating score.</a:t>
            </a:r>
          </a:p>
        </p:txBody>
      </p:sp>
      <p:sp>
        <p:nvSpPr>
          <p:cNvPr id="2" name="Title 1"/>
          <p:cNvSpPr>
            <a:spLocks noGrp="1"/>
          </p:cNvSpPr>
          <p:nvPr>
            <p:ph type="title"/>
          </p:nvPr>
        </p:nvSpPr>
        <p:spPr/>
        <p:txBody>
          <a:bodyPr/>
          <a:lstStyle/>
          <a:p>
            <a:r>
              <a:rPr lang="en-GB" dirty="0"/>
              <a:t>Food safety systems:</a:t>
            </a:r>
          </a:p>
        </p:txBody>
      </p:sp>
    </p:spTree>
    <p:extLst>
      <p:ext uri="{BB962C8B-B14F-4D97-AF65-F5344CB8AC3E}">
        <p14:creationId xmlns:p14="http://schemas.microsoft.com/office/powerpoint/2010/main" val="318303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ensuring that proper safe working and food handling practices are in </a:t>
            </a:r>
            <a:r>
              <a:rPr lang="en-GB" dirty="0" smtClean="0"/>
              <a:t>place and </a:t>
            </a:r>
            <a:r>
              <a:rPr lang="en-GB" dirty="0"/>
              <a:t>applied</a:t>
            </a:r>
          </a:p>
          <a:p>
            <a:r>
              <a:rPr lang="en-GB" dirty="0" smtClean="0"/>
              <a:t>monitoring </a:t>
            </a:r>
            <a:r>
              <a:rPr lang="en-GB" dirty="0"/>
              <a:t>and recording of safe working and food handling practices</a:t>
            </a:r>
          </a:p>
          <a:p>
            <a:r>
              <a:rPr lang="en-GB" dirty="0" smtClean="0"/>
              <a:t>the </a:t>
            </a:r>
            <a:r>
              <a:rPr lang="en-GB" dirty="0"/>
              <a:t>identification of critical control points and critical limits</a:t>
            </a:r>
          </a:p>
          <a:p>
            <a:r>
              <a:rPr lang="en-GB" dirty="0" smtClean="0"/>
              <a:t>ensuring </a:t>
            </a:r>
            <a:r>
              <a:rPr lang="en-GB" dirty="0"/>
              <a:t>the effectiveness of control measures for different hazards</a:t>
            </a:r>
          </a:p>
          <a:p>
            <a:r>
              <a:rPr lang="en-GB" dirty="0" smtClean="0"/>
              <a:t>knowing </a:t>
            </a:r>
            <a:r>
              <a:rPr lang="en-GB" dirty="0"/>
              <a:t>how different conditions impact on the effectiveness of control measures</a:t>
            </a:r>
          </a:p>
          <a:p>
            <a:r>
              <a:rPr lang="en-GB" dirty="0" smtClean="0"/>
              <a:t>taking </a:t>
            </a:r>
            <a:r>
              <a:rPr lang="en-GB" dirty="0"/>
              <a:t>corrective actions and introducing measures for improvement.</a:t>
            </a:r>
          </a:p>
          <a:p>
            <a:endParaRPr lang="en-GB" dirty="0"/>
          </a:p>
        </p:txBody>
      </p:sp>
      <p:sp>
        <p:nvSpPr>
          <p:cNvPr id="3" name="Title 2"/>
          <p:cNvSpPr>
            <a:spLocks noGrp="1"/>
          </p:cNvSpPr>
          <p:nvPr>
            <p:ph type="title"/>
          </p:nvPr>
        </p:nvSpPr>
        <p:spPr/>
        <p:txBody>
          <a:bodyPr>
            <a:normAutofit fontScale="90000"/>
          </a:bodyPr>
          <a:lstStyle/>
          <a:p>
            <a:r>
              <a:rPr lang="en-GB" dirty="0"/>
              <a:t>Methods and procedures for controlling food safety:</a:t>
            </a:r>
          </a:p>
        </p:txBody>
      </p:sp>
    </p:spTree>
    <p:extLst>
      <p:ext uri="{BB962C8B-B14F-4D97-AF65-F5344CB8AC3E}">
        <p14:creationId xmlns:p14="http://schemas.microsoft.com/office/powerpoint/2010/main" val="2625192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285</TotalTime>
  <Words>3089</Words>
  <Application>Microsoft Office PowerPoint</Application>
  <PresentationFormat>On-screen Show (4:3)</PresentationFormat>
  <Paragraphs>374</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Concourse</vt:lpstr>
      <vt:lpstr>Unit 315 </vt:lpstr>
      <vt:lpstr>Aims</vt:lpstr>
      <vt:lpstr>A The role of the legislation in ensuring food safety in the workplace</vt:lpstr>
      <vt:lpstr>Task</vt:lpstr>
      <vt:lpstr>The role of government in the maintenance of food safety</vt:lpstr>
      <vt:lpstr>The responsibilities of employers and employees in respect of food safety legislation</vt:lpstr>
      <vt:lpstr>The importance of the organisation complying with legislation and the need for food safety systems</vt:lpstr>
      <vt:lpstr>Food safety systems:</vt:lpstr>
      <vt:lpstr>Methods and procedures for controlling food safety:</vt:lpstr>
      <vt:lpstr>The methods for, and the importance of, evaluating food safety controls and procedures:</vt:lpstr>
      <vt:lpstr>Group discussion </vt:lpstr>
      <vt:lpstr>The causes and sources of contamination</vt:lpstr>
      <vt:lpstr>Sources of contamination:</vt:lpstr>
      <vt:lpstr>The types of food poisoning bacteria and conditions required for multiplication</vt:lpstr>
      <vt:lpstr>Spoilage bacteria:</vt:lpstr>
      <vt:lpstr>Conditions required for growth and how these can be reduced or removed:</vt:lpstr>
      <vt:lpstr>High-risk groups, the reasons why and ways to manage risk:</vt:lpstr>
      <vt:lpstr>Bacterial food poisoning and food-borne disease</vt:lpstr>
      <vt:lpstr>Clostridium perfringens: </vt:lpstr>
      <vt:lpstr>Staphylococcus aureus:</vt:lpstr>
      <vt:lpstr>Bacillus cereus:</vt:lpstr>
      <vt:lpstr>Escherichia coli:</vt:lpstr>
      <vt:lpstr>Procedures for storage and temperature control</vt:lpstr>
      <vt:lpstr>Stock rotation:</vt:lpstr>
      <vt:lpstr>Dry food storage:</vt:lpstr>
      <vt:lpstr>Refrigerated storage: </vt:lpstr>
      <vt:lpstr>Transporting food: </vt:lpstr>
      <vt:lpstr>Cooking safely: </vt:lpstr>
      <vt:lpstr>Importance of temperature control: </vt:lpstr>
      <vt:lpstr>Legal temperature requirements: </vt:lpstr>
      <vt:lpstr>Methods for measuring temperature: </vt:lpstr>
      <vt:lpstr>Taking and recording temperature readings: </vt:lpstr>
      <vt:lpstr>Procedures for maintaining high standards of personal hygiene </vt:lpstr>
      <vt:lpstr>personal hygiene</vt:lpstr>
      <vt:lpstr>Procedures for cleaning, disinfection and waste disposal </vt:lpstr>
      <vt:lpstr>Cleanliness and good hygiene: </vt:lpstr>
      <vt:lpstr>Six-stage cleaning process: </vt:lpstr>
      <vt:lpstr>Cleaning and disinfecting schedules: </vt:lpstr>
      <vt:lpstr>Pests and pest control </vt:lpstr>
      <vt:lpstr>Importance of pest control and the impacts of infestation: </vt:lpstr>
      <vt:lpstr>Importance of pest control and the impacts of infestation:</vt:lpstr>
      <vt:lpstr>Health and safety legislation </vt:lpstr>
      <vt:lpstr>The supervisor’s role in health, safety and welfare in the workplace </vt:lpstr>
      <vt:lpstr>The terms ‘incident’, ‘accident’ and ‘occupational ill health’: </vt:lpstr>
      <vt:lpstr>The risks and control methods for common workplace hazards </vt:lpstr>
      <vt:lpstr>The main causes of injuries and ill health at work: </vt:lpstr>
      <vt:lpstr>How to manage accidents and incidents </vt:lpstr>
      <vt:lpstr>The role of the supervisor in the monitoring of food safety systems </vt:lpstr>
      <vt:lpstr>The role of the supervisor in the monitoring of food safety systems</vt:lpstr>
      <vt:lpstr>Purpose, process and importance of providing training of staff: </vt:lpstr>
      <vt:lpstr>Process of providing a healthy working environment: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10</dc:title>
  <dc:creator>Simon Kenmure</dc:creator>
  <cp:lastModifiedBy>Simon Kenmure</cp:lastModifiedBy>
  <cp:revision>31</cp:revision>
  <dcterms:created xsi:type="dcterms:W3CDTF">2019-05-21T08:43:55Z</dcterms:created>
  <dcterms:modified xsi:type="dcterms:W3CDTF">2020-09-22T08:01:39Z</dcterms:modified>
</cp:coreProperties>
</file>