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sldIdLst>
    <p:sldId id="256" r:id="rId2"/>
    <p:sldId id="257" r:id="rId3"/>
    <p:sldId id="258" r:id="rId4"/>
    <p:sldId id="259" r:id="rId5"/>
    <p:sldId id="260" r:id="rId6"/>
    <p:sldId id="269" r:id="rId7"/>
    <p:sldId id="262" r:id="rId8"/>
    <p:sldId id="271" r:id="rId9"/>
    <p:sldId id="272" r:id="rId10"/>
    <p:sldId id="264" r:id="rId11"/>
    <p:sldId id="265" r:id="rId12"/>
    <p:sldId id="267" r:id="rId13"/>
    <p:sldId id="268" r:id="rId14"/>
    <p:sldId id="273" r:id="rId15"/>
    <p:sldId id="270" r:id="rId16"/>
    <p:sldId id="266"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0925" autoAdjust="0"/>
  </p:normalViewPr>
  <p:slideViewPr>
    <p:cSldViewPr>
      <p:cViewPr varScale="1">
        <p:scale>
          <a:sx n="67" d="100"/>
          <a:sy n="67" d="100"/>
        </p:scale>
        <p:origin x="-1470" y="-96"/>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E68CF33-E338-4207-B604-8E5104194B2E}" type="datetimeFigureOut">
              <a:rPr lang="en-GB" smtClean="0"/>
              <a:t>22/09/2020</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D77ECC1-A375-482E-82E9-5E906CA5F1CA}" type="slidenum">
              <a:rPr lang="en-GB" smtClean="0"/>
              <a:t>‹#›</a:t>
            </a:fld>
            <a:endParaRPr lang="en-GB"/>
          </a:p>
        </p:txBody>
      </p:sp>
    </p:spTree>
    <p:extLst>
      <p:ext uri="{BB962C8B-B14F-4D97-AF65-F5344CB8AC3E}">
        <p14:creationId xmlns:p14="http://schemas.microsoft.com/office/powerpoint/2010/main" val="36260609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8" Type="http://schemas.openxmlformats.org/officeDocument/2006/relationships/hyperlink" Target="https://www.jamieoliver.com/recipes/lamb-recipes/grilled-moroccan-lamb-chops/" TargetMode="External"/><Relationship Id="rId13" Type="http://schemas.openxmlformats.org/officeDocument/2006/relationships/hyperlink" Target="https://www.jamieoliver.com/recipes/lamb-recipes/moroccan-lamb-stew/" TargetMode="External"/><Relationship Id="rId3" Type="http://schemas.openxmlformats.org/officeDocument/2006/relationships/hyperlink" Target="https://www.jamieoliver.com/recipes/lamb-recipes/slow-cooked-shoulder-of-lamb-with-roasted-vegetables/" TargetMode="External"/><Relationship Id="rId7" Type="http://schemas.openxmlformats.org/officeDocument/2006/relationships/hyperlink" Target="https://www.jamieoliver.com/recipes/lamb-recipes/grilled-lamb-chops-with-fattoush/" TargetMode="External"/><Relationship Id="rId12" Type="http://schemas.openxmlformats.org/officeDocument/2006/relationships/hyperlink" Target="https://www.jamieoliver.com/recipes/lamb-recipes/lamb-shank-tagine/" TargetMode="External"/><Relationship Id="rId2" Type="http://schemas.openxmlformats.org/officeDocument/2006/relationships/slide" Target="../slides/slide12.xml"/><Relationship Id="rId1" Type="http://schemas.openxmlformats.org/officeDocument/2006/relationships/notesMaster" Target="../notesMasters/notesMaster1.xml"/><Relationship Id="rId6" Type="http://schemas.openxmlformats.org/officeDocument/2006/relationships/hyperlink" Target="https://www.jamieoliver.com/recipes/lamb-recipes/sizzling-lamb-lollipops/" TargetMode="External"/><Relationship Id="rId11" Type="http://schemas.openxmlformats.org/officeDocument/2006/relationships/hyperlink" Target="https://www.jamieoliver.com/recipes/lamb-recipes/guinness-lamb-shank/" TargetMode="External"/><Relationship Id="rId5" Type="http://schemas.openxmlformats.org/officeDocument/2006/relationships/hyperlink" Target="https://www.jamieoliver.com/recipes/lamb-recipes/roast-rack-of-lamb-with-crushed-potatoes/" TargetMode="External"/><Relationship Id="rId10" Type="http://schemas.openxmlformats.org/officeDocument/2006/relationships/hyperlink" Target="https://www.jamieoliver.com/recipes/lamb-recipes/easter-lamb/" TargetMode="External"/><Relationship Id="rId4" Type="http://schemas.openxmlformats.org/officeDocument/2006/relationships/hyperlink" Target="https://www.jamieoliver.com/recipes/lamb-recipes/empire-roast-lamb/" TargetMode="External"/><Relationship Id="rId9" Type="http://schemas.openxmlformats.org/officeDocument/2006/relationships/hyperlink" Target="https://www.jamieoliver.com/recipes/lamb-recipes/best-roast-leg-of-lamb/" TargetMode="External"/><Relationship Id="rId14" Type="http://schemas.openxmlformats.org/officeDocument/2006/relationships/hyperlink" Target="https://www.jamieoliver.com/recipes/lamb-recipes/quick-lamb-kebabs/"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1" i="0" kern="1200" dirty="0" smtClean="0">
                <a:solidFill>
                  <a:schemeClr val="tx1"/>
                </a:solidFill>
                <a:effectLst/>
                <a:latin typeface="+mn-lt"/>
                <a:ea typeface="+mn-ea"/>
                <a:cs typeface="+mn-cs"/>
              </a:rPr>
              <a:t>Chuck</a:t>
            </a:r>
          </a:p>
          <a:p>
            <a:r>
              <a:rPr lang="en-GB" sz="1200" b="1" i="0" kern="1200" dirty="0" smtClean="0">
                <a:solidFill>
                  <a:schemeClr val="tx1"/>
                </a:solidFill>
                <a:effectLst/>
                <a:latin typeface="+mn-lt"/>
                <a:ea typeface="+mn-ea"/>
                <a:cs typeface="+mn-cs"/>
              </a:rPr>
              <a:t>Description</a:t>
            </a:r>
            <a:r>
              <a:rPr lang="en-GB" sz="1200" b="0" i="0" kern="1200" dirty="0" smtClean="0">
                <a:solidFill>
                  <a:schemeClr val="tx1"/>
                </a:solidFill>
                <a:effectLst/>
                <a:latin typeface="+mn-lt"/>
                <a:ea typeface="+mn-ea"/>
                <a:cs typeface="+mn-cs"/>
              </a:rPr>
              <a:t>: The chuck, also known as the seven-bone steak (in reference to the shape of the bone), is located near the shoulder and neck area of the cow.</a:t>
            </a:r>
          </a:p>
          <a:p>
            <a:r>
              <a:rPr lang="en-GB" sz="1200" b="1" i="0" kern="1200" dirty="0" smtClean="0">
                <a:solidFill>
                  <a:schemeClr val="tx1"/>
                </a:solidFill>
                <a:effectLst/>
                <a:latin typeface="+mn-lt"/>
                <a:ea typeface="+mn-ea"/>
                <a:cs typeface="+mn-cs"/>
              </a:rPr>
              <a:t>Types</a:t>
            </a:r>
            <a:r>
              <a:rPr lang="en-GB" sz="1200" b="0" i="0" kern="1200" dirty="0" smtClean="0">
                <a:solidFill>
                  <a:schemeClr val="tx1"/>
                </a:solidFill>
                <a:effectLst/>
                <a:latin typeface="+mn-lt"/>
                <a:ea typeface="+mn-ea"/>
                <a:cs typeface="+mn-cs"/>
              </a:rPr>
              <a:t>: The chuck cut yields some of the more economical cuts of beef, such as the chuck roast, chuck arm roast, and the flat iron steak.</a:t>
            </a:r>
          </a:p>
          <a:p>
            <a:r>
              <a:rPr lang="en-GB" sz="1200" b="1" i="0" kern="1200" dirty="0" smtClean="0">
                <a:solidFill>
                  <a:schemeClr val="tx1"/>
                </a:solidFill>
                <a:effectLst/>
                <a:latin typeface="+mn-lt"/>
                <a:ea typeface="+mn-ea"/>
                <a:cs typeface="+mn-cs"/>
              </a:rPr>
              <a:t>How to Cook</a:t>
            </a:r>
            <a:r>
              <a:rPr lang="en-GB" sz="1200" b="0" i="0" kern="1200" dirty="0" smtClean="0">
                <a:solidFill>
                  <a:schemeClr val="tx1"/>
                </a:solidFill>
                <a:effectLst/>
                <a:latin typeface="+mn-lt"/>
                <a:ea typeface="+mn-ea"/>
                <a:cs typeface="+mn-cs"/>
              </a:rPr>
              <a:t>: The chuck contains a significant amount of connective tissue, which contains collagen and can be a little tough, but provides great </a:t>
            </a:r>
            <a:r>
              <a:rPr lang="en-GB" sz="1200" b="0" i="0" kern="1200" dirty="0" err="1" smtClean="0">
                <a:solidFill>
                  <a:schemeClr val="tx1"/>
                </a:solidFill>
                <a:effectLst/>
                <a:latin typeface="+mn-lt"/>
                <a:ea typeface="+mn-ea"/>
                <a:cs typeface="+mn-cs"/>
              </a:rPr>
              <a:t>flavor</a:t>
            </a:r>
            <a:r>
              <a:rPr lang="en-GB" sz="1200" b="0" i="0" kern="1200" dirty="0" smtClean="0">
                <a:solidFill>
                  <a:schemeClr val="tx1"/>
                </a:solidFill>
                <a:effectLst/>
                <a:latin typeface="+mn-lt"/>
                <a:ea typeface="+mn-ea"/>
                <a:cs typeface="+mn-cs"/>
              </a:rPr>
              <a:t>. Chuck cuts of beef are best cooked slowly over time with a crock pot or by braising.</a:t>
            </a:r>
          </a:p>
          <a:p>
            <a:r>
              <a:rPr lang="en-GB" sz="1200" b="1" i="0" kern="1200" dirty="0" smtClean="0">
                <a:solidFill>
                  <a:schemeClr val="tx1"/>
                </a:solidFill>
                <a:effectLst/>
                <a:latin typeface="+mn-lt"/>
                <a:ea typeface="+mn-ea"/>
                <a:cs typeface="+mn-cs"/>
              </a:rPr>
              <a:t>Shank</a:t>
            </a:r>
          </a:p>
          <a:p>
            <a:r>
              <a:rPr lang="en-GB" sz="1200" b="1" i="0" kern="1200" dirty="0" smtClean="0">
                <a:solidFill>
                  <a:schemeClr val="tx1"/>
                </a:solidFill>
                <a:effectLst/>
                <a:latin typeface="+mn-lt"/>
                <a:ea typeface="+mn-ea"/>
                <a:cs typeface="+mn-cs"/>
              </a:rPr>
              <a:t>Description:</a:t>
            </a:r>
            <a:r>
              <a:rPr lang="en-GB" sz="1200" b="0" i="0" kern="1200" dirty="0" smtClean="0">
                <a:solidFill>
                  <a:schemeClr val="tx1"/>
                </a:solidFill>
                <a:effectLst/>
                <a:latin typeface="+mn-lt"/>
                <a:ea typeface="+mn-ea"/>
                <a:cs typeface="+mn-cs"/>
              </a:rPr>
              <a:t> The shank is the leg of the cow and is one of the toughest meats. This is because the leg muscle is constantly used, creating a tough, sinewy cut. Therefore, it is one of the less popular, but also one of the cheapest.</a:t>
            </a:r>
          </a:p>
          <a:p>
            <a:r>
              <a:rPr lang="en-GB" sz="1200" b="1" i="0" kern="1200" dirty="0" smtClean="0">
                <a:solidFill>
                  <a:schemeClr val="tx1"/>
                </a:solidFill>
                <a:effectLst/>
                <a:latin typeface="+mn-lt"/>
                <a:ea typeface="+mn-ea"/>
                <a:cs typeface="+mn-cs"/>
              </a:rPr>
              <a:t>Types:</a:t>
            </a:r>
            <a:r>
              <a:rPr lang="en-GB" sz="1200" b="0" i="0" kern="1200" dirty="0" smtClean="0">
                <a:solidFill>
                  <a:schemeClr val="tx1"/>
                </a:solidFill>
                <a:effectLst/>
                <a:latin typeface="+mn-lt"/>
                <a:ea typeface="+mn-ea"/>
                <a:cs typeface="+mn-cs"/>
              </a:rPr>
              <a:t> The Shank doesn't yield very many cuts of meat, just the shank or the shank cross cut. It is also used in very low fat ratios of ground beef.</a:t>
            </a:r>
          </a:p>
          <a:p>
            <a:r>
              <a:rPr lang="en-GB" sz="1200" b="1" i="0" kern="1200" dirty="0" smtClean="0">
                <a:solidFill>
                  <a:schemeClr val="tx1"/>
                </a:solidFill>
                <a:effectLst/>
                <a:latin typeface="+mn-lt"/>
                <a:ea typeface="+mn-ea"/>
                <a:cs typeface="+mn-cs"/>
              </a:rPr>
              <a:t>How to Cook:</a:t>
            </a:r>
            <a:r>
              <a:rPr lang="en-GB" sz="1200" b="0" i="0" kern="1200" dirty="0" smtClean="0">
                <a:solidFill>
                  <a:schemeClr val="tx1"/>
                </a:solidFill>
                <a:effectLst/>
                <a:latin typeface="+mn-lt"/>
                <a:ea typeface="+mn-ea"/>
                <a:cs typeface="+mn-cs"/>
              </a:rPr>
              <a:t> The shank is best cooked over a long period and in liquid. It is best in soups, stews, or to make beef stock.</a:t>
            </a:r>
          </a:p>
          <a:p>
            <a:r>
              <a:rPr lang="en-GB" sz="1200" b="1" i="0" kern="1200" dirty="0" smtClean="0">
                <a:solidFill>
                  <a:schemeClr val="tx1"/>
                </a:solidFill>
                <a:effectLst/>
                <a:latin typeface="+mn-lt"/>
                <a:ea typeface="+mn-ea"/>
                <a:cs typeface="+mn-cs"/>
              </a:rPr>
              <a:t>Brisket</a:t>
            </a:r>
          </a:p>
          <a:p>
            <a:r>
              <a:rPr lang="en-GB" sz="1200" b="1" i="0" kern="1200" dirty="0" smtClean="0">
                <a:solidFill>
                  <a:schemeClr val="tx1"/>
                </a:solidFill>
                <a:effectLst/>
                <a:latin typeface="+mn-lt"/>
                <a:ea typeface="+mn-ea"/>
                <a:cs typeface="+mn-cs"/>
              </a:rPr>
              <a:t>Description</a:t>
            </a:r>
            <a:r>
              <a:rPr lang="en-GB" sz="1200" b="0" i="0" kern="1200" dirty="0" smtClean="0">
                <a:solidFill>
                  <a:schemeClr val="tx1"/>
                </a:solidFill>
                <a:effectLst/>
                <a:latin typeface="+mn-lt"/>
                <a:ea typeface="+mn-ea"/>
                <a:cs typeface="+mn-cs"/>
              </a:rPr>
              <a:t>: Brisket is cut from the breast or the lower portion of the cow. Like the shank, it has a lot of connective tissue and can be quite tough unless cooked properly.</a:t>
            </a:r>
          </a:p>
          <a:p>
            <a:r>
              <a:rPr lang="en-GB" sz="1200" b="1" i="0" kern="1200" dirty="0" smtClean="0">
                <a:solidFill>
                  <a:schemeClr val="tx1"/>
                </a:solidFill>
                <a:effectLst/>
                <a:latin typeface="+mn-lt"/>
                <a:ea typeface="+mn-ea"/>
                <a:cs typeface="+mn-cs"/>
              </a:rPr>
              <a:t>Types: </a:t>
            </a:r>
            <a:r>
              <a:rPr lang="en-GB" sz="1200" b="0" i="0" kern="1200" dirty="0" smtClean="0">
                <a:solidFill>
                  <a:schemeClr val="tx1"/>
                </a:solidFill>
                <a:effectLst/>
                <a:latin typeface="+mn-lt"/>
                <a:ea typeface="+mn-ea"/>
                <a:cs typeface="+mn-cs"/>
              </a:rPr>
              <a:t>The brisket is known by two main cuts of meat: brisket flat cut and the brisket point cut.</a:t>
            </a:r>
          </a:p>
          <a:p>
            <a:r>
              <a:rPr lang="en-GB" sz="1200" b="1" i="0" kern="1200" dirty="0" smtClean="0">
                <a:solidFill>
                  <a:schemeClr val="tx1"/>
                </a:solidFill>
                <a:effectLst/>
                <a:latin typeface="+mn-lt"/>
                <a:ea typeface="+mn-ea"/>
                <a:cs typeface="+mn-cs"/>
              </a:rPr>
              <a:t>How to Cook: </a:t>
            </a:r>
            <a:r>
              <a:rPr lang="en-GB" sz="1200" b="0" i="0" kern="1200" dirty="0" smtClean="0">
                <a:solidFill>
                  <a:schemeClr val="tx1"/>
                </a:solidFill>
                <a:effectLst/>
                <a:latin typeface="+mn-lt"/>
                <a:ea typeface="+mn-ea"/>
                <a:cs typeface="+mn-cs"/>
              </a:rPr>
              <a:t>Brisket is a </a:t>
            </a:r>
            <a:r>
              <a:rPr lang="en-GB" sz="1200" b="0" i="0" kern="1200" dirty="0" err="1" smtClean="0">
                <a:solidFill>
                  <a:schemeClr val="tx1"/>
                </a:solidFill>
                <a:effectLst/>
                <a:latin typeface="+mn-lt"/>
                <a:ea typeface="+mn-ea"/>
                <a:cs typeface="+mn-cs"/>
              </a:rPr>
              <a:t>favorite</a:t>
            </a:r>
            <a:r>
              <a:rPr lang="en-GB" sz="1200" b="0" i="0" kern="1200" dirty="0" smtClean="0">
                <a:solidFill>
                  <a:schemeClr val="tx1"/>
                </a:solidFill>
                <a:effectLst/>
                <a:latin typeface="+mn-lt"/>
                <a:ea typeface="+mn-ea"/>
                <a:cs typeface="+mn-cs"/>
              </a:rPr>
              <a:t> of </a:t>
            </a:r>
            <a:r>
              <a:rPr lang="en-GB" sz="1200" b="0" i="0" kern="1200" dirty="0" err="1" smtClean="0">
                <a:solidFill>
                  <a:schemeClr val="tx1"/>
                </a:solidFill>
                <a:effectLst/>
                <a:latin typeface="+mn-lt"/>
                <a:ea typeface="+mn-ea"/>
                <a:cs typeface="+mn-cs"/>
              </a:rPr>
              <a:t>BBQ'ers</a:t>
            </a:r>
            <a:r>
              <a:rPr lang="en-GB" sz="1200" b="0" i="0" kern="1200" dirty="0" smtClean="0">
                <a:solidFill>
                  <a:schemeClr val="tx1"/>
                </a:solidFill>
                <a:effectLst/>
                <a:latin typeface="+mn-lt"/>
                <a:ea typeface="+mn-ea"/>
                <a:cs typeface="+mn-cs"/>
              </a:rPr>
              <a:t> everywhere and is best cooked smoked or braised.</a:t>
            </a:r>
          </a:p>
          <a:p>
            <a:r>
              <a:rPr lang="en-GB" sz="1200" b="1" i="0" kern="1200" dirty="0" smtClean="0">
                <a:solidFill>
                  <a:schemeClr val="tx1"/>
                </a:solidFill>
                <a:effectLst/>
                <a:latin typeface="+mn-lt"/>
                <a:ea typeface="+mn-ea"/>
                <a:cs typeface="+mn-cs"/>
              </a:rPr>
              <a:t>Ribs</a:t>
            </a:r>
          </a:p>
          <a:p>
            <a:r>
              <a:rPr lang="en-GB" sz="1200" b="1" i="0" kern="1200" dirty="0" smtClean="0">
                <a:solidFill>
                  <a:schemeClr val="tx1"/>
                </a:solidFill>
                <a:effectLst/>
                <a:latin typeface="+mn-lt"/>
                <a:ea typeface="+mn-ea"/>
                <a:cs typeface="+mn-cs"/>
              </a:rPr>
              <a:t>Description:</a:t>
            </a:r>
            <a:r>
              <a:rPr lang="en-GB" sz="1200" b="0" i="0" kern="1200" dirty="0" smtClean="0">
                <a:solidFill>
                  <a:schemeClr val="tx1"/>
                </a:solidFill>
                <a:effectLst/>
                <a:latin typeface="+mn-lt"/>
                <a:ea typeface="+mn-ea"/>
                <a:cs typeface="+mn-cs"/>
              </a:rPr>
              <a:t> The rib includes some of the finest cuts of the cow, and is the known for its juiciness, tenderness, superb marbling, and </a:t>
            </a:r>
            <a:r>
              <a:rPr lang="en-GB" sz="1200" b="0" i="0" kern="1200" dirty="0" err="1" smtClean="0">
                <a:solidFill>
                  <a:schemeClr val="tx1"/>
                </a:solidFill>
                <a:effectLst/>
                <a:latin typeface="+mn-lt"/>
                <a:ea typeface="+mn-ea"/>
                <a:cs typeface="+mn-cs"/>
              </a:rPr>
              <a:t>flavor</a:t>
            </a:r>
            <a:r>
              <a:rPr lang="en-GB" sz="1200" b="0" i="0" kern="1200" dirty="0" smtClean="0">
                <a:solidFill>
                  <a:schemeClr val="tx1"/>
                </a:solidFill>
                <a:effectLst/>
                <a:latin typeface="+mn-lt"/>
                <a:ea typeface="+mn-ea"/>
                <a:cs typeface="+mn-cs"/>
              </a:rPr>
              <a:t>. The rib cut refers to ribs 6 through 12 on the cow.</a:t>
            </a:r>
          </a:p>
          <a:p>
            <a:r>
              <a:rPr lang="en-GB" sz="1200" b="1" i="0" kern="1200" dirty="0" smtClean="0">
                <a:solidFill>
                  <a:schemeClr val="tx1"/>
                </a:solidFill>
                <a:effectLst/>
                <a:latin typeface="+mn-lt"/>
                <a:ea typeface="+mn-ea"/>
                <a:cs typeface="+mn-cs"/>
              </a:rPr>
              <a:t>Types:</a:t>
            </a:r>
            <a:r>
              <a:rPr lang="en-GB" sz="1200" b="0" i="0" kern="1200" dirty="0" smtClean="0">
                <a:solidFill>
                  <a:schemeClr val="tx1"/>
                </a:solidFill>
                <a:effectLst/>
                <a:latin typeface="+mn-lt"/>
                <a:ea typeface="+mn-ea"/>
                <a:cs typeface="+mn-cs"/>
              </a:rPr>
              <a:t> The rib includes several of the finest cuts of the cow, including the prime rib, short rib, rib-eye steak, and rib-eye roasts.</a:t>
            </a:r>
          </a:p>
          <a:p>
            <a:r>
              <a:rPr lang="en-GB" sz="1200" b="1" i="0" kern="1200" dirty="0" smtClean="0">
                <a:solidFill>
                  <a:schemeClr val="tx1"/>
                </a:solidFill>
                <a:effectLst/>
                <a:latin typeface="+mn-lt"/>
                <a:ea typeface="+mn-ea"/>
                <a:cs typeface="+mn-cs"/>
              </a:rPr>
              <a:t>How to Cook: </a:t>
            </a:r>
            <a:r>
              <a:rPr lang="en-GB" sz="1200" b="0" i="0" kern="1200" dirty="0" smtClean="0">
                <a:solidFill>
                  <a:schemeClr val="tx1"/>
                </a:solidFill>
                <a:effectLst/>
                <a:latin typeface="+mn-lt"/>
                <a:ea typeface="+mn-ea"/>
                <a:cs typeface="+mn-cs"/>
              </a:rPr>
              <a:t>Rib cuts are best cooked over dry heat and for long periods of time. American </a:t>
            </a:r>
            <a:r>
              <a:rPr lang="en-GB" sz="1200" b="0" i="0" kern="1200" dirty="0" err="1" smtClean="0">
                <a:solidFill>
                  <a:schemeClr val="tx1"/>
                </a:solidFill>
                <a:effectLst/>
                <a:latin typeface="+mn-lt"/>
                <a:ea typeface="+mn-ea"/>
                <a:cs typeface="+mn-cs"/>
              </a:rPr>
              <a:t>BBQ'ers</a:t>
            </a:r>
            <a:r>
              <a:rPr lang="en-GB" sz="1200" b="0" i="0" kern="1200" dirty="0" smtClean="0">
                <a:solidFill>
                  <a:schemeClr val="tx1"/>
                </a:solidFill>
                <a:effectLst/>
                <a:latin typeface="+mn-lt"/>
                <a:ea typeface="+mn-ea"/>
                <a:cs typeface="+mn-cs"/>
              </a:rPr>
              <a:t> </a:t>
            </a:r>
            <a:r>
              <a:rPr lang="en-GB" sz="1200" b="0" i="0" kern="1200" dirty="0" err="1" smtClean="0">
                <a:solidFill>
                  <a:schemeClr val="tx1"/>
                </a:solidFill>
                <a:effectLst/>
                <a:latin typeface="+mn-lt"/>
                <a:ea typeface="+mn-ea"/>
                <a:cs typeface="+mn-cs"/>
              </a:rPr>
              <a:t>favor</a:t>
            </a:r>
            <a:r>
              <a:rPr lang="en-GB" sz="1200" b="0" i="0" kern="1200" dirty="0" smtClean="0">
                <a:solidFill>
                  <a:schemeClr val="tx1"/>
                </a:solidFill>
                <a:effectLst/>
                <a:latin typeface="+mn-lt"/>
                <a:ea typeface="+mn-ea"/>
                <a:cs typeface="+mn-cs"/>
              </a:rPr>
              <a:t> grilling or smoking these tender cuts.</a:t>
            </a:r>
          </a:p>
          <a:p>
            <a:r>
              <a:rPr lang="en-GB" sz="1200" b="0" i="0" kern="1200" dirty="0" smtClean="0">
                <a:solidFill>
                  <a:schemeClr val="tx1"/>
                </a:solidFill>
                <a:effectLst/>
                <a:latin typeface="+mn-lt"/>
                <a:ea typeface="+mn-ea"/>
                <a:cs typeface="+mn-cs"/>
              </a:rPr>
              <a:t>A cut of cooked prime rib, one of the most </a:t>
            </a:r>
            <a:r>
              <a:rPr lang="en-GB" sz="1200" b="0" i="0" kern="1200" dirty="0" err="1" smtClean="0">
                <a:solidFill>
                  <a:schemeClr val="tx1"/>
                </a:solidFill>
                <a:effectLst/>
                <a:latin typeface="+mn-lt"/>
                <a:ea typeface="+mn-ea"/>
                <a:cs typeface="+mn-cs"/>
              </a:rPr>
              <a:t>flavorful</a:t>
            </a:r>
            <a:r>
              <a:rPr lang="en-GB" sz="1200" b="0" i="0" kern="1200" dirty="0" smtClean="0">
                <a:solidFill>
                  <a:schemeClr val="tx1"/>
                </a:solidFill>
                <a:effectLst/>
                <a:latin typeface="+mn-lt"/>
                <a:ea typeface="+mn-ea"/>
                <a:cs typeface="+mn-cs"/>
              </a:rPr>
              <a:t> cuts of beef.</a:t>
            </a:r>
          </a:p>
          <a:p>
            <a:r>
              <a:rPr lang="en-GB" sz="1200" b="1" i="0" kern="1200" dirty="0" smtClean="0">
                <a:solidFill>
                  <a:schemeClr val="tx1"/>
                </a:solidFill>
                <a:effectLst/>
                <a:latin typeface="+mn-lt"/>
                <a:ea typeface="+mn-ea"/>
                <a:cs typeface="+mn-cs"/>
              </a:rPr>
              <a:t>Short Plate</a:t>
            </a:r>
          </a:p>
          <a:p>
            <a:r>
              <a:rPr lang="en-GB" sz="1200" b="1" i="0" kern="1200" dirty="0" smtClean="0">
                <a:solidFill>
                  <a:schemeClr val="tx1"/>
                </a:solidFill>
                <a:effectLst/>
                <a:latin typeface="+mn-lt"/>
                <a:ea typeface="+mn-ea"/>
                <a:cs typeface="+mn-cs"/>
              </a:rPr>
              <a:t>Description: </a:t>
            </a:r>
            <a:r>
              <a:rPr lang="en-GB" sz="1200" b="0" i="0" kern="1200" dirty="0" smtClean="0">
                <a:solidFill>
                  <a:schemeClr val="tx1"/>
                </a:solidFill>
                <a:effectLst/>
                <a:latin typeface="+mn-lt"/>
                <a:ea typeface="+mn-ea"/>
                <a:cs typeface="+mn-cs"/>
              </a:rPr>
              <a:t>The short plate is located on the front belly of the cow below the ribs. It contains a lot of cartilage and is kind of fatty and tough.</a:t>
            </a:r>
          </a:p>
          <a:p>
            <a:r>
              <a:rPr lang="en-GB" sz="1200" b="1" i="0" kern="1200" dirty="0" smtClean="0">
                <a:solidFill>
                  <a:schemeClr val="tx1"/>
                </a:solidFill>
                <a:effectLst/>
                <a:latin typeface="+mn-lt"/>
                <a:ea typeface="+mn-ea"/>
                <a:cs typeface="+mn-cs"/>
              </a:rPr>
              <a:t>Types:</a:t>
            </a:r>
            <a:r>
              <a:rPr lang="en-GB" sz="1200" b="0" i="0" kern="1200" dirty="0" smtClean="0">
                <a:solidFill>
                  <a:schemeClr val="tx1"/>
                </a:solidFill>
                <a:effectLst/>
                <a:latin typeface="+mn-lt"/>
                <a:ea typeface="+mn-ea"/>
                <a:cs typeface="+mn-cs"/>
              </a:rPr>
              <a:t> It contains a few different cuts including the short ribs, hangar steak, and the skirt steak. It is best known for being used to make carne </a:t>
            </a:r>
            <a:r>
              <a:rPr lang="en-GB" sz="1200" b="0" i="0" kern="1200" dirty="0" err="1" smtClean="0">
                <a:solidFill>
                  <a:schemeClr val="tx1"/>
                </a:solidFill>
                <a:effectLst/>
                <a:latin typeface="+mn-lt"/>
                <a:ea typeface="+mn-ea"/>
                <a:cs typeface="+mn-cs"/>
              </a:rPr>
              <a:t>asada</a:t>
            </a:r>
            <a:r>
              <a:rPr lang="en-GB" sz="1200" b="0" i="0" kern="1200" dirty="0" smtClean="0">
                <a:solidFill>
                  <a:schemeClr val="tx1"/>
                </a:solidFill>
                <a:effectLst/>
                <a:latin typeface="+mn-lt"/>
                <a:ea typeface="+mn-ea"/>
                <a:cs typeface="+mn-cs"/>
              </a:rPr>
              <a:t>.</a:t>
            </a:r>
          </a:p>
          <a:p>
            <a:r>
              <a:rPr lang="en-GB" sz="1200" b="1" i="0" kern="1200" dirty="0" smtClean="0">
                <a:solidFill>
                  <a:schemeClr val="tx1"/>
                </a:solidFill>
                <a:effectLst/>
                <a:latin typeface="+mn-lt"/>
                <a:ea typeface="+mn-ea"/>
                <a:cs typeface="+mn-cs"/>
              </a:rPr>
              <a:t>How to Cook:</a:t>
            </a:r>
            <a:r>
              <a:rPr lang="en-GB" sz="1200" b="0" i="0" kern="1200" dirty="0" smtClean="0">
                <a:solidFill>
                  <a:schemeClr val="tx1"/>
                </a:solidFill>
                <a:effectLst/>
                <a:latin typeface="+mn-lt"/>
                <a:ea typeface="+mn-ea"/>
                <a:cs typeface="+mn-cs"/>
              </a:rPr>
              <a:t> Best braised because of its toughness.</a:t>
            </a:r>
          </a:p>
          <a:p>
            <a:r>
              <a:rPr lang="en-GB" sz="1200" b="1" i="0" kern="1200" dirty="0" smtClean="0">
                <a:solidFill>
                  <a:schemeClr val="tx1"/>
                </a:solidFill>
                <a:effectLst/>
                <a:latin typeface="+mn-lt"/>
                <a:ea typeface="+mn-ea"/>
                <a:cs typeface="+mn-cs"/>
              </a:rPr>
              <a:t>Flank</a:t>
            </a:r>
          </a:p>
          <a:p>
            <a:r>
              <a:rPr lang="en-GB" sz="1200" b="1" i="0" kern="1200" dirty="0" smtClean="0">
                <a:solidFill>
                  <a:schemeClr val="tx1"/>
                </a:solidFill>
                <a:effectLst/>
                <a:latin typeface="+mn-lt"/>
                <a:ea typeface="+mn-ea"/>
                <a:cs typeface="+mn-cs"/>
              </a:rPr>
              <a:t>Description:</a:t>
            </a:r>
            <a:r>
              <a:rPr lang="en-GB" sz="1200" b="0" i="0" kern="1200" dirty="0" smtClean="0">
                <a:solidFill>
                  <a:schemeClr val="tx1"/>
                </a:solidFill>
                <a:effectLst/>
                <a:latin typeface="+mn-lt"/>
                <a:ea typeface="+mn-ea"/>
                <a:cs typeface="+mn-cs"/>
              </a:rPr>
              <a:t> The flank is a long flat cut from the abdominal muscles of the cow. It is one of the toughest cuts of meat.</a:t>
            </a:r>
          </a:p>
          <a:p>
            <a:r>
              <a:rPr lang="en-GB" sz="1200" b="1" i="0" kern="1200" dirty="0" smtClean="0">
                <a:solidFill>
                  <a:schemeClr val="tx1"/>
                </a:solidFill>
                <a:effectLst/>
                <a:latin typeface="+mn-lt"/>
                <a:ea typeface="+mn-ea"/>
                <a:cs typeface="+mn-cs"/>
              </a:rPr>
              <a:t>Types: </a:t>
            </a:r>
            <a:r>
              <a:rPr lang="en-GB" sz="1200" b="0" i="0" kern="1200" dirty="0" smtClean="0">
                <a:solidFill>
                  <a:schemeClr val="tx1"/>
                </a:solidFill>
                <a:effectLst/>
                <a:latin typeface="+mn-lt"/>
                <a:ea typeface="+mn-ea"/>
                <a:cs typeface="+mn-cs"/>
              </a:rPr>
              <a:t>The flank is usually cut into flap steaks or flank steaks. It is typically used in Asian and Mexican cuisine as stir-fry or fajita beef. It can also be used in London broil.</a:t>
            </a:r>
          </a:p>
          <a:p>
            <a:r>
              <a:rPr lang="en-GB" sz="1200" b="1" i="0" kern="1200" dirty="0" smtClean="0">
                <a:solidFill>
                  <a:schemeClr val="tx1"/>
                </a:solidFill>
                <a:effectLst/>
                <a:latin typeface="+mn-lt"/>
                <a:ea typeface="+mn-ea"/>
                <a:cs typeface="+mn-cs"/>
              </a:rPr>
              <a:t>How to Cook:</a:t>
            </a:r>
            <a:r>
              <a:rPr lang="en-GB" sz="1200" b="0" i="0" kern="1200" dirty="0" smtClean="0">
                <a:solidFill>
                  <a:schemeClr val="tx1"/>
                </a:solidFill>
                <a:effectLst/>
                <a:latin typeface="+mn-lt"/>
                <a:ea typeface="+mn-ea"/>
                <a:cs typeface="+mn-cs"/>
              </a:rPr>
              <a:t> Due to its excessive toughness, flank cuts are best cooked with moist methods like braising.</a:t>
            </a:r>
          </a:p>
          <a:p>
            <a:r>
              <a:rPr lang="en-GB" sz="1200" b="1" i="0" kern="1200" dirty="0" smtClean="0">
                <a:solidFill>
                  <a:schemeClr val="tx1"/>
                </a:solidFill>
                <a:effectLst/>
                <a:latin typeface="+mn-lt"/>
                <a:ea typeface="+mn-ea"/>
                <a:cs typeface="+mn-cs"/>
              </a:rPr>
              <a:t>Loin</a:t>
            </a:r>
          </a:p>
          <a:p>
            <a:r>
              <a:rPr lang="en-GB" sz="1200" b="1" i="0" kern="1200" dirty="0" smtClean="0">
                <a:solidFill>
                  <a:schemeClr val="tx1"/>
                </a:solidFill>
                <a:effectLst/>
                <a:latin typeface="+mn-lt"/>
                <a:ea typeface="+mn-ea"/>
                <a:cs typeface="+mn-cs"/>
              </a:rPr>
              <a:t>Description:</a:t>
            </a:r>
            <a:r>
              <a:rPr lang="en-GB" sz="1200" b="0" i="0" kern="1200" dirty="0" smtClean="0">
                <a:solidFill>
                  <a:schemeClr val="tx1"/>
                </a:solidFill>
                <a:effectLst/>
                <a:latin typeface="+mn-lt"/>
                <a:ea typeface="+mn-ea"/>
                <a:cs typeface="+mn-cs"/>
              </a:rPr>
              <a:t> The loin is cut from the back of the cow, typically a portion of the hindquarter directly behind the ribs. It is one of the most tender and desirable cuts of beef.</a:t>
            </a:r>
          </a:p>
          <a:p>
            <a:r>
              <a:rPr lang="en-GB" sz="1200" b="1" i="0" kern="1200" dirty="0" smtClean="0">
                <a:solidFill>
                  <a:schemeClr val="tx1"/>
                </a:solidFill>
                <a:effectLst/>
                <a:latin typeface="+mn-lt"/>
                <a:ea typeface="+mn-ea"/>
                <a:cs typeface="+mn-cs"/>
              </a:rPr>
              <a:t>Types:</a:t>
            </a:r>
            <a:r>
              <a:rPr lang="en-GB" sz="1200" b="0" i="0" kern="1200" dirty="0" smtClean="0">
                <a:solidFill>
                  <a:schemeClr val="tx1"/>
                </a:solidFill>
                <a:effectLst/>
                <a:latin typeface="+mn-lt"/>
                <a:ea typeface="+mn-ea"/>
                <a:cs typeface="+mn-cs"/>
              </a:rPr>
              <a:t> The loin is best known for producing filet mignon, porterhouse steak, and the T-bone steak. However, it also contains the KC strip, tenderloin roast, and the shell steak.</a:t>
            </a:r>
          </a:p>
          <a:p>
            <a:r>
              <a:rPr lang="en-GB" sz="1200" b="1" i="0" kern="1200" dirty="0" smtClean="0">
                <a:solidFill>
                  <a:schemeClr val="tx1"/>
                </a:solidFill>
                <a:effectLst/>
                <a:latin typeface="+mn-lt"/>
                <a:ea typeface="+mn-ea"/>
                <a:cs typeface="+mn-cs"/>
              </a:rPr>
              <a:t>How to Cook:</a:t>
            </a:r>
            <a:r>
              <a:rPr lang="en-GB" sz="1200" b="0" i="0" kern="1200" dirty="0" smtClean="0">
                <a:solidFill>
                  <a:schemeClr val="tx1"/>
                </a:solidFill>
                <a:effectLst/>
                <a:latin typeface="+mn-lt"/>
                <a:ea typeface="+mn-ea"/>
                <a:cs typeface="+mn-cs"/>
              </a:rPr>
              <a:t> Loin cuts are best cooked over dry heat such as on a grill.</a:t>
            </a:r>
          </a:p>
          <a:p>
            <a:r>
              <a:rPr lang="en-GB" sz="1200" b="0" i="0" kern="1200" dirty="0" smtClean="0">
                <a:solidFill>
                  <a:schemeClr val="tx1"/>
                </a:solidFill>
                <a:effectLst/>
                <a:latin typeface="+mn-lt"/>
                <a:ea typeface="+mn-ea"/>
                <a:cs typeface="+mn-cs"/>
              </a:rPr>
              <a:t>A cut of New York Steak, also known as a strip steak.</a:t>
            </a:r>
          </a:p>
          <a:p>
            <a:r>
              <a:rPr lang="en-GB" sz="1200" b="1" i="0" kern="1200" dirty="0" smtClean="0">
                <a:solidFill>
                  <a:schemeClr val="tx1"/>
                </a:solidFill>
                <a:effectLst/>
                <a:latin typeface="+mn-lt"/>
                <a:ea typeface="+mn-ea"/>
                <a:cs typeface="+mn-cs"/>
              </a:rPr>
              <a:t>Sirloin</a:t>
            </a:r>
          </a:p>
          <a:p>
            <a:r>
              <a:rPr lang="en-GB" sz="1200" b="1" i="0" kern="1200" dirty="0" smtClean="0">
                <a:solidFill>
                  <a:schemeClr val="tx1"/>
                </a:solidFill>
                <a:effectLst/>
                <a:latin typeface="+mn-lt"/>
                <a:ea typeface="+mn-ea"/>
                <a:cs typeface="+mn-cs"/>
              </a:rPr>
              <a:t>Description:</a:t>
            </a:r>
            <a:r>
              <a:rPr lang="en-GB" sz="1200" b="0" i="0" kern="1200" dirty="0" smtClean="0">
                <a:solidFill>
                  <a:schemeClr val="tx1"/>
                </a:solidFill>
                <a:effectLst/>
                <a:latin typeface="+mn-lt"/>
                <a:ea typeface="+mn-ea"/>
                <a:cs typeface="+mn-cs"/>
              </a:rPr>
              <a:t> Sirloin is also cut from the back of the cow, just past the loin (</a:t>
            </a:r>
            <a:r>
              <a:rPr lang="en-GB" sz="1200" b="0" i="0" kern="1200" dirty="0" err="1" smtClean="0">
                <a:solidFill>
                  <a:schemeClr val="tx1"/>
                </a:solidFill>
                <a:effectLst/>
                <a:latin typeface="+mn-lt"/>
                <a:ea typeface="+mn-ea"/>
                <a:cs typeface="+mn-cs"/>
              </a:rPr>
              <a:t>a.k.a</a:t>
            </a:r>
            <a:r>
              <a:rPr lang="en-GB" sz="1200" b="0" i="0" kern="1200" dirty="0" smtClean="0">
                <a:solidFill>
                  <a:schemeClr val="tx1"/>
                </a:solidFill>
                <a:effectLst/>
                <a:latin typeface="+mn-lt"/>
                <a:ea typeface="+mn-ea"/>
                <a:cs typeface="+mn-cs"/>
              </a:rPr>
              <a:t> the short loin). Although, not as tender as the loin cuts, the sirloin is still a very popular cut of beef.</a:t>
            </a:r>
          </a:p>
          <a:p>
            <a:r>
              <a:rPr lang="en-GB" sz="1200" b="1" i="0" kern="1200" dirty="0" smtClean="0">
                <a:solidFill>
                  <a:schemeClr val="tx1"/>
                </a:solidFill>
                <a:effectLst/>
                <a:latin typeface="+mn-lt"/>
                <a:ea typeface="+mn-ea"/>
                <a:cs typeface="+mn-cs"/>
              </a:rPr>
              <a:t>Types:</a:t>
            </a:r>
            <a:r>
              <a:rPr lang="en-GB" sz="1200" b="0" i="0" kern="1200" dirty="0" smtClean="0">
                <a:solidFill>
                  <a:schemeClr val="tx1"/>
                </a:solidFill>
                <a:effectLst/>
                <a:latin typeface="+mn-lt"/>
                <a:ea typeface="+mn-ea"/>
                <a:cs typeface="+mn-cs"/>
              </a:rPr>
              <a:t> The sirloin contains the top sirloin, bottom sirloin, and </a:t>
            </a:r>
            <a:r>
              <a:rPr lang="en-GB" sz="1200" b="0" i="0" kern="1200" dirty="0" err="1" smtClean="0">
                <a:solidFill>
                  <a:schemeClr val="tx1"/>
                </a:solidFill>
                <a:effectLst/>
                <a:latin typeface="+mn-lt"/>
                <a:ea typeface="+mn-ea"/>
                <a:cs typeface="+mn-cs"/>
              </a:rPr>
              <a:t>center</a:t>
            </a:r>
            <a:r>
              <a:rPr lang="en-GB" sz="1200" b="0" i="0" kern="1200" dirty="0" smtClean="0">
                <a:solidFill>
                  <a:schemeClr val="tx1"/>
                </a:solidFill>
                <a:effectLst/>
                <a:latin typeface="+mn-lt"/>
                <a:ea typeface="+mn-ea"/>
                <a:cs typeface="+mn-cs"/>
              </a:rPr>
              <a:t> cut sirloin steaks, as well as the tri-tip steak, filet of sirloin, and the ball tip roast.</a:t>
            </a:r>
          </a:p>
          <a:p>
            <a:r>
              <a:rPr lang="en-GB" sz="1200" b="1" i="0" kern="1200" dirty="0" smtClean="0">
                <a:solidFill>
                  <a:schemeClr val="tx1"/>
                </a:solidFill>
                <a:effectLst/>
                <a:latin typeface="+mn-lt"/>
                <a:ea typeface="+mn-ea"/>
                <a:cs typeface="+mn-cs"/>
              </a:rPr>
              <a:t>How to Cook:</a:t>
            </a:r>
            <a:r>
              <a:rPr lang="en-GB" sz="1200" b="0" i="0" kern="1200" dirty="0" smtClean="0">
                <a:solidFill>
                  <a:schemeClr val="tx1"/>
                </a:solidFill>
                <a:effectLst/>
                <a:latin typeface="+mn-lt"/>
                <a:ea typeface="+mn-ea"/>
                <a:cs typeface="+mn-cs"/>
              </a:rPr>
              <a:t> Sirloin is best cooked by grilling, but can also be broiled, sautéed, or pan-fried.</a:t>
            </a:r>
          </a:p>
          <a:p>
            <a:r>
              <a:rPr lang="en-GB" sz="1200" b="0" i="0" kern="1200" dirty="0" smtClean="0">
                <a:solidFill>
                  <a:schemeClr val="tx1"/>
                </a:solidFill>
                <a:effectLst/>
                <a:latin typeface="+mn-lt"/>
                <a:ea typeface="+mn-ea"/>
                <a:cs typeface="+mn-cs"/>
              </a:rPr>
              <a:t>A prime sirloin cut, known for its tenderness.</a:t>
            </a:r>
          </a:p>
          <a:p>
            <a:r>
              <a:rPr lang="en-GB" sz="1200" b="1" i="0" kern="1200" dirty="0" smtClean="0">
                <a:solidFill>
                  <a:schemeClr val="tx1"/>
                </a:solidFill>
                <a:effectLst/>
                <a:latin typeface="+mn-lt"/>
                <a:ea typeface="+mn-ea"/>
                <a:cs typeface="+mn-cs"/>
              </a:rPr>
              <a:t>Round or Rump</a:t>
            </a:r>
          </a:p>
          <a:p>
            <a:r>
              <a:rPr lang="en-GB" sz="1200" b="1" i="0" kern="1200" dirty="0" smtClean="0">
                <a:solidFill>
                  <a:schemeClr val="tx1"/>
                </a:solidFill>
                <a:effectLst/>
                <a:latin typeface="+mn-lt"/>
                <a:ea typeface="+mn-ea"/>
                <a:cs typeface="+mn-cs"/>
              </a:rPr>
              <a:t>Description:</a:t>
            </a:r>
            <a:r>
              <a:rPr lang="en-GB" sz="1200" b="0" i="0" kern="1200" dirty="0" smtClean="0">
                <a:solidFill>
                  <a:schemeClr val="tx1"/>
                </a:solidFill>
                <a:effectLst/>
                <a:latin typeface="+mn-lt"/>
                <a:ea typeface="+mn-ea"/>
                <a:cs typeface="+mn-cs"/>
              </a:rPr>
              <a:t> The round, also known as the rump, is a lean cut of meat with very little fat. It is located at the back of the cow near the rear leg. Like the Shank, the round is a tough cut due to the constant use of the cow's legs.</a:t>
            </a:r>
          </a:p>
          <a:p>
            <a:r>
              <a:rPr lang="en-GB" sz="1200" b="1" i="0" kern="1200" dirty="0" smtClean="0">
                <a:solidFill>
                  <a:schemeClr val="tx1"/>
                </a:solidFill>
                <a:effectLst/>
                <a:latin typeface="+mn-lt"/>
                <a:ea typeface="+mn-ea"/>
                <a:cs typeface="+mn-cs"/>
              </a:rPr>
              <a:t>Types:</a:t>
            </a:r>
            <a:r>
              <a:rPr lang="en-GB" sz="1200" b="0" i="0" kern="1200" dirty="0" smtClean="0">
                <a:solidFill>
                  <a:schemeClr val="tx1"/>
                </a:solidFill>
                <a:effectLst/>
                <a:latin typeface="+mn-lt"/>
                <a:ea typeface="+mn-ea"/>
                <a:cs typeface="+mn-cs"/>
              </a:rPr>
              <a:t> Despite the round or rump's toughness, it produces quite a few different cuts of meat that are quite popular. Some of the more common cuts are: rump roast/steak, top round roast/steak, bottom round roast/steak, eye of round roast/steak, and the sirloin tip </a:t>
            </a:r>
            <a:r>
              <a:rPr lang="en-GB" sz="1200" b="0" i="0" kern="1200" dirty="0" err="1" smtClean="0">
                <a:solidFill>
                  <a:schemeClr val="tx1"/>
                </a:solidFill>
                <a:effectLst/>
                <a:latin typeface="+mn-lt"/>
                <a:ea typeface="+mn-ea"/>
                <a:cs typeface="+mn-cs"/>
              </a:rPr>
              <a:t>center</a:t>
            </a:r>
            <a:r>
              <a:rPr lang="en-GB" sz="1200" b="0" i="0" kern="1200" dirty="0" smtClean="0">
                <a:solidFill>
                  <a:schemeClr val="tx1"/>
                </a:solidFill>
                <a:effectLst/>
                <a:latin typeface="+mn-lt"/>
                <a:ea typeface="+mn-ea"/>
                <a:cs typeface="+mn-cs"/>
              </a:rPr>
              <a:t> roast/steak.</a:t>
            </a:r>
          </a:p>
          <a:p>
            <a:r>
              <a:rPr lang="en-GB" sz="1200" b="1" i="0" kern="1200" dirty="0" smtClean="0">
                <a:solidFill>
                  <a:schemeClr val="tx1"/>
                </a:solidFill>
                <a:effectLst/>
                <a:latin typeface="+mn-lt"/>
                <a:ea typeface="+mn-ea"/>
                <a:cs typeface="+mn-cs"/>
              </a:rPr>
              <a:t>How to Cook: </a:t>
            </a:r>
            <a:r>
              <a:rPr lang="en-GB" sz="1200" b="0" i="0" kern="1200" dirty="0" smtClean="0">
                <a:solidFill>
                  <a:schemeClr val="tx1"/>
                </a:solidFill>
                <a:effectLst/>
                <a:latin typeface="+mn-lt"/>
                <a:ea typeface="+mn-ea"/>
                <a:cs typeface="+mn-cs"/>
              </a:rPr>
              <a:t>Round cuts are best braised or roasted with low levels of moisture.</a:t>
            </a:r>
          </a:p>
          <a:p>
            <a:r>
              <a:rPr lang="en-GB" sz="1200" b="0" i="0" kern="1200" dirty="0" smtClean="0">
                <a:solidFill>
                  <a:schemeClr val="tx1"/>
                </a:solidFill>
                <a:effectLst/>
                <a:latin typeface="+mn-lt"/>
                <a:ea typeface="+mn-ea"/>
                <a:cs typeface="+mn-cs"/>
              </a:rPr>
              <a:t>Top round steak, which some butchers call London Broil. Though, technically London Broil refers to a cooking method, not a cut of meat.</a:t>
            </a:r>
          </a:p>
          <a:p>
            <a:r>
              <a:rPr lang="en-GB" sz="1200" b="1" i="0" kern="1200" dirty="0" smtClean="0">
                <a:solidFill>
                  <a:schemeClr val="tx1"/>
                </a:solidFill>
                <a:effectLst/>
                <a:latin typeface="+mn-lt"/>
                <a:ea typeface="+mn-ea"/>
                <a:cs typeface="+mn-cs"/>
              </a:rPr>
              <a:t>Leanest Cuts of Beef</a:t>
            </a:r>
          </a:p>
          <a:p>
            <a:r>
              <a:rPr lang="en-GB" sz="1200" b="0" i="0" kern="1200" dirty="0" smtClean="0">
                <a:solidFill>
                  <a:schemeClr val="tx1"/>
                </a:solidFill>
                <a:effectLst/>
                <a:latin typeface="+mn-lt"/>
                <a:ea typeface="+mn-ea"/>
                <a:cs typeface="+mn-cs"/>
              </a:rPr>
              <a:t>Lean cuts of beef provide a great ratio of protein to fat, with many cuts having low levels of saturated fat. Lean meat can be just as </a:t>
            </a:r>
            <a:r>
              <a:rPr lang="en-GB" sz="1200" b="0" i="0" kern="1200" dirty="0" err="1" smtClean="0">
                <a:solidFill>
                  <a:schemeClr val="tx1"/>
                </a:solidFill>
                <a:effectLst/>
                <a:latin typeface="+mn-lt"/>
                <a:ea typeface="+mn-ea"/>
                <a:cs typeface="+mn-cs"/>
              </a:rPr>
              <a:t>flavorful</a:t>
            </a:r>
            <a:r>
              <a:rPr lang="en-GB" sz="1200" b="0" i="0" kern="1200" dirty="0" smtClean="0">
                <a:solidFill>
                  <a:schemeClr val="tx1"/>
                </a:solidFill>
                <a:effectLst/>
                <a:latin typeface="+mn-lt"/>
                <a:ea typeface="+mn-ea"/>
                <a:cs typeface="+mn-cs"/>
              </a:rPr>
              <a:t> as fattier cuts, but it is healthier due to its lack of saturated fat.</a:t>
            </a:r>
          </a:p>
          <a:p>
            <a:r>
              <a:rPr lang="en-GB" sz="1200" b="0" i="0" kern="1200" dirty="0" smtClean="0">
                <a:solidFill>
                  <a:schemeClr val="tx1"/>
                </a:solidFill>
                <a:effectLst/>
                <a:latin typeface="+mn-lt"/>
                <a:ea typeface="+mn-ea"/>
                <a:cs typeface="+mn-cs"/>
              </a:rPr>
              <a:t>Here are some of the leanest cuts of beef with basic nutrition facts based on a serving size of 6 ounces.</a:t>
            </a:r>
          </a:p>
          <a:p>
            <a:endParaRPr lang="en-GB" dirty="0"/>
          </a:p>
        </p:txBody>
      </p:sp>
      <p:sp>
        <p:nvSpPr>
          <p:cNvPr id="4" name="Slide Number Placeholder 3"/>
          <p:cNvSpPr>
            <a:spLocks noGrp="1"/>
          </p:cNvSpPr>
          <p:nvPr>
            <p:ph type="sldNum" sz="quarter" idx="10"/>
          </p:nvPr>
        </p:nvSpPr>
        <p:spPr/>
        <p:txBody>
          <a:bodyPr/>
          <a:lstStyle/>
          <a:p>
            <a:fld id="{3D77ECC1-A375-482E-82E9-5E906CA5F1CA}" type="slidenum">
              <a:rPr lang="en-GB" smtClean="0"/>
              <a:t>10</a:t>
            </a:fld>
            <a:endParaRPr lang="en-GB"/>
          </a:p>
        </p:txBody>
      </p:sp>
    </p:spTree>
    <p:extLst>
      <p:ext uri="{BB962C8B-B14F-4D97-AF65-F5344CB8AC3E}">
        <p14:creationId xmlns:p14="http://schemas.microsoft.com/office/powerpoint/2010/main" val="1588973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1" i="0" kern="1200" dirty="0" smtClean="0">
                <a:solidFill>
                  <a:schemeClr val="tx1"/>
                </a:solidFill>
                <a:effectLst/>
                <a:latin typeface="+mn-lt"/>
                <a:ea typeface="+mn-ea"/>
                <a:cs typeface="+mn-cs"/>
              </a:rPr>
              <a:t>1. SHOULDER</a:t>
            </a:r>
          </a:p>
          <a:p>
            <a:r>
              <a:rPr lang="en-GB" sz="1200" b="0" i="0" kern="1200" dirty="0" smtClean="0">
                <a:solidFill>
                  <a:schemeClr val="tx1"/>
                </a:solidFill>
                <a:effectLst/>
                <a:latin typeface="+mn-lt"/>
                <a:ea typeface="+mn-ea"/>
                <a:cs typeface="+mn-cs"/>
              </a:rPr>
              <a:t>This part of the animal works hard, so the meat from a lamb’s shoulder is full of flavour. It takes a while to become tender, but this means it’s a great choice for stewing and slow-roasting. To maximise the flavour, cook lamb shoulder on the bone so the meat simply falls apart when pulled with a fork. Recipes using lamb shoulder are fail-safe crowd pleasers – try this </a:t>
            </a:r>
            <a:r>
              <a:rPr lang="en-GB" sz="1200" b="0" i="0" u="none" strike="noStrike" kern="1200" dirty="0" smtClean="0">
                <a:solidFill>
                  <a:schemeClr val="tx1"/>
                </a:solidFill>
                <a:effectLst/>
                <a:latin typeface="+mn-lt"/>
                <a:ea typeface="+mn-ea"/>
                <a:cs typeface="+mn-cs"/>
                <a:hlinkClick r:id="rId3"/>
              </a:rPr>
              <a:t>slow-cooked shoulder with roasted vegetables</a:t>
            </a:r>
            <a:r>
              <a:rPr lang="en-GB" sz="1200" b="0" i="0" kern="1200" dirty="0" smtClean="0">
                <a:solidFill>
                  <a:schemeClr val="tx1"/>
                </a:solidFill>
                <a:effectLst/>
                <a:latin typeface="+mn-lt"/>
                <a:ea typeface="+mn-ea"/>
                <a:cs typeface="+mn-cs"/>
              </a:rPr>
              <a:t> for a perfect Sunday lunch or </a:t>
            </a:r>
            <a:r>
              <a:rPr lang="en-GB" sz="1200" b="0" i="0" u="none" strike="noStrike" kern="1200" dirty="0" smtClean="0">
                <a:solidFill>
                  <a:schemeClr val="tx1"/>
                </a:solidFill>
                <a:effectLst/>
                <a:latin typeface="+mn-lt"/>
                <a:ea typeface="+mn-ea"/>
                <a:cs typeface="+mn-cs"/>
                <a:hlinkClick r:id="rId4"/>
              </a:rPr>
              <a:t>roast in fragrant spices</a:t>
            </a:r>
            <a:r>
              <a:rPr lang="en-GB" sz="1200" b="0" i="0" kern="1200" dirty="0" smtClean="0">
                <a:solidFill>
                  <a:schemeClr val="tx1"/>
                </a:solidFill>
                <a:effectLst/>
                <a:latin typeface="+mn-lt"/>
                <a:ea typeface="+mn-ea"/>
                <a:cs typeface="+mn-cs"/>
              </a:rPr>
              <a:t> for a more feisty dish. To keep things super simple, make a herb rub with some mint or rosemary, garlic, sea salt, black pepper and olive oil, slash the skin of the meat and massage the rub into all its nooks and crannies. Sit it on top of wedges of onion, add some liquid, cook on a high temperature to get the skin lovely and golden, then cover and turn down to low (around 160ºC) for 4 to 5 hours (depending on the weight of the shoulder).</a:t>
            </a:r>
          </a:p>
          <a:p>
            <a:r>
              <a:rPr lang="en-GB" sz="1200" b="1" i="0" kern="1200" dirty="0" smtClean="0">
                <a:solidFill>
                  <a:schemeClr val="tx1"/>
                </a:solidFill>
                <a:effectLst/>
                <a:latin typeface="+mn-lt"/>
                <a:ea typeface="+mn-ea"/>
                <a:cs typeface="+mn-cs"/>
              </a:rPr>
              <a:t>2. CHOP/RACK</a:t>
            </a:r>
          </a:p>
          <a:p>
            <a:r>
              <a:rPr lang="en-GB" sz="1200" b="0" i="0" kern="1200" dirty="0" smtClean="0">
                <a:solidFill>
                  <a:schemeClr val="tx1"/>
                </a:solidFill>
                <a:effectLst/>
                <a:latin typeface="+mn-lt"/>
                <a:ea typeface="+mn-ea"/>
                <a:cs typeface="+mn-cs"/>
              </a:rPr>
              <a:t>Lamb chops or cutlets are the most expensive cuts of lamb, but are incredibly delicious and tender. They are taken from the ribs of the lamb and cooked individually, normally over a grill or a barbecue. When a number of them are left together and cooked as a whole, they’re called a rack of lamb. Chops and racks can be French trimmed, where the meat is scraped from the ends of the rib bones, which looks super-impressive on a plate. Best served pink, they are amazing </a:t>
            </a:r>
            <a:r>
              <a:rPr lang="en-GB" sz="1200" b="0" i="0" u="none" strike="noStrike" kern="1200" dirty="0" smtClean="0">
                <a:solidFill>
                  <a:schemeClr val="tx1"/>
                </a:solidFill>
                <a:effectLst/>
                <a:latin typeface="+mn-lt"/>
                <a:ea typeface="+mn-ea"/>
                <a:cs typeface="+mn-cs"/>
                <a:hlinkClick r:id="rId5"/>
              </a:rPr>
              <a:t>roasted and served with crushed potatoes</a:t>
            </a:r>
            <a:r>
              <a:rPr lang="en-GB" sz="1200" b="0" i="0" kern="1200" dirty="0" smtClean="0">
                <a:solidFill>
                  <a:schemeClr val="tx1"/>
                </a:solidFill>
                <a:effectLst/>
                <a:latin typeface="+mn-lt"/>
                <a:ea typeface="+mn-ea"/>
                <a:cs typeface="+mn-cs"/>
              </a:rPr>
              <a:t> or served </a:t>
            </a:r>
            <a:r>
              <a:rPr lang="en-GB" sz="1200" b="0" i="0" u="none" strike="noStrike" kern="1200" dirty="0" smtClean="0">
                <a:solidFill>
                  <a:schemeClr val="tx1"/>
                </a:solidFill>
                <a:effectLst/>
                <a:latin typeface="+mn-lt"/>
                <a:ea typeface="+mn-ea"/>
                <a:cs typeface="+mn-cs"/>
                <a:hlinkClick r:id="rId6"/>
              </a:rPr>
              <a:t>lollipop style</a:t>
            </a:r>
            <a:r>
              <a:rPr lang="en-GB" sz="1200" b="0" i="0" kern="1200" dirty="0" smtClean="0">
                <a:solidFill>
                  <a:schemeClr val="tx1"/>
                </a:solidFill>
                <a:effectLst/>
                <a:latin typeface="+mn-lt"/>
                <a:ea typeface="+mn-ea"/>
                <a:cs typeface="+mn-cs"/>
              </a:rPr>
              <a:t> – perfect for sharing. </a:t>
            </a:r>
          </a:p>
          <a:p>
            <a:r>
              <a:rPr lang="en-GB" sz="1200" b="1" i="0" kern="1200" dirty="0" smtClean="0">
                <a:solidFill>
                  <a:schemeClr val="tx1"/>
                </a:solidFill>
                <a:effectLst/>
                <a:latin typeface="+mn-lt"/>
                <a:ea typeface="+mn-ea"/>
                <a:cs typeface="+mn-cs"/>
              </a:rPr>
              <a:t>3. LOIN CHOP</a:t>
            </a:r>
          </a:p>
          <a:p>
            <a:r>
              <a:rPr lang="en-GB" sz="1200" b="0" i="0" kern="1200" dirty="0" smtClean="0">
                <a:solidFill>
                  <a:schemeClr val="tx1"/>
                </a:solidFill>
                <a:effectLst/>
                <a:latin typeface="+mn-lt"/>
                <a:ea typeface="+mn-ea"/>
                <a:cs typeface="+mn-cs"/>
              </a:rPr>
              <a:t>These are mini T-bone steaks cut from the waist of the lamb. On one side of the chop is the lamb loin and on the other side is the fillet. Just like chops, they’re great for grilling or barbecuing – serve with a </a:t>
            </a:r>
            <a:r>
              <a:rPr lang="en-GB" sz="1200" b="0" i="0" u="none" strike="noStrike" kern="1200" dirty="0" err="1" smtClean="0">
                <a:solidFill>
                  <a:schemeClr val="tx1"/>
                </a:solidFill>
                <a:effectLst/>
                <a:latin typeface="+mn-lt"/>
                <a:ea typeface="+mn-ea"/>
                <a:cs typeface="+mn-cs"/>
                <a:hlinkClick r:id="rId7"/>
              </a:rPr>
              <a:t>fattoush</a:t>
            </a:r>
            <a:r>
              <a:rPr lang="en-GB" sz="1200" b="0" i="0" u="none" strike="noStrike" kern="1200" dirty="0" smtClean="0">
                <a:solidFill>
                  <a:schemeClr val="tx1"/>
                </a:solidFill>
                <a:effectLst/>
                <a:latin typeface="+mn-lt"/>
                <a:ea typeface="+mn-ea"/>
                <a:cs typeface="+mn-cs"/>
                <a:hlinkClick r:id="rId7"/>
              </a:rPr>
              <a:t> salad</a:t>
            </a:r>
            <a:r>
              <a:rPr lang="en-GB" sz="1200" b="0" i="0" kern="1200" dirty="0" smtClean="0">
                <a:solidFill>
                  <a:schemeClr val="tx1"/>
                </a:solidFill>
                <a:effectLst/>
                <a:latin typeface="+mn-lt"/>
                <a:ea typeface="+mn-ea"/>
                <a:cs typeface="+mn-cs"/>
              </a:rPr>
              <a:t> for a Middle Eastern vibe or marinate in </a:t>
            </a:r>
            <a:r>
              <a:rPr lang="en-GB" sz="1200" b="0" i="0" u="none" strike="noStrike" kern="1200" dirty="0" smtClean="0">
                <a:solidFill>
                  <a:schemeClr val="tx1"/>
                </a:solidFill>
                <a:effectLst/>
                <a:latin typeface="+mn-lt"/>
                <a:ea typeface="+mn-ea"/>
                <a:cs typeface="+mn-cs"/>
                <a:hlinkClick r:id="rId8"/>
              </a:rPr>
              <a:t>paprika and mint</a:t>
            </a:r>
            <a:r>
              <a:rPr lang="en-GB" sz="1200" b="0" i="0" kern="1200" dirty="0" smtClean="0">
                <a:solidFill>
                  <a:schemeClr val="tx1"/>
                </a:solidFill>
                <a:effectLst/>
                <a:latin typeface="+mn-lt"/>
                <a:ea typeface="+mn-ea"/>
                <a:cs typeface="+mn-cs"/>
              </a:rPr>
              <a:t> and serve with harissa-spiked </a:t>
            </a:r>
            <a:r>
              <a:rPr lang="en-GB" sz="1200" b="0" i="0" kern="1200" dirty="0" err="1" smtClean="0">
                <a:solidFill>
                  <a:schemeClr val="tx1"/>
                </a:solidFill>
                <a:effectLst/>
                <a:latin typeface="+mn-lt"/>
                <a:ea typeface="+mn-ea"/>
                <a:cs typeface="+mn-cs"/>
              </a:rPr>
              <a:t>houmous</a:t>
            </a:r>
            <a:r>
              <a:rPr lang="en-GB" sz="1200" b="0" i="0" kern="1200" dirty="0" smtClean="0">
                <a:solidFill>
                  <a:schemeClr val="tx1"/>
                </a:solidFill>
                <a:effectLst/>
                <a:latin typeface="+mn-lt"/>
                <a:ea typeface="+mn-ea"/>
                <a:cs typeface="+mn-cs"/>
              </a:rPr>
              <a:t> to embrace delicious Moroccan flavours. A few loin chops kept together in one piece, then boned and rolled, make a lovely little roasting joint.</a:t>
            </a:r>
          </a:p>
          <a:p>
            <a:r>
              <a:rPr lang="en-GB" sz="1200" b="1" i="0" kern="1200" dirty="0" smtClean="0">
                <a:solidFill>
                  <a:schemeClr val="tx1"/>
                </a:solidFill>
                <a:effectLst/>
                <a:latin typeface="+mn-lt"/>
                <a:ea typeface="+mn-ea"/>
                <a:cs typeface="+mn-cs"/>
              </a:rPr>
              <a:t>4. RUMP</a:t>
            </a:r>
          </a:p>
          <a:p>
            <a:r>
              <a:rPr lang="en-GB" sz="1200" b="0" i="0" kern="1200" dirty="0" smtClean="0">
                <a:solidFill>
                  <a:schemeClr val="tx1"/>
                </a:solidFill>
                <a:effectLst/>
                <a:latin typeface="+mn-lt"/>
                <a:ea typeface="+mn-ea"/>
                <a:cs typeface="+mn-cs"/>
              </a:rPr>
              <a:t>The rump comes from the back of the lamb. This cut is lean, tender and full of flavour – just be careful not to overcook as it will become tough if left to dry out. It is delicious pan-fried whole, finished in the oven for a few minutes, then sliced to reveal its blushing pink centre. Or, it can be cut into chops on the bone then grilled or pan-fried.</a:t>
            </a:r>
          </a:p>
          <a:p>
            <a:r>
              <a:rPr lang="en-GB" sz="1200" b="1" i="0" kern="1200" dirty="0" smtClean="0">
                <a:solidFill>
                  <a:schemeClr val="tx1"/>
                </a:solidFill>
                <a:effectLst/>
                <a:latin typeface="+mn-lt"/>
                <a:ea typeface="+mn-ea"/>
                <a:cs typeface="+mn-cs"/>
              </a:rPr>
              <a:t>5. LEG</a:t>
            </a:r>
          </a:p>
          <a:p>
            <a:r>
              <a:rPr lang="en-GB" sz="1200" b="0" i="0" kern="1200" dirty="0" smtClean="0">
                <a:solidFill>
                  <a:schemeClr val="tx1"/>
                </a:solidFill>
                <a:effectLst/>
                <a:latin typeface="+mn-lt"/>
                <a:ea typeface="+mn-ea"/>
                <a:cs typeface="+mn-cs"/>
              </a:rPr>
              <a:t>Like the shoulders, the legs of a lamb work hard, which means that this cut has a good, strong flavour. Leg of lamb is great roasted whole on the bone, or boned and barbecued. It’s a fairly lean muscle, so take care not to overcook it, or else it could end up quite dry. Rub it all over with a herb oil, some garlic and even a little mustard, if you like, roast in the oven, then finish off on the barbecue to get a great gnarly smoked flavour. This is a great one for a weekend spent with family, or when entertaining a big group – try Jamie’s ultimate </a:t>
            </a:r>
            <a:r>
              <a:rPr lang="en-GB" sz="1200" b="0" i="0" u="none" strike="noStrike" kern="1200" dirty="0" smtClean="0">
                <a:solidFill>
                  <a:schemeClr val="tx1"/>
                </a:solidFill>
                <a:effectLst/>
                <a:latin typeface="+mn-lt"/>
                <a:ea typeface="+mn-ea"/>
                <a:cs typeface="+mn-cs"/>
                <a:hlinkClick r:id="rId9"/>
              </a:rPr>
              <a:t>roast leg of lamb</a:t>
            </a:r>
            <a:r>
              <a:rPr lang="en-GB" sz="1200" b="0" i="0" kern="1200" dirty="0" smtClean="0">
                <a:solidFill>
                  <a:schemeClr val="tx1"/>
                </a:solidFill>
                <a:effectLst/>
                <a:latin typeface="+mn-lt"/>
                <a:ea typeface="+mn-ea"/>
                <a:cs typeface="+mn-cs"/>
              </a:rPr>
              <a:t> with homemade mint sauce or roast, then team up with some </a:t>
            </a:r>
            <a:r>
              <a:rPr lang="en-GB" sz="1200" b="0" i="0" u="none" strike="noStrike" kern="1200" dirty="0" smtClean="0">
                <a:solidFill>
                  <a:schemeClr val="tx1"/>
                </a:solidFill>
                <a:effectLst/>
                <a:latin typeface="+mn-lt"/>
                <a:ea typeface="+mn-ea"/>
                <a:cs typeface="+mn-cs"/>
                <a:hlinkClick r:id="rId10"/>
              </a:rPr>
              <a:t>fresh seasonal spring veg</a:t>
            </a:r>
            <a:r>
              <a:rPr lang="en-GB" sz="1200" b="0" i="0" kern="1200" dirty="0" smtClean="0">
                <a:solidFill>
                  <a:schemeClr val="tx1"/>
                </a:solidFill>
                <a:effectLst/>
                <a:latin typeface="+mn-lt"/>
                <a:ea typeface="+mn-ea"/>
                <a:cs typeface="+mn-cs"/>
              </a:rPr>
              <a:t>.</a:t>
            </a:r>
          </a:p>
          <a:p>
            <a:r>
              <a:rPr lang="en-GB" sz="1200" b="1" i="0" kern="1200" dirty="0" smtClean="0">
                <a:solidFill>
                  <a:schemeClr val="tx1"/>
                </a:solidFill>
                <a:effectLst/>
                <a:latin typeface="+mn-lt"/>
                <a:ea typeface="+mn-ea"/>
                <a:cs typeface="+mn-cs"/>
              </a:rPr>
              <a:t>6. SHANK</a:t>
            </a:r>
          </a:p>
          <a:p>
            <a:r>
              <a:rPr lang="en-GB" sz="1200" b="0" i="0" kern="1200" dirty="0" smtClean="0">
                <a:solidFill>
                  <a:schemeClr val="tx1"/>
                </a:solidFill>
                <a:effectLst/>
                <a:latin typeface="+mn-lt"/>
                <a:ea typeface="+mn-ea"/>
                <a:cs typeface="+mn-cs"/>
              </a:rPr>
              <a:t>Lamb shank is a super-simple, cheaper cut that goes a long way. Taken from the lower part of the back legs, there is a lot of collagen in the shank, which, when cooked slowly, gives the meat a lovely soft, melting texture, making this another cut that’s perfect for stews and slow-cooking. Keep things British and cook with a </a:t>
            </a:r>
            <a:r>
              <a:rPr lang="en-GB" sz="1200" b="0" i="0" u="none" strike="noStrike" kern="1200" dirty="0" smtClean="0">
                <a:solidFill>
                  <a:schemeClr val="tx1"/>
                </a:solidFill>
                <a:effectLst/>
                <a:latin typeface="+mn-lt"/>
                <a:ea typeface="+mn-ea"/>
                <a:cs typeface="+mn-cs"/>
                <a:hlinkClick r:id="rId11"/>
              </a:rPr>
              <a:t>stout or porter</a:t>
            </a:r>
            <a:r>
              <a:rPr lang="en-GB" sz="1200" b="0" i="0" kern="1200" dirty="0" smtClean="0">
                <a:solidFill>
                  <a:schemeClr val="tx1"/>
                </a:solidFill>
                <a:effectLst/>
                <a:latin typeface="+mn-lt"/>
                <a:ea typeface="+mn-ea"/>
                <a:cs typeface="+mn-cs"/>
              </a:rPr>
              <a:t> to add real depth, or go Moroccan with a mouth-watering </a:t>
            </a:r>
            <a:r>
              <a:rPr lang="en-GB" sz="1200" b="0" i="0" u="none" strike="noStrike" kern="1200" dirty="0" smtClean="0">
                <a:solidFill>
                  <a:schemeClr val="tx1"/>
                </a:solidFill>
                <a:effectLst/>
                <a:latin typeface="+mn-lt"/>
                <a:ea typeface="+mn-ea"/>
                <a:cs typeface="+mn-cs"/>
                <a:hlinkClick r:id="rId12"/>
              </a:rPr>
              <a:t>tagine</a:t>
            </a:r>
            <a:r>
              <a:rPr lang="en-GB" sz="1200" b="0" i="0" kern="1200" dirty="0" smtClean="0">
                <a:solidFill>
                  <a:schemeClr val="tx1"/>
                </a:solidFill>
                <a:effectLst/>
                <a:latin typeface="+mn-lt"/>
                <a:ea typeface="+mn-ea"/>
                <a:cs typeface="+mn-cs"/>
              </a:rPr>
              <a:t>.</a:t>
            </a:r>
          </a:p>
          <a:p>
            <a:r>
              <a:rPr lang="en-GB" sz="1200" b="1" i="0" kern="1200" dirty="0" smtClean="0">
                <a:solidFill>
                  <a:schemeClr val="tx1"/>
                </a:solidFill>
                <a:effectLst/>
                <a:latin typeface="+mn-lt"/>
                <a:ea typeface="+mn-ea"/>
                <a:cs typeface="+mn-cs"/>
              </a:rPr>
              <a:t>7. NECK</a:t>
            </a:r>
          </a:p>
          <a:p>
            <a:r>
              <a:rPr lang="en-GB" sz="1200" b="0" i="0" kern="1200" dirty="0" smtClean="0">
                <a:solidFill>
                  <a:schemeClr val="tx1"/>
                </a:solidFill>
                <a:effectLst/>
                <a:latin typeface="+mn-lt"/>
                <a:ea typeface="+mn-ea"/>
                <a:cs typeface="+mn-cs"/>
              </a:rPr>
              <a:t>Neck is a cheap cut and available at supermarkets and butchers. It is left connected to the shoulder, but a good butcher should be willing to separate it out for you. Lamb neck can be cooked slowly on a low heat, yet unlike the shoulder, it can also be treated like a steak and cooked quickly over a high heat until pink. It goes well with a whole load of flavours and is delicious served with a great mash when cooked low and slow. It works really well as a </a:t>
            </a:r>
            <a:r>
              <a:rPr lang="en-GB" sz="1200" b="0" i="0" u="none" strike="noStrike" kern="1200" dirty="0" smtClean="0">
                <a:solidFill>
                  <a:schemeClr val="tx1"/>
                </a:solidFill>
                <a:effectLst/>
                <a:latin typeface="+mn-lt"/>
                <a:ea typeface="+mn-ea"/>
                <a:cs typeface="+mn-cs"/>
                <a:hlinkClick r:id="rId13"/>
              </a:rPr>
              <a:t>stew</a:t>
            </a:r>
            <a:r>
              <a:rPr lang="en-GB" sz="1200" b="0" i="0" kern="1200" dirty="0" smtClean="0">
                <a:solidFill>
                  <a:schemeClr val="tx1"/>
                </a:solidFill>
                <a:effectLst/>
                <a:latin typeface="+mn-lt"/>
                <a:ea typeface="+mn-ea"/>
                <a:cs typeface="+mn-cs"/>
              </a:rPr>
              <a:t> or curry and is a great cut of meat to make </a:t>
            </a:r>
            <a:r>
              <a:rPr lang="en-GB" sz="1200" b="0" i="0" u="none" strike="noStrike" kern="1200" dirty="0" smtClean="0">
                <a:solidFill>
                  <a:schemeClr val="tx1"/>
                </a:solidFill>
                <a:effectLst/>
                <a:latin typeface="+mn-lt"/>
                <a:ea typeface="+mn-ea"/>
                <a:cs typeface="+mn-cs"/>
                <a:hlinkClick r:id="rId14"/>
              </a:rPr>
              <a:t>kebabs</a:t>
            </a:r>
            <a:r>
              <a:rPr lang="en-GB" sz="1200" b="0" i="0" kern="1200" dirty="0" smtClean="0">
                <a:solidFill>
                  <a:schemeClr val="tx1"/>
                </a:solidFill>
                <a:effectLst/>
                <a:latin typeface="+mn-lt"/>
                <a:ea typeface="+mn-ea"/>
                <a:cs typeface="+mn-cs"/>
              </a:rPr>
              <a:t> with, too.</a:t>
            </a:r>
          </a:p>
          <a:p>
            <a:endParaRPr lang="en-GB" dirty="0"/>
          </a:p>
        </p:txBody>
      </p:sp>
      <p:sp>
        <p:nvSpPr>
          <p:cNvPr id="4" name="Slide Number Placeholder 3"/>
          <p:cNvSpPr>
            <a:spLocks noGrp="1"/>
          </p:cNvSpPr>
          <p:nvPr>
            <p:ph type="sldNum" sz="quarter" idx="10"/>
          </p:nvPr>
        </p:nvSpPr>
        <p:spPr/>
        <p:txBody>
          <a:bodyPr/>
          <a:lstStyle/>
          <a:p>
            <a:fld id="{3D77ECC1-A375-482E-82E9-5E906CA5F1CA}" type="slidenum">
              <a:rPr lang="en-GB" smtClean="0"/>
              <a:t>12</a:t>
            </a:fld>
            <a:endParaRPr lang="en-GB"/>
          </a:p>
        </p:txBody>
      </p:sp>
    </p:spTree>
    <p:extLst>
      <p:ext uri="{BB962C8B-B14F-4D97-AF65-F5344CB8AC3E}">
        <p14:creationId xmlns:p14="http://schemas.microsoft.com/office/powerpoint/2010/main" val="125823927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DEC4A60B-3665-47E7-8EB5-0D9C24319EB4}" type="datetimeFigureOut">
              <a:rPr lang="en-GB" smtClean="0"/>
              <a:t>22/09/2020</a:t>
            </a:fld>
            <a:endParaRPr lang="en-GB"/>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GB"/>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FBA88AA8-17EB-4719-8A5F-9ED860575C73}"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EC4A60B-3665-47E7-8EB5-0D9C24319EB4}" type="datetimeFigureOut">
              <a:rPr lang="en-GB" smtClean="0"/>
              <a:t>22/09/2020</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FBA88AA8-17EB-4719-8A5F-9ED860575C73}"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EC4A60B-3665-47E7-8EB5-0D9C24319EB4}" type="datetimeFigureOut">
              <a:rPr lang="en-GB" smtClean="0"/>
              <a:t>22/09/2020</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FBA88AA8-17EB-4719-8A5F-9ED860575C73}"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EC4A60B-3665-47E7-8EB5-0D9C24319EB4}" type="datetimeFigureOut">
              <a:rPr lang="en-GB" smtClean="0"/>
              <a:t>22/09/2020</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FBA88AA8-17EB-4719-8A5F-9ED860575C73}" type="slidenum">
              <a:rPr lang="en-GB" smtClean="0"/>
              <a:t>‹#›</a:t>
            </a:fld>
            <a:endParaRPr lang="en-GB"/>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DEC4A60B-3665-47E7-8EB5-0D9C24319EB4}" type="datetimeFigureOut">
              <a:rPr lang="en-GB" smtClean="0"/>
              <a:t>22/09/2020</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FBA88AA8-17EB-4719-8A5F-9ED860575C73}" type="slidenum">
              <a:rPr lang="en-GB" smtClean="0"/>
              <a:t>‹#›</a:t>
            </a:fld>
            <a:endParaRPr lang="en-GB"/>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DEC4A60B-3665-47E7-8EB5-0D9C24319EB4}" type="datetimeFigureOut">
              <a:rPr lang="en-GB" smtClean="0"/>
              <a:t>22/09/2020</a:t>
            </a:fld>
            <a:endParaRPr lang="en-GB"/>
          </a:p>
        </p:txBody>
      </p:sp>
      <p:sp>
        <p:nvSpPr>
          <p:cNvPr id="6" name="Footer Placeholder 5"/>
          <p:cNvSpPr>
            <a:spLocks noGrp="1"/>
          </p:cNvSpPr>
          <p:nvPr>
            <p:ph type="ftr" sz="quarter" idx="11"/>
          </p:nvPr>
        </p:nvSpPr>
        <p:spPr/>
        <p:txBody>
          <a:bodyPr/>
          <a:lstStyle>
            <a:extLst/>
          </a:lstStyle>
          <a:p>
            <a:endParaRPr lang="en-GB"/>
          </a:p>
        </p:txBody>
      </p:sp>
      <p:sp>
        <p:nvSpPr>
          <p:cNvPr id="7" name="Slide Number Placeholder 6"/>
          <p:cNvSpPr>
            <a:spLocks noGrp="1"/>
          </p:cNvSpPr>
          <p:nvPr>
            <p:ph type="sldNum" sz="quarter" idx="12"/>
          </p:nvPr>
        </p:nvSpPr>
        <p:spPr/>
        <p:txBody>
          <a:bodyPr/>
          <a:lstStyle>
            <a:extLst/>
          </a:lstStyle>
          <a:p>
            <a:fld id="{FBA88AA8-17EB-4719-8A5F-9ED860575C73}" type="slidenum">
              <a:rPr lang="en-GB" smtClean="0"/>
              <a:t>‹#›</a:t>
            </a:fld>
            <a:endParaRPr lang="en-GB"/>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DEC4A60B-3665-47E7-8EB5-0D9C24319EB4}" type="datetimeFigureOut">
              <a:rPr lang="en-GB" smtClean="0"/>
              <a:t>22/09/2020</a:t>
            </a:fld>
            <a:endParaRPr lang="en-GB"/>
          </a:p>
        </p:txBody>
      </p:sp>
      <p:sp>
        <p:nvSpPr>
          <p:cNvPr id="8" name="Footer Placeholder 7"/>
          <p:cNvSpPr>
            <a:spLocks noGrp="1"/>
          </p:cNvSpPr>
          <p:nvPr>
            <p:ph type="ftr" sz="quarter" idx="11"/>
          </p:nvPr>
        </p:nvSpPr>
        <p:spPr/>
        <p:txBody>
          <a:bodyPr/>
          <a:lstStyle>
            <a:extLst/>
          </a:lstStyle>
          <a:p>
            <a:endParaRPr lang="en-GB"/>
          </a:p>
        </p:txBody>
      </p:sp>
      <p:sp>
        <p:nvSpPr>
          <p:cNvPr id="9" name="Slide Number Placeholder 8"/>
          <p:cNvSpPr>
            <a:spLocks noGrp="1"/>
          </p:cNvSpPr>
          <p:nvPr>
            <p:ph type="sldNum" sz="quarter" idx="12"/>
          </p:nvPr>
        </p:nvSpPr>
        <p:spPr/>
        <p:txBody>
          <a:bodyPr/>
          <a:lstStyle>
            <a:extLst/>
          </a:lstStyle>
          <a:p>
            <a:fld id="{FBA88AA8-17EB-4719-8A5F-9ED860575C73}" type="slidenum">
              <a:rPr lang="en-GB" smtClean="0"/>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DEC4A60B-3665-47E7-8EB5-0D9C24319EB4}" type="datetimeFigureOut">
              <a:rPr lang="en-GB" smtClean="0"/>
              <a:t>22/09/2020</a:t>
            </a:fld>
            <a:endParaRPr lang="en-GB"/>
          </a:p>
        </p:txBody>
      </p:sp>
      <p:sp>
        <p:nvSpPr>
          <p:cNvPr id="4" name="Footer Placeholder 3"/>
          <p:cNvSpPr>
            <a:spLocks noGrp="1"/>
          </p:cNvSpPr>
          <p:nvPr>
            <p:ph type="ftr" sz="quarter" idx="11"/>
          </p:nvPr>
        </p:nvSpPr>
        <p:spPr/>
        <p:txBody>
          <a:bodyPr/>
          <a:lstStyle>
            <a:extLst/>
          </a:lstStyle>
          <a:p>
            <a:endParaRPr lang="en-GB"/>
          </a:p>
        </p:txBody>
      </p:sp>
      <p:sp>
        <p:nvSpPr>
          <p:cNvPr id="5" name="Slide Number Placeholder 4"/>
          <p:cNvSpPr>
            <a:spLocks noGrp="1"/>
          </p:cNvSpPr>
          <p:nvPr>
            <p:ph type="sldNum" sz="quarter" idx="12"/>
          </p:nvPr>
        </p:nvSpPr>
        <p:spPr/>
        <p:txBody>
          <a:bodyPr/>
          <a:lstStyle>
            <a:extLst/>
          </a:lstStyle>
          <a:p>
            <a:fld id="{FBA88AA8-17EB-4719-8A5F-9ED860575C73}" type="slidenum">
              <a:rPr lang="en-GB" smtClean="0"/>
              <a:t>‹#›</a:t>
            </a:fld>
            <a:endParaRPr lang="en-GB"/>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DEC4A60B-3665-47E7-8EB5-0D9C24319EB4}" type="datetimeFigureOut">
              <a:rPr lang="en-GB" smtClean="0"/>
              <a:t>22/09/2020</a:t>
            </a:fld>
            <a:endParaRPr lang="en-GB"/>
          </a:p>
        </p:txBody>
      </p:sp>
      <p:sp>
        <p:nvSpPr>
          <p:cNvPr id="3" name="Footer Placeholder 2"/>
          <p:cNvSpPr>
            <a:spLocks noGrp="1"/>
          </p:cNvSpPr>
          <p:nvPr>
            <p:ph type="ftr" sz="quarter" idx="11"/>
          </p:nvPr>
        </p:nvSpPr>
        <p:spPr/>
        <p:txBody>
          <a:bodyPr/>
          <a:lstStyle>
            <a:extLst/>
          </a:lstStyle>
          <a:p>
            <a:endParaRPr lang="en-GB"/>
          </a:p>
        </p:txBody>
      </p:sp>
      <p:sp>
        <p:nvSpPr>
          <p:cNvPr id="4" name="Slide Number Placeholder 3"/>
          <p:cNvSpPr>
            <a:spLocks noGrp="1"/>
          </p:cNvSpPr>
          <p:nvPr>
            <p:ph type="sldNum" sz="quarter" idx="12"/>
          </p:nvPr>
        </p:nvSpPr>
        <p:spPr/>
        <p:txBody>
          <a:bodyPr/>
          <a:lstStyle>
            <a:extLst/>
          </a:lstStyle>
          <a:p>
            <a:fld id="{FBA88AA8-17EB-4719-8A5F-9ED860575C73}"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DEC4A60B-3665-47E7-8EB5-0D9C24319EB4}" type="datetimeFigureOut">
              <a:rPr lang="en-GB" smtClean="0"/>
              <a:t>22/09/2020</a:t>
            </a:fld>
            <a:endParaRPr lang="en-GB"/>
          </a:p>
        </p:txBody>
      </p:sp>
      <p:sp>
        <p:nvSpPr>
          <p:cNvPr id="6" name="Footer Placeholder 5"/>
          <p:cNvSpPr>
            <a:spLocks noGrp="1"/>
          </p:cNvSpPr>
          <p:nvPr>
            <p:ph type="ftr" sz="quarter" idx="11"/>
          </p:nvPr>
        </p:nvSpPr>
        <p:spPr/>
        <p:txBody>
          <a:bodyPr/>
          <a:lstStyle>
            <a:extLst/>
          </a:lstStyle>
          <a:p>
            <a:endParaRPr lang="en-GB"/>
          </a:p>
        </p:txBody>
      </p:sp>
      <p:sp>
        <p:nvSpPr>
          <p:cNvPr id="7" name="Slide Number Placeholder 6"/>
          <p:cNvSpPr>
            <a:spLocks noGrp="1"/>
          </p:cNvSpPr>
          <p:nvPr>
            <p:ph type="sldNum" sz="quarter" idx="12"/>
          </p:nvPr>
        </p:nvSpPr>
        <p:spPr/>
        <p:txBody>
          <a:bodyPr/>
          <a:lstStyle>
            <a:extLst/>
          </a:lstStyle>
          <a:p>
            <a:fld id="{FBA88AA8-17EB-4719-8A5F-9ED860575C73}" type="slidenum">
              <a:rPr lang="en-GB" smtClean="0"/>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DEC4A60B-3665-47E7-8EB5-0D9C24319EB4}" type="datetimeFigureOut">
              <a:rPr lang="en-GB" smtClean="0"/>
              <a:t>22/09/2020</a:t>
            </a:fld>
            <a:endParaRPr lang="en-GB"/>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GB"/>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FBA88AA8-17EB-4719-8A5F-9ED860575C73}" type="slidenum">
              <a:rPr lang="en-GB" smtClean="0"/>
              <a:t>‹#›</a:t>
            </a:fld>
            <a:endParaRPr lang="en-GB"/>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DEC4A60B-3665-47E7-8EB5-0D9C24319EB4}" type="datetimeFigureOut">
              <a:rPr lang="en-GB" smtClean="0"/>
              <a:t>22/09/2020</a:t>
            </a:fld>
            <a:endParaRPr lang="en-GB"/>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GB"/>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FBA88AA8-17EB-4719-8A5F-9ED860575C73}"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GB"/>
              <a:t>Unit 316</a:t>
            </a:r>
            <a:r>
              <a:rPr lang="en-GB" dirty="0" smtClean="0"/>
              <a:t/>
            </a:r>
            <a:br>
              <a:rPr lang="en-GB" dirty="0" smtClean="0"/>
            </a:br>
            <a:endParaRPr lang="en-GB" dirty="0"/>
          </a:p>
        </p:txBody>
      </p:sp>
      <p:sp>
        <p:nvSpPr>
          <p:cNvPr id="3" name="Subtitle 2"/>
          <p:cNvSpPr>
            <a:spLocks noGrp="1"/>
          </p:cNvSpPr>
          <p:nvPr>
            <p:ph type="subTitle" idx="1"/>
          </p:nvPr>
        </p:nvSpPr>
        <p:spPr/>
        <p:txBody>
          <a:bodyPr/>
          <a:lstStyle/>
          <a:p>
            <a:r>
              <a:rPr lang="en-GB" dirty="0"/>
              <a:t>Unit 316 Sustainability for the professional kitchen</a:t>
            </a:r>
            <a:endParaRPr lang="en-GB" dirty="0"/>
          </a:p>
        </p:txBody>
      </p:sp>
    </p:spTree>
    <p:extLst>
      <p:ext uri="{BB962C8B-B14F-4D97-AF65-F5344CB8AC3E}">
        <p14:creationId xmlns:p14="http://schemas.microsoft.com/office/powerpoint/2010/main" val="9474496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GB" sz="2400" dirty="0"/>
              <a:t>the amount of carbon dioxide released into the atmosphere as a result of the activities of a particular individual, organization, or community</a:t>
            </a:r>
            <a:r>
              <a:rPr lang="en-GB" sz="2400" dirty="0" smtClean="0"/>
              <a:t>.</a:t>
            </a:r>
          </a:p>
          <a:p>
            <a:r>
              <a:rPr lang="en-GB" sz="2400" dirty="0" smtClean="0"/>
              <a:t>Reducing your carbon footprint can reduce costs</a:t>
            </a:r>
          </a:p>
          <a:p>
            <a:r>
              <a:rPr lang="en-GB" sz="2400" dirty="0" smtClean="0"/>
              <a:t>Make use of recycling and local products/suppliers</a:t>
            </a:r>
          </a:p>
          <a:p>
            <a:r>
              <a:rPr lang="en-GB" sz="2400" dirty="0" smtClean="0"/>
              <a:t>This will help reduce food miles</a:t>
            </a:r>
            <a:endParaRPr lang="en-GB" sz="2400" dirty="0"/>
          </a:p>
        </p:txBody>
      </p:sp>
      <p:sp>
        <p:nvSpPr>
          <p:cNvPr id="2" name="Title 1"/>
          <p:cNvSpPr>
            <a:spLocks noGrp="1"/>
          </p:cNvSpPr>
          <p:nvPr>
            <p:ph type="title"/>
          </p:nvPr>
        </p:nvSpPr>
        <p:spPr/>
        <p:txBody>
          <a:bodyPr>
            <a:normAutofit fontScale="90000"/>
          </a:bodyPr>
          <a:lstStyle/>
          <a:p>
            <a:r>
              <a:rPr lang="en-GB" sz="4400" dirty="0" smtClean="0"/>
              <a:t>Carbon Footprint</a:t>
            </a:r>
            <a:r>
              <a:rPr lang="en-GB" sz="4400" dirty="0"/>
              <a:t/>
            </a:r>
            <a:br>
              <a:rPr lang="en-GB" sz="4400" dirty="0"/>
            </a:br>
            <a:endParaRPr lang="en-GB" dirty="0"/>
          </a:p>
        </p:txBody>
      </p:sp>
    </p:spTree>
    <p:extLst>
      <p:ext uri="{BB962C8B-B14F-4D97-AF65-F5344CB8AC3E}">
        <p14:creationId xmlns:p14="http://schemas.microsoft.com/office/powerpoint/2010/main" val="32556704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GB" dirty="0"/>
              <a:t>Ice ages are prominent examples. Climate change is any significant long-term change in the expected patterns of average weather of a region (or the whole Earth) over a significant period of time. Climate change is about abnormal variations to the climate, and the effects of these variations on other parts of the Earth.</a:t>
            </a:r>
          </a:p>
        </p:txBody>
      </p:sp>
      <p:sp>
        <p:nvSpPr>
          <p:cNvPr id="2" name="Title 1"/>
          <p:cNvSpPr>
            <a:spLocks noGrp="1"/>
          </p:cNvSpPr>
          <p:nvPr>
            <p:ph type="title"/>
          </p:nvPr>
        </p:nvSpPr>
        <p:spPr/>
        <p:txBody>
          <a:bodyPr/>
          <a:lstStyle/>
          <a:p>
            <a:r>
              <a:rPr lang="en-GB" dirty="0"/>
              <a:t>Climate change</a:t>
            </a:r>
          </a:p>
        </p:txBody>
      </p:sp>
    </p:spTree>
    <p:extLst>
      <p:ext uri="{BB962C8B-B14F-4D97-AF65-F5344CB8AC3E}">
        <p14:creationId xmlns:p14="http://schemas.microsoft.com/office/powerpoint/2010/main" val="3183034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dirty="0"/>
              <a:t>Food's carbon footprint, or </a:t>
            </a:r>
            <a:r>
              <a:rPr lang="en-GB" dirty="0" err="1"/>
              <a:t>foodprint</a:t>
            </a:r>
            <a:r>
              <a:rPr lang="en-GB" dirty="0"/>
              <a:t>, is the greenhouse gas emissions produced by growing, rearing, farming, processing, transporting, storing, cooking and disposing of the food you eat. In the US, each household </a:t>
            </a:r>
            <a:r>
              <a:rPr lang="en-GB" dirty="0" smtClean="0"/>
              <a:t>produces </a:t>
            </a:r>
            <a:r>
              <a:rPr lang="en-GB" dirty="0"/>
              <a:t>48 tons of greenhouse gases</a:t>
            </a:r>
            <a:r>
              <a:rPr lang="en-GB" dirty="0" smtClean="0"/>
              <a:t>.</a:t>
            </a:r>
          </a:p>
          <a:p>
            <a:endParaRPr lang="en-GB" dirty="0"/>
          </a:p>
          <a:p>
            <a:endParaRPr lang="en-GB" dirty="0" smtClean="0"/>
          </a:p>
          <a:p>
            <a:endParaRPr lang="en-GB" dirty="0"/>
          </a:p>
        </p:txBody>
      </p:sp>
      <p:sp>
        <p:nvSpPr>
          <p:cNvPr id="3" name="Title 2"/>
          <p:cNvSpPr>
            <a:spLocks noGrp="1"/>
          </p:cNvSpPr>
          <p:nvPr>
            <p:ph type="title"/>
          </p:nvPr>
        </p:nvSpPr>
        <p:spPr/>
        <p:txBody>
          <a:bodyPr/>
          <a:lstStyle/>
          <a:p>
            <a:r>
              <a:rPr lang="en-GB" dirty="0"/>
              <a:t>Food footprint</a:t>
            </a:r>
          </a:p>
        </p:txBody>
      </p:sp>
    </p:spTree>
    <p:extLst>
      <p:ext uri="{BB962C8B-B14F-4D97-AF65-F5344CB8AC3E}">
        <p14:creationId xmlns:p14="http://schemas.microsoft.com/office/powerpoint/2010/main" val="26251924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GB" dirty="0"/>
              <a:t>the state of having reliable access to a sufficient quantity of affordable, nutritious food</a:t>
            </a:r>
            <a:r>
              <a:rPr lang="en-GB" dirty="0" smtClean="0"/>
              <a:t>. "</a:t>
            </a:r>
            <a:r>
              <a:rPr lang="en-GB" dirty="0"/>
              <a:t>food security has declined dramatically in many developing countries"</a:t>
            </a:r>
          </a:p>
          <a:p>
            <a:endParaRPr lang="en-GB" dirty="0"/>
          </a:p>
        </p:txBody>
      </p:sp>
      <p:sp>
        <p:nvSpPr>
          <p:cNvPr id="3" name="Title 2"/>
          <p:cNvSpPr>
            <a:spLocks noGrp="1"/>
          </p:cNvSpPr>
          <p:nvPr>
            <p:ph type="title"/>
          </p:nvPr>
        </p:nvSpPr>
        <p:spPr/>
        <p:txBody>
          <a:bodyPr/>
          <a:lstStyle/>
          <a:p>
            <a:r>
              <a:rPr lang="en-GB" dirty="0" smtClean="0"/>
              <a:t>Food </a:t>
            </a:r>
            <a:r>
              <a:rPr lang="en-GB" dirty="0"/>
              <a:t>security</a:t>
            </a:r>
          </a:p>
        </p:txBody>
      </p:sp>
    </p:spTree>
    <p:extLst>
      <p:ext uri="{BB962C8B-B14F-4D97-AF65-F5344CB8AC3E}">
        <p14:creationId xmlns:p14="http://schemas.microsoft.com/office/powerpoint/2010/main" val="2536325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a:t>Regional cuisine is cuisine based upon national, state or local regions.[1] Regional cuisines may vary based upon food availability and trade, varying climates, cooking traditions and practices, and cultural differences.[2] One noteworthy definition is based upon traditional </a:t>
            </a:r>
            <a:r>
              <a:rPr lang="en-GB" smtClean="0"/>
              <a:t>cuisine</a:t>
            </a:r>
            <a:endParaRPr lang="en-GB"/>
          </a:p>
        </p:txBody>
      </p:sp>
      <p:sp>
        <p:nvSpPr>
          <p:cNvPr id="3" name="Title 2"/>
          <p:cNvSpPr>
            <a:spLocks noGrp="1"/>
          </p:cNvSpPr>
          <p:nvPr>
            <p:ph type="title"/>
          </p:nvPr>
        </p:nvSpPr>
        <p:spPr/>
        <p:txBody>
          <a:bodyPr/>
          <a:lstStyle/>
          <a:p>
            <a:r>
              <a:rPr lang="en-GB" dirty="0"/>
              <a:t>Regional food</a:t>
            </a:r>
          </a:p>
        </p:txBody>
      </p:sp>
    </p:spTree>
    <p:extLst>
      <p:ext uri="{BB962C8B-B14F-4D97-AF65-F5344CB8AC3E}">
        <p14:creationId xmlns:p14="http://schemas.microsoft.com/office/powerpoint/2010/main" val="4956197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dirty="0"/>
              <a:t>Genetically modified food (or GM food) is food produced from plants or animals whose DNA has been altered through genetic engineering. These genetically modified organisms are often called GMOs for short.</a:t>
            </a:r>
          </a:p>
        </p:txBody>
      </p:sp>
      <p:sp>
        <p:nvSpPr>
          <p:cNvPr id="3" name="Title 2"/>
          <p:cNvSpPr>
            <a:spLocks noGrp="1"/>
          </p:cNvSpPr>
          <p:nvPr>
            <p:ph type="title"/>
          </p:nvPr>
        </p:nvSpPr>
        <p:spPr/>
        <p:txBody>
          <a:bodyPr/>
          <a:lstStyle/>
          <a:p>
            <a:r>
              <a:rPr lang="en-GB" dirty="0"/>
              <a:t>Genetically modified</a:t>
            </a:r>
          </a:p>
        </p:txBody>
      </p:sp>
    </p:spTree>
    <p:extLst>
      <p:ext uri="{BB962C8B-B14F-4D97-AF65-F5344CB8AC3E}">
        <p14:creationId xmlns:p14="http://schemas.microsoft.com/office/powerpoint/2010/main" val="24672054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GB" dirty="0" smtClean="0"/>
              <a:t>Complete research to meat, research they types and definitions</a:t>
            </a:r>
          </a:p>
          <a:p>
            <a:r>
              <a:rPr lang="en-GB" dirty="0" smtClean="0"/>
              <a:t>Research recipes to identify how to prepare different cuts </a:t>
            </a:r>
            <a:r>
              <a:rPr lang="en-GB" smtClean="0"/>
              <a:t>of meat</a:t>
            </a:r>
            <a:endParaRPr lang="en-GB" dirty="0" smtClean="0"/>
          </a:p>
          <a:p>
            <a:r>
              <a:rPr lang="en-GB" dirty="0" smtClean="0"/>
              <a:t>Complete two dishes using , preparing, cooking and serving them</a:t>
            </a:r>
          </a:p>
          <a:p>
            <a:r>
              <a:rPr lang="en-GB" dirty="0"/>
              <a:t>Complete two dishes using </a:t>
            </a:r>
            <a:r>
              <a:rPr lang="en-GB" dirty="0" smtClean="0"/>
              <a:t>different cuts of meat, </a:t>
            </a:r>
            <a:r>
              <a:rPr lang="en-GB" dirty="0"/>
              <a:t>preparing, cooking and serving them</a:t>
            </a:r>
          </a:p>
          <a:p>
            <a:endParaRPr lang="en-GB" dirty="0" smtClean="0"/>
          </a:p>
        </p:txBody>
      </p:sp>
      <p:sp>
        <p:nvSpPr>
          <p:cNvPr id="2" name="Title 1"/>
          <p:cNvSpPr>
            <a:spLocks noGrp="1"/>
          </p:cNvSpPr>
          <p:nvPr>
            <p:ph type="title"/>
          </p:nvPr>
        </p:nvSpPr>
        <p:spPr/>
        <p:txBody>
          <a:bodyPr/>
          <a:lstStyle/>
          <a:p>
            <a:r>
              <a:rPr lang="en-GB" dirty="0" smtClean="0"/>
              <a:t>Your assignment</a:t>
            </a:r>
            <a:endParaRPr lang="en-GB" dirty="0"/>
          </a:p>
        </p:txBody>
      </p:sp>
    </p:spTree>
    <p:extLst>
      <p:ext uri="{BB962C8B-B14F-4D97-AF65-F5344CB8AC3E}">
        <p14:creationId xmlns:p14="http://schemas.microsoft.com/office/powerpoint/2010/main" val="23515043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GB" dirty="0"/>
              <a:t>AO1 Demonstrate knowledge and understanding of key terms, principles, procedures and processes for sustainable food </a:t>
            </a:r>
            <a:r>
              <a:rPr lang="en-GB" dirty="0" smtClean="0"/>
              <a:t>practice</a:t>
            </a:r>
          </a:p>
          <a:p>
            <a:r>
              <a:rPr lang="en-GB" dirty="0"/>
              <a:t>AO2 Apply knowledge and understanding of the principles, procedures and processes for sustainable food practice in a range of hospitality contexts</a:t>
            </a:r>
          </a:p>
        </p:txBody>
      </p:sp>
      <p:sp>
        <p:nvSpPr>
          <p:cNvPr id="2" name="Title 1"/>
          <p:cNvSpPr>
            <a:spLocks noGrp="1"/>
          </p:cNvSpPr>
          <p:nvPr>
            <p:ph type="title"/>
          </p:nvPr>
        </p:nvSpPr>
        <p:spPr/>
        <p:txBody>
          <a:bodyPr/>
          <a:lstStyle/>
          <a:p>
            <a:r>
              <a:rPr lang="en-GB" dirty="0" smtClean="0"/>
              <a:t>Assessment Outcomes</a:t>
            </a:r>
            <a:endParaRPr lang="en-GB" dirty="0"/>
          </a:p>
        </p:txBody>
      </p:sp>
    </p:spTree>
    <p:extLst>
      <p:ext uri="{BB962C8B-B14F-4D97-AF65-F5344CB8AC3E}">
        <p14:creationId xmlns:p14="http://schemas.microsoft.com/office/powerpoint/2010/main" val="3993712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GB" dirty="0"/>
              <a:t>AO3 Analyse, interpret and evaluate sustainable food practice information to predict probable consequences and provide reasonable alternatives and </a:t>
            </a:r>
            <a:r>
              <a:rPr lang="en-GB" dirty="0" smtClean="0"/>
              <a:t>solutions</a:t>
            </a:r>
          </a:p>
          <a:p>
            <a:r>
              <a:rPr lang="en-GB" dirty="0"/>
              <a:t>AO4 Make connections, use and integrate different principles, procedures and processes for sustainable food practice in the workplace in order to justify and support judgements being made</a:t>
            </a:r>
          </a:p>
        </p:txBody>
      </p:sp>
      <p:sp>
        <p:nvSpPr>
          <p:cNvPr id="2" name="Title 1"/>
          <p:cNvSpPr>
            <a:spLocks noGrp="1"/>
          </p:cNvSpPr>
          <p:nvPr>
            <p:ph type="title"/>
          </p:nvPr>
        </p:nvSpPr>
        <p:spPr/>
        <p:txBody>
          <a:bodyPr/>
          <a:lstStyle/>
          <a:p>
            <a:r>
              <a:rPr lang="en-GB" dirty="0" smtClean="0"/>
              <a:t>Assessment Outcomes</a:t>
            </a:r>
            <a:endParaRPr lang="en-GB" dirty="0"/>
          </a:p>
        </p:txBody>
      </p:sp>
    </p:spTree>
    <p:extLst>
      <p:ext uri="{BB962C8B-B14F-4D97-AF65-F5344CB8AC3E}">
        <p14:creationId xmlns:p14="http://schemas.microsoft.com/office/powerpoint/2010/main" val="292759746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2800" dirty="0" smtClean="0"/>
              <a:t>Key </a:t>
            </a:r>
            <a:r>
              <a:rPr lang="en-GB" sz="2800" dirty="0"/>
              <a:t>terms Understand key terms and how they apply to sustainable practice in professional kitchens</a:t>
            </a:r>
            <a:r>
              <a:rPr lang="en-GB" sz="2800" dirty="0" smtClean="0"/>
              <a:t>.</a:t>
            </a:r>
            <a:endParaRPr lang="en-GB" sz="2800" dirty="0"/>
          </a:p>
        </p:txBody>
      </p:sp>
      <p:sp>
        <p:nvSpPr>
          <p:cNvPr id="8" name="Content Placeholder 7"/>
          <p:cNvSpPr>
            <a:spLocks noGrp="1"/>
          </p:cNvSpPr>
          <p:nvPr>
            <p:ph idx="1"/>
          </p:nvPr>
        </p:nvSpPr>
        <p:spPr>
          <a:xfrm>
            <a:off x="467544" y="1772816"/>
            <a:ext cx="8229600" cy="4525963"/>
          </a:xfrm>
        </p:spPr>
        <p:txBody>
          <a:bodyPr>
            <a:normAutofit fontScale="85000" lnSpcReduction="20000"/>
          </a:bodyPr>
          <a:lstStyle/>
          <a:p>
            <a:r>
              <a:rPr lang="en-GB" dirty="0" smtClean="0"/>
              <a:t>• </a:t>
            </a:r>
            <a:r>
              <a:rPr lang="en-GB" dirty="0"/>
              <a:t>Carbon footprint. </a:t>
            </a:r>
            <a:endParaRPr lang="en-GB" dirty="0" smtClean="0"/>
          </a:p>
          <a:p>
            <a:r>
              <a:rPr lang="en-GB" dirty="0" smtClean="0"/>
              <a:t>• </a:t>
            </a:r>
            <a:r>
              <a:rPr lang="en-GB" dirty="0"/>
              <a:t>Climate change. </a:t>
            </a:r>
            <a:endParaRPr lang="en-GB" dirty="0" smtClean="0"/>
          </a:p>
          <a:p>
            <a:r>
              <a:rPr lang="en-GB" dirty="0" smtClean="0"/>
              <a:t>• </a:t>
            </a:r>
            <a:r>
              <a:rPr lang="en-GB" dirty="0"/>
              <a:t>Food footprint. </a:t>
            </a:r>
            <a:endParaRPr lang="en-GB" dirty="0" smtClean="0"/>
          </a:p>
          <a:p>
            <a:r>
              <a:rPr lang="en-GB" dirty="0" smtClean="0"/>
              <a:t>• Food </a:t>
            </a:r>
            <a:r>
              <a:rPr lang="en-GB" dirty="0"/>
              <a:t>miles. </a:t>
            </a:r>
            <a:endParaRPr lang="en-GB" dirty="0" smtClean="0"/>
          </a:p>
          <a:p>
            <a:r>
              <a:rPr lang="en-GB" dirty="0" smtClean="0"/>
              <a:t>• </a:t>
            </a:r>
            <a:r>
              <a:rPr lang="en-GB" dirty="0"/>
              <a:t>Food security. </a:t>
            </a:r>
            <a:endParaRPr lang="en-GB" dirty="0" smtClean="0"/>
          </a:p>
          <a:p>
            <a:r>
              <a:rPr lang="en-GB" dirty="0" smtClean="0"/>
              <a:t>• </a:t>
            </a:r>
            <a:r>
              <a:rPr lang="en-GB" dirty="0"/>
              <a:t>Greenwashing. </a:t>
            </a:r>
            <a:endParaRPr lang="en-GB" dirty="0" smtClean="0"/>
          </a:p>
          <a:p>
            <a:r>
              <a:rPr lang="en-GB" dirty="0" smtClean="0"/>
              <a:t>• </a:t>
            </a:r>
            <a:r>
              <a:rPr lang="en-GB" dirty="0"/>
              <a:t>Genetically modified (GM) or genetically engineered (GE) foods. </a:t>
            </a:r>
            <a:endParaRPr lang="en-GB" dirty="0" smtClean="0"/>
          </a:p>
          <a:p>
            <a:r>
              <a:rPr lang="en-GB" dirty="0" smtClean="0"/>
              <a:t>• </a:t>
            </a:r>
            <a:r>
              <a:rPr lang="en-GB" dirty="0"/>
              <a:t>Intensive farming. </a:t>
            </a:r>
            <a:endParaRPr lang="en-GB" dirty="0" smtClean="0"/>
          </a:p>
          <a:p>
            <a:r>
              <a:rPr lang="en-GB" dirty="0" smtClean="0"/>
              <a:t>• </a:t>
            </a:r>
            <a:r>
              <a:rPr lang="en-GB" dirty="0"/>
              <a:t>Local food. </a:t>
            </a:r>
            <a:endParaRPr lang="en-GB" dirty="0" smtClean="0"/>
          </a:p>
          <a:p>
            <a:r>
              <a:rPr lang="en-GB" dirty="0" smtClean="0"/>
              <a:t>• </a:t>
            </a:r>
            <a:r>
              <a:rPr lang="en-GB" dirty="0"/>
              <a:t>Regional food. </a:t>
            </a:r>
            <a:endParaRPr lang="en-GB" dirty="0" smtClean="0"/>
          </a:p>
          <a:p>
            <a:r>
              <a:rPr lang="en-GB" dirty="0" smtClean="0"/>
              <a:t>• </a:t>
            </a:r>
            <a:r>
              <a:rPr lang="en-GB" dirty="0"/>
              <a:t>Sustainability. </a:t>
            </a:r>
            <a:endParaRPr lang="en-GB" dirty="0" smtClean="0"/>
          </a:p>
          <a:p>
            <a:r>
              <a:rPr lang="en-GB" dirty="0" smtClean="0"/>
              <a:t>• </a:t>
            </a:r>
            <a:r>
              <a:rPr lang="en-GB" dirty="0"/>
              <a:t>Sustainable food.</a:t>
            </a:r>
          </a:p>
        </p:txBody>
      </p:sp>
    </p:spTree>
    <p:extLst>
      <p:ext uri="{BB962C8B-B14F-4D97-AF65-F5344CB8AC3E}">
        <p14:creationId xmlns:p14="http://schemas.microsoft.com/office/powerpoint/2010/main" val="40560500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109728" indent="0">
              <a:buNone/>
            </a:pPr>
            <a:r>
              <a:rPr lang="en-GB" dirty="0" smtClean="0"/>
              <a:t>Discussion:</a:t>
            </a:r>
          </a:p>
          <a:p>
            <a:pPr marL="109728" indent="0">
              <a:buNone/>
            </a:pPr>
            <a:endParaRPr lang="en-GB" dirty="0"/>
          </a:p>
          <a:p>
            <a:pPr marL="109728" indent="0">
              <a:buNone/>
            </a:pPr>
            <a:r>
              <a:rPr lang="en-GB" dirty="0" smtClean="0"/>
              <a:t>Why the need for sustainable food?</a:t>
            </a:r>
          </a:p>
          <a:p>
            <a:endParaRPr lang="en-GB" dirty="0"/>
          </a:p>
        </p:txBody>
      </p:sp>
      <p:sp>
        <p:nvSpPr>
          <p:cNvPr id="2" name="Title 1"/>
          <p:cNvSpPr>
            <a:spLocks noGrp="1"/>
          </p:cNvSpPr>
          <p:nvPr>
            <p:ph type="title"/>
          </p:nvPr>
        </p:nvSpPr>
        <p:spPr/>
        <p:txBody>
          <a:bodyPr>
            <a:normAutofit/>
          </a:bodyPr>
          <a:lstStyle/>
          <a:p>
            <a:r>
              <a:rPr lang="en-GB" sz="2400" dirty="0"/>
              <a:t>Sustainable food criteria and the main reasons for sustainable food production</a:t>
            </a:r>
          </a:p>
        </p:txBody>
      </p:sp>
    </p:spTree>
    <p:extLst>
      <p:ext uri="{BB962C8B-B14F-4D97-AF65-F5344CB8AC3E}">
        <p14:creationId xmlns:p14="http://schemas.microsoft.com/office/powerpoint/2010/main" val="139432820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GB" dirty="0"/>
              <a:t>greater awareness of the impact of growing population, resource shortages,</a:t>
            </a:r>
          </a:p>
          <a:p>
            <a:r>
              <a:rPr lang="en-GB" dirty="0"/>
              <a:t>climate change, global warming and the desire to reduce operating costs</a:t>
            </a:r>
          </a:p>
          <a:p>
            <a:r>
              <a:rPr lang="en-GB" dirty="0" smtClean="0"/>
              <a:t>changing </a:t>
            </a:r>
            <a:r>
              <a:rPr lang="en-GB" dirty="0"/>
              <a:t>attitude of investors towards the environment</a:t>
            </a:r>
          </a:p>
          <a:p>
            <a:r>
              <a:rPr lang="en-GB" dirty="0" smtClean="0"/>
              <a:t>increased </a:t>
            </a:r>
            <a:r>
              <a:rPr lang="en-GB" dirty="0"/>
              <a:t>regulation</a:t>
            </a:r>
          </a:p>
          <a:p>
            <a:r>
              <a:rPr lang="en-GB" dirty="0" smtClean="0"/>
              <a:t>growing </a:t>
            </a:r>
            <a:r>
              <a:rPr lang="en-GB" dirty="0"/>
              <a:t>number of sustainability programmes and initiatives</a:t>
            </a:r>
          </a:p>
          <a:p>
            <a:r>
              <a:rPr lang="en-GB" dirty="0" smtClean="0"/>
              <a:t>increased </a:t>
            </a:r>
            <a:r>
              <a:rPr lang="en-GB" dirty="0"/>
              <a:t>social conscience</a:t>
            </a:r>
          </a:p>
          <a:p>
            <a:r>
              <a:rPr lang="en-GB" dirty="0" smtClean="0"/>
              <a:t>increased </a:t>
            </a:r>
            <a:r>
              <a:rPr lang="en-GB" dirty="0"/>
              <a:t>importance of corporate social responsibility (CSR).</a:t>
            </a:r>
          </a:p>
        </p:txBody>
      </p:sp>
      <p:sp>
        <p:nvSpPr>
          <p:cNvPr id="3" name="Title 2"/>
          <p:cNvSpPr>
            <a:spLocks noGrp="1"/>
          </p:cNvSpPr>
          <p:nvPr>
            <p:ph type="title"/>
          </p:nvPr>
        </p:nvSpPr>
        <p:spPr/>
        <p:txBody>
          <a:bodyPr>
            <a:normAutofit fontScale="90000"/>
          </a:bodyPr>
          <a:lstStyle/>
          <a:p>
            <a:r>
              <a:rPr lang="en-GB" dirty="0"/>
              <a:t>Reasons for the growth in sustainable food production:</a:t>
            </a:r>
          </a:p>
        </p:txBody>
      </p:sp>
    </p:spTree>
    <p:extLst>
      <p:ext uri="{BB962C8B-B14F-4D97-AF65-F5344CB8AC3E}">
        <p14:creationId xmlns:p14="http://schemas.microsoft.com/office/powerpoint/2010/main" val="426552060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Sustainable food criteria:</a:t>
            </a:r>
            <a:br>
              <a:rPr lang="en-GB" dirty="0"/>
            </a:br>
            <a:endParaRPr lang="en-GB" dirty="0"/>
          </a:p>
        </p:txBody>
      </p:sp>
      <p:sp>
        <p:nvSpPr>
          <p:cNvPr id="3" name="Content Placeholder 2"/>
          <p:cNvSpPr>
            <a:spLocks noGrp="1"/>
          </p:cNvSpPr>
          <p:nvPr>
            <p:ph idx="1"/>
          </p:nvPr>
        </p:nvSpPr>
        <p:spPr/>
        <p:txBody>
          <a:bodyPr>
            <a:normAutofit fontScale="77500" lnSpcReduction="20000"/>
          </a:bodyPr>
          <a:lstStyle/>
          <a:p>
            <a:r>
              <a:rPr lang="en-GB" dirty="0" smtClean="0"/>
              <a:t>originating </a:t>
            </a:r>
            <a:r>
              <a:rPr lang="en-GB" dirty="0"/>
              <a:t>from the closest possible source or minimising energy use in food transport</a:t>
            </a:r>
          </a:p>
          <a:p>
            <a:r>
              <a:rPr lang="en-GB" dirty="0" smtClean="0"/>
              <a:t>healthy </a:t>
            </a:r>
            <a:r>
              <a:rPr lang="en-GB" dirty="0"/>
              <a:t>and not containing harmful biological or chemical contaminants</a:t>
            </a:r>
          </a:p>
          <a:p>
            <a:r>
              <a:rPr lang="en-GB" dirty="0" smtClean="0"/>
              <a:t>fairly </a:t>
            </a:r>
            <a:r>
              <a:rPr lang="en-GB" dirty="0"/>
              <a:t>or cooperatively traded between producers, processors, </a:t>
            </a:r>
            <a:r>
              <a:rPr lang="en-GB" dirty="0" smtClean="0"/>
              <a:t>retailers, and </a:t>
            </a:r>
            <a:r>
              <a:rPr lang="en-GB" dirty="0"/>
              <a:t>consumers</a:t>
            </a:r>
          </a:p>
          <a:p>
            <a:r>
              <a:rPr lang="en-GB" dirty="0" smtClean="0"/>
              <a:t>does </a:t>
            </a:r>
            <a:r>
              <a:rPr lang="en-GB" dirty="0"/>
              <a:t>not exploit employees in the food sector in terms of pay and conditions</a:t>
            </a:r>
          </a:p>
          <a:p>
            <a:r>
              <a:rPr lang="en-GB" dirty="0" smtClean="0"/>
              <a:t>environmentally </a:t>
            </a:r>
            <a:r>
              <a:rPr lang="en-GB" dirty="0"/>
              <a:t>beneficial or harmless in its production (organic, biodynamic)</a:t>
            </a:r>
          </a:p>
          <a:p>
            <a:r>
              <a:rPr lang="en-GB" dirty="0" smtClean="0"/>
              <a:t>accessible </a:t>
            </a:r>
            <a:r>
              <a:rPr lang="en-GB" dirty="0"/>
              <a:t>both in terms of geographic access and affordability</a:t>
            </a:r>
          </a:p>
          <a:p>
            <a:r>
              <a:rPr lang="en-GB" dirty="0" smtClean="0"/>
              <a:t>produced </a:t>
            </a:r>
            <a:r>
              <a:rPr lang="en-GB" dirty="0"/>
              <a:t>using high animal welfare standards in production and transport</a:t>
            </a:r>
          </a:p>
          <a:p>
            <a:r>
              <a:rPr lang="en-GB" dirty="0" smtClean="0"/>
              <a:t>socially </a:t>
            </a:r>
            <a:r>
              <a:rPr lang="en-GB" dirty="0"/>
              <a:t>inclusive of all people in society</a:t>
            </a:r>
          </a:p>
        </p:txBody>
      </p:sp>
    </p:spTree>
    <p:extLst>
      <p:ext uri="{BB962C8B-B14F-4D97-AF65-F5344CB8AC3E}">
        <p14:creationId xmlns:p14="http://schemas.microsoft.com/office/powerpoint/2010/main" val="37619469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dirty="0"/>
              <a:t>Intensive farming or intensive agriculture is a kind of agriculture where a lot of money and labour are used to increase the yield that can be obtained per area of land. The use of large amounts of pesticides for crops, and of medication for animal stocks is common.</a:t>
            </a:r>
          </a:p>
        </p:txBody>
      </p:sp>
      <p:sp>
        <p:nvSpPr>
          <p:cNvPr id="3" name="Title 2"/>
          <p:cNvSpPr>
            <a:spLocks noGrp="1"/>
          </p:cNvSpPr>
          <p:nvPr>
            <p:ph type="title"/>
          </p:nvPr>
        </p:nvSpPr>
        <p:spPr/>
        <p:txBody>
          <a:bodyPr/>
          <a:lstStyle/>
          <a:p>
            <a:r>
              <a:rPr lang="en-GB" dirty="0"/>
              <a:t>Intensive farming</a:t>
            </a:r>
          </a:p>
        </p:txBody>
      </p:sp>
    </p:spTree>
    <p:extLst>
      <p:ext uri="{BB962C8B-B14F-4D97-AF65-F5344CB8AC3E}">
        <p14:creationId xmlns:p14="http://schemas.microsoft.com/office/powerpoint/2010/main" val="40763551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dirty="0" smtClean="0"/>
              <a:t>Using local products can reduce your carbon footprint and reduce costs to your business</a:t>
            </a:r>
          </a:p>
          <a:p>
            <a:r>
              <a:rPr lang="en-GB" dirty="0" smtClean="0"/>
              <a:t>Buying local food also helps the local economy helping increase jobs and building businesses</a:t>
            </a:r>
          </a:p>
          <a:p>
            <a:r>
              <a:rPr lang="en-GB" dirty="0" smtClean="0"/>
              <a:t>Develop meaningful relationships with local people and developing your menu through communication with growers  </a:t>
            </a:r>
            <a:endParaRPr lang="en-GB" dirty="0"/>
          </a:p>
        </p:txBody>
      </p:sp>
      <p:sp>
        <p:nvSpPr>
          <p:cNvPr id="3" name="Title 2"/>
          <p:cNvSpPr>
            <a:spLocks noGrp="1"/>
          </p:cNvSpPr>
          <p:nvPr>
            <p:ph type="title"/>
          </p:nvPr>
        </p:nvSpPr>
        <p:spPr/>
        <p:txBody>
          <a:bodyPr/>
          <a:lstStyle/>
          <a:p>
            <a:r>
              <a:rPr lang="en-GB" dirty="0"/>
              <a:t>Local food</a:t>
            </a:r>
          </a:p>
        </p:txBody>
      </p:sp>
    </p:spTree>
    <p:extLst>
      <p:ext uri="{BB962C8B-B14F-4D97-AF65-F5344CB8AC3E}">
        <p14:creationId xmlns:p14="http://schemas.microsoft.com/office/powerpoint/2010/main" val="413742551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739</TotalTime>
  <Words>911</Words>
  <Application>Microsoft Office PowerPoint</Application>
  <PresentationFormat>On-screen Show (4:3)</PresentationFormat>
  <Paragraphs>128</Paragraphs>
  <Slides>16</Slides>
  <Notes>2</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Concourse</vt:lpstr>
      <vt:lpstr>Unit 316 </vt:lpstr>
      <vt:lpstr>Assessment Outcomes</vt:lpstr>
      <vt:lpstr>Assessment Outcomes</vt:lpstr>
      <vt:lpstr>Key terms Understand key terms and how they apply to sustainable practice in professional kitchens.</vt:lpstr>
      <vt:lpstr>Sustainable food criteria and the main reasons for sustainable food production</vt:lpstr>
      <vt:lpstr>Reasons for the growth in sustainable food production:</vt:lpstr>
      <vt:lpstr>Sustainable food criteria: </vt:lpstr>
      <vt:lpstr>Intensive farming</vt:lpstr>
      <vt:lpstr>Local food</vt:lpstr>
      <vt:lpstr>Carbon Footprint </vt:lpstr>
      <vt:lpstr>Climate change</vt:lpstr>
      <vt:lpstr>Food footprint</vt:lpstr>
      <vt:lpstr>Food security</vt:lpstr>
      <vt:lpstr>Regional food</vt:lpstr>
      <vt:lpstr>Genetically modified</vt:lpstr>
      <vt:lpstr>Your assignment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 10</dc:title>
  <dc:creator>Simon Kenmure</dc:creator>
  <cp:lastModifiedBy>Simon Kenmure</cp:lastModifiedBy>
  <cp:revision>28</cp:revision>
  <dcterms:created xsi:type="dcterms:W3CDTF">2019-05-21T08:43:55Z</dcterms:created>
  <dcterms:modified xsi:type="dcterms:W3CDTF">2020-09-22T08:04:14Z</dcterms:modified>
</cp:coreProperties>
</file>