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9906000" cy="6858000" type="A4"/>
  <p:notesSz cx="6889750" cy="100187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10" d="100"/>
          <a:sy n="110" d="100"/>
        </p:scale>
        <p:origin x="112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50D1244-516F-4566-815A-BABF582F4BF1}" type="datetimeFigureOut">
              <a:rPr lang="en-GB" smtClean="0"/>
              <a:t>06/05/2020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3AB37A-56E1-426E-9D49-9A27CAD255AD}" type="slidenum">
              <a:rPr lang="en-GB" smtClean="0"/>
              <a:t>‹#›</a:t>
            </a:fld>
            <a:endParaRPr lang="en-GB"/>
          </a:p>
        </p:txBody>
      </p:sp>
    </p:spTree>
    <p:extLst>
      <p:ext uri="{BB962C8B-B14F-4D97-AF65-F5344CB8AC3E}">
        <p14:creationId xmlns:p14="http://schemas.microsoft.com/office/powerpoint/2010/main" val="4214172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0D1244-516F-4566-815A-BABF582F4BF1}" type="datetimeFigureOut">
              <a:rPr lang="en-GB" smtClean="0"/>
              <a:t>06/05/2020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3AB37A-56E1-426E-9D49-9A27CAD255AD}" type="slidenum">
              <a:rPr lang="en-GB" smtClean="0"/>
              <a:t>‹#›</a:t>
            </a:fld>
            <a:endParaRPr lang="en-GB"/>
          </a:p>
        </p:txBody>
      </p:sp>
    </p:spTree>
    <p:extLst>
      <p:ext uri="{BB962C8B-B14F-4D97-AF65-F5344CB8AC3E}">
        <p14:creationId xmlns:p14="http://schemas.microsoft.com/office/powerpoint/2010/main" val="412731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0D1244-516F-4566-815A-BABF582F4BF1}" type="datetimeFigureOut">
              <a:rPr lang="en-GB" smtClean="0"/>
              <a:t>06/05/2020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3AB37A-56E1-426E-9D49-9A27CAD255AD}" type="slidenum">
              <a:rPr lang="en-GB" smtClean="0"/>
              <a:t>‹#›</a:t>
            </a:fld>
            <a:endParaRPr lang="en-GB"/>
          </a:p>
        </p:txBody>
      </p:sp>
    </p:spTree>
    <p:extLst>
      <p:ext uri="{BB962C8B-B14F-4D97-AF65-F5344CB8AC3E}">
        <p14:creationId xmlns:p14="http://schemas.microsoft.com/office/powerpoint/2010/main" val="1828299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0D1244-516F-4566-815A-BABF582F4BF1}" type="datetimeFigureOut">
              <a:rPr lang="en-GB" smtClean="0"/>
              <a:t>06/05/2020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3AB37A-56E1-426E-9D49-9A27CAD255AD}" type="slidenum">
              <a:rPr lang="en-GB" smtClean="0"/>
              <a:t>‹#›</a:t>
            </a:fld>
            <a:endParaRPr lang="en-GB"/>
          </a:p>
        </p:txBody>
      </p:sp>
    </p:spTree>
    <p:extLst>
      <p:ext uri="{BB962C8B-B14F-4D97-AF65-F5344CB8AC3E}">
        <p14:creationId xmlns:p14="http://schemas.microsoft.com/office/powerpoint/2010/main" val="314876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50D1244-516F-4566-815A-BABF582F4BF1}" type="datetimeFigureOut">
              <a:rPr lang="en-GB" smtClean="0"/>
              <a:t>06/05/2020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3AB37A-56E1-426E-9D49-9A27CAD255AD}" type="slidenum">
              <a:rPr lang="en-GB" smtClean="0"/>
              <a:t>‹#›</a:t>
            </a:fld>
            <a:endParaRPr lang="en-GB"/>
          </a:p>
        </p:txBody>
      </p:sp>
    </p:spTree>
    <p:extLst>
      <p:ext uri="{BB962C8B-B14F-4D97-AF65-F5344CB8AC3E}">
        <p14:creationId xmlns:p14="http://schemas.microsoft.com/office/powerpoint/2010/main" val="4111010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50D1244-516F-4566-815A-BABF582F4BF1}" type="datetimeFigureOut">
              <a:rPr lang="en-GB" smtClean="0"/>
              <a:t>06/05/2020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3AB37A-56E1-426E-9D49-9A27CAD255AD}" type="slidenum">
              <a:rPr lang="en-GB" smtClean="0"/>
              <a:t>‹#›</a:t>
            </a:fld>
            <a:endParaRPr lang="en-GB"/>
          </a:p>
        </p:txBody>
      </p:sp>
    </p:spTree>
    <p:extLst>
      <p:ext uri="{BB962C8B-B14F-4D97-AF65-F5344CB8AC3E}">
        <p14:creationId xmlns:p14="http://schemas.microsoft.com/office/powerpoint/2010/main" val="3136155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50D1244-516F-4566-815A-BABF582F4BF1}" type="datetimeFigureOut">
              <a:rPr lang="en-GB" smtClean="0"/>
              <a:t>06/05/2020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63AB37A-56E1-426E-9D49-9A27CAD255AD}" type="slidenum">
              <a:rPr lang="en-GB" smtClean="0"/>
              <a:t>‹#›</a:t>
            </a:fld>
            <a:endParaRPr lang="en-GB"/>
          </a:p>
        </p:txBody>
      </p:sp>
    </p:spTree>
    <p:extLst>
      <p:ext uri="{BB962C8B-B14F-4D97-AF65-F5344CB8AC3E}">
        <p14:creationId xmlns:p14="http://schemas.microsoft.com/office/powerpoint/2010/main" val="2416293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50D1244-516F-4566-815A-BABF582F4BF1}" type="datetimeFigureOut">
              <a:rPr lang="en-GB" smtClean="0"/>
              <a:t>06/05/2020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63AB37A-56E1-426E-9D49-9A27CAD255AD}" type="slidenum">
              <a:rPr lang="en-GB" smtClean="0"/>
              <a:t>‹#›</a:t>
            </a:fld>
            <a:endParaRPr lang="en-GB"/>
          </a:p>
        </p:txBody>
      </p:sp>
    </p:spTree>
    <p:extLst>
      <p:ext uri="{BB962C8B-B14F-4D97-AF65-F5344CB8AC3E}">
        <p14:creationId xmlns:p14="http://schemas.microsoft.com/office/powerpoint/2010/main" val="3652366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0D1244-516F-4566-815A-BABF582F4BF1}" type="datetimeFigureOut">
              <a:rPr lang="en-GB" smtClean="0"/>
              <a:t>06/05/2020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63AB37A-56E1-426E-9D49-9A27CAD255AD}" type="slidenum">
              <a:rPr lang="en-GB" smtClean="0"/>
              <a:t>‹#›</a:t>
            </a:fld>
            <a:endParaRPr lang="en-GB"/>
          </a:p>
        </p:txBody>
      </p:sp>
    </p:spTree>
    <p:extLst>
      <p:ext uri="{BB962C8B-B14F-4D97-AF65-F5344CB8AC3E}">
        <p14:creationId xmlns:p14="http://schemas.microsoft.com/office/powerpoint/2010/main" val="772340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50D1244-516F-4566-815A-BABF582F4BF1}" type="datetimeFigureOut">
              <a:rPr lang="en-GB" smtClean="0"/>
              <a:t>06/05/2020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3AB37A-56E1-426E-9D49-9A27CAD255AD}" type="slidenum">
              <a:rPr lang="en-GB" smtClean="0"/>
              <a:t>‹#›</a:t>
            </a:fld>
            <a:endParaRPr lang="en-GB"/>
          </a:p>
        </p:txBody>
      </p:sp>
    </p:spTree>
    <p:extLst>
      <p:ext uri="{BB962C8B-B14F-4D97-AF65-F5344CB8AC3E}">
        <p14:creationId xmlns:p14="http://schemas.microsoft.com/office/powerpoint/2010/main" val="814910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50D1244-516F-4566-815A-BABF582F4BF1}" type="datetimeFigureOut">
              <a:rPr lang="en-GB" smtClean="0"/>
              <a:t>06/05/2020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3AB37A-56E1-426E-9D49-9A27CAD255AD}" type="slidenum">
              <a:rPr lang="en-GB" smtClean="0"/>
              <a:t>‹#›</a:t>
            </a:fld>
            <a:endParaRPr lang="en-GB"/>
          </a:p>
        </p:txBody>
      </p:sp>
    </p:spTree>
    <p:extLst>
      <p:ext uri="{BB962C8B-B14F-4D97-AF65-F5344CB8AC3E}">
        <p14:creationId xmlns:p14="http://schemas.microsoft.com/office/powerpoint/2010/main" val="503024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0D1244-516F-4566-815A-BABF582F4BF1}" type="datetimeFigureOut">
              <a:rPr lang="en-GB" smtClean="0"/>
              <a:t>06/05/2020</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3AB37A-56E1-426E-9D49-9A27CAD255AD}" type="slidenum">
              <a:rPr lang="en-GB" smtClean="0"/>
              <a:t>‹#›</a:t>
            </a:fld>
            <a:endParaRPr lang="en-GB"/>
          </a:p>
        </p:txBody>
      </p:sp>
    </p:spTree>
    <p:extLst>
      <p:ext uri="{BB962C8B-B14F-4D97-AF65-F5344CB8AC3E}">
        <p14:creationId xmlns:p14="http://schemas.microsoft.com/office/powerpoint/2010/main" val="41815109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ve-vjday75.gov.uk/dan-snows-ve-day-challenge/" TargetMode="External"/><Relationship Id="rId2" Type="http://schemas.openxmlformats.org/officeDocument/2006/relationships/hyperlink" Target="https://www.youtube.com/watch?v=NEavcsrMoMw&amp;feature=youtu.be" TargetMode="External"/><Relationship Id="rId1" Type="http://schemas.openxmlformats.org/officeDocument/2006/relationships/slideLayout" Target="../slideLayouts/slideLayout1.xml"/><Relationship Id="rId6" Type="http://schemas.openxmlformats.org/officeDocument/2006/relationships/hyperlink" Target="https://www.youtube.com/channel/UC88lvyJe7aHZmcvzvubDFRg/videos" TargetMode="External"/><Relationship Id="rId5" Type="http://schemas.openxmlformats.org/officeDocument/2006/relationships/hyperlink" Target="https://www.english-heritage.org.uk/siteassets/home/visit/ve-day-75/eh-ve-day-at-home-pack.pdf" TargetMode="External"/><Relationship Id="rId4" Type="http://schemas.openxmlformats.org/officeDocument/2006/relationships/hyperlink" Target="https://www.bbc.co.uk/programmes/articles/4TrqYDyf4PMdLypxzyTwGDg/great-british-buntin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1059873" cy="369332"/>
          </a:xfrm>
          <a:prstGeom prst="rect">
            <a:avLst/>
          </a:prstGeom>
          <a:noFill/>
        </p:spPr>
        <p:txBody>
          <a:bodyPr wrap="square" rtlCol="0">
            <a:spAutoFit/>
          </a:bodyPr>
          <a:lstStyle/>
          <a:p>
            <a:pPr algn="ctr"/>
            <a:r>
              <a:rPr lang="en-GB" dirty="0">
                <a:latin typeface="+mj-lt"/>
              </a:rPr>
              <a:t>1945</a:t>
            </a:r>
          </a:p>
        </p:txBody>
      </p:sp>
      <p:sp>
        <p:nvSpPr>
          <p:cNvPr id="5" name="TextBox 4"/>
          <p:cNvSpPr txBox="1"/>
          <p:nvPr/>
        </p:nvSpPr>
        <p:spPr>
          <a:xfrm>
            <a:off x="8846127" y="0"/>
            <a:ext cx="1059873" cy="369332"/>
          </a:xfrm>
          <a:prstGeom prst="rect">
            <a:avLst/>
          </a:prstGeom>
          <a:noFill/>
        </p:spPr>
        <p:txBody>
          <a:bodyPr wrap="square" rtlCol="0">
            <a:spAutoFit/>
          </a:bodyPr>
          <a:lstStyle/>
          <a:p>
            <a:pPr algn="ctr"/>
            <a:r>
              <a:rPr lang="en-GB" dirty="0">
                <a:latin typeface="+mj-lt"/>
              </a:rPr>
              <a:t>2020</a:t>
            </a:r>
          </a:p>
        </p:txBody>
      </p:sp>
      <p:sp>
        <p:nvSpPr>
          <p:cNvPr id="6" name="TextBox 5"/>
          <p:cNvSpPr txBox="1"/>
          <p:nvPr/>
        </p:nvSpPr>
        <p:spPr>
          <a:xfrm>
            <a:off x="914399" y="18411"/>
            <a:ext cx="8033657" cy="338554"/>
          </a:xfrm>
          <a:prstGeom prst="rect">
            <a:avLst/>
          </a:prstGeom>
          <a:solidFill>
            <a:srgbClr val="FFFF00"/>
          </a:solidFill>
        </p:spPr>
        <p:txBody>
          <a:bodyPr wrap="square" rtlCol="0">
            <a:spAutoFit/>
          </a:bodyPr>
          <a:lstStyle/>
          <a:p>
            <a:pPr algn="ctr"/>
            <a:r>
              <a:rPr lang="en-GB" sz="1600" dirty="0">
                <a:latin typeface="Comic Sans MS" panose="030F0702030302020204" pitchFamily="66" charset="0"/>
              </a:rPr>
              <a:t>History department -75</a:t>
            </a:r>
            <a:r>
              <a:rPr lang="en-GB" sz="1600" baseline="30000" dirty="0">
                <a:latin typeface="Comic Sans MS" panose="030F0702030302020204" pitchFamily="66" charset="0"/>
              </a:rPr>
              <a:t>th</a:t>
            </a:r>
            <a:r>
              <a:rPr lang="en-GB" sz="1600" dirty="0">
                <a:latin typeface="Comic Sans MS" panose="030F0702030302020204" pitchFamily="66" charset="0"/>
              </a:rPr>
              <a:t> anniversary activities for VE Day – 8</a:t>
            </a:r>
            <a:r>
              <a:rPr lang="en-GB" sz="1600" baseline="30000" dirty="0">
                <a:latin typeface="Comic Sans MS" panose="030F0702030302020204" pitchFamily="66" charset="0"/>
              </a:rPr>
              <a:t>th</a:t>
            </a:r>
            <a:r>
              <a:rPr lang="en-GB" sz="1600" dirty="0">
                <a:latin typeface="Comic Sans MS" panose="030F0702030302020204" pitchFamily="66" charset="0"/>
              </a:rPr>
              <a:t> May 2020.</a:t>
            </a:r>
          </a:p>
        </p:txBody>
      </p:sp>
      <p:sp>
        <p:nvSpPr>
          <p:cNvPr id="7" name="TextBox 6"/>
          <p:cNvSpPr txBox="1"/>
          <p:nvPr/>
        </p:nvSpPr>
        <p:spPr>
          <a:xfrm>
            <a:off x="0" y="429948"/>
            <a:ext cx="9906000" cy="830997"/>
          </a:xfrm>
          <a:prstGeom prst="rect">
            <a:avLst/>
          </a:prstGeom>
          <a:solidFill>
            <a:schemeClr val="accent5">
              <a:lumMod val="40000"/>
              <a:lumOff val="60000"/>
            </a:schemeClr>
          </a:solidFill>
        </p:spPr>
        <p:txBody>
          <a:bodyPr wrap="square" rtlCol="0">
            <a:spAutoFit/>
          </a:bodyPr>
          <a:lstStyle/>
          <a:p>
            <a:r>
              <a:rPr lang="en-GB" sz="1600" dirty="0">
                <a:latin typeface="Comic Sans MS" panose="030F0702030302020204" pitchFamily="66" charset="0"/>
              </a:rPr>
              <a:t>On Monday 7</a:t>
            </a:r>
            <a:r>
              <a:rPr lang="en-GB" sz="1600" baseline="30000" dirty="0">
                <a:latin typeface="Comic Sans MS" panose="030F0702030302020204" pitchFamily="66" charset="0"/>
              </a:rPr>
              <a:t>th</a:t>
            </a:r>
            <a:r>
              <a:rPr lang="en-GB" sz="1600" dirty="0">
                <a:latin typeface="Comic Sans MS" panose="030F0702030302020204" pitchFamily="66" charset="0"/>
              </a:rPr>
              <a:t> May 1945, the guns fell silent in Europe, the next day WW2 was declared over in Europe. This led to famous speeches from Winston Churchill, President Truman and Joseph Stalin. People across Europe celebrated in a great fashion, from street parties to dancing in fountains.</a:t>
            </a:r>
          </a:p>
        </p:txBody>
      </p:sp>
      <p:sp>
        <p:nvSpPr>
          <p:cNvPr id="8" name="TextBox 7"/>
          <p:cNvSpPr txBox="1"/>
          <p:nvPr/>
        </p:nvSpPr>
        <p:spPr>
          <a:xfrm>
            <a:off x="225136" y="1208519"/>
            <a:ext cx="9455727" cy="338554"/>
          </a:xfrm>
          <a:prstGeom prst="rect">
            <a:avLst/>
          </a:prstGeom>
          <a:solidFill>
            <a:schemeClr val="accent2">
              <a:lumMod val="60000"/>
              <a:lumOff val="40000"/>
            </a:schemeClr>
          </a:solidFill>
        </p:spPr>
        <p:txBody>
          <a:bodyPr wrap="square" rtlCol="0">
            <a:spAutoFit/>
          </a:bodyPr>
          <a:lstStyle/>
          <a:p>
            <a:pPr algn="ctr"/>
            <a:r>
              <a:rPr lang="en-GB" sz="1600" dirty="0">
                <a:latin typeface="Comic Sans MS" panose="030F0702030302020204" pitchFamily="66" charset="0"/>
              </a:rPr>
              <a:t>Have a go at any of the activities during the week and send us photos of anything you create!</a:t>
            </a:r>
          </a:p>
        </p:txBody>
      </p:sp>
      <p:graphicFrame>
        <p:nvGraphicFramePr>
          <p:cNvPr id="9" name="Table 8"/>
          <p:cNvGraphicFramePr>
            <a:graphicFrameLocks noGrp="1"/>
          </p:cNvGraphicFramePr>
          <p:nvPr>
            <p:extLst>
              <p:ext uri="{D42A27DB-BD31-4B8C-83A1-F6EECF244321}">
                <p14:modId xmlns:p14="http://schemas.microsoft.com/office/powerpoint/2010/main" val="1149418567"/>
              </p:ext>
            </p:extLst>
          </p:nvPr>
        </p:nvGraphicFramePr>
        <p:xfrm>
          <a:off x="0" y="1598557"/>
          <a:ext cx="9906000" cy="4945935"/>
        </p:xfrm>
        <a:graphic>
          <a:graphicData uri="http://schemas.openxmlformats.org/drawingml/2006/table">
            <a:tbl>
              <a:tblPr firstRow="1" bandRow="1">
                <a:tableStyleId>{5C22544A-7EE6-4342-B048-85BDC9FD1C3A}</a:tableStyleId>
              </a:tblPr>
              <a:tblGrid>
                <a:gridCol w="3302000">
                  <a:extLst>
                    <a:ext uri="{9D8B030D-6E8A-4147-A177-3AD203B41FA5}">
                      <a16:colId xmlns:a16="http://schemas.microsoft.com/office/drawing/2014/main" val="20000"/>
                    </a:ext>
                  </a:extLst>
                </a:gridCol>
                <a:gridCol w="3302000">
                  <a:extLst>
                    <a:ext uri="{9D8B030D-6E8A-4147-A177-3AD203B41FA5}">
                      <a16:colId xmlns:a16="http://schemas.microsoft.com/office/drawing/2014/main" val="20001"/>
                    </a:ext>
                  </a:extLst>
                </a:gridCol>
                <a:gridCol w="3302000">
                  <a:extLst>
                    <a:ext uri="{9D8B030D-6E8A-4147-A177-3AD203B41FA5}">
                      <a16:colId xmlns:a16="http://schemas.microsoft.com/office/drawing/2014/main" val="20002"/>
                    </a:ext>
                  </a:extLst>
                </a:gridCol>
              </a:tblGrid>
              <a:tr h="1236484">
                <a:tc>
                  <a:txBody>
                    <a:bodyPr/>
                    <a:lstStyle/>
                    <a:p>
                      <a:r>
                        <a:rPr lang="en-GB" sz="1400" b="0" dirty="0">
                          <a:solidFill>
                            <a:schemeClr val="tx1"/>
                          </a:solidFill>
                          <a:latin typeface="Comic Sans MS" panose="030F0702030302020204" pitchFamily="66" charset="0"/>
                        </a:rPr>
                        <a:t>Find the answers</a:t>
                      </a:r>
                      <a:r>
                        <a:rPr lang="en-GB" sz="1400" b="0" baseline="0" dirty="0">
                          <a:solidFill>
                            <a:schemeClr val="tx1"/>
                          </a:solidFill>
                          <a:latin typeface="Comic Sans MS" panose="030F0702030302020204" pitchFamily="66" charset="0"/>
                        </a:rPr>
                        <a:t> and have a go at playing the VE Day Quiz with friends and family (Page 2)</a:t>
                      </a:r>
                      <a:endParaRPr lang="en-GB" sz="1400" b="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0" dirty="0">
                          <a:solidFill>
                            <a:schemeClr val="tx1"/>
                          </a:solidFill>
                          <a:latin typeface="Comic Sans MS" panose="030F0702030302020204" pitchFamily="66" charset="0"/>
                        </a:rPr>
                        <a:t>Watch the clip on </a:t>
                      </a:r>
                      <a:r>
                        <a:rPr lang="en-GB" sz="1400" b="0" dirty="0" err="1">
                          <a:solidFill>
                            <a:schemeClr val="tx1"/>
                          </a:solidFill>
                          <a:latin typeface="Comic Sans MS" panose="030F0702030302020204" pitchFamily="66" charset="0"/>
                        </a:rPr>
                        <a:t>VE</a:t>
                      </a:r>
                      <a:r>
                        <a:rPr lang="en-GB" sz="1400" b="0" dirty="0">
                          <a:solidFill>
                            <a:schemeClr val="tx1"/>
                          </a:solidFill>
                          <a:latin typeface="Comic Sans MS" panose="030F0702030302020204" pitchFamily="66" charset="0"/>
                        </a:rPr>
                        <a:t> day in</a:t>
                      </a:r>
                      <a:r>
                        <a:rPr lang="en-GB" sz="1400" b="0" baseline="0" dirty="0">
                          <a:solidFill>
                            <a:schemeClr val="tx1"/>
                          </a:solidFill>
                          <a:latin typeface="Comic Sans MS" panose="030F0702030302020204" pitchFamily="66" charset="0"/>
                        </a:rPr>
                        <a:t> London and answer the video questions (Page 3)</a:t>
                      </a:r>
                    </a:p>
                    <a:p>
                      <a:r>
                        <a:rPr lang="en-GB" sz="1400" b="0" dirty="0">
                          <a:latin typeface="Comic Sans MS" panose="030F0702030302020204" pitchFamily="66" charset="0"/>
                          <a:hlinkClick r:id="rId2"/>
                        </a:rPr>
                        <a:t>https://www.youtube.com/watch?v=NEavcsrMoMw&amp;feature=youtu.be</a:t>
                      </a:r>
                      <a:endParaRPr lang="en-GB" sz="1400" b="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0" dirty="0">
                          <a:solidFill>
                            <a:schemeClr val="tx1"/>
                          </a:solidFill>
                          <a:latin typeface="Comic Sans MS" panose="030F0702030302020204" pitchFamily="66" charset="0"/>
                        </a:rPr>
                        <a:t>Create a poster about </a:t>
                      </a:r>
                      <a:r>
                        <a:rPr lang="en-GB" sz="1400" b="0" dirty="0" err="1">
                          <a:solidFill>
                            <a:schemeClr val="tx1"/>
                          </a:solidFill>
                          <a:latin typeface="Comic Sans MS" panose="030F0702030302020204" pitchFamily="66" charset="0"/>
                        </a:rPr>
                        <a:t>VE</a:t>
                      </a:r>
                      <a:r>
                        <a:rPr lang="en-GB" sz="1400" b="0" dirty="0">
                          <a:solidFill>
                            <a:schemeClr val="tx1"/>
                          </a:solidFill>
                          <a:latin typeface="Comic Sans MS" panose="030F0702030302020204" pitchFamily="66" charset="0"/>
                        </a:rPr>
                        <a:t> Day.</a:t>
                      </a:r>
                    </a:p>
                    <a:p>
                      <a:r>
                        <a:rPr lang="en-GB" sz="1400" b="0" dirty="0">
                          <a:solidFill>
                            <a:schemeClr val="tx1"/>
                          </a:solidFill>
                          <a:latin typeface="Comic Sans MS" panose="030F0702030302020204" pitchFamily="66" charset="0"/>
                        </a:rPr>
                        <a:t>Why should more people know about it?</a:t>
                      </a:r>
                    </a:p>
                    <a:p>
                      <a:r>
                        <a:rPr lang="en-GB" sz="1400" b="0" dirty="0">
                          <a:solidFill>
                            <a:schemeClr val="tx1"/>
                          </a:solidFill>
                          <a:latin typeface="Comic Sans MS" panose="030F0702030302020204" pitchFamily="66" charset="0"/>
                        </a:rPr>
                        <a:t>MAKE IT REALLY COLOURFUL!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464257">
                <a:tc>
                  <a:txBody>
                    <a:bodyPr/>
                    <a:lstStyle/>
                    <a:p>
                      <a:r>
                        <a:rPr lang="en-GB" sz="1400" b="0" dirty="0">
                          <a:solidFill>
                            <a:schemeClr val="tx1"/>
                          </a:solidFill>
                          <a:latin typeface="Comic Sans MS" panose="030F0702030302020204" pitchFamily="66" charset="0"/>
                        </a:rPr>
                        <a:t>The Dan Snow </a:t>
                      </a:r>
                      <a:r>
                        <a:rPr lang="en-GB" sz="1400" b="0" dirty="0" err="1">
                          <a:solidFill>
                            <a:schemeClr val="tx1"/>
                          </a:solidFill>
                          <a:latin typeface="Comic Sans MS" panose="030F0702030302020204" pitchFamily="66" charset="0"/>
                        </a:rPr>
                        <a:t>VE</a:t>
                      </a:r>
                      <a:r>
                        <a:rPr lang="en-GB" sz="1400" b="0" dirty="0">
                          <a:solidFill>
                            <a:schemeClr val="tx1"/>
                          </a:solidFill>
                          <a:latin typeface="Comic Sans MS" panose="030F0702030302020204" pitchFamily="66" charset="0"/>
                        </a:rPr>
                        <a:t> Creative Competition.</a:t>
                      </a:r>
                    </a:p>
                    <a:p>
                      <a:r>
                        <a:rPr lang="en-GB" sz="1400" b="0" dirty="0">
                          <a:solidFill>
                            <a:schemeClr val="tx1"/>
                          </a:solidFill>
                          <a:latin typeface="Comic Sans MS" panose="030F0702030302020204" pitchFamily="66" charset="0"/>
                        </a:rPr>
                        <a:t>Think about how you would tell the story of </a:t>
                      </a:r>
                      <a:r>
                        <a:rPr lang="en-GB" sz="1400" b="0" dirty="0" err="1">
                          <a:solidFill>
                            <a:schemeClr val="tx1"/>
                          </a:solidFill>
                          <a:latin typeface="Comic Sans MS" panose="030F0702030302020204" pitchFamily="66" charset="0"/>
                        </a:rPr>
                        <a:t>VE</a:t>
                      </a:r>
                      <a:r>
                        <a:rPr lang="en-GB" sz="1400" b="0" baseline="0" dirty="0">
                          <a:solidFill>
                            <a:schemeClr val="tx1"/>
                          </a:solidFill>
                          <a:latin typeface="Comic Sans MS" panose="030F0702030302020204" pitchFamily="66" charset="0"/>
                        </a:rPr>
                        <a:t> Day today.</a:t>
                      </a:r>
                    </a:p>
                    <a:p>
                      <a:r>
                        <a:rPr lang="en-GB" sz="1400" b="0" dirty="0">
                          <a:latin typeface="Comic Sans MS" panose="030F0702030302020204" pitchFamily="66" charset="0"/>
                          <a:hlinkClick r:id="rId3"/>
                        </a:rPr>
                        <a:t>https://ve-vjday75.gov.uk/dan-snows-ve-day-challenge/</a:t>
                      </a:r>
                      <a:endParaRPr lang="en-GB" sz="1400" b="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0" dirty="0">
                          <a:solidFill>
                            <a:schemeClr val="tx1"/>
                          </a:solidFill>
                          <a:latin typeface="Comic Sans MS" panose="030F0702030302020204" pitchFamily="66" charset="0"/>
                        </a:rPr>
                        <a:t>Make your own bunting!</a:t>
                      </a:r>
                    </a:p>
                    <a:p>
                      <a:r>
                        <a:rPr lang="en-GB" sz="1400" b="0" dirty="0">
                          <a:solidFill>
                            <a:schemeClr val="tx1"/>
                          </a:solidFill>
                          <a:latin typeface="Comic Sans MS" panose="030F0702030302020204" pitchFamily="66" charset="0"/>
                        </a:rPr>
                        <a:t>You can use these templates</a:t>
                      </a:r>
                      <a:r>
                        <a:rPr lang="en-GB" sz="1400" b="0" baseline="0" dirty="0">
                          <a:solidFill>
                            <a:schemeClr val="tx1"/>
                          </a:solidFill>
                          <a:latin typeface="Comic Sans MS" panose="030F0702030302020204" pitchFamily="66" charset="0"/>
                        </a:rPr>
                        <a:t> or make your own! </a:t>
                      </a:r>
                      <a:r>
                        <a:rPr lang="en-GB" sz="1400" b="0" dirty="0">
                          <a:latin typeface="Comic Sans MS" panose="030F0702030302020204" pitchFamily="66" charset="0"/>
                          <a:hlinkClick r:id="rId4"/>
                        </a:rPr>
                        <a:t>https://www.bbc.co.uk/programmes/articles/4TrqYDyf4PMdLypxzyTwGDg/great-british-bunting</a:t>
                      </a:r>
                      <a:endParaRPr lang="en-GB" sz="1400" b="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0" dirty="0">
                          <a:solidFill>
                            <a:schemeClr val="tx1"/>
                          </a:solidFill>
                          <a:latin typeface="Comic Sans MS" panose="030F0702030302020204" pitchFamily="66" charset="0"/>
                        </a:rPr>
                        <a:t>Bake a genuine </a:t>
                      </a:r>
                      <a:r>
                        <a:rPr lang="en-GB" sz="1400" b="0" dirty="0" err="1">
                          <a:solidFill>
                            <a:schemeClr val="tx1"/>
                          </a:solidFill>
                          <a:latin typeface="Comic Sans MS" panose="030F0702030302020204" pitchFamily="66" charset="0"/>
                        </a:rPr>
                        <a:t>1940s</a:t>
                      </a:r>
                      <a:r>
                        <a:rPr lang="en-GB" sz="1400" b="0" dirty="0">
                          <a:solidFill>
                            <a:schemeClr val="tx1"/>
                          </a:solidFill>
                          <a:latin typeface="Comic Sans MS" panose="030F0702030302020204" pitchFamily="66" charset="0"/>
                        </a:rPr>
                        <a:t> Wartime </a:t>
                      </a:r>
                      <a:r>
                        <a:rPr lang="en-GB" sz="1400" b="0" dirty="0" err="1">
                          <a:solidFill>
                            <a:schemeClr val="tx1"/>
                          </a:solidFill>
                          <a:latin typeface="Comic Sans MS" panose="030F0702030302020204" pitchFamily="66" charset="0"/>
                        </a:rPr>
                        <a:t>VE</a:t>
                      </a:r>
                      <a:r>
                        <a:rPr lang="en-GB" sz="1400" b="0" dirty="0">
                          <a:solidFill>
                            <a:schemeClr val="tx1"/>
                          </a:solidFill>
                          <a:latin typeface="Comic Sans MS" panose="030F0702030302020204" pitchFamily="66" charset="0"/>
                        </a:rPr>
                        <a:t> Day recipe!</a:t>
                      </a:r>
                    </a:p>
                    <a:p>
                      <a:r>
                        <a:rPr lang="en-GB" sz="1400" b="0" dirty="0">
                          <a:latin typeface="Comic Sans MS" panose="030F0702030302020204" pitchFamily="66" charset="0"/>
                          <a:hlinkClick r:id="rId5"/>
                        </a:rPr>
                        <a:t>https://www.english-heritage.org.uk/siteassets/home/visit/ve-day-75/eh-ve-day-at-home-pack.pdf</a:t>
                      </a:r>
                      <a:endParaRPr lang="en-GB" sz="1400" b="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464257">
                <a:tc>
                  <a:txBody>
                    <a:bodyPr/>
                    <a:lstStyle/>
                    <a:p>
                      <a:r>
                        <a:rPr lang="en-GB" sz="1400" b="0" dirty="0">
                          <a:solidFill>
                            <a:schemeClr val="tx1"/>
                          </a:solidFill>
                          <a:latin typeface="Comic Sans MS" panose="030F0702030302020204" pitchFamily="66" charset="0"/>
                        </a:rPr>
                        <a:t>Learn a wartime dance! Be</a:t>
                      </a:r>
                      <a:r>
                        <a:rPr lang="en-GB" sz="1400" b="0" baseline="0" dirty="0">
                          <a:solidFill>
                            <a:schemeClr val="tx1"/>
                          </a:solidFill>
                          <a:latin typeface="Comic Sans MS" panose="030F0702030302020204" pitchFamily="66" charset="0"/>
                        </a:rPr>
                        <a:t> creative you could even make a video! </a:t>
                      </a:r>
                      <a:r>
                        <a:rPr lang="en-GB" sz="1400" dirty="0">
                          <a:latin typeface="Comic Sans MS" panose="030F0702030302020204" pitchFamily="66" charset="0"/>
                          <a:hlinkClick r:id="rId5"/>
                        </a:rPr>
                        <a:t>https://www.english-heritage.org.uk/siteassets/home/visit/ve-day-75/eh-ve-day-at-home-pack.pdf</a:t>
                      </a:r>
                      <a:endParaRPr lang="en-GB" sz="1400" b="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0" dirty="0">
                          <a:solidFill>
                            <a:schemeClr val="tx1"/>
                          </a:solidFill>
                          <a:latin typeface="Comic Sans MS" panose="030F0702030302020204" pitchFamily="66" charset="0"/>
                        </a:rPr>
                        <a:t>Watch Historian Dan Snow’s live lessons</a:t>
                      </a:r>
                      <a:r>
                        <a:rPr lang="en-GB" sz="1400" b="0" baseline="0" dirty="0">
                          <a:solidFill>
                            <a:schemeClr val="tx1"/>
                          </a:solidFill>
                          <a:latin typeface="Comic Sans MS" panose="030F0702030302020204" pitchFamily="66" charset="0"/>
                        </a:rPr>
                        <a:t> at </a:t>
                      </a:r>
                      <a:r>
                        <a:rPr lang="en-GB" sz="1400" b="0" baseline="0" dirty="0" err="1">
                          <a:solidFill>
                            <a:schemeClr val="tx1"/>
                          </a:solidFill>
                          <a:latin typeface="Comic Sans MS" panose="030F0702030302020204" pitchFamily="66" charset="0"/>
                        </a:rPr>
                        <a:t>4pm</a:t>
                      </a:r>
                      <a:r>
                        <a:rPr lang="en-GB" sz="1400" b="0" baseline="0" dirty="0">
                          <a:solidFill>
                            <a:schemeClr val="tx1"/>
                          </a:solidFill>
                          <a:latin typeface="Comic Sans MS" panose="030F0702030302020204" pitchFamily="66" charset="0"/>
                        </a:rPr>
                        <a:t> on Monday, Wednesday and Friday about </a:t>
                      </a:r>
                      <a:r>
                        <a:rPr lang="en-GB" sz="1400" b="0" baseline="0" dirty="0" err="1">
                          <a:solidFill>
                            <a:schemeClr val="tx1"/>
                          </a:solidFill>
                          <a:latin typeface="Comic Sans MS" panose="030F0702030302020204" pitchFamily="66" charset="0"/>
                        </a:rPr>
                        <a:t>VE</a:t>
                      </a:r>
                      <a:r>
                        <a:rPr lang="en-GB" sz="1400" b="0" baseline="0" dirty="0">
                          <a:solidFill>
                            <a:schemeClr val="tx1"/>
                          </a:solidFill>
                          <a:latin typeface="Comic Sans MS" panose="030F0702030302020204" pitchFamily="66" charset="0"/>
                        </a:rPr>
                        <a:t> day.</a:t>
                      </a:r>
                      <a:r>
                        <a:rPr lang="en-GB" sz="1400" dirty="0">
                          <a:latin typeface="Comic Sans MS" panose="030F0702030302020204" pitchFamily="66" charset="0"/>
                          <a:hlinkClick r:id="rId6"/>
                        </a:rPr>
                        <a:t> https://www.youtube.com/channel/UC88lvyJe7aHZmcvzvubDFRg/videos</a:t>
                      </a:r>
                      <a:endParaRPr lang="en-GB" sz="1400" b="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0" dirty="0">
                          <a:solidFill>
                            <a:schemeClr val="tx1"/>
                          </a:solidFill>
                          <a:latin typeface="Comic Sans MS" panose="030F0702030302020204" pitchFamily="66" charset="0"/>
                        </a:rPr>
                        <a:t>Create a </a:t>
                      </a:r>
                      <a:r>
                        <a:rPr lang="en-GB" sz="1400" b="0" dirty="0" err="1">
                          <a:solidFill>
                            <a:schemeClr val="tx1"/>
                          </a:solidFill>
                          <a:latin typeface="Comic Sans MS" panose="030F0702030302020204" pitchFamily="66" charset="0"/>
                        </a:rPr>
                        <a:t>VE</a:t>
                      </a:r>
                      <a:r>
                        <a:rPr lang="en-GB" sz="1400" b="0" dirty="0">
                          <a:solidFill>
                            <a:schemeClr val="tx1"/>
                          </a:solidFill>
                          <a:latin typeface="Comic Sans MS" panose="030F0702030302020204" pitchFamily="66" charset="0"/>
                        </a:rPr>
                        <a:t> Day party menu!</a:t>
                      </a:r>
                    </a:p>
                    <a:p>
                      <a:endParaRPr lang="en-GB" sz="1400" b="0" dirty="0">
                        <a:solidFill>
                          <a:schemeClr val="tx1"/>
                        </a:solidFill>
                        <a:latin typeface="Comic Sans MS" panose="030F0702030302020204" pitchFamily="66" charset="0"/>
                      </a:endParaRPr>
                    </a:p>
                    <a:p>
                      <a:r>
                        <a:rPr lang="en-GB" sz="1400" b="0" dirty="0">
                          <a:solidFill>
                            <a:schemeClr val="tx1"/>
                          </a:solidFill>
                          <a:latin typeface="Comic Sans MS" panose="030F0702030302020204" pitchFamily="66" charset="0"/>
                        </a:rPr>
                        <a:t>Have a </a:t>
                      </a:r>
                      <a:r>
                        <a:rPr lang="en-GB" sz="1400" b="0" dirty="0" err="1">
                          <a:solidFill>
                            <a:schemeClr val="tx1"/>
                          </a:solidFill>
                          <a:latin typeface="Comic Sans MS" panose="030F0702030302020204" pitchFamily="66" charset="0"/>
                        </a:rPr>
                        <a:t>VE</a:t>
                      </a:r>
                      <a:r>
                        <a:rPr lang="en-GB" sz="1400" b="0" dirty="0">
                          <a:solidFill>
                            <a:schemeClr val="tx1"/>
                          </a:solidFill>
                          <a:latin typeface="Comic Sans MS" panose="030F0702030302020204" pitchFamily="66" charset="0"/>
                        </a:rPr>
                        <a:t> Day</a:t>
                      </a:r>
                      <a:r>
                        <a:rPr lang="en-GB" sz="1400" b="0" baseline="0" dirty="0">
                          <a:solidFill>
                            <a:schemeClr val="tx1"/>
                          </a:solidFill>
                          <a:latin typeface="Comic Sans MS" panose="030F0702030302020204" pitchFamily="66" charset="0"/>
                        </a:rPr>
                        <a:t> celebration in your garden with your household!</a:t>
                      </a:r>
                      <a:endParaRPr lang="en-GB" sz="1400" b="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780937">
                <a:tc>
                  <a:txBody>
                    <a:bodyPr/>
                    <a:lstStyle/>
                    <a:p>
                      <a:r>
                        <a:rPr lang="en-GB" sz="1400" b="0" dirty="0">
                          <a:solidFill>
                            <a:schemeClr val="tx1"/>
                          </a:solidFill>
                          <a:latin typeface="Comic Sans MS" panose="030F0702030302020204" pitchFamily="66" charset="0"/>
                        </a:rPr>
                        <a:t>Join in the Nationwide sing-along of Vera Lynn’s ‘We’ll Meet Again’ at</a:t>
                      </a:r>
                      <a:r>
                        <a:rPr lang="en-GB" sz="1400" b="0" baseline="0" dirty="0">
                          <a:solidFill>
                            <a:schemeClr val="tx1"/>
                          </a:solidFill>
                          <a:latin typeface="Comic Sans MS" panose="030F0702030302020204" pitchFamily="66" charset="0"/>
                        </a:rPr>
                        <a:t> </a:t>
                      </a:r>
                      <a:r>
                        <a:rPr lang="en-GB" sz="1400" b="0" baseline="0" dirty="0" err="1">
                          <a:solidFill>
                            <a:schemeClr val="tx1"/>
                          </a:solidFill>
                          <a:latin typeface="Comic Sans MS" panose="030F0702030302020204" pitchFamily="66" charset="0"/>
                        </a:rPr>
                        <a:t>9pm</a:t>
                      </a:r>
                      <a:r>
                        <a:rPr lang="en-GB" sz="1400" b="0" baseline="0" dirty="0">
                          <a:solidFill>
                            <a:schemeClr val="tx1"/>
                          </a:solidFill>
                          <a:latin typeface="Comic Sans MS" panose="030F0702030302020204" pitchFamily="66" charset="0"/>
                        </a:rPr>
                        <a:t> on 8 May.</a:t>
                      </a:r>
                      <a:endParaRPr lang="en-GB" sz="1400" b="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0" dirty="0">
                          <a:solidFill>
                            <a:schemeClr val="tx1"/>
                          </a:solidFill>
                          <a:latin typeface="Comic Sans MS" panose="030F0702030302020204" pitchFamily="66" charset="0"/>
                        </a:rPr>
                        <a:t>Watch</a:t>
                      </a:r>
                      <a:r>
                        <a:rPr lang="en-GB" sz="1400" b="0" baseline="0" dirty="0">
                          <a:solidFill>
                            <a:schemeClr val="tx1"/>
                          </a:solidFill>
                          <a:latin typeface="Comic Sans MS" panose="030F0702030302020204" pitchFamily="66" charset="0"/>
                        </a:rPr>
                        <a:t> the BBC at </a:t>
                      </a:r>
                      <a:r>
                        <a:rPr lang="en-GB" sz="1400" b="0" baseline="0" dirty="0" err="1">
                          <a:solidFill>
                            <a:schemeClr val="tx1"/>
                          </a:solidFill>
                          <a:latin typeface="Comic Sans MS" panose="030F0702030302020204" pitchFamily="66" charset="0"/>
                        </a:rPr>
                        <a:t>3pm</a:t>
                      </a:r>
                      <a:r>
                        <a:rPr lang="en-GB" sz="1400" b="0" baseline="0" dirty="0">
                          <a:solidFill>
                            <a:schemeClr val="tx1"/>
                          </a:solidFill>
                          <a:latin typeface="Comic Sans MS" panose="030F0702030302020204" pitchFamily="66" charset="0"/>
                        </a:rPr>
                        <a:t> to hear Winston Churchill’s Victory Speech on 8 May.</a:t>
                      </a:r>
                      <a:endParaRPr lang="en-GB" sz="1400" b="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0" dirty="0">
                          <a:solidFill>
                            <a:schemeClr val="tx1"/>
                          </a:solidFill>
                          <a:latin typeface="Comic Sans MS" panose="030F0702030302020204" pitchFamily="66" charset="0"/>
                        </a:rPr>
                        <a:t>Watch the BBC at </a:t>
                      </a:r>
                      <a:r>
                        <a:rPr lang="en-GB" sz="1400" b="0" dirty="0" err="1">
                          <a:solidFill>
                            <a:schemeClr val="tx1"/>
                          </a:solidFill>
                          <a:latin typeface="Comic Sans MS" panose="030F0702030302020204" pitchFamily="66" charset="0"/>
                        </a:rPr>
                        <a:t>9pm</a:t>
                      </a:r>
                      <a:r>
                        <a:rPr lang="en-GB" sz="1400" b="0" dirty="0">
                          <a:solidFill>
                            <a:schemeClr val="tx1"/>
                          </a:solidFill>
                          <a:latin typeface="Comic Sans MS" panose="030F0702030302020204" pitchFamily="66" charset="0"/>
                        </a:rPr>
                        <a:t> to hear the Queen’s Speech on 8 May.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042295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1391" y="0"/>
            <a:ext cx="9123218" cy="677108"/>
          </a:xfrm>
          <a:prstGeom prst="rect">
            <a:avLst/>
          </a:prstGeom>
          <a:solidFill>
            <a:schemeClr val="accent5">
              <a:lumMod val="40000"/>
              <a:lumOff val="60000"/>
            </a:schemeClr>
          </a:solidFill>
        </p:spPr>
        <p:txBody>
          <a:bodyPr wrap="square" rtlCol="0">
            <a:spAutoFit/>
          </a:bodyPr>
          <a:lstStyle/>
          <a:p>
            <a:pPr algn="ctr"/>
            <a:r>
              <a:rPr lang="en-GB" sz="2000" dirty="0" err="1">
                <a:latin typeface="Comic Sans MS" panose="030F0702030302020204" pitchFamily="66" charset="0"/>
              </a:rPr>
              <a:t>VE</a:t>
            </a:r>
            <a:r>
              <a:rPr lang="en-GB" sz="2000" dirty="0">
                <a:latin typeface="Comic Sans MS" panose="030F0702030302020204" pitchFamily="66" charset="0"/>
              </a:rPr>
              <a:t> Day Quiz</a:t>
            </a:r>
          </a:p>
          <a:p>
            <a:pPr algn="ctr"/>
            <a:r>
              <a:rPr lang="en-GB" dirty="0">
                <a:latin typeface="Comic Sans MS" panose="030F0702030302020204" pitchFamily="66" charset="0"/>
              </a:rPr>
              <a:t>Find the answers and test your household!</a:t>
            </a:r>
          </a:p>
        </p:txBody>
      </p:sp>
      <p:sp>
        <p:nvSpPr>
          <p:cNvPr id="3" name="TextBox 2"/>
          <p:cNvSpPr txBox="1"/>
          <p:nvPr/>
        </p:nvSpPr>
        <p:spPr>
          <a:xfrm>
            <a:off x="0" y="988835"/>
            <a:ext cx="9906000" cy="4893647"/>
          </a:xfrm>
          <a:prstGeom prst="rect">
            <a:avLst/>
          </a:prstGeom>
          <a:solidFill>
            <a:schemeClr val="accent2">
              <a:lumMod val="40000"/>
              <a:lumOff val="60000"/>
            </a:schemeClr>
          </a:solidFill>
        </p:spPr>
        <p:txBody>
          <a:bodyPr wrap="square" rtlCol="0">
            <a:spAutoFit/>
          </a:bodyPr>
          <a:lstStyle/>
          <a:p>
            <a:pPr marL="342900" indent="-342900">
              <a:buAutoNum type="arabicPeriod"/>
            </a:pPr>
            <a:r>
              <a:rPr lang="en-GB" sz="2400" dirty="0">
                <a:latin typeface="Comic Sans MS" panose="030F0702030302020204" pitchFamily="66" charset="0"/>
              </a:rPr>
              <a:t>When did WW2 begin?</a:t>
            </a:r>
          </a:p>
          <a:p>
            <a:pPr marL="342900" indent="-342900">
              <a:buAutoNum type="arabicPeriod"/>
            </a:pPr>
            <a:r>
              <a:rPr lang="en-GB" sz="2400" dirty="0">
                <a:latin typeface="Comic Sans MS" panose="030F0702030302020204" pitchFamily="66" charset="0"/>
              </a:rPr>
              <a:t>What does </a:t>
            </a:r>
            <a:r>
              <a:rPr lang="en-GB" sz="2400" dirty="0" err="1">
                <a:latin typeface="Comic Sans MS" panose="030F0702030302020204" pitchFamily="66" charset="0"/>
              </a:rPr>
              <a:t>VE</a:t>
            </a:r>
            <a:r>
              <a:rPr lang="en-GB" sz="2400" dirty="0">
                <a:latin typeface="Comic Sans MS" panose="030F0702030302020204" pitchFamily="66" charset="0"/>
              </a:rPr>
              <a:t> stand for?</a:t>
            </a:r>
          </a:p>
          <a:p>
            <a:pPr marL="342900" indent="-342900">
              <a:buAutoNum type="arabicPeriod"/>
            </a:pPr>
            <a:r>
              <a:rPr lang="en-GB" sz="2400" dirty="0" err="1">
                <a:latin typeface="Comic Sans MS" panose="030F0702030302020204" pitchFamily="66" charset="0"/>
              </a:rPr>
              <a:t>VE</a:t>
            </a:r>
            <a:r>
              <a:rPr lang="en-GB" sz="2400" dirty="0">
                <a:latin typeface="Comic Sans MS" panose="030F0702030302020204" pitchFamily="66" charset="0"/>
              </a:rPr>
              <a:t> signalled the end of war in Europe ONLY. What happened next outside of Europe?</a:t>
            </a:r>
          </a:p>
          <a:p>
            <a:pPr marL="342900" indent="-342900">
              <a:buAutoNum type="arabicPeriod"/>
            </a:pPr>
            <a:r>
              <a:rPr lang="en-GB" sz="2400" dirty="0">
                <a:latin typeface="Comic Sans MS" panose="030F0702030302020204" pitchFamily="66" charset="0"/>
              </a:rPr>
              <a:t>What key events were shaped by the end of WW2?</a:t>
            </a:r>
          </a:p>
          <a:p>
            <a:pPr marL="342900" indent="-342900">
              <a:buAutoNum type="arabicPeriod"/>
            </a:pPr>
            <a:r>
              <a:rPr lang="en-GB" sz="2400" dirty="0">
                <a:latin typeface="Comic Sans MS" panose="030F0702030302020204" pitchFamily="66" charset="0"/>
              </a:rPr>
              <a:t>Why was it important the Princess Elizabeth joined the Armed Services during the War?</a:t>
            </a:r>
          </a:p>
          <a:p>
            <a:pPr marL="342900" indent="-342900">
              <a:buAutoNum type="arabicPeriod"/>
            </a:pPr>
            <a:r>
              <a:rPr lang="en-GB" sz="2400" dirty="0">
                <a:latin typeface="Comic Sans MS" panose="030F0702030302020204" pitchFamily="66" charset="0"/>
              </a:rPr>
              <a:t>Why did the Queen say that she was glad that Buckingham Palace had been bombed?</a:t>
            </a:r>
          </a:p>
          <a:p>
            <a:pPr marL="342900" indent="-342900">
              <a:buAutoNum type="arabicPeriod"/>
            </a:pPr>
            <a:r>
              <a:rPr lang="en-GB" sz="2400" dirty="0">
                <a:latin typeface="Comic Sans MS" panose="030F0702030302020204" pitchFamily="66" charset="0"/>
              </a:rPr>
              <a:t>Churchill thanked the nation on </a:t>
            </a:r>
            <a:r>
              <a:rPr lang="en-GB" sz="2400" dirty="0" err="1">
                <a:latin typeface="Comic Sans MS" panose="030F0702030302020204" pitchFamily="66" charset="0"/>
              </a:rPr>
              <a:t>VE</a:t>
            </a:r>
            <a:r>
              <a:rPr lang="en-GB" sz="2400" dirty="0">
                <a:latin typeface="Comic Sans MS" panose="030F0702030302020204" pitchFamily="66" charset="0"/>
              </a:rPr>
              <a:t> day, stating that the victory belonged to ‘The Great English nation as a whole.’ Is this TRUE or FALSE?</a:t>
            </a:r>
          </a:p>
          <a:p>
            <a:pPr marL="342900" indent="-342900">
              <a:buAutoNum type="arabicPeriod"/>
            </a:pPr>
            <a:r>
              <a:rPr lang="en-GB" sz="2400" dirty="0">
                <a:latin typeface="Comic Sans MS" panose="030F0702030302020204" pitchFamily="66" charset="0"/>
              </a:rPr>
              <a:t>How did British people at home help the war effort?</a:t>
            </a:r>
          </a:p>
        </p:txBody>
      </p:sp>
    </p:spTree>
    <p:extLst>
      <p:ext uri="{BB962C8B-B14F-4D97-AF65-F5344CB8AC3E}">
        <p14:creationId xmlns:p14="http://schemas.microsoft.com/office/powerpoint/2010/main" val="13572633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1391" y="0"/>
            <a:ext cx="9123218" cy="677108"/>
          </a:xfrm>
          <a:prstGeom prst="rect">
            <a:avLst/>
          </a:prstGeom>
          <a:noFill/>
        </p:spPr>
        <p:txBody>
          <a:bodyPr wrap="square" rtlCol="0">
            <a:spAutoFit/>
          </a:bodyPr>
          <a:lstStyle/>
          <a:p>
            <a:pPr algn="ctr"/>
            <a:r>
              <a:rPr lang="en-GB" sz="2000" dirty="0" err="1">
                <a:latin typeface="+mj-lt"/>
              </a:rPr>
              <a:t>VE</a:t>
            </a:r>
            <a:r>
              <a:rPr lang="en-GB" sz="2000" dirty="0">
                <a:latin typeface="+mj-lt"/>
              </a:rPr>
              <a:t> Day Quiz</a:t>
            </a:r>
          </a:p>
          <a:p>
            <a:pPr algn="ctr"/>
            <a:r>
              <a:rPr lang="en-GB" dirty="0">
                <a:latin typeface="+mj-lt"/>
              </a:rPr>
              <a:t>Find the answers and test your household!</a:t>
            </a:r>
          </a:p>
        </p:txBody>
      </p:sp>
      <p:sp>
        <p:nvSpPr>
          <p:cNvPr id="3" name="TextBox 2"/>
          <p:cNvSpPr txBox="1"/>
          <p:nvPr/>
        </p:nvSpPr>
        <p:spPr>
          <a:xfrm>
            <a:off x="0" y="677108"/>
            <a:ext cx="9906000" cy="5909310"/>
          </a:xfrm>
          <a:prstGeom prst="rect">
            <a:avLst/>
          </a:prstGeom>
          <a:noFill/>
        </p:spPr>
        <p:txBody>
          <a:bodyPr wrap="square" rtlCol="0">
            <a:spAutoFit/>
          </a:bodyPr>
          <a:lstStyle/>
          <a:p>
            <a:r>
              <a:rPr lang="en-GB" dirty="0">
                <a:latin typeface="+mj-lt"/>
              </a:rPr>
              <a:t>1. Describe the scenes in London when Victory in Europe was announced.</a:t>
            </a:r>
          </a:p>
          <a:p>
            <a:r>
              <a:rPr lang="en-GB" dirty="0">
                <a:latin typeface="+mj-lt"/>
              </a:rPr>
              <a:t>…………………………………………………………………………………………………………………………………………………………………………………………………………………………………………………………………………………………………………………………………………………………………………………………………………………………………………………………………………………………………………………………………………………………………………………………………………………………………………………………………………………………………………………………………………………………………………………………………………………………………………………………2. Who are the four royal people on the balcony?</a:t>
            </a:r>
          </a:p>
          <a:p>
            <a:r>
              <a:rPr lang="en-GB" dirty="0">
                <a:latin typeface="+mj-lt"/>
              </a:rPr>
              <a:t>……………………………………………………………………………………………………………………………………………………………………3. Who joins them in the balcony the second time you see them? Why are they important?</a:t>
            </a:r>
          </a:p>
          <a:p>
            <a:r>
              <a:rPr lang="en-GB" dirty="0">
                <a:latin typeface="+mj-lt"/>
              </a:rPr>
              <a:t>…………………………………………………………………………………………………………………………………………………………………………………………………………………………………………………………………………………………………………………………………………4. How do you think people were feeling? There are still 40 million people displaced [lost] in Europe and millions have lost their lives. Write a balanced paragraph (Happy AND Sad)</a:t>
            </a:r>
          </a:p>
          <a:p>
            <a:r>
              <a:rPr lang="en-GB" dirty="0">
                <a:latin typeface="+mj-lt"/>
              </a:rPr>
              <a:t>…………………………………………………………………………………………………………………………………………………………………………………………………………………………………………………………………………………………………………………………………………………………………………………………………………………………………………………………………………………………………………………………………………………………………………………………………………………………………………………………………………………………………………………………………………………………………………………………………………………………………………………………………………………………………………………………………………………………………………………………………………………………………………………………………………………………………………………………………………………………………………………………………………………………………………………………………………………………………………………………………………………………………………</a:t>
            </a:r>
          </a:p>
        </p:txBody>
      </p:sp>
    </p:spTree>
    <p:extLst>
      <p:ext uri="{BB962C8B-B14F-4D97-AF65-F5344CB8AC3E}">
        <p14:creationId xmlns:p14="http://schemas.microsoft.com/office/powerpoint/2010/main" val="428266778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TotalTime>
  <Words>613</Words>
  <Application>Microsoft Office PowerPoint</Application>
  <PresentationFormat>A4 Paper (210x297 mm)</PresentationFormat>
  <Paragraphs>43</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Comic Sans MS</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Ms. S Giddings (Wolstanton Staff)</dc:creator>
  <cp:lastModifiedBy>The Wrights </cp:lastModifiedBy>
  <cp:revision>26</cp:revision>
  <cp:lastPrinted>2020-04-30T14:54:44Z</cp:lastPrinted>
  <dcterms:created xsi:type="dcterms:W3CDTF">2020-04-30T14:37:33Z</dcterms:created>
  <dcterms:modified xsi:type="dcterms:W3CDTF">2020-05-06T10:43:30Z</dcterms:modified>
</cp:coreProperties>
</file>