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0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8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18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12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72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15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8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8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27D46-4740-4CDB-B0EE-30ECEEDD8229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00F2B-1D7E-4DBB-A863-900353E0C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0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IB- Language Development</a:t>
            </a:r>
            <a:br>
              <a:rPr lang="en-GB" dirty="0" smtClean="0"/>
            </a:br>
            <a:r>
              <a:rPr lang="en-GB" dirty="0" smtClean="0"/>
              <a:t>Year 13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Aim: To develop internationally minded people who, recognise their common humanity and shared guardianship of the planet, help to create a better and more peaceful world</a:t>
            </a:r>
            <a:endParaRPr lang="en-GB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9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Knowledgeable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Risk-Takers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Reflective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Communicators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Open-Minded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Thinkers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Principled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Caring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Balanced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Inquirers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49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406154" cy="112893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the aim of Language Development(LD)?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920241"/>
            <a:ext cx="8994360" cy="46242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Enable </a:t>
            </a:r>
            <a:r>
              <a:rPr lang="en-GB" dirty="0">
                <a:solidFill>
                  <a:srgbClr val="002060"/>
                </a:solidFill>
              </a:rPr>
              <a:t>students to understand and use the language they have studied in context.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Encourage </a:t>
            </a:r>
            <a:r>
              <a:rPr lang="en-GB" dirty="0">
                <a:solidFill>
                  <a:srgbClr val="002060"/>
                </a:solidFill>
              </a:rPr>
              <a:t>an awareness and appreciation of the different perspectives of people from other cultures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Provide </a:t>
            </a:r>
            <a:r>
              <a:rPr lang="en-GB" dirty="0">
                <a:solidFill>
                  <a:srgbClr val="002060"/>
                </a:solidFill>
              </a:rPr>
              <a:t>students with a basis for further study, work and leisure through the use of an additional language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Provide </a:t>
            </a:r>
            <a:r>
              <a:rPr lang="en-GB" dirty="0">
                <a:solidFill>
                  <a:srgbClr val="002060"/>
                </a:solidFill>
              </a:rPr>
              <a:t>the opportunity for enjoyment, creativity and intellectual stimulation through knowledge of an additional </a:t>
            </a:r>
            <a:r>
              <a:rPr lang="en-GB" dirty="0" smtClean="0">
                <a:solidFill>
                  <a:srgbClr val="002060"/>
                </a:solidFill>
              </a:rPr>
              <a:t>language</a:t>
            </a:r>
            <a:endParaRPr lang="en-GB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Through </a:t>
            </a:r>
            <a:r>
              <a:rPr lang="en-GB" dirty="0">
                <a:solidFill>
                  <a:srgbClr val="002060"/>
                </a:solidFill>
              </a:rPr>
              <a:t>4 different </a:t>
            </a:r>
            <a:r>
              <a:rPr lang="en-GB" dirty="0" smtClean="0">
                <a:solidFill>
                  <a:srgbClr val="002060"/>
                </a:solidFill>
              </a:rPr>
              <a:t>units</a:t>
            </a:r>
            <a:endParaRPr lang="en-GB" dirty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5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21" y="0"/>
            <a:ext cx="11718723" cy="7026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03490"/>
          </a:xfrm>
        </p:spPr>
        <p:txBody>
          <a:bodyPr/>
          <a:lstStyle/>
          <a:p>
            <a:pPr algn="ctr"/>
            <a:r>
              <a:rPr lang="en-GB" sz="8000" b="1" dirty="0" smtClean="0">
                <a:solidFill>
                  <a:srgbClr val="002060"/>
                </a:solidFill>
              </a:rPr>
              <a:t/>
            </a:r>
            <a:br>
              <a:rPr lang="en-GB" sz="8000" b="1" dirty="0" smtClean="0">
                <a:solidFill>
                  <a:srgbClr val="002060"/>
                </a:solidFill>
              </a:rPr>
            </a:br>
            <a:r>
              <a:rPr lang="en-GB" sz="8000" b="1" dirty="0">
                <a:solidFill>
                  <a:srgbClr val="002060"/>
                </a:solidFill>
              </a:rPr>
              <a:t/>
            </a:r>
            <a:br>
              <a:rPr lang="en-GB" sz="8000" b="1" dirty="0">
                <a:solidFill>
                  <a:srgbClr val="002060"/>
                </a:solidFill>
              </a:rPr>
            </a:br>
            <a:r>
              <a:rPr lang="en-GB" sz="8000" b="1" dirty="0" smtClean="0">
                <a:solidFill>
                  <a:srgbClr val="002060"/>
                </a:solidFill>
              </a:rPr>
              <a:t>Deutschland</a:t>
            </a:r>
            <a:endParaRPr lang="en-GB" sz="8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69"/>
            <a:ext cx="10515600" cy="2941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4988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UNITS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Unit 1- </a:t>
            </a:r>
            <a:r>
              <a:rPr lang="en-US" b="1" dirty="0"/>
              <a:t>Social interaction (introductions, family and free time)</a:t>
            </a:r>
            <a:endParaRPr lang="en-GB" dirty="0"/>
          </a:p>
          <a:p>
            <a:r>
              <a:rPr lang="en-US" i="1" dirty="0"/>
              <a:t>Independent project: Creating personal and celebrity profiles</a:t>
            </a:r>
            <a:endParaRPr lang="en-GB" dirty="0"/>
          </a:p>
          <a:p>
            <a:r>
              <a:rPr lang="en-GB" b="1" dirty="0"/>
              <a:t>Unit 2 - </a:t>
            </a:r>
            <a:r>
              <a:rPr lang="en-US" b="1" dirty="0"/>
              <a:t>Developing language (food and shopping)</a:t>
            </a:r>
            <a:endParaRPr lang="en-GB" dirty="0"/>
          </a:p>
          <a:p>
            <a:r>
              <a:rPr lang="en-US" i="1" dirty="0"/>
              <a:t>Independent project : Researching and preparing a </a:t>
            </a:r>
            <a:r>
              <a:rPr lang="en-US" i="1" dirty="0" smtClean="0"/>
              <a:t>German </a:t>
            </a:r>
            <a:r>
              <a:rPr lang="en-US" i="1" dirty="0"/>
              <a:t>meal.</a:t>
            </a:r>
            <a:endParaRPr lang="en-GB" dirty="0"/>
          </a:p>
          <a:p>
            <a:r>
              <a:rPr lang="en-GB" b="1" dirty="0"/>
              <a:t>Unit </a:t>
            </a:r>
            <a:r>
              <a:rPr lang="en-US" b="1" dirty="0"/>
              <a:t>3</a:t>
            </a:r>
            <a:r>
              <a:rPr lang="en-GB" b="1" dirty="0"/>
              <a:t> - </a:t>
            </a:r>
            <a:r>
              <a:rPr lang="en-US" b="1" dirty="0"/>
              <a:t>Intercultural understanding</a:t>
            </a:r>
            <a:endParaRPr lang="en-GB" dirty="0"/>
          </a:p>
          <a:p>
            <a:r>
              <a:rPr lang="en-US" i="1" dirty="0"/>
              <a:t>Independent project: Discussion of one </a:t>
            </a:r>
            <a:r>
              <a:rPr lang="en-US" i="1" dirty="0" smtClean="0"/>
              <a:t>German tradition, </a:t>
            </a:r>
            <a:r>
              <a:rPr lang="en-US" i="1" dirty="0" err="1" smtClean="0"/>
              <a:t>eg</a:t>
            </a:r>
            <a:r>
              <a:rPr lang="en-US" i="1" dirty="0" smtClean="0"/>
              <a:t> German </a:t>
            </a:r>
            <a:r>
              <a:rPr lang="en-US" i="1" dirty="0"/>
              <a:t>holiday </a:t>
            </a:r>
            <a:r>
              <a:rPr lang="en-US" i="1" dirty="0" smtClean="0"/>
              <a:t>customs</a:t>
            </a:r>
            <a:endParaRPr lang="en-GB" dirty="0"/>
          </a:p>
          <a:p>
            <a:r>
              <a:rPr lang="en-GB" b="1" dirty="0"/>
              <a:t>Unit </a:t>
            </a:r>
            <a:r>
              <a:rPr lang="en-US" b="1" dirty="0"/>
              <a:t>4</a:t>
            </a:r>
            <a:r>
              <a:rPr lang="en-GB" b="1" dirty="0"/>
              <a:t> - </a:t>
            </a:r>
            <a:r>
              <a:rPr lang="en-US" b="1" dirty="0"/>
              <a:t>Tourism (cities, directions)</a:t>
            </a:r>
            <a:endParaRPr lang="en-GB" dirty="0"/>
          </a:p>
          <a:p>
            <a:r>
              <a:rPr lang="en-US" i="1" dirty="0"/>
              <a:t>Independent project: Planning a </a:t>
            </a:r>
            <a:r>
              <a:rPr lang="en-US" i="1" dirty="0" smtClean="0"/>
              <a:t>German </a:t>
            </a:r>
            <a:r>
              <a:rPr lang="en-US" i="1" dirty="0"/>
              <a:t>holiday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6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know??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Cgerman</a:t>
            </a:r>
            <a:r>
              <a:rPr lang="en-GB" dirty="0" smtClean="0"/>
              <a:t> speaking countries?</a:t>
            </a:r>
          </a:p>
          <a:p>
            <a:r>
              <a:rPr lang="en-GB" dirty="0" smtClean="0"/>
              <a:t>Culture?</a:t>
            </a:r>
          </a:p>
          <a:p>
            <a:r>
              <a:rPr lang="en-GB" dirty="0" smtClean="0"/>
              <a:t>Traditions?</a:t>
            </a:r>
          </a:p>
          <a:p>
            <a:r>
              <a:rPr lang="en-GB" dirty="0" smtClean="0"/>
              <a:t>Foods?</a:t>
            </a:r>
          </a:p>
          <a:p>
            <a:r>
              <a:rPr lang="en-GB" dirty="0" smtClean="0"/>
              <a:t>Currency?</a:t>
            </a:r>
          </a:p>
          <a:p>
            <a:r>
              <a:rPr lang="en-GB" dirty="0" smtClean="0"/>
              <a:t>History?</a:t>
            </a:r>
          </a:p>
          <a:p>
            <a:r>
              <a:rPr lang="en-GB" dirty="0" smtClean="0"/>
              <a:t>Flag?</a:t>
            </a:r>
          </a:p>
          <a:p>
            <a:r>
              <a:rPr lang="en-GB" dirty="0" smtClean="0"/>
              <a:t>Main cities?</a:t>
            </a:r>
          </a:p>
          <a:p>
            <a:r>
              <a:rPr lang="en-GB" dirty="0" smtClean="0"/>
              <a:t>What can you say in German?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3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365" y="122213"/>
            <a:ext cx="8981049" cy="673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 err="1" smtClean="0"/>
              <a:t>Willkommen</a:t>
            </a:r>
            <a:r>
              <a:rPr lang="en-GB" sz="6000" dirty="0" smtClean="0"/>
              <a:t>!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TASK 1</a:t>
            </a:r>
            <a:endParaRPr lang="en-GB" u="sng" dirty="0"/>
          </a:p>
          <a:p>
            <a:r>
              <a:rPr lang="en-GB" dirty="0" smtClean="0"/>
              <a:t>Using the power point sent to you by e-mail, write a conversation between 2 people meeting for the first time. Include names, asking how they are, where they live, how old they are.</a:t>
            </a:r>
          </a:p>
          <a:p>
            <a:r>
              <a:rPr lang="en-GB" dirty="0" smtClean="0"/>
              <a:t>Ensure that you include the questions that would be asked.</a:t>
            </a:r>
          </a:p>
          <a:p>
            <a:pPr marL="0" indent="0">
              <a:buNone/>
            </a:pPr>
            <a:r>
              <a:rPr lang="en-GB" u="sng" dirty="0" smtClean="0"/>
              <a:t>TASK 2</a:t>
            </a:r>
          </a:p>
          <a:p>
            <a:pPr marL="0" indent="0">
              <a:buNone/>
            </a:pPr>
            <a:r>
              <a:rPr lang="en-GB" dirty="0" smtClean="0"/>
              <a:t>Complete work on the history of the German flag, annotating any images that you include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2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IB- Language Development Year 13</vt:lpstr>
      <vt:lpstr>Communication</vt:lpstr>
      <vt:lpstr>What is the aim of Language Development(LD)?</vt:lpstr>
      <vt:lpstr>  Deutschland</vt:lpstr>
      <vt:lpstr>UNITS</vt:lpstr>
      <vt:lpstr>What do we know??</vt:lpstr>
      <vt:lpstr>PowerPoint Presentation</vt:lpstr>
      <vt:lpstr>Willkommen!</vt:lpstr>
    </vt:vector>
  </TitlesOfParts>
  <Company>Aylesford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IB- Language Development Year 13</dc:title>
  <dc:creator>Emma Bowmaker</dc:creator>
  <cp:lastModifiedBy>Emma Bowmaker</cp:lastModifiedBy>
  <cp:revision>7</cp:revision>
  <dcterms:created xsi:type="dcterms:W3CDTF">2020-09-09T09:39:23Z</dcterms:created>
  <dcterms:modified xsi:type="dcterms:W3CDTF">2020-09-22T08:35:47Z</dcterms:modified>
</cp:coreProperties>
</file>