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98" r:id="rId3"/>
    <p:sldId id="279" r:id="rId4"/>
    <p:sldId id="274" r:id="rId5"/>
    <p:sldId id="307" r:id="rId6"/>
    <p:sldId id="312" r:id="rId7"/>
    <p:sldId id="311" r:id="rId8"/>
    <p:sldId id="271" r:id="rId9"/>
    <p:sldId id="267" r:id="rId10"/>
    <p:sldId id="272" r:id="rId11"/>
    <p:sldId id="277" r:id="rId12"/>
    <p:sldId id="310" r:id="rId13"/>
    <p:sldId id="313" r:id="rId14"/>
    <p:sldId id="292" r:id="rId15"/>
    <p:sldId id="293" r:id="rId16"/>
    <p:sldId id="268" r:id="rId17"/>
    <p:sldId id="294" r:id="rId18"/>
    <p:sldId id="295" r:id="rId19"/>
    <p:sldId id="296" r:id="rId20"/>
    <p:sldId id="297" r:id="rId21"/>
    <p:sldId id="278" r:id="rId22"/>
    <p:sldId id="276" r:id="rId23"/>
    <p:sldId id="289" r:id="rId24"/>
    <p:sldId id="290" r:id="rId25"/>
    <p:sldId id="287" r:id="rId26"/>
    <p:sldId id="288" r:id="rId27"/>
    <p:sldId id="284" r:id="rId28"/>
    <p:sldId id="291" r:id="rId29"/>
    <p:sldId id="309" r:id="rId30"/>
    <p:sldId id="314" r:id="rId31"/>
    <p:sldId id="305" r:id="rId32"/>
    <p:sldId id="301" r:id="rId33"/>
    <p:sldId id="315" r:id="rId34"/>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25AB"/>
    <a:srgbClr val="333399"/>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2202" y="7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7C7C7B-71F9-4D22-B48E-67390D4F8AC6}" type="datetimeFigureOut">
              <a:rPr lang="en-GB" smtClean="0"/>
              <a:t>04/05/2020</a:t>
            </a:fld>
            <a:endParaRPr lang="en-GB" dirty="0"/>
          </a:p>
        </p:txBody>
      </p:sp>
      <p:sp>
        <p:nvSpPr>
          <p:cNvPr id="4" name="Slide Image Placeholder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0B87D9-A89C-46C1-8987-9693505DDECA}" type="slidenum">
              <a:rPr lang="en-GB" smtClean="0"/>
              <a:t>‹#›</a:t>
            </a:fld>
            <a:endParaRPr lang="en-GB" dirty="0"/>
          </a:p>
        </p:txBody>
      </p:sp>
    </p:spTree>
    <p:extLst>
      <p:ext uri="{BB962C8B-B14F-4D97-AF65-F5344CB8AC3E}">
        <p14:creationId xmlns:p14="http://schemas.microsoft.com/office/powerpoint/2010/main" val="2106408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60B87D9-A89C-46C1-8987-9693505DDECA}" type="slidenum">
              <a:rPr lang="en-GB" smtClean="0"/>
              <a:t>1</a:t>
            </a:fld>
            <a:endParaRPr lang="en-GB" dirty="0"/>
          </a:p>
        </p:txBody>
      </p:sp>
    </p:spTree>
    <p:extLst>
      <p:ext uri="{BB962C8B-B14F-4D97-AF65-F5344CB8AC3E}">
        <p14:creationId xmlns:p14="http://schemas.microsoft.com/office/powerpoint/2010/main" val="2622201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260B87D9-A89C-46C1-8987-9693505DDECA}" type="slidenum">
              <a:rPr lang="en-GB" smtClean="0"/>
              <a:t>13</a:t>
            </a:fld>
            <a:endParaRPr lang="en-GB"/>
          </a:p>
        </p:txBody>
      </p:sp>
    </p:spTree>
    <p:extLst>
      <p:ext uri="{BB962C8B-B14F-4D97-AF65-F5344CB8AC3E}">
        <p14:creationId xmlns:p14="http://schemas.microsoft.com/office/powerpoint/2010/main" val="826177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60B87D9-A89C-46C1-8987-9693505DDECA}" type="slidenum">
              <a:rPr lang="en-GB" smtClean="0"/>
              <a:t>24</a:t>
            </a:fld>
            <a:endParaRPr lang="en-GB" dirty="0"/>
          </a:p>
        </p:txBody>
      </p:sp>
    </p:spTree>
    <p:extLst>
      <p:ext uri="{BB962C8B-B14F-4D97-AF65-F5344CB8AC3E}">
        <p14:creationId xmlns:p14="http://schemas.microsoft.com/office/powerpoint/2010/main" val="3804911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3"/>
            <a:ext cx="5829300" cy="2123369"/>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34B576D-A78B-4A07-90D2-9254A8282152}" type="datetimeFigureOut">
              <a:rPr lang="en-GB" smtClean="0"/>
              <a:t>04/05/2020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E3AEDC1-1574-4223-8138-4FEFA50E6771}" type="slidenum">
              <a:rPr lang="en-GB" smtClean="0"/>
              <a:t>‹#›</a:t>
            </a:fld>
            <a:endParaRPr lang="en-GB" dirty="0"/>
          </a:p>
        </p:txBody>
      </p:sp>
    </p:spTree>
    <p:extLst>
      <p:ext uri="{BB962C8B-B14F-4D97-AF65-F5344CB8AC3E}">
        <p14:creationId xmlns:p14="http://schemas.microsoft.com/office/powerpoint/2010/main" val="3348406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34B576D-A78B-4A07-90D2-9254A8282152}" type="datetimeFigureOut">
              <a:rPr lang="en-GB" smtClean="0"/>
              <a:t>04/05/2020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E3AEDC1-1574-4223-8138-4FEFA50E6771}" type="slidenum">
              <a:rPr lang="en-GB" smtClean="0"/>
              <a:t>‹#›</a:t>
            </a:fld>
            <a:endParaRPr lang="en-GB" dirty="0"/>
          </a:p>
        </p:txBody>
      </p:sp>
    </p:spTree>
    <p:extLst>
      <p:ext uri="{BB962C8B-B14F-4D97-AF65-F5344CB8AC3E}">
        <p14:creationId xmlns:p14="http://schemas.microsoft.com/office/powerpoint/2010/main" val="4218414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86387" y="396701"/>
            <a:ext cx="1671638" cy="845220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71475" y="396701"/>
            <a:ext cx="4900613" cy="845220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34B576D-A78B-4A07-90D2-9254A8282152}" type="datetimeFigureOut">
              <a:rPr lang="en-GB" smtClean="0"/>
              <a:t>04/05/2020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E3AEDC1-1574-4223-8138-4FEFA50E6771}" type="slidenum">
              <a:rPr lang="en-GB" smtClean="0"/>
              <a:t>‹#›</a:t>
            </a:fld>
            <a:endParaRPr lang="en-GB" dirty="0"/>
          </a:p>
        </p:txBody>
      </p:sp>
    </p:spTree>
    <p:extLst>
      <p:ext uri="{BB962C8B-B14F-4D97-AF65-F5344CB8AC3E}">
        <p14:creationId xmlns:p14="http://schemas.microsoft.com/office/powerpoint/2010/main" val="2458683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34B576D-A78B-4A07-90D2-9254A8282152}" type="datetimeFigureOut">
              <a:rPr lang="en-GB" smtClean="0"/>
              <a:t>04/05/2020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E3AEDC1-1574-4223-8138-4FEFA50E6771}" type="slidenum">
              <a:rPr lang="en-GB" smtClean="0"/>
              <a:t>‹#›</a:t>
            </a:fld>
            <a:endParaRPr lang="en-GB" dirty="0"/>
          </a:p>
        </p:txBody>
      </p:sp>
    </p:spTree>
    <p:extLst>
      <p:ext uri="{BB962C8B-B14F-4D97-AF65-F5344CB8AC3E}">
        <p14:creationId xmlns:p14="http://schemas.microsoft.com/office/powerpoint/2010/main" val="3669623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4"/>
            <a:ext cx="5829300" cy="1967442"/>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4B576D-A78B-4A07-90D2-9254A8282152}" type="datetimeFigureOut">
              <a:rPr lang="en-GB" smtClean="0"/>
              <a:t>04/05/2020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E3AEDC1-1574-4223-8138-4FEFA50E6771}" type="slidenum">
              <a:rPr lang="en-GB" smtClean="0"/>
              <a:t>‹#›</a:t>
            </a:fld>
            <a:endParaRPr lang="en-GB" dirty="0"/>
          </a:p>
        </p:txBody>
      </p:sp>
    </p:spTree>
    <p:extLst>
      <p:ext uri="{BB962C8B-B14F-4D97-AF65-F5344CB8AC3E}">
        <p14:creationId xmlns:p14="http://schemas.microsoft.com/office/powerpoint/2010/main" val="660629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71475" y="2311402"/>
            <a:ext cx="3286125"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771900" y="2311402"/>
            <a:ext cx="3286125"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34B576D-A78B-4A07-90D2-9254A8282152}" type="datetimeFigureOut">
              <a:rPr lang="en-GB" smtClean="0"/>
              <a:t>04/05/2020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E3AEDC1-1574-4223-8138-4FEFA50E6771}" type="slidenum">
              <a:rPr lang="en-GB" smtClean="0"/>
              <a:t>‹#›</a:t>
            </a:fld>
            <a:endParaRPr lang="en-GB" dirty="0"/>
          </a:p>
        </p:txBody>
      </p:sp>
    </p:spTree>
    <p:extLst>
      <p:ext uri="{BB962C8B-B14F-4D97-AF65-F5344CB8AC3E}">
        <p14:creationId xmlns:p14="http://schemas.microsoft.com/office/powerpoint/2010/main" val="2660463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217385"/>
            <a:ext cx="3031332"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3141486"/>
            <a:ext cx="3031332"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34B576D-A78B-4A07-90D2-9254A8282152}" type="datetimeFigureOut">
              <a:rPr lang="en-GB" smtClean="0"/>
              <a:t>04/05/2020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E3AEDC1-1574-4223-8138-4FEFA50E6771}" type="slidenum">
              <a:rPr lang="en-GB" smtClean="0"/>
              <a:t>‹#›</a:t>
            </a:fld>
            <a:endParaRPr lang="en-GB" dirty="0"/>
          </a:p>
        </p:txBody>
      </p:sp>
    </p:spTree>
    <p:extLst>
      <p:ext uri="{BB962C8B-B14F-4D97-AF65-F5344CB8AC3E}">
        <p14:creationId xmlns:p14="http://schemas.microsoft.com/office/powerpoint/2010/main" val="4262468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34B576D-A78B-4A07-90D2-9254A8282152}" type="datetimeFigureOut">
              <a:rPr lang="en-GB" smtClean="0"/>
              <a:t>04/05/2020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E3AEDC1-1574-4223-8138-4FEFA50E6771}" type="slidenum">
              <a:rPr lang="en-GB" smtClean="0"/>
              <a:t>‹#›</a:t>
            </a:fld>
            <a:endParaRPr lang="en-GB" dirty="0"/>
          </a:p>
        </p:txBody>
      </p:sp>
    </p:spTree>
    <p:extLst>
      <p:ext uri="{BB962C8B-B14F-4D97-AF65-F5344CB8AC3E}">
        <p14:creationId xmlns:p14="http://schemas.microsoft.com/office/powerpoint/2010/main" val="3267293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4B576D-A78B-4A07-90D2-9254A8282152}" type="datetimeFigureOut">
              <a:rPr lang="en-GB" smtClean="0"/>
              <a:t>04/05/2020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E3AEDC1-1574-4223-8138-4FEFA50E6771}" type="slidenum">
              <a:rPr lang="en-GB" smtClean="0"/>
              <a:t>‹#›</a:t>
            </a:fld>
            <a:endParaRPr lang="en-GB" dirty="0"/>
          </a:p>
        </p:txBody>
      </p:sp>
    </p:spTree>
    <p:extLst>
      <p:ext uri="{BB962C8B-B14F-4D97-AF65-F5344CB8AC3E}">
        <p14:creationId xmlns:p14="http://schemas.microsoft.com/office/powerpoint/2010/main" val="914313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8" y="394408"/>
            <a:ext cx="3833812"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4B576D-A78B-4A07-90D2-9254A8282152}" type="datetimeFigureOut">
              <a:rPr lang="en-GB" smtClean="0"/>
              <a:t>04/05/2020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E3AEDC1-1574-4223-8138-4FEFA50E6771}" type="slidenum">
              <a:rPr lang="en-GB" smtClean="0"/>
              <a:t>‹#›</a:t>
            </a:fld>
            <a:endParaRPr lang="en-GB" dirty="0"/>
          </a:p>
        </p:txBody>
      </p:sp>
    </p:spTree>
    <p:extLst>
      <p:ext uri="{BB962C8B-B14F-4D97-AF65-F5344CB8AC3E}">
        <p14:creationId xmlns:p14="http://schemas.microsoft.com/office/powerpoint/2010/main" val="2400640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4B576D-A78B-4A07-90D2-9254A8282152}" type="datetimeFigureOut">
              <a:rPr lang="en-GB" smtClean="0"/>
              <a:t>04/05/2020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E3AEDC1-1574-4223-8138-4FEFA50E6771}" type="slidenum">
              <a:rPr lang="en-GB" smtClean="0"/>
              <a:t>‹#›</a:t>
            </a:fld>
            <a:endParaRPr lang="en-GB" dirty="0"/>
          </a:p>
        </p:txBody>
      </p:sp>
    </p:spTree>
    <p:extLst>
      <p:ext uri="{BB962C8B-B14F-4D97-AF65-F5344CB8AC3E}">
        <p14:creationId xmlns:p14="http://schemas.microsoft.com/office/powerpoint/2010/main" val="2495951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634B576D-A78B-4A07-90D2-9254A8282152}" type="datetimeFigureOut">
              <a:rPr lang="en-GB" smtClean="0"/>
              <a:t>04/05/2020</a:t>
            </a:fld>
            <a:endParaRPr lang="en-GB" dirty="0"/>
          </a:p>
        </p:txBody>
      </p:sp>
      <p:sp>
        <p:nvSpPr>
          <p:cNvPr id="5" name="Footer Placeholder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FE3AEDC1-1574-4223-8138-4FEFA50E6771}" type="slidenum">
              <a:rPr lang="en-GB" smtClean="0"/>
              <a:t>‹#›</a:t>
            </a:fld>
            <a:endParaRPr lang="en-GB" dirty="0"/>
          </a:p>
        </p:txBody>
      </p:sp>
    </p:spTree>
    <p:extLst>
      <p:ext uri="{BB962C8B-B14F-4D97-AF65-F5344CB8AC3E}">
        <p14:creationId xmlns:p14="http://schemas.microsoft.com/office/powerpoint/2010/main" val="3756697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url?q=http://rapgenius.com/1869520/Andre-baldwin-lead-and-inspire/Get-slumped-over-like-a-quarter-past-5&amp;sa=U&amp;ei=lku1U7_gJ4qM0AX-84HgAg&amp;ved=0CBoQ9QEwAg&amp;usg=AFQjCNGuJDeoDmA9tIFODKJCR7ROKXEjxQ"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14.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hyperlink" Target="http://www.google.co.uk/url?q=http://www.reallynicerecipes.com/recipe/desserts/profiteroles&amp;sa=U&amp;ei=BSmPU86aFuuS0QXSj4DwDg&amp;ved=0CEIQ9QEwEDgU&amp;usg=AFQjCNFXbuMXg1_Cs0iH6xG1y18lKWlXTw" TargetMode="External"/><Relationship Id="rId7" Type="http://schemas.openxmlformats.org/officeDocument/2006/relationships/image" Target="../media/image18.jpe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hyperlink" Target="http://www.google.com/url?q=http://www.wisegeek.com/what-is-munster.htm&amp;sa=U&amp;ei=LfKOU8-VJcmc0QXG2YFI&amp;ved=0CCoQ9QEwBDhQ&amp;usg=AFQjCNFZsrVm0TY4RRCWDvOnahU6d6vxHQ" TargetMode="External"/><Relationship Id="rId5" Type="http://schemas.openxmlformats.org/officeDocument/2006/relationships/image" Target="../media/image17.jpeg"/><Relationship Id="rId4" Type="http://schemas.openxmlformats.org/officeDocument/2006/relationships/image" Target="../media/image16.jpeg"/></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image" Target="../media/image22.jpeg"/><Relationship Id="rId3" Type="http://schemas.openxmlformats.org/officeDocument/2006/relationships/hyperlink" Target="http://www.google.co.uk/url?q=http://groceries.iceland.co.uk/mcdougalls-self-raising-flour-1-5kg/p/5852&amp;sa=U&amp;ei=W72eU5i-OIeUONyRgLAC&amp;ved=0CBoQ9QEwAg&amp;usg=AFQjCNGO8Kua8MUcBRIEOufbbHPn7_ioAw" TargetMode="External"/><Relationship Id="rId7" Type="http://schemas.openxmlformats.org/officeDocument/2006/relationships/hyperlink" Target="http://www.google.co.uk/url?q=http://anthonycolpo.com/eggs-cause-heart-disease-gimme-a-break/&amp;sa=U&amp;ei=vb2eU9eKLo7tPLSGgbgM&amp;ved=0CDIQ9QEwDg&amp;usg=AFQjCNEz69WJ0rbm72Z09nwICAClNraeng" TargetMode="External"/><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21.jpeg"/><Relationship Id="rId5" Type="http://schemas.openxmlformats.org/officeDocument/2006/relationships/hyperlink" Target="http://www.google.co.uk/url?q=http://www.maltasupermarket.com/stork-margerine-500gr.html&amp;sa=U&amp;ei=m72eU9HyCILfOcmogZgG&amp;ved=0CDYQ9QEwEDgU&amp;usg=AFQjCNG0NpUlkoSfu1f80rhYy-u2ryk1Ew" TargetMode="External"/><Relationship Id="rId10" Type="http://schemas.openxmlformats.org/officeDocument/2006/relationships/image" Target="../media/image23.jpeg"/><Relationship Id="rId4" Type="http://schemas.openxmlformats.org/officeDocument/2006/relationships/image" Target="../media/image20.jpeg"/><Relationship Id="rId9" Type="http://schemas.openxmlformats.org/officeDocument/2006/relationships/hyperlink" Target="http://www.google.co.uk/url?q=http://www.tesco.com/groceries/Product/Details/?id%3D266387612&amp;sa=U&amp;ei=072eU5SsCoi1PbeHgaAJ&amp;ved=0CDwQ9QEwEw&amp;usg=AFQjCNHPflpHsI13cSeHApGwUb2S1QI-NQ"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hyperlink" Target="http://www.google.co.uk/url?sa=i&amp;rct=j&amp;q=&amp;esrc=s&amp;frm=1&amp;source=images&amp;cd=&amp;cad=rja&amp;docid=4MG_cJjzSVqPGM&amp;tbnid=aaII2YdqXQ26HM:&amp;ved=0CAUQjRw&amp;url=http://www.psdgraphics.com/psd/post-it-note-and-pencil-icon-psd/&amp;ei=dHE4UZvYM6io0AWsuoHQCA&amp;psig=AFQjCNEXp7NcPqUU6i998Y01duls1IbpDw&amp;ust=1362739864869341" TargetMode="Externa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docid=4MG_cJjzSVqPGM&amp;tbnid=aaII2YdqXQ26HM:&amp;ved=0CAUQjRw&amp;url=http://www.psdgraphics.com/psd/post-it-note-and-pencil-icon-psd/&amp;ei=dHE4UZvYM6io0AWsuoHQCA&amp;psig=AFQjCNEXp7NcPqUU6i998Y01duls1IbpDw&amp;ust=1362739864869341" TargetMode="Externa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24.png"/></Relationships>
</file>

<file path=ppt/slides/_rels/slide21.xml.rels><?xml version="1.0" encoding="UTF-8" standalone="yes"?>
<Relationships xmlns="http://schemas.openxmlformats.org/package/2006/relationships"><Relationship Id="rId8" Type="http://schemas.openxmlformats.org/officeDocument/2006/relationships/image" Target="../media/image30.jpeg"/><Relationship Id="rId13" Type="http://schemas.openxmlformats.org/officeDocument/2006/relationships/image" Target="../media/image35.jpeg"/><Relationship Id="rId3" Type="http://schemas.openxmlformats.org/officeDocument/2006/relationships/image" Target="../media/image25.jpeg"/><Relationship Id="rId7" Type="http://schemas.openxmlformats.org/officeDocument/2006/relationships/image" Target="../media/image29.jpeg"/><Relationship Id="rId12" Type="http://schemas.openxmlformats.org/officeDocument/2006/relationships/image" Target="../media/image34.jpe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28.jpeg"/><Relationship Id="rId11" Type="http://schemas.openxmlformats.org/officeDocument/2006/relationships/image" Target="../media/image33.jpeg"/><Relationship Id="rId5" Type="http://schemas.openxmlformats.org/officeDocument/2006/relationships/image" Target="../media/image27.jpeg"/><Relationship Id="rId10" Type="http://schemas.openxmlformats.org/officeDocument/2006/relationships/image" Target="../media/image32.jpeg"/><Relationship Id="rId4" Type="http://schemas.openxmlformats.org/officeDocument/2006/relationships/image" Target="../media/image26.jpeg"/><Relationship Id="rId9" Type="http://schemas.openxmlformats.org/officeDocument/2006/relationships/image" Target="../media/image31.jpeg"/><Relationship Id="rId14" Type="http://schemas.openxmlformats.org/officeDocument/2006/relationships/image" Target="../media/image36.jpeg"/></Relationships>
</file>

<file path=ppt/slides/_rels/slide22.xml.rels><?xml version="1.0" encoding="UTF-8" standalone="yes"?>
<Relationships xmlns="http://schemas.openxmlformats.org/package/2006/relationships"><Relationship Id="rId8" Type="http://schemas.openxmlformats.org/officeDocument/2006/relationships/image" Target="../media/image39.jpeg"/><Relationship Id="rId3" Type="http://schemas.openxmlformats.org/officeDocument/2006/relationships/hyperlink" Target="http://www.google.co.uk/url?q=http://blog.ivykeep.com/?p%3D64&amp;sa=U&amp;ei=BIm2U_TrCaen0AWyy4HQAQ&amp;ved=0CCAQ9QEwBTh4&amp;usg=AFQjCNEcHBs2pSuxTFvtEA0RaHY81AyY4w" TargetMode="External"/><Relationship Id="rId7" Type="http://schemas.openxmlformats.org/officeDocument/2006/relationships/hyperlink" Target="http://www.google.co.uk/url?q=http://www.schwabelab.org/index.php?title%3DFile:Eye.png&amp;sa=U&amp;ei=Tom2U8OLGLHK0AXL54DgAg&amp;ved=0CBgQ9QEwATg8&amp;usg=AFQjCNFoPsSdnCQ1u8goUaYjRDiXcDlv2A" TargetMode="External"/><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38.jpeg"/><Relationship Id="rId5" Type="http://schemas.openxmlformats.org/officeDocument/2006/relationships/hyperlink" Target="http://www.google.co.uk/url?q=http://cafebazaar.ir/app/com.nose.nosesurgery/?l%3Den&amp;sa=U&amp;ei=Lom2U9GLONKY1AX5iIDwAw&amp;ved=0CCQQ9QEwBzhQ&amp;usg=AFQjCNFJv8FRQ8mrfZuX448hfKB8kcU6cg" TargetMode="External"/><Relationship Id="rId4" Type="http://schemas.openxmlformats.org/officeDocument/2006/relationships/image" Target="../media/image37.jpeg"/></Relationships>
</file>

<file path=ppt/slides/_rels/slide23.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docid=4MG_cJjzSVqPGM&amp;tbnid=aaII2YdqXQ26HM:&amp;ved=0CAUQjRw&amp;url=http://www.psdgraphics.com/psd/post-it-note-and-pencil-icon-psd/&amp;ei=dHE4UZvYM6io0AWsuoHQCA&amp;psig=AFQjCNEXp7NcPqUU6i998Y01duls1IbpDw&amp;ust=1362739864869341" TargetMode="Externa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24.png"/></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24.png"/><Relationship Id="rId4" Type="http://schemas.openxmlformats.org/officeDocument/2006/relationships/hyperlink" Target="http://www.google.co.uk/url?sa=i&amp;rct=j&amp;q=&amp;esrc=s&amp;frm=1&amp;source=images&amp;cd=&amp;cad=rja&amp;docid=4MG_cJjzSVqPGM&amp;tbnid=aaII2YdqXQ26HM:&amp;ved=0CAUQjRw&amp;url=http://www.psdgraphics.com/psd/post-it-note-and-pencil-icon-psd/&amp;ei=dHE4UZvYM6io0AWsuoHQCA&amp;psig=AFQjCNEXp7NcPqUU6i998Y01duls1IbpDw&amp;ust=1362739864869341"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docid=4MG_cJjzSVqPGM&amp;tbnid=aaII2YdqXQ26HM:&amp;ved=0CAUQjRw&amp;url=http://www.psdgraphics.com/psd/post-it-note-and-pencil-icon-psd/&amp;ei=dHE4UZvYM6io0AWsuoHQCA&amp;psig=AFQjCNEXp7NcPqUU6i998Y01duls1IbpDw&amp;ust=1362739864869341" TargetMode="Externa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24.png"/></Relationships>
</file>

<file path=ppt/slides/_rels/slide26.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docid=4MG_cJjzSVqPGM&amp;tbnid=aaII2YdqXQ26HM:&amp;ved=0CAUQjRw&amp;url=http://www.psdgraphics.com/psd/post-it-note-and-pencil-icon-psd/&amp;ei=dHE4UZvYM6io0AWsuoHQCA&amp;psig=AFQjCNEXp7NcPqUU6i998Y01duls1IbpDw&amp;ust=1362739864869341" TargetMode="Externa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24.png"/></Relationships>
</file>

<file path=ppt/slides/_rels/slide27.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docid=4MG_cJjzSVqPGM&amp;tbnid=aaII2YdqXQ26HM:&amp;ved=0CAUQjRw&amp;url=http://www.psdgraphics.com/psd/post-it-note-and-pencil-icon-psd/&amp;ei=dHE4UZvYM6io0AWsuoHQCA&amp;psig=AFQjCNEXp7NcPqUU6i998Y01duls1IbpDw&amp;ust=1362739864869341" TargetMode="Externa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24.png"/></Relationships>
</file>

<file path=ppt/slides/_rels/slide28.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docid=4MG_cJjzSVqPGM&amp;tbnid=aaII2YdqXQ26HM:&amp;ved=0CAUQjRw&amp;url=http://www.psdgraphics.com/psd/post-it-note-and-pencil-icon-psd/&amp;ei=dHE4UZvYM6io0AWsuoHQCA&amp;psig=AFQjCNEXp7NcPqUU6i998Y01duls1IbpDw&amp;ust=1362739864869341" TargetMode="Externa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24.png"/></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hyperlink" Target="http://www.google.co.uk/url?q=http://www.nisbets.com.au/butchers-blue-white-stripe-bib-apron/A530/ProductDetail.raction&amp;sa=U&amp;ei=gWq2U5L9L6eI0AW2uICoCQ&amp;ved=0CCYQ9QEwCA&amp;usg=AFQjCNF99jj9xKUML01grpzaiW3j_hrIuA" TargetMode="External"/><Relationship Id="rId7" Type="http://schemas.openxmlformats.org/officeDocument/2006/relationships/hyperlink" Target="http://www.google.co.uk/url?q=http://www.ivillage.ca/parenting/stuff-we-love/pony-tail-rut-gorgeous-easy-do-styles-your-girl%E2%80%99s-long-hair&amp;sa=U&amp;ei=mGy2U8L2H8Sl0QXokoCoDg&amp;ved=0CBoQ9QEwAjgU&amp;usg=AFQjCNFONobQHNFks1zHzZoji2sLI11E5w" TargetMode="External"/><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hyperlink" Target="http://www.google.co.uk/url?q=http://insidekentuckyonehealth.org/News-Article/ID/1628/Make-Hand-Washing-a-Habit&amp;sa=U&amp;ei=k2q2U6uKB-KR0QXYtoF4&amp;ved=0CDQQ9QEwDw&amp;usg=AFQjCNGmP9pC_cSSg1A2VwEjBxGS2o5oCg" TargetMode="External"/><Relationship Id="rId4" Type="http://schemas.openxmlformats.org/officeDocument/2006/relationships/image" Target="../media/image8.jpeg"/><Relationship Id="rId9"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t1.gstatic.com/images?q=tbn:ANd9GcQggI43ZsVKBYS1zcUHYlG0eYW8HuT4Bbn3Vu78rGL5zipzrdAPKAW4TRxA_A">
            <a:hlinkClick r:id="rId3"/>
          </p:cNvPr>
          <p:cNvPicPr>
            <a:picLocks noChangeAspect="1" noChangeArrowheads="1"/>
          </p:cNvPicPr>
          <p:nvPr/>
        </p:nvPicPr>
        <p:blipFill>
          <a:blip r:embed="rId4">
            <a:lum bright="70000" contrast="-70000"/>
            <a:extLst>
              <a:ext uri="{28A0092B-C50C-407E-A947-70E740481C1C}">
                <a14:useLocalDpi xmlns:a14="http://schemas.microsoft.com/office/drawing/2010/main"/>
              </a:ext>
            </a:extLst>
          </a:blip>
          <a:srcRect/>
          <a:stretch>
            <a:fillRect/>
          </a:stretch>
        </p:blipFill>
        <p:spPr bwMode="auto">
          <a:xfrm>
            <a:off x="4002482" y="3454142"/>
            <a:ext cx="1304925" cy="130492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2305050" y="1429236"/>
            <a:ext cx="22479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6"/>
          <p:cNvSpPr>
            <a:spLocks noChangeArrowheads="1"/>
          </p:cNvSpPr>
          <p:nvPr/>
        </p:nvSpPr>
        <p:spPr bwMode="auto">
          <a:xfrm>
            <a:off x="1287035" y="1928664"/>
            <a:ext cx="428393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b="1" u="sng" dirty="0">
                <a:solidFill>
                  <a:srgbClr val="7030A0"/>
                </a:solidFill>
                <a:ea typeface="Calibri" pitchFamily="34" charset="0"/>
                <a:cs typeface="Times New Roman" pitchFamily="18" charset="0"/>
              </a:rPr>
              <a:t>Year 7: </a:t>
            </a:r>
            <a:r>
              <a:rPr lang="en-GB" altLang="en-US" b="1" u="sng" dirty="0" smtClean="0">
                <a:solidFill>
                  <a:srgbClr val="7030A0"/>
                </a:solidFill>
                <a:ea typeface="Calibri" pitchFamily="34" charset="0"/>
                <a:cs typeface="Times New Roman" pitchFamily="18" charset="0"/>
              </a:rPr>
              <a:t>Food Technology</a:t>
            </a:r>
            <a:endParaRPr lang="en-GB" altLang="en-US" sz="1600" dirty="0">
              <a:solidFill>
                <a:srgbClr val="7030A0"/>
              </a:solidFill>
              <a:latin typeface="Arial" charset="0"/>
              <a:ea typeface="Calibri" pitchFamily="34" charset="0"/>
            </a:endParaRPr>
          </a:p>
        </p:txBody>
      </p:sp>
      <p:pic>
        <p:nvPicPr>
          <p:cNvPr id="7" name="Picture 52"/>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1700808" y="2646907"/>
            <a:ext cx="1429568" cy="21799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9" name="Table 8"/>
          <p:cNvGraphicFramePr>
            <a:graphicFrameLocks noGrp="1"/>
          </p:cNvGraphicFramePr>
          <p:nvPr>
            <p:extLst>
              <p:ext uri="{D42A27DB-BD31-4B8C-83A1-F6EECF244321}">
                <p14:modId xmlns:p14="http://schemas.microsoft.com/office/powerpoint/2010/main" val="1141479509"/>
              </p:ext>
            </p:extLst>
          </p:nvPr>
        </p:nvGraphicFramePr>
        <p:xfrm>
          <a:off x="620688" y="4953000"/>
          <a:ext cx="5544616" cy="828676"/>
        </p:xfrm>
        <a:graphic>
          <a:graphicData uri="http://schemas.openxmlformats.org/drawingml/2006/table">
            <a:tbl>
              <a:tblPr firstRow="1" firstCol="1" bandRow="1">
                <a:tableStyleId>{C4B1156A-380E-4F78-BDF5-A606A8083BF9}</a:tableStyleId>
              </a:tblPr>
              <a:tblGrid>
                <a:gridCol w="906845">
                  <a:extLst>
                    <a:ext uri="{9D8B030D-6E8A-4147-A177-3AD203B41FA5}">
                      <a16:colId xmlns:a16="http://schemas.microsoft.com/office/drawing/2014/main" val="20000"/>
                    </a:ext>
                  </a:extLst>
                </a:gridCol>
                <a:gridCol w="2941753">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903930">
                  <a:extLst>
                    <a:ext uri="{9D8B030D-6E8A-4147-A177-3AD203B41FA5}">
                      <a16:colId xmlns:a16="http://schemas.microsoft.com/office/drawing/2014/main" val="20003"/>
                    </a:ext>
                  </a:extLst>
                </a:gridCol>
              </a:tblGrid>
              <a:tr h="414338">
                <a:tc>
                  <a:txBody>
                    <a:bodyPr/>
                    <a:lstStyle/>
                    <a:p>
                      <a:pPr algn="ctr">
                        <a:lnSpc>
                          <a:spcPct val="115000"/>
                        </a:lnSpc>
                        <a:spcAft>
                          <a:spcPts val="0"/>
                        </a:spcAft>
                      </a:pPr>
                      <a:r>
                        <a:rPr lang="en-GB" sz="1500" dirty="0">
                          <a:effectLst/>
                        </a:rPr>
                        <a:t>Name</a:t>
                      </a:r>
                      <a:r>
                        <a:rPr lang="en-GB" sz="1500" dirty="0" smtClean="0">
                          <a:effectLst/>
                        </a:rPr>
                        <a:t>:</a:t>
                      </a:r>
                    </a:p>
                  </a:txBody>
                  <a:tcPr marL="68570" marR="68570" marT="0" marB="0" anchor="ctr">
                    <a:solidFill>
                      <a:schemeClr val="bg1"/>
                    </a:solidFill>
                  </a:tcPr>
                </a:tc>
                <a:tc>
                  <a:txBody>
                    <a:bodyPr/>
                    <a:lstStyle/>
                    <a:p>
                      <a:pPr algn="ctr">
                        <a:lnSpc>
                          <a:spcPct val="115000"/>
                        </a:lnSpc>
                        <a:spcAft>
                          <a:spcPts val="0"/>
                        </a:spcAft>
                      </a:pPr>
                      <a:r>
                        <a:rPr lang="en-GB" sz="1500" dirty="0">
                          <a:effectLst/>
                        </a:rPr>
                        <a:t> </a:t>
                      </a:r>
                      <a:endParaRPr lang="en-GB" sz="1100" dirty="0">
                        <a:effectLst/>
                        <a:latin typeface="Calibri"/>
                        <a:ea typeface="Calibri"/>
                        <a:cs typeface="Times New Roman"/>
                      </a:endParaRPr>
                    </a:p>
                  </a:txBody>
                  <a:tcPr marL="68570" marR="68570" marT="0" marB="0" anchor="ctr">
                    <a:solidFill>
                      <a:schemeClr val="bg1"/>
                    </a:solidFill>
                  </a:tcPr>
                </a:tc>
                <a:tc>
                  <a:txBody>
                    <a:bodyPr/>
                    <a:lstStyle/>
                    <a:p>
                      <a:pPr algn="ctr">
                        <a:lnSpc>
                          <a:spcPct val="115000"/>
                        </a:lnSpc>
                        <a:spcAft>
                          <a:spcPts val="0"/>
                        </a:spcAft>
                      </a:pPr>
                      <a:r>
                        <a:rPr lang="en-GB" sz="1500" dirty="0" smtClean="0">
                          <a:effectLst/>
                        </a:rPr>
                        <a:t>Tutor:</a:t>
                      </a:r>
                      <a:endParaRPr lang="en-GB" sz="1100" dirty="0">
                        <a:effectLst/>
                        <a:latin typeface="Calibri"/>
                        <a:ea typeface="Calibri"/>
                        <a:cs typeface="Times New Roman"/>
                      </a:endParaRPr>
                    </a:p>
                  </a:txBody>
                  <a:tcPr marL="68570" marR="68570" marT="0" marB="0" anchor="ctr">
                    <a:solidFill>
                      <a:schemeClr val="bg1"/>
                    </a:solidFill>
                  </a:tcPr>
                </a:tc>
                <a:tc>
                  <a:txBody>
                    <a:bodyPr/>
                    <a:lstStyle/>
                    <a:p>
                      <a:pPr algn="ctr">
                        <a:lnSpc>
                          <a:spcPct val="115000"/>
                        </a:lnSpc>
                        <a:spcAft>
                          <a:spcPts val="0"/>
                        </a:spcAft>
                      </a:pPr>
                      <a:r>
                        <a:rPr lang="en-GB" sz="1500" dirty="0">
                          <a:effectLst/>
                        </a:rPr>
                        <a:t> </a:t>
                      </a:r>
                      <a:endParaRPr lang="en-GB" sz="1100" dirty="0">
                        <a:effectLst/>
                        <a:latin typeface="Calibri"/>
                        <a:ea typeface="Calibri"/>
                        <a:cs typeface="Times New Roman"/>
                      </a:endParaRPr>
                    </a:p>
                  </a:txBody>
                  <a:tcPr marL="68570" marR="68570" marT="0" marB="0" anchor="ctr">
                    <a:solidFill>
                      <a:schemeClr val="bg1"/>
                    </a:solidFill>
                  </a:tcPr>
                </a:tc>
                <a:extLst>
                  <a:ext uri="{0D108BD9-81ED-4DB2-BD59-A6C34878D82A}">
                    <a16:rowId xmlns:a16="http://schemas.microsoft.com/office/drawing/2014/main" val="10000"/>
                  </a:ext>
                </a:extLst>
              </a:tr>
              <a:tr h="414338">
                <a:tc>
                  <a:txBody>
                    <a:bodyPr/>
                    <a:lstStyle/>
                    <a:p>
                      <a:pPr algn="ctr">
                        <a:lnSpc>
                          <a:spcPct val="115000"/>
                        </a:lnSpc>
                        <a:spcAft>
                          <a:spcPts val="0"/>
                        </a:spcAft>
                      </a:pPr>
                      <a:r>
                        <a:rPr lang="en-GB" sz="1500" dirty="0">
                          <a:effectLst/>
                        </a:rPr>
                        <a:t>Teacher</a:t>
                      </a:r>
                      <a:r>
                        <a:rPr lang="en-GB" sz="1500" dirty="0" smtClean="0">
                          <a:effectLst/>
                        </a:rPr>
                        <a:t>:</a:t>
                      </a:r>
                    </a:p>
                  </a:txBody>
                  <a:tcPr marL="68570" marR="68570" marT="0" marB="0" anchor="ctr">
                    <a:solidFill>
                      <a:schemeClr val="bg1"/>
                    </a:solidFill>
                  </a:tcPr>
                </a:tc>
                <a:tc>
                  <a:txBody>
                    <a:bodyPr/>
                    <a:lstStyle/>
                    <a:p>
                      <a:pPr algn="ctr">
                        <a:lnSpc>
                          <a:spcPct val="115000"/>
                        </a:lnSpc>
                        <a:spcAft>
                          <a:spcPts val="0"/>
                        </a:spcAft>
                      </a:pPr>
                      <a:endParaRPr lang="en-GB" sz="1500" b="1" dirty="0">
                        <a:effectLst/>
                        <a:latin typeface="Calibri"/>
                        <a:ea typeface="Calibri"/>
                        <a:cs typeface="Times New Roman"/>
                      </a:endParaRPr>
                    </a:p>
                  </a:txBody>
                  <a:tcPr marL="68570" marR="68570" marT="0" marB="0" anchor="ctr">
                    <a:solidFill>
                      <a:schemeClr val="bg1"/>
                    </a:solidFill>
                  </a:tcPr>
                </a:tc>
                <a:tc>
                  <a:txBody>
                    <a:bodyPr/>
                    <a:lstStyle/>
                    <a:p>
                      <a:pPr algn="ctr">
                        <a:lnSpc>
                          <a:spcPct val="115000"/>
                        </a:lnSpc>
                        <a:spcAft>
                          <a:spcPts val="0"/>
                        </a:spcAft>
                      </a:pPr>
                      <a:r>
                        <a:rPr lang="en-GB" sz="1500" b="1" dirty="0" smtClean="0">
                          <a:effectLst/>
                          <a:latin typeface="Calibri"/>
                          <a:ea typeface="Calibri"/>
                          <a:cs typeface="Times New Roman"/>
                        </a:rPr>
                        <a:t>Room:</a:t>
                      </a:r>
                      <a:endParaRPr lang="en-GB" sz="1500" b="1" dirty="0">
                        <a:effectLst/>
                        <a:latin typeface="Calibri"/>
                        <a:ea typeface="Calibri"/>
                        <a:cs typeface="Times New Roman"/>
                      </a:endParaRPr>
                    </a:p>
                  </a:txBody>
                  <a:tcPr marL="68570" marR="68570" marT="0" marB="0" anchor="ctr">
                    <a:solidFill>
                      <a:schemeClr val="bg1"/>
                    </a:solidFill>
                  </a:tcPr>
                </a:tc>
                <a:tc>
                  <a:txBody>
                    <a:bodyPr/>
                    <a:lstStyle/>
                    <a:p>
                      <a:pPr algn="ctr">
                        <a:lnSpc>
                          <a:spcPct val="115000"/>
                        </a:lnSpc>
                        <a:spcAft>
                          <a:spcPts val="0"/>
                        </a:spcAft>
                      </a:pPr>
                      <a:endParaRPr lang="en-GB" sz="1500" b="1" dirty="0">
                        <a:effectLst/>
                        <a:latin typeface="Calibri"/>
                        <a:ea typeface="Calibri"/>
                        <a:cs typeface="Times New Roman"/>
                      </a:endParaRPr>
                    </a:p>
                  </a:txBody>
                  <a:tcPr marL="68570" marR="68570" marT="0" marB="0" anchor="ctr">
                    <a:solidFill>
                      <a:schemeClr val="bg1"/>
                    </a:solidFill>
                  </a:tcPr>
                </a:tc>
                <a:extLst>
                  <a:ext uri="{0D108BD9-81ED-4DB2-BD59-A6C34878D82A}">
                    <a16:rowId xmlns:a16="http://schemas.microsoft.com/office/drawing/2014/main" val="10001"/>
                  </a:ext>
                </a:extLst>
              </a:tr>
            </a:tbl>
          </a:graphicData>
        </a:graphic>
      </p:graphicFrame>
      <p:sp>
        <p:nvSpPr>
          <p:cNvPr id="10" name="Rectangle 9"/>
          <p:cNvSpPr/>
          <p:nvPr/>
        </p:nvSpPr>
        <p:spPr>
          <a:xfrm>
            <a:off x="188640" y="200472"/>
            <a:ext cx="6480720" cy="9505056"/>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7"/>
          <p:cNvSpPr>
            <a:spLocks noChangeArrowheads="1"/>
          </p:cNvSpPr>
          <p:nvPr/>
        </p:nvSpPr>
        <p:spPr bwMode="auto">
          <a:xfrm>
            <a:off x="2595612" y="3890581"/>
            <a:ext cx="313374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GB" altLang="en-US" sz="2400" b="1" u="sng" dirty="0" smtClean="0">
                <a:solidFill>
                  <a:srgbClr val="7030A0"/>
                </a:solidFill>
                <a:ea typeface="Calibri" pitchFamily="34" charset="0"/>
                <a:cs typeface="Times New Roman" pitchFamily="18" charset="0"/>
              </a:rPr>
              <a:t>Project</a:t>
            </a:r>
            <a:r>
              <a:rPr lang="en-GB" altLang="en-US" sz="2400" b="1" dirty="0" smtClean="0">
                <a:solidFill>
                  <a:srgbClr val="7030A0"/>
                </a:solidFill>
                <a:ea typeface="Calibri" pitchFamily="34" charset="0"/>
                <a:cs typeface="Times New Roman" pitchFamily="18" charset="0"/>
              </a:rPr>
              <a:t>: Time for Lunch</a:t>
            </a:r>
            <a:endParaRPr lang="en-GB" altLang="en-US" sz="1200" dirty="0">
              <a:latin typeface="Arial"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87185605"/>
              </p:ext>
            </p:extLst>
          </p:nvPr>
        </p:nvGraphicFramePr>
        <p:xfrm>
          <a:off x="620688" y="5961112"/>
          <a:ext cx="5501521" cy="2834640"/>
        </p:xfrm>
        <a:graphic>
          <a:graphicData uri="http://schemas.openxmlformats.org/drawingml/2006/table">
            <a:tbl>
              <a:tblPr firstRow="1" bandRow="1">
                <a:tableStyleId>{C4B1156A-380E-4F78-BDF5-A606A8083BF9}</a:tableStyleId>
              </a:tblPr>
              <a:tblGrid>
                <a:gridCol w="5501521">
                  <a:extLst>
                    <a:ext uri="{9D8B030D-6E8A-4147-A177-3AD203B41FA5}">
                      <a16:colId xmlns:a16="http://schemas.microsoft.com/office/drawing/2014/main" val="20000"/>
                    </a:ext>
                  </a:extLst>
                </a:gridCol>
              </a:tblGrid>
              <a:tr h="269627">
                <a:tc>
                  <a:txBody>
                    <a:bodyPr/>
                    <a:lstStyle/>
                    <a:p>
                      <a:pPr algn="l"/>
                      <a:r>
                        <a:rPr lang="en-GB" sz="1500" b="1" dirty="0" smtClean="0"/>
                        <a:t>Medal</a:t>
                      </a:r>
                      <a:r>
                        <a:rPr lang="en-GB" sz="1500" b="1" baseline="0" dirty="0" smtClean="0"/>
                        <a:t> task</a:t>
                      </a:r>
                    </a:p>
                    <a:p>
                      <a:pPr algn="l"/>
                      <a:endParaRPr lang="en-GB" sz="1500" b="1" baseline="0" dirty="0" smtClean="0"/>
                    </a:p>
                    <a:p>
                      <a:pPr algn="l"/>
                      <a:r>
                        <a:rPr lang="en-GB" sz="1500" b="1" baseline="0" dirty="0" smtClean="0"/>
                        <a:t>Gold: Has a clear understanding of safety in the kitchen, has solid basic knowledge of cooking </a:t>
                      </a:r>
                    </a:p>
                    <a:p>
                      <a:pPr algn="l"/>
                      <a:endParaRPr lang="en-GB" sz="1500" b="1" baseline="0" dirty="0" smtClean="0"/>
                    </a:p>
                    <a:p>
                      <a:pPr algn="l"/>
                      <a:r>
                        <a:rPr lang="en-GB" sz="1500" b="1" baseline="0" dirty="0" smtClean="0"/>
                        <a:t>Silver: Understands types of utensils and ways to use them, knows basics of nutrition and understands the </a:t>
                      </a:r>
                      <a:r>
                        <a:rPr lang="en-GB" sz="1500" b="1" baseline="0" dirty="0" err="1" smtClean="0"/>
                        <a:t>eatwell</a:t>
                      </a:r>
                      <a:r>
                        <a:rPr lang="en-GB" sz="1500" b="1" baseline="0" dirty="0" smtClean="0"/>
                        <a:t> guide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500" b="1"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500" b="1"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500" b="1" baseline="0" dirty="0" smtClean="0"/>
                        <a:t>Bronze: understands hygiene in the kitchen and rules to begin work in a kitchen environment</a:t>
                      </a:r>
                    </a:p>
                    <a:p>
                      <a:pPr algn="l"/>
                      <a:endParaRPr lang="en-GB" sz="1500" b="1" dirty="0"/>
                    </a:p>
                  </a:txBody>
                  <a:tcPr>
                    <a:solidFill>
                      <a:schemeClr val="accent4">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0187205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01208" y="9540116"/>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ontent Placeholder 2"/>
          <p:cNvSpPr txBox="1">
            <a:spLocks/>
          </p:cNvSpPr>
          <p:nvPr/>
        </p:nvSpPr>
        <p:spPr>
          <a:xfrm>
            <a:off x="188640" y="200472"/>
            <a:ext cx="6480720" cy="9433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defRPr/>
            </a:pPr>
            <a:r>
              <a:rPr lang="en-GB" sz="2000" b="1" u="sng" dirty="0" smtClean="0">
                <a:latin typeface="Calibri" charset="0"/>
                <a:cs typeface="Arial" charset="0"/>
              </a:rPr>
              <a:t>Healthy Eating</a:t>
            </a:r>
          </a:p>
          <a:p>
            <a:pPr marL="0" indent="0">
              <a:spcBef>
                <a:spcPts val="0"/>
              </a:spcBef>
              <a:buNone/>
              <a:defRPr/>
            </a:pPr>
            <a:endParaRPr lang="en-GB" sz="1200" b="1" u="sng" dirty="0" smtClean="0">
              <a:latin typeface="Calibri" charset="0"/>
              <a:cs typeface="Arial" charset="0"/>
            </a:endParaRPr>
          </a:p>
          <a:p>
            <a:pPr marL="0" indent="0">
              <a:spcBef>
                <a:spcPts val="0"/>
              </a:spcBef>
              <a:buNone/>
              <a:defRPr/>
            </a:pPr>
            <a:r>
              <a:rPr lang="en-GB" sz="1200" b="1" u="sng" dirty="0" smtClean="0">
                <a:latin typeface="Calibri" charset="0"/>
                <a:cs typeface="Arial" charset="0"/>
              </a:rPr>
              <a:t>Today’s </a:t>
            </a:r>
            <a:r>
              <a:rPr lang="en-GB" sz="1200" b="1" u="sng" dirty="0">
                <a:latin typeface="Calibri" charset="0"/>
                <a:cs typeface="Arial" charset="0"/>
              </a:rPr>
              <a:t>Learning Objectives</a:t>
            </a:r>
            <a:r>
              <a:rPr lang="en-GB" sz="1200" dirty="0">
                <a:latin typeface="Calibri" charset="0"/>
                <a:cs typeface="Arial" charset="0"/>
              </a:rPr>
              <a:t>: </a:t>
            </a:r>
            <a:r>
              <a:rPr lang="en-GB" sz="1200" i="1" dirty="0">
                <a:solidFill>
                  <a:srgbClr val="FF0000"/>
                </a:solidFill>
                <a:latin typeface="Calibri" charset="0"/>
                <a:cs typeface="Arial" charset="0"/>
              </a:rPr>
              <a:t>(Tick each objective once you think you have met it during the lesson)</a:t>
            </a:r>
          </a:p>
          <a:p>
            <a:pPr>
              <a:spcBef>
                <a:spcPts val="0"/>
              </a:spcBef>
              <a:buFont typeface="Wingdings" panose="05000000000000000000" pitchFamily="2" charset="2"/>
              <a:buChar char="q"/>
            </a:pPr>
            <a:r>
              <a:rPr lang="en-GB" sz="1200" dirty="0"/>
              <a:t>To understand what a balanced diet is.</a:t>
            </a:r>
          </a:p>
          <a:p>
            <a:pPr>
              <a:spcBef>
                <a:spcPts val="0"/>
              </a:spcBef>
              <a:buFont typeface="Wingdings" panose="05000000000000000000" pitchFamily="2" charset="2"/>
              <a:buChar char="q"/>
            </a:pPr>
            <a:r>
              <a:rPr lang="en-GB" sz="1200" dirty="0"/>
              <a:t>To be able to identify the five key nutrients.</a:t>
            </a:r>
          </a:p>
          <a:p>
            <a:pPr marL="0" indent="0">
              <a:spcBef>
                <a:spcPts val="0"/>
              </a:spcBef>
              <a:buNone/>
            </a:pPr>
            <a:endParaRPr lang="en-GB" sz="1200" b="1" dirty="0" smtClean="0"/>
          </a:p>
          <a:p>
            <a:pPr marL="0" indent="0">
              <a:spcBef>
                <a:spcPts val="0"/>
              </a:spcBef>
              <a:buNone/>
            </a:pPr>
            <a:r>
              <a:rPr lang="en-GB" sz="1200" dirty="0" smtClean="0"/>
              <a:t>On a daily basis, it is important that we eat the right types of foods and in the right quantities to enable us to stay healthy. As well as eating healthily, we should also do regular exercise to help us stay fit. If we don’t, health conditions can impact our lives.</a:t>
            </a:r>
          </a:p>
          <a:p>
            <a:pPr marL="0" indent="0">
              <a:spcBef>
                <a:spcPts val="0"/>
              </a:spcBef>
              <a:buNone/>
            </a:pPr>
            <a:endParaRPr lang="en-GB" sz="1200" dirty="0"/>
          </a:p>
          <a:p>
            <a:pPr marL="0" indent="0">
              <a:lnSpc>
                <a:spcPct val="150000"/>
              </a:lnSpc>
              <a:spcBef>
                <a:spcPts val="0"/>
              </a:spcBef>
              <a:buNone/>
            </a:pPr>
            <a:r>
              <a:rPr lang="en-GB" sz="1200" b="1" dirty="0" smtClean="0"/>
              <a:t>What health conditions can having a poor diet cause / contribute to?</a:t>
            </a:r>
            <a:r>
              <a:rPr lang="en-GB" sz="1200" dirty="0" smtClean="0"/>
              <a:t> ________________________</a:t>
            </a:r>
          </a:p>
          <a:p>
            <a:pPr marL="0" indent="0">
              <a:lnSpc>
                <a:spcPct val="150000"/>
              </a:lnSpc>
              <a:spcBef>
                <a:spcPts val="0"/>
              </a:spcBef>
              <a:buNone/>
            </a:pPr>
            <a:r>
              <a:rPr lang="en-GB" sz="1200" dirty="0" smtClean="0"/>
              <a:t>____________________________________________________________________________________________________________________________________________________________________</a:t>
            </a:r>
          </a:p>
          <a:p>
            <a:pPr marL="0" indent="0">
              <a:spcBef>
                <a:spcPts val="0"/>
              </a:spcBef>
              <a:buNone/>
            </a:pPr>
            <a:endParaRPr lang="en-GB" sz="1200" dirty="0"/>
          </a:p>
          <a:p>
            <a:pPr marL="0" indent="0">
              <a:spcBef>
                <a:spcPts val="0"/>
              </a:spcBef>
              <a:buNone/>
            </a:pPr>
            <a:r>
              <a:rPr lang="en-GB" sz="1200" dirty="0" smtClean="0"/>
              <a:t>The </a:t>
            </a:r>
            <a:r>
              <a:rPr lang="en-GB" sz="1200" dirty="0"/>
              <a:t>Eatwell Plate </a:t>
            </a:r>
            <a:r>
              <a:rPr lang="en-GB" sz="1200" dirty="0" smtClean="0"/>
              <a:t>shows us what we should eat to have a well-balanced and healthy diet. The different sections of the Eatwell Plate represent different types and proportions </a:t>
            </a:r>
            <a:r>
              <a:rPr lang="en-GB" sz="1200" dirty="0"/>
              <a:t>of </a:t>
            </a:r>
            <a:r>
              <a:rPr lang="en-GB" sz="1200" dirty="0" smtClean="0"/>
              <a:t>food. </a:t>
            </a:r>
            <a:r>
              <a:rPr lang="en-GB" sz="1200" dirty="0"/>
              <a:t>Getting the balance right every day will mean your diet is healthy.</a:t>
            </a:r>
          </a:p>
          <a:p>
            <a:pPr marL="0" indent="0">
              <a:spcBef>
                <a:spcPts val="0"/>
              </a:spcBef>
              <a:buNone/>
            </a:pPr>
            <a:r>
              <a:rPr lang="en-GB" sz="1200" dirty="0"/>
              <a:t> </a:t>
            </a:r>
          </a:p>
          <a:p>
            <a:pPr marL="0" indent="0">
              <a:spcBef>
                <a:spcPts val="0"/>
              </a:spcBef>
              <a:buNone/>
            </a:pPr>
            <a:r>
              <a:rPr lang="en-GB" sz="1200" b="1" dirty="0" smtClean="0"/>
              <a:t>TASK: Fill in the Eatwell </a:t>
            </a:r>
            <a:r>
              <a:rPr lang="en-GB" sz="1200" b="1" dirty="0"/>
              <a:t>Plate </a:t>
            </a:r>
            <a:r>
              <a:rPr lang="en-GB" sz="1200" b="1" dirty="0" smtClean="0"/>
              <a:t>below using the assessment criteria to help you.</a:t>
            </a:r>
            <a:endParaRPr lang="en-GB" sz="1200" dirty="0"/>
          </a:p>
          <a:p>
            <a:pPr marL="0" indent="0">
              <a:spcBef>
                <a:spcPts val="0"/>
              </a:spcBef>
              <a:buNone/>
            </a:pPr>
            <a:endParaRPr lang="en-GB" sz="1200" dirty="0"/>
          </a:p>
        </p:txBody>
      </p:sp>
      <p:sp>
        <p:nvSpPr>
          <p:cNvPr id="7" name="Rectangle 6"/>
          <p:cNvSpPr/>
          <p:nvPr/>
        </p:nvSpPr>
        <p:spPr>
          <a:xfrm>
            <a:off x="188640" y="704528"/>
            <a:ext cx="6480720" cy="648072"/>
          </a:xfrm>
          <a:prstGeom prst="rect">
            <a:avLst/>
          </a:prstGeom>
          <a:no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927775310"/>
              </p:ext>
            </p:extLst>
          </p:nvPr>
        </p:nvGraphicFramePr>
        <p:xfrm>
          <a:off x="5209627" y="4316696"/>
          <a:ext cx="1530364" cy="3084576"/>
        </p:xfrm>
        <a:graphic>
          <a:graphicData uri="http://schemas.openxmlformats.org/drawingml/2006/table">
            <a:tbl>
              <a:tblPr firstRow="1" firstCol="1" bandRow="1">
                <a:tableStyleId>{ED083AE6-46FA-4A59-8FB0-9F97EB10719F}</a:tableStyleId>
              </a:tblPr>
              <a:tblGrid>
                <a:gridCol w="1367870">
                  <a:extLst>
                    <a:ext uri="{9D8B030D-6E8A-4147-A177-3AD203B41FA5}">
                      <a16:colId xmlns:a16="http://schemas.microsoft.com/office/drawing/2014/main" val="20000"/>
                    </a:ext>
                  </a:extLst>
                </a:gridCol>
                <a:gridCol w="162494">
                  <a:extLst>
                    <a:ext uri="{9D8B030D-6E8A-4147-A177-3AD203B41FA5}">
                      <a16:colId xmlns:a16="http://schemas.microsoft.com/office/drawing/2014/main" val="20001"/>
                    </a:ext>
                  </a:extLst>
                </a:gridCol>
              </a:tblGrid>
              <a:tr h="46963">
                <a:tc gridSpan="2">
                  <a:txBody>
                    <a:bodyPr/>
                    <a:lstStyle/>
                    <a:p>
                      <a:pPr algn="l">
                        <a:lnSpc>
                          <a:spcPct val="115000"/>
                        </a:lnSpc>
                        <a:spcAft>
                          <a:spcPts val="0"/>
                        </a:spcAft>
                      </a:pPr>
                      <a:r>
                        <a:rPr lang="en-GB" sz="1100" dirty="0" smtClean="0">
                          <a:effectLst/>
                        </a:rPr>
                        <a:t>Assessment Criteria Checklist</a:t>
                      </a:r>
                      <a:endParaRPr lang="en-GB" sz="1100" dirty="0">
                        <a:effectLst/>
                      </a:endParaRPr>
                    </a:p>
                  </a:txBody>
                  <a:tcPr marL="68547" marR="68547" marT="0" marB="0" anchor="ctr">
                    <a:solidFill>
                      <a:schemeClr val="bg1"/>
                    </a:solidFill>
                  </a:tcPr>
                </a:tc>
                <a:tc hMerge="1">
                  <a:txBody>
                    <a:bodyPr/>
                    <a:lstStyle/>
                    <a:p>
                      <a:pPr algn="ctr">
                        <a:lnSpc>
                          <a:spcPct val="115000"/>
                        </a:lnSpc>
                        <a:spcAft>
                          <a:spcPts val="0"/>
                        </a:spcAft>
                      </a:pPr>
                      <a:endParaRPr lang="en-GB"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156565">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dirty="0" smtClean="0"/>
                        <a:t>L3</a:t>
                      </a:r>
                      <a:r>
                        <a:rPr lang="en-GB" sz="1100" b="0" dirty="0" smtClean="0"/>
                        <a:t> – Correctly</a:t>
                      </a:r>
                      <a:r>
                        <a:rPr lang="en-GB" sz="1100" b="0" baseline="0" dirty="0" smtClean="0"/>
                        <a:t> render and label the sections of the Eatwell Plate.</a:t>
                      </a:r>
                      <a:endParaRPr lang="en-GB" sz="1100" b="1" dirty="0" smtClean="0"/>
                    </a:p>
                  </a:txBody>
                  <a:tcPr marL="68547" marR="68547" marT="0" marB="0" anchor="ctr">
                    <a:solidFill>
                      <a:schemeClr val="bg1"/>
                    </a:solidFill>
                  </a:tcPr>
                </a:tc>
                <a:tc>
                  <a:txBody>
                    <a:bodyPr/>
                    <a:lstStyle/>
                    <a:p>
                      <a:pPr>
                        <a:lnSpc>
                          <a:spcPct val="115000"/>
                        </a:lnSpc>
                        <a:spcAft>
                          <a:spcPts val="0"/>
                        </a:spcAft>
                      </a:pPr>
                      <a:endParaRPr lang="en-GB" sz="1100" dirty="0">
                        <a:effectLst/>
                        <a:latin typeface="Calibri"/>
                        <a:ea typeface="Calibri"/>
                        <a:cs typeface="Times New Roman"/>
                      </a:endParaRPr>
                    </a:p>
                  </a:txBody>
                  <a:tcPr marL="68547" marR="68547" marT="0" marB="0">
                    <a:solidFill>
                      <a:schemeClr val="bg1"/>
                    </a:solidFill>
                  </a:tcPr>
                </a:tc>
                <a:extLst>
                  <a:ext uri="{0D108BD9-81ED-4DB2-BD59-A6C34878D82A}">
                    <a16:rowId xmlns:a16="http://schemas.microsoft.com/office/drawing/2014/main" val="10001"/>
                  </a:ext>
                </a:extLst>
              </a:tr>
              <a:tr h="117424">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dirty="0" smtClean="0"/>
                        <a:t>L4</a:t>
                      </a:r>
                      <a:r>
                        <a:rPr lang="en-GB" sz="1100" b="0" dirty="0" smtClean="0"/>
                        <a:t> – Write or</a:t>
                      </a:r>
                      <a:r>
                        <a:rPr lang="en-GB" sz="1100" b="0" baseline="0" dirty="0" smtClean="0"/>
                        <a:t> draw relevant examples of food products for each section.</a:t>
                      </a:r>
                      <a:endParaRPr lang="en-GB" sz="1100" b="1" dirty="0" smtClean="0"/>
                    </a:p>
                  </a:txBody>
                  <a:tcPr marL="68547" marR="68547" marT="0" marB="0" anchor="ctr">
                    <a:solidFill>
                      <a:schemeClr val="bg1"/>
                    </a:solidFill>
                  </a:tcPr>
                </a:tc>
                <a:tc>
                  <a:txBody>
                    <a:bodyPr/>
                    <a:lstStyle/>
                    <a:p>
                      <a:pPr>
                        <a:lnSpc>
                          <a:spcPct val="115000"/>
                        </a:lnSpc>
                        <a:spcAft>
                          <a:spcPts val="0"/>
                        </a:spcAft>
                        <a:tabLst>
                          <a:tab pos="808355" algn="l"/>
                        </a:tabLst>
                      </a:pPr>
                      <a:endParaRPr lang="en-GB" sz="1100" dirty="0">
                        <a:effectLst/>
                        <a:latin typeface="Calibri"/>
                        <a:ea typeface="Calibri"/>
                        <a:cs typeface="Times New Roman"/>
                      </a:endParaRPr>
                    </a:p>
                  </a:txBody>
                  <a:tcPr marL="68547" marR="68547" marT="0" marB="0">
                    <a:solidFill>
                      <a:schemeClr val="bg1"/>
                    </a:solidFill>
                  </a:tcPr>
                </a:tc>
                <a:extLst>
                  <a:ext uri="{0D108BD9-81ED-4DB2-BD59-A6C34878D82A}">
                    <a16:rowId xmlns:a16="http://schemas.microsoft.com/office/drawing/2014/main" val="10002"/>
                  </a:ext>
                </a:extLst>
              </a:tr>
              <a:tr h="156565">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dirty="0" smtClean="0"/>
                        <a:t>L5</a:t>
                      </a:r>
                      <a:r>
                        <a:rPr lang="en-GB" sz="1100" b="0" dirty="0" smtClean="0"/>
                        <a:t> – Label</a:t>
                      </a:r>
                      <a:r>
                        <a:rPr lang="en-GB" sz="1100" b="0" baseline="0" dirty="0" smtClean="0"/>
                        <a:t> the nutrient that each section provides.</a:t>
                      </a:r>
                      <a:endParaRPr lang="en-GB" sz="1100" b="1" dirty="0" smtClean="0"/>
                    </a:p>
                  </a:txBody>
                  <a:tcPr marL="68547" marR="68547" marT="0" marB="0" anchor="ctr">
                    <a:solidFill>
                      <a:schemeClr val="bg1"/>
                    </a:solidFill>
                  </a:tcPr>
                </a:tc>
                <a:tc>
                  <a:txBody>
                    <a:bodyPr/>
                    <a:lstStyle/>
                    <a:p>
                      <a:pPr>
                        <a:lnSpc>
                          <a:spcPct val="115000"/>
                        </a:lnSpc>
                        <a:spcAft>
                          <a:spcPts val="0"/>
                        </a:spcAft>
                      </a:pPr>
                      <a:endParaRPr lang="en-GB" sz="1100" dirty="0">
                        <a:effectLst/>
                        <a:latin typeface="Calibri"/>
                        <a:ea typeface="Calibri"/>
                        <a:cs typeface="Times New Roman"/>
                      </a:endParaRPr>
                    </a:p>
                  </a:txBody>
                  <a:tcPr marL="68547" marR="68547" marT="0" marB="0">
                    <a:solidFill>
                      <a:schemeClr val="bg1"/>
                    </a:solidFill>
                  </a:tcPr>
                </a:tc>
                <a:extLst>
                  <a:ext uri="{0D108BD9-81ED-4DB2-BD59-A6C34878D82A}">
                    <a16:rowId xmlns:a16="http://schemas.microsoft.com/office/drawing/2014/main" val="10003"/>
                  </a:ext>
                </a:extLst>
              </a:tr>
              <a:tr h="156565">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dirty="0" smtClean="0"/>
                        <a:t>L6</a:t>
                      </a:r>
                      <a:r>
                        <a:rPr lang="en-GB" sz="1100" b="0" baseline="0" dirty="0" smtClean="0"/>
                        <a:t> – Suggest the function that each of the nutrients performs in the body.</a:t>
                      </a:r>
                      <a:endParaRPr lang="en-GB" sz="1100" b="1" dirty="0" smtClean="0"/>
                    </a:p>
                  </a:txBody>
                  <a:tcPr marL="68547" marR="68547" marT="0" marB="0" anchor="ctr">
                    <a:solidFill>
                      <a:schemeClr val="bg1"/>
                    </a:solidFill>
                  </a:tcPr>
                </a:tc>
                <a:tc>
                  <a:txBody>
                    <a:bodyPr/>
                    <a:lstStyle/>
                    <a:p>
                      <a:pPr>
                        <a:lnSpc>
                          <a:spcPct val="115000"/>
                        </a:lnSpc>
                        <a:spcAft>
                          <a:spcPts val="0"/>
                        </a:spcAft>
                      </a:pPr>
                      <a:endParaRPr lang="en-GB" sz="1100" dirty="0">
                        <a:effectLst/>
                        <a:latin typeface="Calibri"/>
                        <a:ea typeface="Calibri"/>
                        <a:cs typeface="Times New Roman"/>
                      </a:endParaRPr>
                    </a:p>
                  </a:txBody>
                  <a:tcPr marL="68547" marR="68547" marT="0" marB="0">
                    <a:solidFill>
                      <a:schemeClr val="bg1"/>
                    </a:solidFill>
                  </a:tcPr>
                </a:tc>
                <a:extLst>
                  <a:ext uri="{0D108BD9-81ED-4DB2-BD59-A6C34878D82A}">
                    <a16:rowId xmlns:a16="http://schemas.microsoft.com/office/drawing/2014/main" val="10004"/>
                  </a:ext>
                </a:extLst>
              </a:tr>
            </a:tbl>
          </a:graphicData>
        </a:graphic>
      </p:graphicFrame>
      <p:grpSp>
        <p:nvGrpSpPr>
          <p:cNvPr id="11" name="Group 10"/>
          <p:cNvGrpSpPr/>
          <p:nvPr/>
        </p:nvGrpSpPr>
        <p:grpSpPr>
          <a:xfrm>
            <a:off x="764704" y="4402246"/>
            <a:ext cx="3600400" cy="3600400"/>
            <a:chOff x="0" y="0"/>
            <a:chExt cx="4369435" cy="4422775"/>
          </a:xfrm>
        </p:grpSpPr>
        <p:sp>
          <p:nvSpPr>
            <p:cNvPr id="12" name="Oval 11"/>
            <p:cNvSpPr/>
            <p:nvPr/>
          </p:nvSpPr>
          <p:spPr>
            <a:xfrm>
              <a:off x="276447" y="255181"/>
              <a:ext cx="3816985" cy="3880485"/>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13" name="Oval 12"/>
            <p:cNvSpPr/>
            <p:nvPr/>
          </p:nvSpPr>
          <p:spPr>
            <a:xfrm>
              <a:off x="0" y="0"/>
              <a:ext cx="4369435" cy="4422775"/>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cxnSp>
          <p:nvCxnSpPr>
            <p:cNvPr id="14" name="Straight Connector 13"/>
            <p:cNvCxnSpPr/>
            <p:nvPr/>
          </p:nvCxnSpPr>
          <p:spPr>
            <a:xfrm>
              <a:off x="2158410" y="0"/>
              <a:ext cx="0" cy="22644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106326" y="2264735"/>
              <a:ext cx="2052084" cy="6273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158410" y="2264735"/>
              <a:ext cx="2083435" cy="6267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1605517" y="2264735"/>
              <a:ext cx="552495" cy="20839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158410" y="2264735"/>
              <a:ext cx="585233" cy="20834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aphicFrame>
        <p:nvGraphicFramePr>
          <p:cNvPr id="27" name="Table 26"/>
          <p:cNvGraphicFramePr>
            <a:graphicFrameLocks noGrp="1"/>
          </p:cNvGraphicFramePr>
          <p:nvPr>
            <p:extLst>
              <p:ext uri="{D42A27DB-BD31-4B8C-83A1-F6EECF244321}">
                <p14:modId xmlns:p14="http://schemas.microsoft.com/office/powerpoint/2010/main" val="2929280377"/>
              </p:ext>
            </p:extLst>
          </p:nvPr>
        </p:nvGraphicFramePr>
        <p:xfrm>
          <a:off x="116632" y="8409384"/>
          <a:ext cx="5040560" cy="1402080"/>
        </p:xfrm>
        <a:graphic>
          <a:graphicData uri="http://schemas.openxmlformats.org/drawingml/2006/table">
            <a:tbl>
              <a:tblPr firstRow="1" bandRow="1">
                <a:tableStyleId>{C4B1156A-380E-4F78-BDF5-A606A8083BF9}</a:tableStyleId>
              </a:tblPr>
              <a:tblGrid>
                <a:gridCol w="2520280">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tblGrid>
              <a:tr h="168701">
                <a:tc>
                  <a:txBody>
                    <a:bodyPr/>
                    <a:lstStyle/>
                    <a:p>
                      <a:r>
                        <a:rPr lang="en-GB" sz="1000" dirty="0" smtClean="0">
                          <a:solidFill>
                            <a:srgbClr val="FF0000"/>
                          </a:solidFill>
                        </a:rPr>
                        <a:t>Teacher Feedback</a:t>
                      </a:r>
                      <a:endParaRPr lang="en-GB" sz="1000" b="1" dirty="0">
                        <a:solidFill>
                          <a:srgbClr val="FF0000"/>
                        </a:solidFill>
                      </a:endParaRPr>
                    </a:p>
                  </a:txBody>
                  <a:tcPr>
                    <a:solidFill>
                      <a:srgbClr val="FFFF00"/>
                    </a:solidFill>
                  </a:tcPr>
                </a:tc>
                <a:tc>
                  <a:txBody>
                    <a:bodyPr/>
                    <a:lstStyle/>
                    <a:p>
                      <a:r>
                        <a:rPr lang="en-GB" sz="1000" dirty="0" smtClean="0">
                          <a:solidFill>
                            <a:schemeClr val="bg1"/>
                          </a:solidFill>
                        </a:rPr>
                        <a:t>Student</a:t>
                      </a:r>
                      <a:r>
                        <a:rPr lang="en-GB" sz="1000" baseline="0" dirty="0" smtClean="0">
                          <a:solidFill>
                            <a:schemeClr val="bg1"/>
                          </a:solidFill>
                        </a:rPr>
                        <a:t> Comments</a:t>
                      </a:r>
                      <a:endParaRPr lang="en-GB" sz="1000" b="1" dirty="0">
                        <a:solidFill>
                          <a:schemeClr val="bg1"/>
                        </a:solidFill>
                      </a:endParaRPr>
                    </a:p>
                  </a:txBody>
                  <a:tcPr>
                    <a:solidFill>
                      <a:srgbClr val="7030A0"/>
                    </a:solidFill>
                  </a:tcPr>
                </a:tc>
                <a:extLst>
                  <a:ext uri="{0D108BD9-81ED-4DB2-BD59-A6C34878D82A}">
                    <a16:rowId xmlns:a16="http://schemas.microsoft.com/office/drawing/2014/main" val="10000"/>
                  </a:ext>
                </a:extLst>
              </a:tr>
              <a:tr h="801331">
                <a:tc>
                  <a:txBody>
                    <a:bodyPr/>
                    <a:lstStyle/>
                    <a:p>
                      <a:r>
                        <a:rPr lang="en-GB" sz="1000" b="1" dirty="0" smtClean="0"/>
                        <a:t>WWW:</a:t>
                      </a:r>
                    </a:p>
                    <a:p>
                      <a:endParaRPr lang="en-GB" sz="1000" b="1" dirty="0" smtClean="0"/>
                    </a:p>
                    <a:p>
                      <a:endParaRPr lang="en-GB" sz="1000" b="1" dirty="0" smtClean="0"/>
                    </a:p>
                    <a:p>
                      <a:r>
                        <a:rPr lang="en-GB" sz="1000" b="1" dirty="0" smtClean="0"/>
                        <a:t>EBI:</a:t>
                      </a:r>
                    </a:p>
                    <a:p>
                      <a:endParaRPr lang="en-GB" sz="1000" b="1" dirty="0" smtClean="0"/>
                    </a:p>
                    <a:p>
                      <a:endParaRPr lang="en-GB" sz="1000" b="1" dirty="0" smtClean="0"/>
                    </a:p>
                    <a:p>
                      <a:r>
                        <a:rPr lang="en-GB" sz="1000" b="1" dirty="0" smtClean="0"/>
                        <a:t>Level after Response</a:t>
                      </a:r>
                      <a:r>
                        <a:rPr lang="en-GB" sz="1000" b="1" baseline="0" dirty="0" smtClean="0"/>
                        <a:t> to </a:t>
                      </a:r>
                      <a:r>
                        <a:rPr lang="en-GB" sz="1000" b="1" dirty="0" smtClean="0"/>
                        <a:t>Feedback:</a:t>
                      </a:r>
                      <a:endParaRPr lang="en-GB" sz="1000" b="1"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kern="1200" dirty="0" smtClean="0">
                          <a:effectLst/>
                        </a:rPr>
                        <a:t>After reading my teacher’s comments I have improved my work by…</a:t>
                      </a:r>
                    </a:p>
                    <a:p>
                      <a:endParaRPr lang="en-GB" sz="1000" dirty="0"/>
                    </a:p>
                  </a:txBody>
                  <a:tcP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300954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01208" y="9540116"/>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ontent Placeholder 2"/>
          <p:cNvSpPr txBox="1">
            <a:spLocks/>
          </p:cNvSpPr>
          <p:nvPr/>
        </p:nvSpPr>
        <p:spPr>
          <a:xfrm>
            <a:off x="188640" y="200472"/>
            <a:ext cx="6480720" cy="9433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GB" sz="2000" b="1" u="sng" dirty="0"/>
              <a:t>Nutrients</a:t>
            </a:r>
            <a:endParaRPr lang="en-GB" sz="2000" dirty="0"/>
          </a:p>
          <a:p>
            <a:pPr marL="0" indent="0">
              <a:spcBef>
                <a:spcPts val="0"/>
              </a:spcBef>
              <a:buNone/>
            </a:pPr>
            <a:r>
              <a:rPr lang="en-GB" sz="1200" dirty="0"/>
              <a:t> </a:t>
            </a:r>
          </a:p>
          <a:p>
            <a:pPr marL="0" indent="0">
              <a:spcBef>
                <a:spcPts val="0"/>
              </a:spcBef>
              <a:buNone/>
            </a:pPr>
            <a:r>
              <a:rPr lang="en-GB" sz="1200" dirty="0"/>
              <a:t>All foods are made up of chemical substances called </a:t>
            </a:r>
            <a:r>
              <a:rPr lang="en-GB" sz="1200" b="1" u="sng" dirty="0"/>
              <a:t>nutrients</a:t>
            </a:r>
            <a:r>
              <a:rPr lang="en-GB" sz="1200" dirty="0"/>
              <a:t>. </a:t>
            </a:r>
            <a:r>
              <a:rPr lang="en-GB" sz="1200" dirty="0" smtClean="0"/>
              <a:t>Nutrients are </a:t>
            </a:r>
            <a:r>
              <a:rPr lang="en-GB" sz="1200" dirty="0"/>
              <a:t>needed by the body to perform different functions</a:t>
            </a:r>
            <a:r>
              <a:rPr lang="en-GB" sz="1200" dirty="0" smtClean="0"/>
              <a:t>.</a:t>
            </a:r>
          </a:p>
          <a:p>
            <a:pPr marL="0" indent="0">
              <a:spcBef>
                <a:spcPts val="0"/>
              </a:spcBef>
              <a:buNone/>
            </a:pPr>
            <a:endParaRPr lang="en-GB" sz="1200" dirty="0"/>
          </a:p>
          <a:p>
            <a:pPr marL="0" indent="0">
              <a:spcBef>
                <a:spcPts val="0"/>
              </a:spcBef>
              <a:buNone/>
            </a:pPr>
            <a:r>
              <a:rPr lang="en-GB" sz="1200" dirty="0"/>
              <a:t>The five key nutrients </a:t>
            </a:r>
            <a:r>
              <a:rPr lang="en-GB" sz="1200" dirty="0" smtClean="0"/>
              <a:t>are Carbohydrate, Fat, Protein, Vitamins</a:t>
            </a:r>
            <a:r>
              <a:rPr lang="en-GB" sz="1200" dirty="0"/>
              <a:t> </a:t>
            </a:r>
            <a:r>
              <a:rPr lang="en-GB" sz="1200" dirty="0" smtClean="0"/>
              <a:t>and Minerals. You can remember these by using your hand.</a:t>
            </a:r>
            <a:endParaRPr lang="en-GB" sz="1200" dirty="0"/>
          </a:p>
          <a:p>
            <a:pPr marL="0" indent="0">
              <a:spcBef>
                <a:spcPts val="0"/>
              </a:spcBef>
              <a:buNone/>
            </a:pPr>
            <a:endParaRPr lang="en-GB" sz="1200" b="1" dirty="0"/>
          </a:p>
          <a:p>
            <a:pPr marL="0" indent="0">
              <a:spcBef>
                <a:spcPts val="0"/>
              </a:spcBef>
              <a:buNone/>
            </a:pPr>
            <a:r>
              <a:rPr lang="en-GB" sz="1200" b="1" dirty="0" smtClean="0"/>
              <a:t>TASK: Draw round your hand in the space below, and label your thumb and fingers as different nutrients. Can you also label what functions the different nutrients perform in the body?</a:t>
            </a:r>
            <a:endParaRPr lang="en-GB" sz="1200" b="1" dirty="0"/>
          </a:p>
          <a:p>
            <a:pPr marL="0" indent="0">
              <a:spcBef>
                <a:spcPts val="0"/>
              </a:spcBef>
              <a:buNone/>
            </a:pPr>
            <a:endParaRPr lang="en-GB" sz="1200" b="1" dirty="0"/>
          </a:p>
          <a:p>
            <a:pPr marL="0" indent="0">
              <a:spcBef>
                <a:spcPts val="0"/>
              </a:spcBef>
              <a:buNone/>
            </a:pPr>
            <a:endParaRPr lang="en-GB" sz="1200" b="1" dirty="0"/>
          </a:p>
          <a:p>
            <a:pPr marL="0" indent="0">
              <a:spcBef>
                <a:spcPts val="0"/>
              </a:spcBef>
              <a:buNone/>
            </a:pPr>
            <a:endParaRPr lang="en-GB" sz="1200" b="1" dirty="0"/>
          </a:p>
          <a:p>
            <a:pPr marL="0" indent="0">
              <a:spcBef>
                <a:spcPts val="0"/>
              </a:spcBef>
              <a:buNone/>
            </a:pPr>
            <a:endParaRPr lang="en-GB" sz="1200" b="1" dirty="0"/>
          </a:p>
          <a:p>
            <a:pPr marL="0" indent="0">
              <a:spcBef>
                <a:spcPts val="0"/>
              </a:spcBef>
              <a:buNone/>
            </a:pPr>
            <a:endParaRPr lang="en-GB" sz="1200" b="1" dirty="0"/>
          </a:p>
          <a:p>
            <a:pPr marL="0" indent="0">
              <a:spcBef>
                <a:spcPts val="0"/>
              </a:spcBef>
              <a:buNone/>
            </a:pPr>
            <a:endParaRPr lang="en-GB" sz="1200" b="1" dirty="0"/>
          </a:p>
          <a:p>
            <a:pPr marL="0" indent="0">
              <a:spcBef>
                <a:spcPts val="0"/>
              </a:spcBef>
              <a:buNone/>
            </a:pPr>
            <a:endParaRPr lang="en-GB" sz="1200" b="1" dirty="0"/>
          </a:p>
          <a:p>
            <a:pPr marL="0" indent="0">
              <a:spcBef>
                <a:spcPts val="0"/>
              </a:spcBef>
              <a:buNone/>
            </a:pPr>
            <a:endParaRPr lang="en-GB" sz="1200" b="1" dirty="0"/>
          </a:p>
          <a:p>
            <a:pPr marL="0" indent="0">
              <a:spcBef>
                <a:spcPts val="0"/>
              </a:spcBef>
              <a:buNone/>
            </a:pPr>
            <a:endParaRPr lang="en-GB" sz="1200" b="1" dirty="0"/>
          </a:p>
          <a:p>
            <a:pPr marL="0" indent="0">
              <a:spcBef>
                <a:spcPts val="0"/>
              </a:spcBef>
              <a:buNone/>
            </a:pPr>
            <a:endParaRPr lang="en-GB" sz="1200" b="1" dirty="0"/>
          </a:p>
          <a:p>
            <a:pPr marL="0" indent="0">
              <a:spcBef>
                <a:spcPts val="0"/>
              </a:spcBef>
              <a:buNone/>
            </a:pPr>
            <a:endParaRPr lang="en-GB" sz="1200" b="1" dirty="0"/>
          </a:p>
          <a:p>
            <a:pPr marL="0" indent="0">
              <a:spcBef>
                <a:spcPts val="0"/>
              </a:spcBef>
              <a:buNone/>
            </a:pPr>
            <a:endParaRPr lang="en-GB" sz="1200" b="1" dirty="0"/>
          </a:p>
          <a:p>
            <a:pPr marL="0" indent="0">
              <a:spcBef>
                <a:spcPts val="0"/>
              </a:spcBef>
              <a:buNone/>
            </a:pPr>
            <a:endParaRPr lang="en-GB" sz="1200" b="1" dirty="0"/>
          </a:p>
          <a:p>
            <a:pPr marL="0" indent="0">
              <a:spcBef>
                <a:spcPts val="0"/>
              </a:spcBef>
              <a:buNone/>
            </a:pPr>
            <a:endParaRPr lang="en-GB" sz="1200" b="1" dirty="0"/>
          </a:p>
          <a:p>
            <a:pPr marL="0" indent="0">
              <a:spcBef>
                <a:spcPts val="0"/>
              </a:spcBef>
              <a:buNone/>
            </a:pPr>
            <a:endParaRPr lang="en-GB" sz="1200" b="1" dirty="0"/>
          </a:p>
          <a:p>
            <a:pPr marL="0" indent="0">
              <a:spcBef>
                <a:spcPts val="0"/>
              </a:spcBef>
              <a:buNone/>
            </a:pPr>
            <a:endParaRPr lang="en-GB" sz="1200" b="1" dirty="0"/>
          </a:p>
          <a:p>
            <a:pPr marL="0" indent="0">
              <a:spcBef>
                <a:spcPts val="0"/>
              </a:spcBef>
              <a:buNone/>
            </a:pPr>
            <a:endParaRPr lang="en-GB" sz="1200" b="1" dirty="0"/>
          </a:p>
          <a:p>
            <a:pPr marL="0" indent="0">
              <a:spcBef>
                <a:spcPts val="0"/>
              </a:spcBef>
              <a:buNone/>
            </a:pPr>
            <a:endParaRPr lang="en-GB" sz="1200" b="1" dirty="0"/>
          </a:p>
          <a:p>
            <a:pPr marL="0" indent="0">
              <a:spcBef>
                <a:spcPts val="0"/>
              </a:spcBef>
              <a:buNone/>
            </a:pPr>
            <a:endParaRPr lang="en-GB" sz="1200" b="1" dirty="0" smtClean="0"/>
          </a:p>
          <a:p>
            <a:pPr marL="0" indent="0">
              <a:spcBef>
                <a:spcPts val="0"/>
              </a:spcBef>
              <a:buNone/>
            </a:pPr>
            <a:endParaRPr lang="en-GB" sz="1200" b="1" dirty="0"/>
          </a:p>
          <a:p>
            <a:r>
              <a:rPr lang="en-GB" sz="1200" dirty="0"/>
              <a:t>1.  What is this vegetable called?  </a:t>
            </a:r>
            <a:endParaRPr lang="en-GB" sz="1200" dirty="0" smtClean="0"/>
          </a:p>
          <a:p>
            <a:endParaRPr lang="en-GB" sz="1200" dirty="0"/>
          </a:p>
          <a:p>
            <a:r>
              <a:rPr lang="en-GB" sz="1200" dirty="0" smtClean="0"/>
              <a:t>--------------------------------------------------------------------------</a:t>
            </a:r>
            <a:endParaRPr lang="en-GB" sz="1200" dirty="0"/>
          </a:p>
          <a:p>
            <a:r>
              <a:rPr lang="en-GB" sz="1200" dirty="0"/>
              <a:t>2.  Why do we tie our hair back? (give two reasons)</a:t>
            </a:r>
          </a:p>
          <a:p>
            <a:pPr marL="0" indent="0">
              <a:buNone/>
            </a:pPr>
            <a:endParaRPr lang="en-GB" sz="1200" dirty="0" smtClean="0"/>
          </a:p>
          <a:p>
            <a:r>
              <a:rPr lang="en-GB" sz="1200" dirty="0" smtClean="0"/>
              <a:t>--------------------------------------------------------------------------</a:t>
            </a:r>
            <a:endParaRPr lang="en-GB" sz="1200" dirty="0"/>
          </a:p>
          <a:p>
            <a:r>
              <a:rPr lang="en-GB" sz="1200" dirty="0"/>
              <a:t>3.  Where should you store raw chicken</a:t>
            </a:r>
            <a:r>
              <a:rPr lang="en-GB" sz="1200" dirty="0" smtClean="0"/>
              <a:t>?</a:t>
            </a:r>
          </a:p>
          <a:p>
            <a:endParaRPr lang="en-GB" sz="1200" dirty="0"/>
          </a:p>
          <a:p>
            <a:r>
              <a:rPr lang="en-GB" sz="1200" dirty="0"/>
              <a:t>--------------------------------------------------------------------------</a:t>
            </a:r>
          </a:p>
          <a:p>
            <a:pPr marL="0" indent="0">
              <a:spcBef>
                <a:spcPts val="0"/>
              </a:spcBef>
              <a:buNone/>
            </a:pPr>
            <a:endParaRPr lang="en-GB" sz="1200" b="1" dirty="0" smtClean="0"/>
          </a:p>
          <a:p>
            <a:pPr marL="0" indent="0">
              <a:spcBef>
                <a:spcPts val="0"/>
              </a:spcBef>
              <a:buNone/>
            </a:pPr>
            <a:endParaRPr lang="en-GB" sz="1200" b="1" dirty="0" smtClean="0"/>
          </a:p>
          <a:p>
            <a:pPr marL="0" indent="0">
              <a:spcBef>
                <a:spcPts val="0"/>
              </a:spcBef>
              <a:buNone/>
            </a:pPr>
            <a:endParaRPr lang="en-GB" sz="1200" b="1" dirty="0"/>
          </a:p>
          <a:p>
            <a:pPr marL="0" indent="0">
              <a:spcBef>
                <a:spcPts val="0"/>
              </a:spcBef>
              <a:buNone/>
            </a:pPr>
            <a:endParaRPr lang="en-GB" sz="1200" b="1" dirty="0"/>
          </a:p>
          <a:p>
            <a:pPr marL="0" indent="0">
              <a:spcBef>
                <a:spcPts val="0"/>
              </a:spcBef>
              <a:buNone/>
            </a:pPr>
            <a:endParaRPr lang="en-GB" sz="1200" b="1" dirty="0"/>
          </a:p>
          <a:p>
            <a:pPr marL="0" indent="0">
              <a:spcBef>
                <a:spcPts val="0"/>
              </a:spcBef>
              <a:buNone/>
            </a:pPr>
            <a:endParaRPr lang="en-GB" sz="1200" b="1" dirty="0"/>
          </a:p>
          <a:p>
            <a:pPr marL="0" indent="0">
              <a:spcBef>
                <a:spcPts val="0"/>
              </a:spcBef>
              <a:buNone/>
            </a:pPr>
            <a:r>
              <a:rPr lang="en-GB" sz="1200" b="1" dirty="0" smtClean="0"/>
              <a:t>TASK: In the table below, link each nutrient to the relevant section of the Eatwell Plate, and provide an example of a food that is high in that nutrient.</a:t>
            </a:r>
            <a:endParaRPr lang="en-GB" sz="1200" b="1" dirty="0"/>
          </a:p>
          <a:p>
            <a:pPr marL="0" indent="0">
              <a:spcBef>
                <a:spcPts val="0"/>
              </a:spcBef>
              <a:buNone/>
            </a:pPr>
            <a:r>
              <a:rPr lang="en-GB" sz="1200" dirty="0"/>
              <a:t> </a:t>
            </a:r>
          </a:p>
          <a:p>
            <a:pPr marL="0" indent="0">
              <a:spcBef>
                <a:spcPts val="0"/>
              </a:spcBef>
              <a:buNone/>
            </a:pPr>
            <a:r>
              <a:rPr lang="en-GB" sz="1200" b="1" dirty="0"/>
              <a:t> </a:t>
            </a:r>
            <a:r>
              <a:rPr lang="en-GB" sz="1200" dirty="0"/>
              <a:t> </a:t>
            </a:r>
          </a:p>
        </p:txBody>
      </p:sp>
      <p:graphicFrame>
        <p:nvGraphicFramePr>
          <p:cNvPr id="8" name="Table 7"/>
          <p:cNvGraphicFramePr>
            <a:graphicFrameLocks noGrp="1"/>
          </p:cNvGraphicFramePr>
          <p:nvPr>
            <p:extLst>
              <p:ext uri="{D42A27DB-BD31-4B8C-83A1-F6EECF244321}">
                <p14:modId xmlns:p14="http://schemas.microsoft.com/office/powerpoint/2010/main" val="2767933911"/>
              </p:ext>
            </p:extLst>
          </p:nvPr>
        </p:nvGraphicFramePr>
        <p:xfrm>
          <a:off x="260648" y="7907592"/>
          <a:ext cx="6336704" cy="1581912"/>
        </p:xfrm>
        <a:graphic>
          <a:graphicData uri="http://schemas.openxmlformats.org/drawingml/2006/table">
            <a:tbl>
              <a:tblPr firstRow="1" firstCol="1" bandRow="1">
                <a:tableStyleId>{1E171933-4619-4E11-9A3F-F7608DF75F80}</a:tableStyleId>
              </a:tblPr>
              <a:tblGrid>
                <a:gridCol w="1080120">
                  <a:extLst>
                    <a:ext uri="{9D8B030D-6E8A-4147-A177-3AD203B41FA5}">
                      <a16:colId xmlns:a16="http://schemas.microsoft.com/office/drawing/2014/main" val="20000"/>
                    </a:ext>
                  </a:extLst>
                </a:gridCol>
                <a:gridCol w="2628292">
                  <a:extLst>
                    <a:ext uri="{9D8B030D-6E8A-4147-A177-3AD203B41FA5}">
                      <a16:colId xmlns:a16="http://schemas.microsoft.com/office/drawing/2014/main" val="20001"/>
                    </a:ext>
                  </a:extLst>
                </a:gridCol>
                <a:gridCol w="2628292">
                  <a:extLst>
                    <a:ext uri="{9D8B030D-6E8A-4147-A177-3AD203B41FA5}">
                      <a16:colId xmlns:a16="http://schemas.microsoft.com/office/drawing/2014/main" val="20002"/>
                    </a:ext>
                  </a:extLst>
                </a:gridCol>
              </a:tblGrid>
              <a:tr h="0">
                <a:tc>
                  <a:txBody>
                    <a:bodyPr/>
                    <a:lstStyle/>
                    <a:p>
                      <a:pPr algn="ctr">
                        <a:lnSpc>
                          <a:spcPct val="115000"/>
                        </a:lnSpc>
                        <a:spcAft>
                          <a:spcPts val="0"/>
                        </a:spcAft>
                      </a:pPr>
                      <a:r>
                        <a:rPr lang="en-GB" sz="1200" dirty="0">
                          <a:effectLst/>
                        </a:rPr>
                        <a:t>Nutrient</a:t>
                      </a:r>
                      <a:endParaRPr lang="en-GB"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200" dirty="0" smtClean="0">
                          <a:effectLst/>
                        </a:rPr>
                        <a:t>Eatwell Plate Sections</a:t>
                      </a:r>
                      <a:endParaRPr lang="en-GB"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100" dirty="0" smtClean="0">
                          <a:effectLst/>
                        </a:rPr>
                        <a:t>Example of Foods</a:t>
                      </a:r>
                      <a:endParaRPr lang="en-GB"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nSpc>
                          <a:spcPct val="150000"/>
                        </a:lnSpc>
                        <a:spcAft>
                          <a:spcPts val="0"/>
                        </a:spcAft>
                      </a:pPr>
                      <a:r>
                        <a:rPr lang="en-GB" sz="1200" dirty="0">
                          <a:effectLst/>
                        </a:rPr>
                        <a:t>Protein</a:t>
                      </a:r>
                      <a:endParaRPr lang="en-GB"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GB" sz="500" dirty="0">
                          <a:effectLst/>
                        </a:rPr>
                        <a:t> </a:t>
                      </a:r>
                      <a:endParaRPr lang="en-GB"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endParaRPr lang="en-GB"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nSpc>
                          <a:spcPct val="150000"/>
                        </a:lnSpc>
                        <a:spcAft>
                          <a:spcPts val="0"/>
                        </a:spcAft>
                      </a:pPr>
                      <a:r>
                        <a:rPr lang="en-GB" sz="1200" dirty="0">
                          <a:effectLst/>
                        </a:rPr>
                        <a:t>Carbohydrate</a:t>
                      </a:r>
                      <a:endParaRPr lang="en-GB"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GB" sz="1200" dirty="0">
                          <a:effectLst/>
                        </a:rPr>
                        <a:t> </a:t>
                      </a:r>
                      <a:endParaRPr lang="en-GB"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endParaRPr lang="en-GB"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nSpc>
                          <a:spcPct val="150000"/>
                        </a:lnSpc>
                        <a:spcAft>
                          <a:spcPts val="0"/>
                        </a:spcAft>
                      </a:pPr>
                      <a:r>
                        <a:rPr lang="en-GB" sz="1200" dirty="0">
                          <a:effectLst/>
                        </a:rPr>
                        <a:t>Fats</a:t>
                      </a:r>
                      <a:endParaRPr lang="en-GB"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GB" sz="1200" dirty="0">
                          <a:effectLst/>
                        </a:rPr>
                        <a:t> </a:t>
                      </a:r>
                      <a:endParaRPr lang="en-GB"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endParaRPr lang="en-GB"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nSpc>
                          <a:spcPct val="150000"/>
                        </a:lnSpc>
                        <a:spcAft>
                          <a:spcPts val="0"/>
                        </a:spcAft>
                      </a:pPr>
                      <a:r>
                        <a:rPr lang="en-GB" sz="1200" dirty="0">
                          <a:effectLst/>
                        </a:rPr>
                        <a:t>Vitamins</a:t>
                      </a:r>
                      <a:endParaRPr lang="en-GB" sz="1100" dirty="0">
                        <a:effectLst/>
                        <a:latin typeface="Calibri"/>
                        <a:ea typeface="Calibri"/>
                        <a:cs typeface="Times New Roman"/>
                      </a:endParaRPr>
                    </a:p>
                    <a:p>
                      <a:pPr>
                        <a:lnSpc>
                          <a:spcPct val="150000"/>
                        </a:lnSpc>
                        <a:spcAft>
                          <a:spcPts val="0"/>
                        </a:spcAft>
                      </a:pPr>
                      <a:r>
                        <a:rPr lang="en-GB" sz="1200" dirty="0">
                          <a:effectLst/>
                        </a:rPr>
                        <a:t>Minerals</a:t>
                      </a:r>
                      <a:endParaRPr lang="en-GB"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GB" sz="1200" dirty="0">
                          <a:effectLst/>
                        </a:rPr>
                        <a:t> </a:t>
                      </a:r>
                      <a:endParaRPr lang="en-GB" sz="1100" dirty="0">
                        <a:effectLst/>
                      </a:endParaRPr>
                    </a:p>
                    <a:p>
                      <a:pPr algn="ctr">
                        <a:lnSpc>
                          <a:spcPct val="150000"/>
                        </a:lnSpc>
                        <a:spcAft>
                          <a:spcPts val="0"/>
                        </a:spcAft>
                      </a:pPr>
                      <a:r>
                        <a:rPr lang="en-GB" sz="1200" dirty="0">
                          <a:effectLst/>
                        </a:rPr>
                        <a:t> </a:t>
                      </a:r>
                      <a:endParaRPr lang="en-GB"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endParaRPr lang="en-GB"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242122685"/>
              </p:ext>
            </p:extLst>
          </p:nvPr>
        </p:nvGraphicFramePr>
        <p:xfrm>
          <a:off x="5242978" y="2360712"/>
          <a:ext cx="1354374" cy="3131052"/>
        </p:xfrm>
        <a:graphic>
          <a:graphicData uri="http://schemas.openxmlformats.org/drawingml/2006/table">
            <a:tbl>
              <a:tblPr firstRow="1" firstCol="1" bandRow="1">
                <a:tableStyleId>{ED083AE6-46FA-4A59-8FB0-9F97EB10719F}</a:tableStyleId>
              </a:tblPr>
              <a:tblGrid>
                <a:gridCol w="1191866">
                  <a:extLst>
                    <a:ext uri="{9D8B030D-6E8A-4147-A177-3AD203B41FA5}">
                      <a16:colId xmlns:a16="http://schemas.microsoft.com/office/drawing/2014/main" val="20000"/>
                    </a:ext>
                  </a:extLst>
                </a:gridCol>
                <a:gridCol w="162508">
                  <a:extLst>
                    <a:ext uri="{9D8B030D-6E8A-4147-A177-3AD203B41FA5}">
                      <a16:colId xmlns:a16="http://schemas.microsoft.com/office/drawing/2014/main" val="20001"/>
                    </a:ext>
                  </a:extLst>
                </a:gridCol>
              </a:tblGrid>
              <a:tr h="432048">
                <a:tc gridSpan="2">
                  <a:txBody>
                    <a:bodyPr/>
                    <a:lstStyle/>
                    <a:p>
                      <a:pPr algn="ctr">
                        <a:lnSpc>
                          <a:spcPct val="115000"/>
                        </a:lnSpc>
                        <a:spcAft>
                          <a:spcPts val="0"/>
                        </a:spcAft>
                      </a:pPr>
                      <a:r>
                        <a:rPr lang="en-GB" sz="1100" dirty="0" smtClean="0">
                          <a:effectLst/>
                        </a:rPr>
                        <a:t>Assessment Criteria Checklist</a:t>
                      </a:r>
                      <a:endParaRPr lang="en-GB" sz="1100" dirty="0">
                        <a:effectLst/>
                      </a:endParaRPr>
                    </a:p>
                  </a:txBody>
                  <a:tcPr marL="68554" marR="68554" marT="0" marB="0" anchor="ctr">
                    <a:solidFill>
                      <a:schemeClr val="bg1"/>
                    </a:solidFill>
                  </a:tcPr>
                </a:tc>
                <a:tc hMerge="1">
                  <a:txBody>
                    <a:bodyPr/>
                    <a:lstStyle/>
                    <a:p>
                      <a:pPr algn="ctr">
                        <a:lnSpc>
                          <a:spcPct val="115000"/>
                        </a:lnSpc>
                        <a:spcAft>
                          <a:spcPts val="0"/>
                        </a:spcAft>
                      </a:pPr>
                      <a:endParaRPr lang="en-GB"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92475">
                <a:tc>
                  <a:txBody>
                    <a:bodyPr/>
                    <a:lstStyle/>
                    <a:p>
                      <a:pPr algn="ctr">
                        <a:lnSpc>
                          <a:spcPct val="115000"/>
                        </a:lnSpc>
                        <a:spcAft>
                          <a:spcPts val="0"/>
                        </a:spcAft>
                      </a:pPr>
                      <a:r>
                        <a:rPr lang="en-GB" sz="1100" b="0" dirty="0" smtClean="0">
                          <a:effectLst/>
                          <a:latin typeface="Calibri"/>
                          <a:ea typeface="Calibri"/>
                          <a:cs typeface="Times New Roman"/>
                        </a:rPr>
                        <a:t>Have you drawn in pencil?</a:t>
                      </a:r>
                      <a:endParaRPr lang="en-GB" sz="1100" b="0" dirty="0">
                        <a:effectLst/>
                        <a:latin typeface="Calibri"/>
                        <a:ea typeface="Calibri"/>
                        <a:cs typeface="Times New Roman"/>
                      </a:endParaRPr>
                    </a:p>
                  </a:txBody>
                  <a:tcPr marL="68554" marR="68554" marT="0" marB="0" anchor="ctr">
                    <a:solidFill>
                      <a:schemeClr val="bg1"/>
                    </a:solidFill>
                  </a:tcPr>
                </a:tc>
                <a:tc>
                  <a:txBody>
                    <a:bodyPr/>
                    <a:lstStyle/>
                    <a:p>
                      <a:pPr>
                        <a:lnSpc>
                          <a:spcPct val="115000"/>
                        </a:lnSpc>
                        <a:spcAft>
                          <a:spcPts val="0"/>
                        </a:spcAft>
                      </a:pPr>
                      <a:endParaRPr lang="en-GB" sz="1100" dirty="0">
                        <a:effectLst/>
                        <a:latin typeface="Calibri"/>
                        <a:ea typeface="Calibri"/>
                        <a:cs typeface="Times New Roman"/>
                      </a:endParaRPr>
                    </a:p>
                  </a:txBody>
                  <a:tcPr marL="68554" marR="68554" marT="0" marB="0">
                    <a:solidFill>
                      <a:schemeClr val="bg1"/>
                    </a:solidFill>
                  </a:tcPr>
                </a:tc>
                <a:extLst>
                  <a:ext uri="{0D108BD9-81ED-4DB2-BD59-A6C34878D82A}">
                    <a16:rowId xmlns:a16="http://schemas.microsoft.com/office/drawing/2014/main" val="10001"/>
                  </a:ext>
                </a:extLst>
              </a:tr>
              <a:tr h="145091">
                <a:tc>
                  <a:txBody>
                    <a:bodyPr/>
                    <a:lstStyle/>
                    <a:p>
                      <a:pPr algn="ctr">
                        <a:lnSpc>
                          <a:spcPct val="115000"/>
                        </a:lnSpc>
                        <a:spcAft>
                          <a:spcPts val="0"/>
                        </a:spcAft>
                      </a:pPr>
                      <a:r>
                        <a:rPr lang="en-GB" sz="1100" b="0" dirty="0" smtClean="0">
                          <a:effectLst/>
                          <a:latin typeface="Calibri"/>
                          <a:ea typeface="Calibri"/>
                          <a:cs typeface="Times New Roman"/>
                        </a:rPr>
                        <a:t>Have you named the</a:t>
                      </a:r>
                      <a:r>
                        <a:rPr lang="en-GB" sz="1100" b="0" baseline="0" dirty="0" smtClean="0">
                          <a:effectLst/>
                          <a:latin typeface="Calibri"/>
                          <a:ea typeface="Calibri"/>
                          <a:cs typeface="Times New Roman"/>
                        </a:rPr>
                        <a:t> 5 nutrients</a:t>
                      </a:r>
                      <a:r>
                        <a:rPr lang="en-GB" sz="1100" b="0" dirty="0" smtClean="0">
                          <a:effectLst/>
                          <a:latin typeface="Calibri"/>
                          <a:ea typeface="Calibri"/>
                          <a:cs typeface="Times New Roman"/>
                        </a:rPr>
                        <a:t>?</a:t>
                      </a:r>
                      <a:endParaRPr lang="en-GB" sz="1100" b="0" dirty="0">
                        <a:effectLst/>
                        <a:latin typeface="Calibri"/>
                        <a:ea typeface="Calibri"/>
                        <a:cs typeface="Times New Roman"/>
                      </a:endParaRPr>
                    </a:p>
                  </a:txBody>
                  <a:tcPr marL="68554" marR="68554" marT="0" marB="0" anchor="ctr">
                    <a:solidFill>
                      <a:schemeClr val="bg1"/>
                    </a:solidFill>
                  </a:tcPr>
                </a:tc>
                <a:tc>
                  <a:txBody>
                    <a:bodyPr/>
                    <a:lstStyle/>
                    <a:p>
                      <a:pPr>
                        <a:lnSpc>
                          <a:spcPct val="115000"/>
                        </a:lnSpc>
                        <a:spcAft>
                          <a:spcPts val="0"/>
                        </a:spcAft>
                      </a:pPr>
                      <a:endParaRPr lang="en-GB" sz="1100" dirty="0">
                        <a:effectLst/>
                        <a:latin typeface="Calibri"/>
                        <a:ea typeface="Calibri"/>
                        <a:cs typeface="Times New Roman"/>
                      </a:endParaRPr>
                    </a:p>
                  </a:txBody>
                  <a:tcPr marL="68554" marR="68554" marT="0" marB="0">
                    <a:solidFill>
                      <a:schemeClr val="bg1"/>
                    </a:solidFill>
                  </a:tcPr>
                </a:tc>
                <a:extLst>
                  <a:ext uri="{0D108BD9-81ED-4DB2-BD59-A6C34878D82A}">
                    <a16:rowId xmlns:a16="http://schemas.microsoft.com/office/drawing/2014/main" val="10002"/>
                  </a:ext>
                </a:extLst>
              </a:tr>
              <a:tr h="92475">
                <a:tc>
                  <a:txBody>
                    <a:bodyPr/>
                    <a:lstStyle/>
                    <a:p>
                      <a:pPr algn="ctr">
                        <a:lnSpc>
                          <a:spcPct val="115000"/>
                        </a:lnSpc>
                        <a:spcAft>
                          <a:spcPts val="0"/>
                        </a:spcAft>
                      </a:pPr>
                      <a:r>
                        <a:rPr lang="en-GB" sz="1100" b="0" dirty="0" smtClean="0">
                          <a:effectLst/>
                          <a:latin typeface="Calibri"/>
                          <a:ea typeface="Calibri"/>
                          <a:cs typeface="Times New Roman"/>
                        </a:rPr>
                        <a:t>Have you checked your spellings</a:t>
                      </a:r>
                      <a:r>
                        <a:rPr lang="en-GB" sz="1100" b="0" baseline="0" dirty="0" smtClean="0">
                          <a:effectLst/>
                          <a:latin typeface="Calibri"/>
                          <a:ea typeface="Calibri"/>
                          <a:cs typeface="Times New Roman"/>
                        </a:rPr>
                        <a:t>?</a:t>
                      </a:r>
                      <a:endParaRPr lang="en-GB" sz="1100" b="0" dirty="0">
                        <a:effectLst/>
                        <a:latin typeface="Calibri"/>
                        <a:ea typeface="Calibri"/>
                        <a:cs typeface="Times New Roman"/>
                      </a:endParaRPr>
                    </a:p>
                  </a:txBody>
                  <a:tcPr marL="68554" marR="68554" marT="0" marB="0" anchor="ctr">
                    <a:solidFill>
                      <a:schemeClr val="bg1"/>
                    </a:solidFill>
                  </a:tcPr>
                </a:tc>
                <a:tc>
                  <a:txBody>
                    <a:bodyPr/>
                    <a:lstStyle/>
                    <a:p>
                      <a:pPr>
                        <a:lnSpc>
                          <a:spcPct val="115000"/>
                        </a:lnSpc>
                        <a:spcAft>
                          <a:spcPts val="0"/>
                        </a:spcAft>
                      </a:pPr>
                      <a:endParaRPr lang="en-GB" sz="1100" dirty="0">
                        <a:effectLst/>
                        <a:latin typeface="Calibri"/>
                        <a:ea typeface="Calibri"/>
                        <a:cs typeface="Times New Roman"/>
                      </a:endParaRPr>
                    </a:p>
                  </a:txBody>
                  <a:tcPr marL="68554" marR="68554" marT="0" marB="0">
                    <a:solidFill>
                      <a:schemeClr val="bg1"/>
                    </a:solidFill>
                  </a:tcPr>
                </a:tc>
                <a:extLst>
                  <a:ext uri="{0D108BD9-81ED-4DB2-BD59-A6C34878D82A}">
                    <a16:rowId xmlns:a16="http://schemas.microsoft.com/office/drawing/2014/main" val="10003"/>
                  </a:ext>
                </a:extLst>
              </a:tr>
              <a:tr h="145091">
                <a:tc>
                  <a:txBody>
                    <a:bodyPr/>
                    <a:lstStyle/>
                    <a:p>
                      <a:pPr algn="ctr">
                        <a:lnSpc>
                          <a:spcPct val="115000"/>
                        </a:lnSpc>
                        <a:spcAft>
                          <a:spcPts val="0"/>
                        </a:spcAft>
                      </a:pPr>
                      <a:r>
                        <a:rPr lang="en-GB" sz="1100" b="0" dirty="0" smtClean="0">
                          <a:effectLst/>
                          <a:latin typeface="Calibri"/>
                          <a:ea typeface="Calibri"/>
                          <a:cs typeface="Times New Roman"/>
                        </a:rPr>
                        <a:t>Have you added colour?</a:t>
                      </a:r>
                      <a:endParaRPr lang="en-GB" sz="1100" b="0" dirty="0">
                        <a:effectLst/>
                        <a:latin typeface="Calibri"/>
                        <a:ea typeface="Calibri"/>
                        <a:cs typeface="Times New Roman"/>
                      </a:endParaRPr>
                    </a:p>
                  </a:txBody>
                  <a:tcPr marL="68554" marR="68554" marT="0" marB="0" anchor="ctr">
                    <a:solidFill>
                      <a:schemeClr val="bg1"/>
                    </a:solidFill>
                  </a:tcPr>
                </a:tc>
                <a:tc>
                  <a:txBody>
                    <a:bodyPr/>
                    <a:lstStyle/>
                    <a:p>
                      <a:pPr>
                        <a:lnSpc>
                          <a:spcPct val="115000"/>
                        </a:lnSpc>
                        <a:spcAft>
                          <a:spcPts val="0"/>
                        </a:spcAft>
                      </a:pPr>
                      <a:endParaRPr lang="en-GB" sz="1100" dirty="0">
                        <a:effectLst/>
                        <a:latin typeface="Calibri"/>
                        <a:ea typeface="Calibri"/>
                        <a:cs typeface="Times New Roman"/>
                      </a:endParaRPr>
                    </a:p>
                  </a:txBody>
                  <a:tcPr marL="68554" marR="68554" marT="0" marB="0">
                    <a:solidFill>
                      <a:schemeClr val="bg1"/>
                    </a:solidFill>
                  </a:tcPr>
                </a:tc>
                <a:extLst>
                  <a:ext uri="{0D108BD9-81ED-4DB2-BD59-A6C34878D82A}">
                    <a16:rowId xmlns:a16="http://schemas.microsoft.com/office/drawing/2014/main" val="10004"/>
                  </a:ext>
                </a:extLst>
              </a:tr>
              <a:tr h="145091">
                <a:tc>
                  <a:txBody>
                    <a:bodyPr/>
                    <a:lstStyle/>
                    <a:p>
                      <a:pPr algn="ctr">
                        <a:lnSpc>
                          <a:spcPct val="115000"/>
                        </a:lnSpc>
                        <a:spcAft>
                          <a:spcPts val="0"/>
                        </a:spcAft>
                      </a:pPr>
                      <a:r>
                        <a:rPr lang="en-GB" sz="1100" b="0" dirty="0" smtClean="0">
                          <a:effectLst/>
                          <a:latin typeface="Calibri"/>
                          <a:ea typeface="Calibri"/>
                          <a:cs typeface="Times New Roman"/>
                        </a:rPr>
                        <a:t>Have you labelled the</a:t>
                      </a:r>
                      <a:r>
                        <a:rPr lang="en-GB" sz="1100" b="0" baseline="0" dirty="0" smtClean="0">
                          <a:effectLst/>
                          <a:latin typeface="Calibri"/>
                          <a:ea typeface="Calibri"/>
                          <a:cs typeface="Times New Roman"/>
                        </a:rPr>
                        <a:t> functions of the nutrients?</a:t>
                      </a:r>
                      <a:endParaRPr lang="en-GB" sz="1100" b="0" dirty="0">
                        <a:effectLst/>
                        <a:latin typeface="Calibri"/>
                        <a:ea typeface="Calibri"/>
                        <a:cs typeface="Times New Roman"/>
                      </a:endParaRPr>
                    </a:p>
                  </a:txBody>
                  <a:tcPr marL="68554" marR="68554" marT="0" marB="0" anchor="ctr">
                    <a:solidFill>
                      <a:schemeClr val="bg1"/>
                    </a:solidFill>
                  </a:tcPr>
                </a:tc>
                <a:tc>
                  <a:txBody>
                    <a:bodyPr/>
                    <a:lstStyle/>
                    <a:p>
                      <a:pPr>
                        <a:lnSpc>
                          <a:spcPct val="115000"/>
                        </a:lnSpc>
                        <a:spcAft>
                          <a:spcPts val="0"/>
                        </a:spcAft>
                      </a:pPr>
                      <a:endParaRPr lang="en-GB" sz="1100" dirty="0">
                        <a:effectLst/>
                        <a:latin typeface="Calibri"/>
                        <a:ea typeface="Calibri"/>
                        <a:cs typeface="Times New Roman"/>
                      </a:endParaRPr>
                    </a:p>
                  </a:txBody>
                  <a:tcPr marL="68554" marR="68554" marT="0" marB="0">
                    <a:solidFill>
                      <a:schemeClr val="bg1"/>
                    </a:solidFill>
                  </a:tcPr>
                </a:tc>
                <a:extLst>
                  <a:ext uri="{0D108BD9-81ED-4DB2-BD59-A6C34878D82A}">
                    <a16:rowId xmlns:a16="http://schemas.microsoft.com/office/drawing/2014/main" val="10005"/>
                  </a:ext>
                </a:extLst>
              </a:tr>
              <a:tr h="145091">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1100" b="0" dirty="0" smtClean="0">
                          <a:effectLst/>
                          <a:latin typeface="+mn-lt"/>
                          <a:ea typeface="Calibri"/>
                          <a:cs typeface="Times New Roman"/>
                        </a:rPr>
                        <a:t>Have you check</a:t>
                      </a:r>
                      <a:r>
                        <a:rPr lang="en-GB" sz="1100" b="0" baseline="0" dirty="0" smtClean="0">
                          <a:effectLst/>
                          <a:latin typeface="+mn-lt"/>
                          <a:ea typeface="Calibri"/>
                          <a:cs typeface="Times New Roman"/>
                        </a:rPr>
                        <a:t>ed spellings and grammar?</a:t>
                      </a:r>
                      <a:endParaRPr lang="en-GB" sz="1100" b="0" dirty="0" smtClean="0">
                        <a:effectLst/>
                        <a:latin typeface="+mn-lt"/>
                        <a:ea typeface="Calibri"/>
                        <a:cs typeface="Times New Roman"/>
                      </a:endParaRPr>
                    </a:p>
                  </a:txBody>
                  <a:tcPr marL="68554" marR="68554" marT="0" marB="0" anchor="ctr">
                    <a:solidFill>
                      <a:schemeClr val="bg1"/>
                    </a:solidFill>
                  </a:tcPr>
                </a:tc>
                <a:tc>
                  <a:txBody>
                    <a:bodyPr/>
                    <a:lstStyle/>
                    <a:p>
                      <a:pPr>
                        <a:lnSpc>
                          <a:spcPct val="115000"/>
                        </a:lnSpc>
                        <a:spcAft>
                          <a:spcPts val="0"/>
                        </a:spcAft>
                      </a:pPr>
                      <a:endParaRPr lang="en-GB" sz="1100" dirty="0">
                        <a:effectLst/>
                        <a:latin typeface="Calibri"/>
                        <a:ea typeface="Calibri"/>
                        <a:cs typeface="Times New Roman"/>
                      </a:endParaRPr>
                    </a:p>
                  </a:txBody>
                  <a:tcPr marL="68554" marR="68554" marT="0" marB="0">
                    <a:solidFill>
                      <a:schemeClr val="bg1"/>
                    </a:solidFill>
                  </a:tcPr>
                </a:tc>
                <a:extLst>
                  <a:ext uri="{0D108BD9-81ED-4DB2-BD59-A6C34878D82A}">
                    <a16:rowId xmlns:a16="http://schemas.microsoft.com/office/drawing/2014/main" val="10006"/>
                  </a:ext>
                </a:extLst>
              </a:tr>
            </a:tbl>
          </a:graphicData>
        </a:graphic>
      </p:graphicFrame>
      <p:sp>
        <p:nvSpPr>
          <p:cNvPr id="2" name="TextBox 1"/>
          <p:cNvSpPr txBox="1"/>
          <p:nvPr/>
        </p:nvSpPr>
        <p:spPr>
          <a:xfrm>
            <a:off x="4869160" y="7146608"/>
            <a:ext cx="1368152" cy="369332"/>
          </a:xfrm>
          <a:prstGeom prst="rect">
            <a:avLst/>
          </a:prstGeom>
          <a:solidFill>
            <a:schemeClr val="tx2">
              <a:lumMod val="20000"/>
              <a:lumOff val="80000"/>
            </a:schemeClr>
          </a:solidFill>
          <a:ln w="38100">
            <a:solidFill>
              <a:schemeClr val="accent1">
                <a:lumMod val="75000"/>
              </a:schemeClr>
            </a:solidFill>
          </a:ln>
        </p:spPr>
        <p:txBody>
          <a:bodyPr wrap="square" rtlCol="0">
            <a:spAutoFit/>
          </a:bodyPr>
          <a:lstStyle/>
          <a:p>
            <a:r>
              <a:rPr lang="en-GB" dirty="0" smtClean="0"/>
              <a:t>Power of 3</a:t>
            </a:r>
            <a:endParaRPr lang="en-GB" dirty="0"/>
          </a:p>
        </p:txBody>
      </p:sp>
      <p:pic>
        <p:nvPicPr>
          <p:cNvPr id="3" name="Picture 2"/>
          <p:cNvPicPr>
            <a:picLocks noChangeAspect="1"/>
          </p:cNvPicPr>
          <p:nvPr/>
        </p:nvPicPr>
        <p:blipFill>
          <a:blip r:embed="rId3"/>
          <a:stretch>
            <a:fillRect/>
          </a:stretch>
        </p:blipFill>
        <p:spPr>
          <a:xfrm>
            <a:off x="4077072" y="5593528"/>
            <a:ext cx="988070" cy="762475"/>
          </a:xfrm>
          <a:prstGeom prst="rect">
            <a:avLst/>
          </a:prstGeom>
        </p:spPr>
      </p:pic>
    </p:spTree>
    <p:extLst>
      <p:ext uri="{BB962C8B-B14F-4D97-AF65-F5344CB8AC3E}">
        <p14:creationId xmlns:p14="http://schemas.microsoft.com/office/powerpoint/2010/main" val="34645914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0648" y="200473"/>
            <a:ext cx="6480720" cy="5976664"/>
          </a:xfrm>
          <a:prstGeom prst="rect">
            <a:avLst/>
          </a:prstGeom>
          <a:solidFill>
            <a:schemeClr val="bg1"/>
          </a:solidFill>
          <a:ln>
            <a:solidFill>
              <a:schemeClr val="bg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1600" dirty="0" smtClean="0"/>
              <a:t>Power of 3</a:t>
            </a:r>
          </a:p>
          <a:p>
            <a:endParaRPr lang="en-GB" sz="1600" dirty="0" smtClean="0"/>
          </a:p>
          <a:p>
            <a:r>
              <a:rPr lang="en-GB" sz="1600" dirty="0" smtClean="0"/>
              <a:t>1 </a:t>
            </a:r>
            <a:r>
              <a:rPr lang="en-GB" sz="1600" dirty="0"/>
              <a:t>– name an Italian </a:t>
            </a:r>
            <a:r>
              <a:rPr lang="en-GB" sz="1600" dirty="0" smtClean="0"/>
              <a:t>dish?</a:t>
            </a:r>
          </a:p>
          <a:p>
            <a:endParaRPr lang="en-GB" sz="1600" dirty="0" smtClean="0"/>
          </a:p>
          <a:p>
            <a:r>
              <a:rPr lang="en-GB" sz="1600" dirty="0" smtClean="0"/>
              <a:t>---------------------------------------------------------------------------------------------------</a:t>
            </a:r>
            <a:endParaRPr lang="en-GB" sz="1600" dirty="0"/>
          </a:p>
          <a:p>
            <a:r>
              <a:rPr lang="en-GB" sz="1600" dirty="0"/>
              <a:t>2 – what colour board would you use for preparing a carrot for coleslaw</a:t>
            </a:r>
            <a:r>
              <a:rPr lang="en-GB" sz="1600" dirty="0" smtClean="0"/>
              <a:t>?</a:t>
            </a:r>
          </a:p>
          <a:p>
            <a:endParaRPr lang="en-GB" sz="1600" dirty="0" smtClean="0"/>
          </a:p>
          <a:p>
            <a:r>
              <a:rPr lang="en-GB" sz="1600" dirty="0" smtClean="0"/>
              <a:t>---------------------------------------------------------------------------------------------------</a:t>
            </a:r>
            <a:endParaRPr lang="en-GB" sz="1600" dirty="0"/>
          </a:p>
          <a:p>
            <a:r>
              <a:rPr lang="en-GB" sz="1600" dirty="0"/>
              <a:t>3 – what is the safe cooking temperature</a:t>
            </a:r>
            <a:r>
              <a:rPr lang="en-GB" sz="1600" dirty="0" smtClean="0"/>
              <a:t>?</a:t>
            </a:r>
          </a:p>
          <a:p>
            <a:endParaRPr lang="en-GB" sz="1600" dirty="0" smtClean="0"/>
          </a:p>
          <a:p>
            <a:r>
              <a:rPr lang="en-GB" sz="1600" dirty="0" smtClean="0"/>
              <a:t>----------------------------------------------------------------------------------------------------</a:t>
            </a:r>
            <a:endParaRPr lang="en-GB" sz="1600" dirty="0"/>
          </a:p>
          <a:p>
            <a:endParaRPr lang="en-GB" dirty="0"/>
          </a:p>
          <a:p>
            <a:r>
              <a:rPr lang="en-GB" dirty="0" smtClean="0"/>
              <a:t>Task: complete medal task</a:t>
            </a:r>
          </a:p>
          <a:p>
            <a:endParaRPr lang="en-GB" dirty="0"/>
          </a:p>
          <a:p>
            <a:r>
              <a:rPr lang="en-GB" dirty="0" smtClean="0"/>
              <a:t>Gold: Complete all tasks up to this point in your book </a:t>
            </a:r>
          </a:p>
          <a:p>
            <a:endParaRPr lang="en-GB" dirty="0"/>
          </a:p>
          <a:p>
            <a:r>
              <a:rPr lang="en-GB" dirty="0" smtClean="0"/>
              <a:t>Silver: understand nutrition and the </a:t>
            </a:r>
            <a:r>
              <a:rPr lang="en-GB" dirty="0"/>
              <a:t>E</a:t>
            </a:r>
            <a:r>
              <a:rPr lang="en-GB" dirty="0" smtClean="0"/>
              <a:t>atwell guide</a:t>
            </a:r>
          </a:p>
          <a:p>
            <a:endParaRPr lang="en-GB" dirty="0"/>
          </a:p>
          <a:p>
            <a:r>
              <a:rPr lang="en-GB" dirty="0" smtClean="0"/>
              <a:t>Bronze: show a good understanding of personal hygiene in the kitchen</a:t>
            </a:r>
          </a:p>
          <a:p>
            <a:endParaRPr lang="en-GB" dirty="0"/>
          </a:p>
          <a:p>
            <a:r>
              <a:rPr lang="en-GB" sz="2800" b="1" dirty="0" smtClean="0"/>
              <a:t>Level up:</a:t>
            </a:r>
            <a:endParaRPr lang="en-GB" sz="2800" b="1" dirty="0"/>
          </a:p>
        </p:txBody>
      </p:sp>
    </p:spTree>
    <p:extLst>
      <p:ext uri="{BB962C8B-B14F-4D97-AF65-F5344CB8AC3E}">
        <p14:creationId xmlns:p14="http://schemas.microsoft.com/office/powerpoint/2010/main" val="3648359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301208" y="9540116"/>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ontent Placeholder 2"/>
          <p:cNvSpPr txBox="1">
            <a:spLocks/>
          </p:cNvSpPr>
          <p:nvPr/>
        </p:nvSpPr>
        <p:spPr>
          <a:xfrm>
            <a:off x="188640" y="200472"/>
            <a:ext cx="6480720" cy="9433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GB" sz="2000" b="1" u="sng" dirty="0" smtClean="0"/>
              <a:t>Weighing and Measuring</a:t>
            </a:r>
            <a:endParaRPr lang="en-GB" sz="2000" dirty="0"/>
          </a:p>
          <a:p>
            <a:pPr marL="0" indent="0">
              <a:spcBef>
                <a:spcPts val="0"/>
              </a:spcBef>
              <a:buNone/>
            </a:pPr>
            <a:r>
              <a:rPr lang="en-GB" sz="1200" dirty="0"/>
              <a:t> </a:t>
            </a:r>
          </a:p>
          <a:p>
            <a:pPr marL="0" indent="0">
              <a:spcBef>
                <a:spcPts val="0"/>
              </a:spcBef>
              <a:buNone/>
              <a:defRPr/>
            </a:pPr>
            <a:r>
              <a:rPr lang="en-GB" sz="1200" b="1" dirty="0"/>
              <a:t> </a:t>
            </a:r>
            <a:r>
              <a:rPr lang="en-GB" sz="1200" b="1" u="sng" dirty="0" smtClean="0">
                <a:latin typeface="Calibri" charset="0"/>
                <a:cs typeface="Arial" charset="0"/>
              </a:rPr>
              <a:t>Today’s </a:t>
            </a:r>
            <a:r>
              <a:rPr lang="en-GB" sz="1200" b="1" u="sng" dirty="0">
                <a:latin typeface="Calibri" charset="0"/>
                <a:cs typeface="Arial" charset="0"/>
              </a:rPr>
              <a:t>Learning Objectives</a:t>
            </a:r>
            <a:r>
              <a:rPr lang="en-GB" sz="1200" dirty="0">
                <a:latin typeface="Calibri" charset="0"/>
                <a:cs typeface="Arial" charset="0"/>
              </a:rPr>
              <a:t>: </a:t>
            </a:r>
            <a:r>
              <a:rPr lang="en-GB" sz="1200" i="1" dirty="0">
                <a:solidFill>
                  <a:srgbClr val="FF0000"/>
                </a:solidFill>
                <a:latin typeface="Calibri" charset="0"/>
                <a:cs typeface="Arial" charset="0"/>
              </a:rPr>
              <a:t>(Tick each objective once you think you have met it during the lesson)</a:t>
            </a:r>
          </a:p>
          <a:p>
            <a:pPr>
              <a:spcBef>
                <a:spcPts val="0"/>
              </a:spcBef>
              <a:buFont typeface="Wingdings" panose="05000000000000000000" pitchFamily="2" charset="2"/>
              <a:buChar char="q"/>
            </a:pPr>
            <a:r>
              <a:rPr lang="en-GB" sz="1200" dirty="0"/>
              <a:t>To understand what </a:t>
            </a:r>
            <a:r>
              <a:rPr lang="en-GB" sz="1200" dirty="0" smtClean="0"/>
              <a:t>equipment can be used to weigh and measure ingredients.</a:t>
            </a:r>
          </a:p>
          <a:p>
            <a:pPr>
              <a:spcBef>
                <a:spcPts val="0"/>
              </a:spcBef>
              <a:buFont typeface="Wingdings" panose="05000000000000000000" pitchFamily="2" charset="2"/>
              <a:buChar char="q"/>
            </a:pPr>
            <a:r>
              <a:rPr lang="en-GB" sz="1200" dirty="0" smtClean="0"/>
              <a:t>To be able to weigh and measure ingredients accurately.</a:t>
            </a:r>
            <a:endParaRPr lang="en-GB" sz="1200" dirty="0"/>
          </a:p>
          <a:p>
            <a:pPr marL="0" indent="0">
              <a:spcBef>
                <a:spcPts val="0"/>
              </a:spcBef>
              <a:buNone/>
            </a:pPr>
            <a:endParaRPr lang="en-GB" sz="1200" dirty="0" smtClean="0"/>
          </a:p>
          <a:p>
            <a:pPr marL="0" indent="0">
              <a:spcBef>
                <a:spcPts val="0"/>
              </a:spcBef>
              <a:buNone/>
            </a:pPr>
            <a:r>
              <a:rPr lang="en-GB" sz="1200" dirty="0"/>
              <a:t>When making food products, it is really important to weigh and measure ingredients </a:t>
            </a:r>
            <a:r>
              <a:rPr lang="en-GB" sz="1200" dirty="0" smtClean="0"/>
              <a:t>accurately. If </a:t>
            </a:r>
            <a:r>
              <a:rPr lang="en-GB" sz="1200" dirty="0"/>
              <a:t>ingredients are not weighed or measured accurately, the product that you make may not taste, smell, look or feel right</a:t>
            </a:r>
            <a:r>
              <a:rPr lang="en-GB" sz="1200" dirty="0" smtClean="0"/>
              <a:t>.</a:t>
            </a:r>
          </a:p>
          <a:p>
            <a:pPr marL="0" indent="0">
              <a:spcBef>
                <a:spcPts val="0"/>
              </a:spcBef>
              <a:buNone/>
            </a:pPr>
            <a:endParaRPr lang="en-GB" sz="1200" dirty="0"/>
          </a:p>
          <a:p>
            <a:pPr marL="0" indent="0">
              <a:spcBef>
                <a:spcPts val="0"/>
              </a:spcBef>
              <a:buNone/>
            </a:pPr>
            <a:r>
              <a:rPr lang="en-GB" sz="1200" dirty="0" smtClean="0"/>
              <a:t>A number of pieces of equipment can be used to weigh and measure ingredients. </a:t>
            </a:r>
          </a:p>
          <a:p>
            <a:pPr marL="0" indent="0">
              <a:spcBef>
                <a:spcPts val="0"/>
              </a:spcBef>
              <a:buNone/>
            </a:pPr>
            <a:endParaRPr lang="en-GB" sz="1200" dirty="0" smtClean="0"/>
          </a:p>
          <a:p>
            <a:pPr marL="0" indent="0">
              <a:spcBef>
                <a:spcPts val="0"/>
              </a:spcBef>
              <a:buNone/>
            </a:pPr>
            <a:r>
              <a:rPr lang="en-GB" sz="1200" b="1" dirty="0" smtClean="0"/>
              <a:t>TASK: Name each of the following pieces of equipment and suggest what ingredients they may be used to measure, giving specific examples.</a:t>
            </a:r>
          </a:p>
          <a:p>
            <a:pPr marL="0" indent="0">
              <a:spcBef>
                <a:spcPts val="0"/>
              </a:spcBef>
              <a:buNone/>
            </a:pPr>
            <a:endParaRPr lang="en-GB" sz="1200" b="1" dirty="0"/>
          </a:p>
          <a:p>
            <a:pPr marL="0" indent="0">
              <a:spcBef>
                <a:spcPts val="0"/>
              </a:spcBef>
              <a:buNone/>
            </a:pPr>
            <a:endParaRPr lang="en-GB" sz="1200" b="1" dirty="0" smtClean="0"/>
          </a:p>
          <a:p>
            <a:pPr marL="0" indent="0">
              <a:spcBef>
                <a:spcPts val="0"/>
              </a:spcBef>
              <a:buNone/>
            </a:pPr>
            <a:endParaRPr lang="en-GB" sz="1200" b="1" dirty="0"/>
          </a:p>
          <a:p>
            <a:pPr marL="0" indent="0">
              <a:spcBef>
                <a:spcPts val="0"/>
              </a:spcBef>
              <a:buNone/>
            </a:pPr>
            <a:endParaRPr lang="en-GB" sz="1200" b="1" dirty="0" smtClean="0"/>
          </a:p>
          <a:p>
            <a:pPr marL="0" indent="0">
              <a:spcBef>
                <a:spcPts val="0"/>
              </a:spcBef>
              <a:buNone/>
            </a:pPr>
            <a:endParaRPr lang="en-GB" sz="1200" b="1" dirty="0"/>
          </a:p>
          <a:p>
            <a:pPr marL="0" indent="0">
              <a:spcBef>
                <a:spcPts val="0"/>
              </a:spcBef>
              <a:buNone/>
            </a:pPr>
            <a:endParaRPr lang="en-GB" sz="1200" b="1" dirty="0" smtClean="0"/>
          </a:p>
          <a:p>
            <a:pPr marL="0" indent="0">
              <a:spcBef>
                <a:spcPts val="0"/>
              </a:spcBef>
              <a:buNone/>
            </a:pPr>
            <a:endParaRPr lang="en-GB" sz="1200" b="1" dirty="0"/>
          </a:p>
          <a:p>
            <a:pPr marL="0" indent="0">
              <a:spcBef>
                <a:spcPts val="0"/>
              </a:spcBef>
              <a:buNone/>
            </a:pPr>
            <a:endParaRPr lang="en-GB" sz="1200" b="1" dirty="0" smtClean="0"/>
          </a:p>
          <a:p>
            <a:pPr marL="0" indent="0">
              <a:spcBef>
                <a:spcPts val="0"/>
              </a:spcBef>
              <a:buNone/>
            </a:pPr>
            <a:endParaRPr lang="en-GB" sz="1200" b="1" dirty="0"/>
          </a:p>
          <a:p>
            <a:pPr marL="0" indent="0">
              <a:spcBef>
                <a:spcPts val="0"/>
              </a:spcBef>
              <a:buNone/>
            </a:pPr>
            <a:endParaRPr lang="en-GB" sz="1200" b="1" dirty="0" smtClean="0"/>
          </a:p>
          <a:p>
            <a:pPr marL="0" indent="0">
              <a:spcBef>
                <a:spcPts val="0"/>
              </a:spcBef>
              <a:buNone/>
            </a:pPr>
            <a:endParaRPr lang="en-GB" sz="1200" b="1" dirty="0"/>
          </a:p>
          <a:p>
            <a:pPr marL="0" indent="0">
              <a:spcBef>
                <a:spcPts val="0"/>
              </a:spcBef>
              <a:buNone/>
            </a:pPr>
            <a:endParaRPr lang="en-GB" sz="1200" b="1" dirty="0" smtClean="0"/>
          </a:p>
          <a:p>
            <a:pPr marL="0" indent="0">
              <a:spcBef>
                <a:spcPts val="0"/>
              </a:spcBef>
              <a:buNone/>
            </a:pPr>
            <a:endParaRPr lang="en-GB" sz="1200" b="1" dirty="0"/>
          </a:p>
          <a:p>
            <a:pPr marL="0" indent="0">
              <a:spcBef>
                <a:spcPts val="0"/>
              </a:spcBef>
              <a:buNone/>
            </a:pPr>
            <a:endParaRPr lang="en-GB" sz="1200" b="1" dirty="0" smtClean="0"/>
          </a:p>
          <a:p>
            <a:pPr marL="0" indent="0">
              <a:spcBef>
                <a:spcPts val="0"/>
              </a:spcBef>
              <a:buNone/>
            </a:pPr>
            <a:endParaRPr lang="en-GB" sz="1200" b="1" dirty="0"/>
          </a:p>
          <a:p>
            <a:pPr marL="0" indent="0">
              <a:spcBef>
                <a:spcPts val="0"/>
              </a:spcBef>
              <a:buNone/>
            </a:pPr>
            <a:endParaRPr lang="en-GB" sz="1200" b="1" dirty="0" smtClean="0"/>
          </a:p>
          <a:p>
            <a:pPr marL="0" indent="0">
              <a:spcBef>
                <a:spcPts val="0"/>
              </a:spcBef>
              <a:buNone/>
            </a:pPr>
            <a:endParaRPr lang="en-GB" sz="1200" b="1" dirty="0"/>
          </a:p>
          <a:p>
            <a:pPr marL="0" indent="0">
              <a:spcBef>
                <a:spcPts val="0"/>
              </a:spcBef>
              <a:buNone/>
            </a:pPr>
            <a:endParaRPr lang="en-GB" sz="1200" b="1" dirty="0"/>
          </a:p>
          <a:p>
            <a:pPr marL="0" indent="0">
              <a:spcBef>
                <a:spcPts val="0"/>
              </a:spcBef>
              <a:buNone/>
            </a:pPr>
            <a:r>
              <a:rPr lang="en-GB" sz="1200" b="1" u="sng" dirty="0" smtClean="0"/>
              <a:t>Accuracy Tests</a:t>
            </a:r>
          </a:p>
          <a:p>
            <a:pPr marL="0" indent="0">
              <a:spcBef>
                <a:spcPts val="0"/>
              </a:spcBef>
              <a:buNone/>
            </a:pPr>
            <a:endParaRPr lang="en-GB" sz="1200" dirty="0" smtClean="0"/>
          </a:p>
          <a:p>
            <a:pPr marL="0" indent="0">
              <a:spcBef>
                <a:spcPts val="0"/>
              </a:spcBef>
              <a:buNone/>
            </a:pPr>
            <a:r>
              <a:rPr lang="en-GB" sz="1200" dirty="0" smtClean="0"/>
              <a:t>To help you to develop your weighing and measuring skills, you are going to complete a set of accuracy tests. In the space below, describe what tests you completed and name the equipment that you used. A peer or teacher should verify that you completed each test by initialling the final column.</a:t>
            </a:r>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b="1" dirty="0"/>
          </a:p>
          <a:p>
            <a:pPr marL="0" indent="0">
              <a:spcBef>
                <a:spcPts val="0"/>
              </a:spcBef>
              <a:buNone/>
            </a:pPr>
            <a:endParaRPr lang="en-GB" sz="1200" dirty="0"/>
          </a:p>
          <a:p>
            <a:pPr marL="0" indent="0">
              <a:spcBef>
                <a:spcPts val="0"/>
              </a:spcBef>
              <a:buNone/>
            </a:pPr>
            <a:endParaRPr lang="en-GB" sz="1200" dirty="0"/>
          </a:p>
        </p:txBody>
      </p:sp>
      <p:sp>
        <p:nvSpPr>
          <p:cNvPr id="6" name="Rectangle 5"/>
          <p:cNvSpPr/>
          <p:nvPr/>
        </p:nvSpPr>
        <p:spPr>
          <a:xfrm>
            <a:off x="188640" y="704528"/>
            <a:ext cx="6480720" cy="648072"/>
          </a:xfrm>
          <a:prstGeom prst="rect">
            <a:avLst/>
          </a:prstGeom>
          <a:no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5" name="Table 4"/>
          <p:cNvGraphicFramePr>
            <a:graphicFrameLocks noGrp="1"/>
          </p:cNvGraphicFramePr>
          <p:nvPr>
            <p:extLst/>
          </p:nvPr>
        </p:nvGraphicFramePr>
        <p:xfrm>
          <a:off x="260647" y="3015600"/>
          <a:ext cx="6336704" cy="3017520"/>
        </p:xfrm>
        <a:graphic>
          <a:graphicData uri="http://schemas.openxmlformats.org/drawingml/2006/table">
            <a:tbl>
              <a:tblPr firstRow="1" bandRow="1">
                <a:tableStyleId>{ED083AE6-46FA-4A59-8FB0-9F97EB10719F}</a:tableStyleId>
              </a:tblPr>
              <a:tblGrid>
                <a:gridCol w="1584176">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tblGrid>
              <a:tr h="370840">
                <a:tc>
                  <a:txBody>
                    <a:bodyPr/>
                    <a:lstStyle/>
                    <a:p>
                      <a:endParaRPr lang="en-GB" dirty="0"/>
                    </a:p>
                  </a:txBody>
                  <a:tcPr/>
                </a:tc>
                <a:tc>
                  <a:txBody>
                    <a:bodyPr/>
                    <a:lstStyle/>
                    <a:p>
                      <a:endParaRPr lang="en-GB" sz="1200" dirty="0" smtClean="0"/>
                    </a:p>
                    <a:p>
                      <a:endParaRPr lang="en-GB" sz="1200" dirty="0" smtClean="0"/>
                    </a:p>
                    <a:p>
                      <a:endParaRPr lang="en-GB" sz="1200" dirty="0" smtClean="0"/>
                    </a:p>
                    <a:p>
                      <a:endParaRPr lang="en-GB" sz="1200" dirty="0" smtClean="0"/>
                    </a:p>
                    <a:p>
                      <a:endParaRPr lang="en-GB" sz="1200" dirty="0" smtClean="0"/>
                    </a:p>
                    <a:p>
                      <a:endParaRPr lang="en-GB" sz="1200" dirty="0" smtClean="0"/>
                    </a:p>
                    <a:p>
                      <a:endParaRPr lang="en-GB" sz="1200" dirty="0"/>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10000"/>
                  </a:ext>
                </a:extLst>
              </a:tr>
              <a:tr h="376024">
                <a:tc>
                  <a:txBody>
                    <a:bodyPr/>
                    <a:lstStyle/>
                    <a:p>
                      <a:pPr marL="0" marR="0" indent="0" algn="l" defTabSz="914400" rtl="0" eaLnBrk="1" fontAlgn="auto" latinLnBrk="0" hangingPunct="1">
                        <a:lnSpc>
                          <a:spcPct val="250000"/>
                        </a:lnSpc>
                        <a:spcBef>
                          <a:spcPts val="0"/>
                        </a:spcBef>
                        <a:spcAft>
                          <a:spcPts val="0"/>
                        </a:spcAft>
                        <a:buClrTx/>
                        <a:buSzTx/>
                        <a:buFontTx/>
                        <a:buNone/>
                        <a:tabLst/>
                        <a:defRPr/>
                      </a:pPr>
                      <a:r>
                        <a:rPr lang="en-GB" sz="1200" b="1" dirty="0" smtClean="0"/>
                        <a:t>Name of Equipment</a:t>
                      </a:r>
                    </a:p>
                  </a:txBody>
                  <a:tcPr/>
                </a:tc>
                <a:tc>
                  <a:txBody>
                    <a:bodyPr/>
                    <a:lstStyle/>
                    <a:p>
                      <a:pPr>
                        <a:lnSpc>
                          <a:spcPct val="250000"/>
                        </a:lnSpc>
                      </a:pPr>
                      <a:endParaRPr lang="en-GB" sz="1200" dirty="0"/>
                    </a:p>
                  </a:txBody>
                  <a:tcPr/>
                </a:tc>
                <a:tc>
                  <a:txBody>
                    <a:bodyPr/>
                    <a:lstStyle/>
                    <a:p>
                      <a:pPr>
                        <a:lnSpc>
                          <a:spcPct val="250000"/>
                        </a:lnSpc>
                      </a:pPr>
                      <a:endParaRPr lang="en-GB" sz="1200" dirty="0"/>
                    </a:p>
                  </a:txBody>
                  <a:tcPr/>
                </a:tc>
                <a:tc>
                  <a:txBody>
                    <a:bodyPr/>
                    <a:lstStyle/>
                    <a:p>
                      <a:pPr>
                        <a:lnSpc>
                          <a:spcPct val="250000"/>
                        </a:lnSpc>
                      </a:pPr>
                      <a:endParaRPr lang="en-GB" sz="1200" dirty="0"/>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250000"/>
                        </a:lnSpc>
                        <a:spcBef>
                          <a:spcPts val="0"/>
                        </a:spcBef>
                        <a:spcAft>
                          <a:spcPts val="0"/>
                        </a:spcAft>
                        <a:buClrTx/>
                        <a:buSzTx/>
                        <a:buFontTx/>
                        <a:buNone/>
                        <a:tabLst/>
                        <a:defRPr/>
                      </a:pPr>
                      <a:r>
                        <a:rPr lang="en-GB" sz="1200" b="1" dirty="0" smtClean="0"/>
                        <a:t>Used</a:t>
                      </a:r>
                      <a:r>
                        <a:rPr lang="en-GB" sz="1200" b="1" baseline="0" dirty="0" smtClean="0"/>
                        <a:t> </a:t>
                      </a:r>
                      <a:r>
                        <a:rPr lang="en-GB" sz="1200" b="1" dirty="0" smtClean="0"/>
                        <a:t>to Measure…</a:t>
                      </a:r>
                    </a:p>
                  </a:txBody>
                  <a:tcPr/>
                </a:tc>
                <a:tc>
                  <a:txBody>
                    <a:bodyPr/>
                    <a:lstStyle/>
                    <a:p>
                      <a:pPr>
                        <a:lnSpc>
                          <a:spcPct val="250000"/>
                        </a:lnSpc>
                      </a:pPr>
                      <a:endParaRPr lang="en-GB" sz="1200" dirty="0"/>
                    </a:p>
                  </a:txBody>
                  <a:tcPr/>
                </a:tc>
                <a:tc>
                  <a:txBody>
                    <a:bodyPr/>
                    <a:lstStyle/>
                    <a:p>
                      <a:pPr>
                        <a:lnSpc>
                          <a:spcPct val="250000"/>
                        </a:lnSpc>
                      </a:pPr>
                      <a:endParaRPr lang="en-GB" sz="1200" dirty="0"/>
                    </a:p>
                  </a:txBody>
                  <a:tcPr/>
                </a:tc>
                <a:tc>
                  <a:txBody>
                    <a:bodyPr/>
                    <a:lstStyle/>
                    <a:p>
                      <a:pPr>
                        <a:lnSpc>
                          <a:spcPct val="250000"/>
                        </a:lnSpc>
                      </a:pPr>
                      <a:endParaRPr lang="en-GB" sz="1200" dirty="0"/>
                    </a:p>
                  </a:txBody>
                  <a:tcPr/>
                </a:tc>
                <a:extLst>
                  <a:ext uri="{0D108BD9-81ED-4DB2-BD59-A6C34878D82A}">
                    <a16:rowId xmlns:a16="http://schemas.microsoft.com/office/drawing/2014/main" val="10002"/>
                  </a:ext>
                </a:extLst>
              </a:tr>
              <a:tr h="370840">
                <a:tc>
                  <a:txBody>
                    <a:bodyPr/>
                    <a:lstStyle/>
                    <a:p>
                      <a:pPr>
                        <a:lnSpc>
                          <a:spcPct val="250000"/>
                        </a:lnSpc>
                      </a:pPr>
                      <a:r>
                        <a:rPr lang="en-GB" sz="1200" b="1" dirty="0" smtClean="0"/>
                        <a:t>Unit (e.g.</a:t>
                      </a:r>
                      <a:r>
                        <a:rPr lang="en-GB" sz="1200" b="1" baseline="0" dirty="0" smtClean="0"/>
                        <a:t> grams, etc.)</a:t>
                      </a:r>
                      <a:endParaRPr lang="en-GB" sz="1200" b="1" dirty="0"/>
                    </a:p>
                  </a:txBody>
                  <a:tcPr/>
                </a:tc>
                <a:tc>
                  <a:txBody>
                    <a:bodyPr/>
                    <a:lstStyle/>
                    <a:p>
                      <a:pPr>
                        <a:lnSpc>
                          <a:spcPct val="250000"/>
                        </a:lnSpc>
                      </a:pPr>
                      <a:endParaRPr lang="en-GB" sz="1200" dirty="0"/>
                    </a:p>
                  </a:txBody>
                  <a:tcPr/>
                </a:tc>
                <a:tc>
                  <a:txBody>
                    <a:bodyPr/>
                    <a:lstStyle/>
                    <a:p>
                      <a:pPr>
                        <a:lnSpc>
                          <a:spcPct val="250000"/>
                        </a:lnSpc>
                      </a:pPr>
                      <a:endParaRPr lang="en-GB" sz="1200" dirty="0"/>
                    </a:p>
                  </a:txBody>
                  <a:tcPr/>
                </a:tc>
                <a:tc>
                  <a:txBody>
                    <a:bodyPr/>
                    <a:lstStyle/>
                    <a:p>
                      <a:pPr>
                        <a:lnSpc>
                          <a:spcPct val="250000"/>
                        </a:lnSpc>
                      </a:pPr>
                      <a:endParaRPr lang="en-GB" sz="1200" dirty="0"/>
                    </a:p>
                  </a:txBody>
                  <a:tcPr/>
                </a:tc>
                <a:extLst>
                  <a:ext uri="{0D108BD9-81ED-4DB2-BD59-A6C34878D82A}">
                    <a16:rowId xmlns:a16="http://schemas.microsoft.com/office/drawing/2014/main" val="10003"/>
                  </a:ext>
                </a:extLst>
              </a:tr>
            </a:tbl>
          </a:graphicData>
        </a:graphic>
      </p:graphicFrame>
      <p:pic>
        <p:nvPicPr>
          <p:cNvPr id="8" name="Picture 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078035" y="3068960"/>
            <a:ext cx="1062933" cy="1235968"/>
          </a:xfrm>
          <a:prstGeom prst="rect">
            <a:avLst/>
          </a:prstGeom>
        </p:spPr>
      </p:pic>
      <p:pic>
        <p:nvPicPr>
          <p:cNvPr id="10" name="Picture 9"/>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3501008" y="3140968"/>
            <a:ext cx="1420890" cy="1040849"/>
          </a:xfrm>
          <a:prstGeom prst="rect">
            <a:avLst/>
          </a:prstGeom>
        </p:spPr>
      </p:pic>
      <p:pic>
        <p:nvPicPr>
          <p:cNvPr id="11" name="Picture 10"/>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5211221" y="3129782"/>
            <a:ext cx="1242115" cy="1091306"/>
          </a:xfrm>
          <a:prstGeom prst="rect">
            <a:avLst/>
          </a:prstGeom>
        </p:spPr>
      </p:pic>
      <p:graphicFrame>
        <p:nvGraphicFramePr>
          <p:cNvPr id="7" name="Table 6"/>
          <p:cNvGraphicFramePr>
            <a:graphicFrameLocks noGrp="1"/>
          </p:cNvGraphicFramePr>
          <p:nvPr>
            <p:extLst/>
          </p:nvPr>
        </p:nvGraphicFramePr>
        <p:xfrm>
          <a:off x="292075" y="7244144"/>
          <a:ext cx="6273851" cy="1790472"/>
        </p:xfrm>
        <a:graphic>
          <a:graphicData uri="http://schemas.openxmlformats.org/drawingml/2006/table">
            <a:tbl>
              <a:tblPr firstRow="1" bandRow="1">
                <a:tableStyleId>{1E171933-4619-4E11-9A3F-F7608DF75F80}</a:tableStyleId>
              </a:tblPr>
              <a:tblGrid>
                <a:gridCol w="657227">
                  <a:extLst>
                    <a:ext uri="{9D8B030D-6E8A-4147-A177-3AD203B41FA5}">
                      <a16:colId xmlns:a16="http://schemas.microsoft.com/office/drawing/2014/main" val="20000"/>
                    </a:ext>
                  </a:extLst>
                </a:gridCol>
                <a:gridCol w="1615602">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gridCol w="884387">
                  <a:extLst>
                    <a:ext uri="{9D8B030D-6E8A-4147-A177-3AD203B41FA5}">
                      <a16:colId xmlns:a16="http://schemas.microsoft.com/office/drawing/2014/main" val="20003"/>
                    </a:ext>
                  </a:extLst>
                </a:gridCol>
                <a:gridCol w="884387">
                  <a:extLst>
                    <a:ext uri="{9D8B030D-6E8A-4147-A177-3AD203B41FA5}">
                      <a16:colId xmlns:a16="http://schemas.microsoft.com/office/drawing/2014/main" val="20004"/>
                    </a:ext>
                  </a:extLst>
                </a:gridCol>
              </a:tblGrid>
              <a:tr h="373152">
                <a:tc>
                  <a:txBody>
                    <a:bodyPr/>
                    <a:lstStyle/>
                    <a:p>
                      <a:pPr algn="ct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t>Measure</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t>Description</a:t>
                      </a:r>
                      <a:r>
                        <a:rPr lang="en-GB" sz="1200" baseline="0" dirty="0" smtClean="0"/>
                        <a:t> of Test</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t>Completed</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smtClean="0"/>
                        <a:t>Verified</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n-GB" sz="1200" dirty="0" smtClean="0"/>
                        <a:t>Test 1</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pPr>
                      <a:r>
                        <a:rPr lang="en-GB" sz="1200" dirty="0" smtClean="0"/>
                        <a:t>50g rice </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pPr>
                      <a:r>
                        <a:rPr lang="en-GB" sz="1200" dirty="0" smtClean="0"/>
                        <a:t>Using scales complete</a:t>
                      </a:r>
                      <a:r>
                        <a:rPr lang="en-GB" sz="1200" baseline="0" dirty="0" smtClean="0"/>
                        <a:t> the task</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lgn="ctr">
                        <a:lnSpc>
                          <a:spcPct val="100000"/>
                        </a:lnSpc>
                        <a:buFont typeface="Wingdings" panose="05000000000000000000" pitchFamily="2" charset="2"/>
                        <a:buChar char="q"/>
                      </a:pPr>
                      <a:r>
                        <a:rPr lang="en-GB" sz="2500" dirty="0" smtClean="0"/>
                        <a:t> </a:t>
                      </a:r>
                      <a:endParaRPr lang="en-GB" sz="25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pP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n-GB" sz="1200" dirty="0" smtClean="0"/>
                        <a:t>Test 2</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pPr>
                      <a:r>
                        <a:rPr lang="en-GB" sz="1100" dirty="0" smtClean="0"/>
                        <a:t>100ml water</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pPr>
                      <a:r>
                        <a:rPr lang="en-GB" sz="1200" dirty="0" smtClean="0"/>
                        <a:t>Use a jug to achieve this</a:t>
                      </a:r>
                      <a:r>
                        <a:rPr lang="en-GB" sz="1200" baseline="0" dirty="0" smtClean="0"/>
                        <a:t> task</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lgn="ctr">
                        <a:lnSpc>
                          <a:spcPct val="100000"/>
                        </a:lnSpc>
                        <a:buFont typeface="Wingdings" panose="05000000000000000000" pitchFamily="2" charset="2"/>
                        <a:buChar char="q"/>
                      </a:pPr>
                      <a:r>
                        <a:rPr lang="en-GB" sz="2500" dirty="0" smtClean="0"/>
                        <a:t> </a:t>
                      </a:r>
                      <a:endParaRPr lang="en-GB" sz="25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pP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lang="en-GB" sz="1200" dirty="0" smtClean="0"/>
                        <a:t>Test 3</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pPr>
                      <a:r>
                        <a:rPr lang="en-GB" sz="1200" dirty="0" smtClean="0"/>
                        <a:t>Demonstrate how to set scales</a:t>
                      </a:r>
                      <a:r>
                        <a:rPr lang="en-GB" sz="1200" baseline="0" dirty="0" smtClean="0"/>
                        <a:t> to zero</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pPr>
                      <a:r>
                        <a:rPr lang="en-GB" sz="1200" dirty="0" smtClean="0"/>
                        <a:t>Using</a:t>
                      </a:r>
                      <a:r>
                        <a:rPr lang="en-GB" sz="1200" baseline="0" dirty="0" smtClean="0"/>
                        <a:t> an empty bowl show how you reset </a:t>
                      </a:r>
                      <a:r>
                        <a:rPr lang="en-GB" sz="1200" baseline="0" smtClean="0"/>
                        <a:t>a scale to 0</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lgn="ctr">
                        <a:lnSpc>
                          <a:spcPct val="100000"/>
                        </a:lnSpc>
                        <a:buFont typeface="Wingdings" panose="05000000000000000000" pitchFamily="2" charset="2"/>
                        <a:buChar char="q"/>
                      </a:pPr>
                      <a:r>
                        <a:rPr lang="en-GB" sz="2500" dirty="0" smtClean="0"/>
                        <a:t> </a:t>
                      </a:r>
                      <a:endParaRPr lang="en-GB" sz="25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pP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763783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01208" y="9540116"/>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ontent Placeholder 2"/>
          <p:cNvSpPr txBox="1">
            <a:spLocks/>
          </p:cNvSpPr>
          <p:nvPr/>
        </p:nvSpPr>
        <p:spPr>
          <a:xfrm>
            <a:off x="188640" y="200472"/>
            <a:ext cx="6480720" cy="9433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GB" sz="2000" b="1" u="sng" dirty="0" smtClean="0"/>
              <a:t>Pastry</a:t>
            </a:r>
            <a:endParaRPr lang="en-GB" sz="2000" dirty="0"/>
          </a:p>
          <a:p>
            <a:pPr marL="0" indent="0">
              <a:spcBef>
                <a:spcPts val="0"/>
              </a:spcBef>
              <a:buNone/>
            </a:pPr>
            <a:r>
              <a:rPr lang="en-GB" sz="1200" dirty="0"/>
              <a:t> </a:t>
            </a:r>
            <a:endParaRPr lang="en-GB" sz="1200" dirty="0" smtClean="0"/>
          </a:p>
          <a:p>
            <a:pPr marL="0" indent="0">
              <a:spcBef>
                <a:spcPts val="0"/>
              </a:spcBef>
              <a:buNone/>
              <a:defRPr/>
            </a:pPr>
            <a:r>
              <a:rPr lang="en-GB" sz="1200" b="1" u="sng" dirty="0">
                <a:latin typeface="Calibri" charset="0"/>
                <a:cs typeface="Arial" charset="0"/>
              </a:rPr>
              <a:t>Today’s Learning Objectives</a:t>
            </a:r>
            <a:r>
              <a:rPr lang="en-GB" sz="1200" dirty="0">
                <a:latin typeface="Calibri" charset="0"/>
                <a:cs typeface="Arial" charset="0"/>
              </a:rPr>
              <a:t>: </a:t>
            </a:r>
            <a:r>
              <a:rPr lang="en-GB" sz="1200" i="1" dirty="0">
                <a:solidFill>
                  <a:srgbClr val="FF0000"/>
                </a:solidFill>
                <a:latin typeface="Calibri" charset="0"/>
                <a:cs typeface="Arial" charset="0"/>
              </a:rPr>
              <a:t>(Tick each objective once you think you have met it during the lesson)</a:t>
            </a:r>
          </a:p>
          <a:p>
            <a:pPr>
              <a:spcBef>
                <a:spcPts val="0"/>
              </a:spcBef>
              <a:buFont typeface="Wingdings" panose="05000000000000000000" pitchFamily="2" charset="2"/>
              <a:buChar char="q"/>
            </a:pPr>
            <a:r>
              <a:rPr lang="en-GB" sz="1200" dirty="0" smtClean="0"/>
              <a:t>To </a:t>
            </a:r>
            <a:r>
              <a:rPr lang="en-GB" sz="1200" dirty="0"/>
              <a:t>be able to identify products made using </a:t>
            </a:r>
            <a:r>
              <a:rPr lang="en-GB" sz="1200" dirty="0" smtClean="0"/>
              <a:t>pastry.</a:t>
            </a:r>
          </a:p>
          <a:p>
            <a:pPr>
              <a:spcBef>
                <a:spcPts val="0"/>
              </a:spcBef>
              <a:buFont typeface="Wingdings" panose="05000000000000000000" pitchFamily="2" charset="2"/>
              <a:buChar char="q"/>
            </a:pPr>
            <a:r>
              <a:rPr lang="en-GB" sz="1200" dirty="0" smtClean="0"/>
              <a:t>To </a:t>
            </a:r>
            <a:r>
              <a:rPr lang="en-GB" sz="1200" dirty="0"/>
              <a:t>understand the process of making shortcrust pastry.</a:t>
            </a:r>
          </a:p>
          <a:p>
            <a:pPr marL="0" indent="0">
              <a:spcBef>
                <a:spcPts val="0"/>
              </a:spcBef>
              <a:buNone/>
            </a:pPr>
            <a:endParaRPr lang="en-GB" sz="1200" dirty="0" smtClean="0"/>
          </a:p>
          <a:p>
            <a:pPr marL="0" indent="0">
              <a:spcBef>
                <a:spcPts val="0"/>
              </a:spcBef>
              <a:buNone/>
            </a:pPr>
            <a:r>
              <a:rPr lang="en-GB" sz="1200" dirty="0"/>
              <a:t>Different types of pastry can be used to </a:t>
            </a:r>
            <a:r>
              <a:rPr lang="en-GB" sz="1200" dirty="0" smtClean="0"/>
              <a:t>make different </a:t>
            </a:r>
            <a:r>
              <a:rPr lang="en-GB" sz="1200" dirty="0"/>
              <a:t>food </a:t>
            </a:r>
            <a:r>
              <a:rPr lang="en-GB" sz="1200" dirty="0" smtClean="0"/>
              <a:t>products.</a:t>
            </a:r>
          </a:p>
          <a:p>
            <a:pPr marL="0" indent="0">
              <a:spcBef>
                <a:spcPts val="0"/>
              </a:spcBef>
              <a:buNone/>
            </a:pPr>
            <a:endParaRPr lang="en-GB" sz="1200" dirty="0"/>
          </a:p>
          <a:p>
            <a:pPr marL="0" indent="0">
              <a:spcBef>
                <a:spcPts val="0"/>
              </a:spcBef>
              <a:buNone/>
            </a:pPr>
            <a:r>
              <a:rPr lang="en-GB" sz="1200" b="1" dirty="0" smtClean="0"/>
              <a:t>TASK:</a:t>
            </a:r>
            <a:r>
              <a:rPr lang="en-GB" sz="1200" dirty="0" smtClean="0"/>
              <a:t> </a:t>
            </a:r>
            <a:r>
              <a:rPr lang="en-GB" sz="1200" b="1" dirty="0" smtClean="0"/>
              <a:t>Identify four different types of pastry, and suggest examples of food products that each one is used to make.</a:t>
            </a:r>
            <a:endParaRPr lang="en-GB" sz="1200" b="1" dirty="0"/>
          </a:p>
          <a:p>
            <a:pPr>
              <a:lnSpc>
                <a:spcPct val="150000"/>
              </a:lnSpc>
              <a:spcBef>
                <a:spcPts val="0"/>
              </a:spcBef>
            </a:pPr>
            <a:r>
              <a:rPr lang="en-GB" sz="1200" dirty="0" smtClean="0"/>
              <a:t>___________________________, </a:t>
            </a:r>
            <a:r>
              <a:rPr lang="en-GB" sz="1200" dirty="0"/>
              <a:t>which is used for </a:t>
            </a:r>
            <a:r>
              <a:rPr lang="en-GB" sz="1200" dirty="0" smtClean="0"/>
              <a:t>____________________________________</a:t>
            </a:r>
            <a:endParaRPr lang="en-GB" sz="1200" dirty="0"/>
          </a:p>
          <a:p>
            <a:pPr>
              <a:lnSpc>
                <a:spcPct val="150000"/>
              </a:lnSpc>
              <a:spcBef>
                <a:spcPts val="0"/>
              </a:spcBef>
            </a:pPr>
            <a:r>
              <a:rPr lang="en-GB" sz="1200" dirty="0"/>
              <a:t>___________________________, which is used for ____________________________________</a:t>
            </a:r>
          </a:p>
          <a:p>
            <a:pPr>
              <a:lnSpc>
                <a:spcPct val="150000"/>
              </a:lnSpc>
              <a:spcBef>
                <a:spcPts val="0"/>
              </a:spcBef>
            </a:pPr>
            <a:r>
              <a:rPr lang="en-GB" sz="1200" dirty="0"/>
              <a:t>___________________________, which is used for ____________________________________</a:t>
            </a:r>
          </a:p>
          <a:p>
            <a:pPr>
              <a:lnSpc>
                <a:spcPct val="150000"/>
              </a:lnSpc>
              <a:spcBef>
                <a:spcPts val="0"/>
              </a:spcBef>
            </a:pPr>
            <a:r>
              <a:rPr lang="en-GB" sz="1200" dirty="0"/>
              <a:t>___________________________, which is used for ____________________________________</a:t>
            </a:r>
          </a:p>
          <a:p>
            <a:pPr marL="0" indent="0">
              <a:spcBef>
                <a:spcPts val="0"/>
              </a:spcBef>
              <a:buNone/>
            </a:pPr>
            <a:endParaRPr lang="en-GB" sz="1200" dirty="0" smtClean="0"/>
          </a:p>
          <a:p>
            <a:pPr marL="0" indent="0">
              <a:spcBef>
                <a:spcPts val="0"/>
              </a:spcBef>
              <a:buNone/>
            </a:pPr>
            <a:r>
              <a:rPr lang="en-GB" sz="1200" b="1" dirty="0" smtClean="0"/>
              <a:t>What ingredients are used to make shortcrust pastry? Can you explain why they are used?</a:t>
            </a:r>
          </a:p>
          <a:p>
            <a:pPr marL="0" indent="0">
              <a:lnSpc>
                <a:spcPct val="150000"/>
              </a:lnSpc>
              <a:spcBef>
                <a:spcPts val="0"/>
              </a:spcBef>
              <a:buNone/>
            </a:pPr>
            <a:r>
              <a:rPr lang="en-GB" sz="1200" dirty="0" smtClean="0"/>
              <a:t>______________________________________________________________________________________________________________________________________________________________________________________________________________________________________________________</a:t>
            </a:r>
          </a:p>
          <a:p>
            <a:pPr marL="0" indent="0">
              <a:spcBef>
                <a:spcPts val="0"/>
              </a:spcBef>
              <a:buNone/>
            </a:pPr>
            <a:endParaRPr lang="en-GB" sz="1200" dirty="0"/>
          </a:p>
          <a:p>
            <a:pPr marL="0" indent="0">
              <a:spcBef>
                <a:spcPts val="0"/>
              </a:spcBef>
              <a:buNone/>
            </a:pPr>
            <a:r>
              <a:rPr lang="en-GB" sz="1200" b="1" dirty="0" smtClean="0"/>
              <a:t>What is the general rule in terms of quantities of key ingredients used to make shortcrust pastry?</a:t>
            </a:r>
          </a:p>
          <a:p>
            <a:pPr marL="0" indent="0">
              <a:lnSpc>
                <a:spcPct val="150000"/>
              </a:lnSpc>
              <a:spcBef>
                <a:spcPts val="0"/>
              </a:spcBef>
              <a:buNone/>
            </a:pPr>
            <a:r>
              <a:rPr lang="en-GB" sz="1200" dirty="0"/>
              <a:t>____________________________________________________________________________________________________________________________________________________________________</a:t>
            </a:r>
          </a:p>
          <a:p>
            <a:pPr marL="0" indent="0">
              <a:spcBef>
                <a:spcPts val="0"/>
              </a:spcBef>
              <a:buNone/>
            </a:pPr>
            <a:endParaRPr lang="en-GB" sz="1200" dirty="0" smtClean="0"/>
          </a:p>
          <a:p>
            <a:pPr marL="0" indent="0">
              <a:lnSpc>
                <a:spcPct val="150000"/>
              </a:lnSpc>
              <a:spcBef>
                <a:spcPts val="0"/>
              </a:spcBef>
              <a:buNone/>
            </a:pPr>
            <a:r>
              <a:rPr lang="en-GB" sz="1200" b="1" dirty="0" smtClean="0"/>
              <a:t>How much fat would you need to make a batch of pastry if you have 200g flour?</a:t>
            </a:r>
            <a:r>
              <a:rPr lang="en-GB" sz="1200" dirty="0" smtClean="0"/>
              <a:t>  _______________</a:t>
            </a:r>
          </a:p>
          <a:p>
            <a:pPr marL="0" indent="0">
              <a:lnSpc>
                <a:spcPct val="150000"/>
              </a:lnSpc>
              <a:spcBef>
                <a:spcPts val="0"/>
              </a:spcBef>
              <a:buNone/>
            </a:pPr>
            <a:r>
              <a:rPr lang="en-GB" sz="1200" b="1" dirty="0" smtClean="0"/>
              <a:t>How much flour would you need to make a batch of pastry if you have 150g fat?</a:t>
            </a:r>
            <a:r>
              <a:rPr lang="en-GB" sz="1200" dirty="0" smtClean="0"/>
              <a:t>  _______________</a:t>
            </a:r>
            <a:endParaRPr lang="en-GB" sz="1200" dirty="0"/>
          </a:p>
          <a:p>
            <a:pPr marL="0" indent="0">
              <a:spcBef>
                <a:spcPts val="0"/>
              </a:spcBef>
              <a:buNone/>
            </a:pPr>
            <a:endParaRPr lang="en-GB" sz="1200" dirty="0" smtClean="0"/>
          </a:p>
          <a:p>
            <a:pPr marL="0" indent="0">
              <a:spcBef>
                <a:spcPts val="0"/>
              </a:spcBef>
              <a:buNone/>
            </a:pPr>
            <a:r>
              <a:rPr lang="en-GB" sz="1200" b="1" dirty="0" smtClean="0"/>
              <a:t>What skills and techniques are used to make shortcrust pastry?</a:t>
            </a:r>
          </a:p>
          <a:p>
            <a:pPr marL="0" indent="0">
              <a:lnSpc>
                <a:spcPct val="150000"/>
              </a:lnSpc>
              <a:spcBef>
                <a:spcPts val="0"/>
              </a:spcBef>
              <a:buNone/>
            </a:pPr>
            <a:r>
              <a:rPr lang="en-GB" sz="1200" dirty="0" smtClean="0"/>
              <a:t>____________________________________________________________________________________________________________________________________________________________________</a:t>
            </a:r>
            <a:r>
              <a:rPr lang="en-GB" sz="1200" dirty="0"/>
              <a:t>____________________________________________________________________________________________________________________________________________________________________</a:t>
            </a:r>
          </a:p>
          <a:p>
            <a:pPr marL="0" indent="0">
              <a:spcBef>
                <a:spcPts val="0"/>
              </a:spcBef>
              <a:buNone/>
            </a:pPr>
            <a:endParaRPr lang="en-GB" sz="1200" dirty="0" smtClean="0"/>
          </a:p>
          <a:p>
            <a:pPr marL="0" indent="0">
              <a:spcBef>
                <a:spcPts val="0"/>
              </a:spcBef>
              <a:buNone/>
            </a:pPr>
            <a:r>
              <a:rPr lang="en-GB" sz="1200" dirty="0" smtClean="0"/>
              <a:t>Pastry is a versatile product and can be used to make a number of foods. It is, however, high in fat. </a:t>
            </a:r>
          </a:p>
          <a:p>
            <a:pPr marL="0" indent="0">
              <a:spcBef>
                <a:spcPts val="0"/>
              </a:spcBef>
              <a:buNone/>
            </a:pPr>
            <a:endParaRPr lang="en-GB" sz="1200" dirty="0"/>
          </a:p>
          <a:p>
            <a:pPr marL="0" indent="0">
              <a:spcBef>
                <a:spcPts val="0"/>
              </a:spcBef>
              <a:buNone/>
            </a:pPr>
            <a:r>
              <a:rPr lang="en-GB" sz="1200" b="1" dirty="0" smtClean="0"/>
              <a:t>How could you make the nutritional value of pastry products healthier? </a:t>
            </a:r>
          </a:p>
          <a:p>
            <a:pPr marL="0" indent="0">
              <a:lnSpc>
                <a:spcPct val="150000"/>
              </a:lnSpc>
              <a:spcBef>
                <a:spcPts val="0"/>
              </a:spcBef>
              <a:buNone/>
            </a:pPr>
            <a:r>
              <a:rPr lang="en-GB" sz="1200" dirty="0" smtClean="0"/>
              <a:t>__________________________________________________________________________________</a:t>
            </a:r>
          </a:p>
          <a:p>
            <a:pPr marL="0" indent="0">
              <a:lnSpc>
                <a:spcPct val="150000"/>
              </a:lnSpc>
              <a:spcBef>
                <a:spcPts val="0"/>
              </a:spcBef>
              <a:buNone/>
            </a:pPr>
            <a:r>
              <a:rPr lang="en-GB" sz="1200" dirty="0" smtClean="0"/>
              <a:t>__________________________________________________________________________________</a:t>
            </a:r>
          </a:p>
          <a:p>
            <a:pPr marL="0" indent="0">
              <a:lnSpc>
                <a:spcPct val="150000"/>
              </a:lnSpc>
              <a:spcBef>
                <a:spcPts val="0"/>
              </a:spcBef>
              <a:buNone/>
            </a:pPr>
            <a:r>
              <a:rPr lang="en-GB" sz="1200" dirty="0" smtClean="0"/>
              <a:t>__________________________________________________________________________________</a:t>
            </a:r>
          </a:p>
          <a:p>
            <a:pPr marL="0" indent="0">
              <a:lnSpc>
                <a:spcPct val="150000"/>
              </a:lnSpc>
              <a:spcBef>
                <a:spcPts val="0"/>
              </a:spcBef>
              <a:buNone/>
            </a:pPr>
            <a:r>
              <a:rPr lang="en-GB" sz="1200" dirty="0" smtClean="0"/>
              <a:t>__________________________________________________________________________________</a:t>
            </a: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a:p>
        </p:txBody>
      </p:sp>
      <p:sp>
        <p:nvSpPr>
          <p:cNvPr id="6" name="Rectangle 5"/>
          <p:cNvSpPr/>
          <p:nvPr/>
        </p:nvSpPr>
        <p:spPr>
          <a:xfrm>
            <a:off x="188640" y="704528"/>
            <a:ext cx="6480720" cy="648072"/>
          </a:xfrm>
          <a:prstGeom prst="rect">
            <a:avLst/>
          </a:prstGeom>
          <a:no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2" descr="http://t2.gstatic.com/images?q=tbn:ANd9GcT4ug1e2-wUuZ6JVUxBSNnocHBhUD_iDuTsDZ1CeVEc9adgUXPAAmcEc2k">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243145" y="117722"/>
            <a:ext cx="634478" cy="50469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Vegetarian Sausage Rolls"/>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5731719" y="131226"/>
            <a:ext cx="721617" cy="47769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4" descr="http://t0.gstatic.com/images?q=tbn:ANd9GcRjbaM7u5XEIgyv_6kplrIpLPy1WRk_2TskI5bL8mvxFaCmvPPf9xqEVZrs">
            <a:hlinkClick r:id="rId6"/>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548680" y="126500"/>
            <a:ext cx="648072" cy="48714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6" descr="http://www.wokinabox.com.au/system/foods/images/000/000/025/large/spring-rolls.jpg"/>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a:stretch/>
        </p:blipFill>
        <p:spPr bwMode="auto">
          <a:xfrm>
            <a:off x="2050848" y="149830"/>
            <a:ext cx="669195" cy="4404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03815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01208" y="9540116"/>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ontent Placeholder 2"/>
          <p:cNvSpPr txBox="1">
            <a:spLocks/>
          </p:cNvSpPr>
          <p:nvPr/>
        </p:nvSpPr>
        <p:spPr>
          <a:xfrm>
            <a:off x="188640" y="200472"/>
            <a:ext cx="6480720" cy="9433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GB" sz="2000" b="1" u="sng" dirty="0" smtClean="0"/>
              <a:t>Savoury Tart Design Ideas</a:t>
            </a:r>
            <a:endParaRPr lang="en-GB" sz="2000" dirty="0"/>
          </a:p>
          <a:p>
            <a:pPr marL="0" indent="0">
              <a:spcBef>
                <a:spcPts val="0"/>
              </a:spcBef>
              <a:buNone/>
            </a:pPr>
            <a:r>
              <a:rPr lang="en-GB" sz="1200" dirty="0"/>
              <a:t> </a:t>
            </a:r>
            <a:endParaRPr lang="en-GB" sz="1200" dirty="0" smtClean="0"/>
          </a:p>
          <a:p>
            <a:pPr marL="0" indent="0">
              <a:spcBef>
                <a:spcPts val="0"/>
              </a:spcBef>
              <a:buNone/>
              <a:defRPr/>
            </a:pPr>
            <a:r>
              <a:rPr lang="en-GB" sz="1200" b="1" u="sng" dirty="0">
                <a:latin typeface="Calibri" charset="0"/>
                <a:cs typeface="Arial" charset="0"/>
              </a:rPr>
              <a:t>Today’s Learning Objectives</a:t>
            </a:r>
            <a:r>
              <a:rPr lang="en-GB" sz="1200" dirty="0">
                <a:latin typeface="Calibri" charset="0"/>
                <a:cs typeface="Arial" charset="0"/>
              </a:rPr>
              <a:t>: </a:t>
            </a:r>
            <a:r>
              <a:rPr lang="en-GB" sz="1200" i="1" dirty="0">
                <a:solidFill>
                  <a:srgbClr val="FF0000"/>
                </a:solidFill>
                <a:latin typeface="Calibri" charset="0"/>
                <a:cs typeface="Arial" charset="0"/>
              </a:rPr>
              <a:t>(Tick each objective once you think you have met it during the lesson)</a:t>
            </a:r>
          </a:p>
          <a:p>
            <a:pPr>
              <a:spcBef>
                <a:spcPts val="0"/>
              </a:spcBef>
              <a:buFont typeface="Wingdings" panose="05000000000000000000" pitchFamily="2" charset="2"/>
              <a:buChar char="q"/>
            </a:pPr>
            <a:r>
              <a:rPr lang="en-GB" sz="1200" dirty="0" smtClean="0"/>
              <a:t>To be able to consider appropriate ingredients to add to a savoury tart.</a:t>
            </a:r>
          </a:p>
          <a:p>
            <a:pPr>
              <a:spcBef>
                <a:spcPts val="0"/>
              </a:spcBef>
              <a:buFont typeface="Wingdings" panose="05000000000000000000" pitchFamily="2" charset="2"/>
              <a:buChar char="q"/>
            </a:pPr>
            <a:r>
              <a:rPr lang="en-GB" sz="1200" dirty="0" smtClean="0"/>
              <a:t>To demonstrate an understanding of how to design a savoury tart considering sensory features.</a:t>
            </a:r>
            <a:endParaRPr lang="en-GB" sz="1200" dirty="0"/>
          </a:p>
          <a:p>
            <a:pPr marL="0" indent="0">
              <a:spcBef>
                <a:spcPts val="0"/>
              </a:spcBef>
              <a:buNone/>
            </a:pPr>
            <a:endParaRPr lang="en-GB" sz="1200" b="1" dirty="0" smtClean="0"/>
          </a:p>
          <a:p>
            <a:pPr marL="0" indent="0">
              <a:spcBef>
                <a:spcPts val="0"/>
              </a:spcBef>
              <a:buNone/>
            </a:pPr>
            <a:r>
              <a:rPr lang="en-GB" sz="1200" b="1" dirty="0" smtClean="0"/>
              <a:t>TASK: Develop </a:t>
            </a:r>
            <a:r>
              <a:rPr lang="en-GB" sz="1200" b="1" dirty="0"/>
              <a:t>a spider diagram to consider ingredients that you could add to your savoury tarts. Think about whether each one will add flavour / colour / </a:t>
            </a:r>
            <a:r>
              <a:rPr lang="en-GB" sz="1200" b="1" dirty="0" smtClean="0"/>
              <a:t>texture.</a:t>
            </a:r>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r>
              <a:rPr lang="en-GB" sz="1200" b="1" dirty="0"/>
              <a:t>TASK: Draw a clear and detailed diagram of your chosen </a:t>
            </a:r>
            <a:r>
              <a:rPr lang="en-GB" sz="1200" b="1" dirty="0" smtClean="0"/>
              <a:t>design, </a:t>
            </a:r>
            <a:r>
              <a:rPr lang="en-GB" sz="1200" b="1" dirty="0"/>
              <a:t>and annotate it clearly to show the ingredients used.</a:t>
            </a:r>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a:p>
        </p:txBody>
      </p:sp>
      <p:sp>
        <p:nvSpPr>
          <p:cNvPr id="6" name="Rectangle 5"/>
          <p:cNvSpPr/>
          <p:nvPr/>
        </p:nvSpPr>
        <p:spPr>
          <a:xfrm>
            <a:off x="188640" y="704528"/>
            <a:ext cx="6480720" cy="648072"/>
          </a:xfrm>
          <a:prstGeom prst="rect">
            <a:avLst/>
          </a:prstGeom>
          <a:no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8" name="Table 7"/>
          <p:cNvGraphicFramePr>
            <a:graphicFrameLocks noGrp="1"/>
          </p:cNvGraphicFramePr>
          <p:nvPr>
            <p:extLst>
              <p:ext uri="{D42A27DB-BD31-4B8C-83A1-F6EECF244321}">
                <p14:modId xmlns:p14="http://schemas.microsoft.com/office/powerpoint/2010/main" val="572669576"/>
              </p:ext>
            </p:extLst>
          </p:nvPr>
        </p:nvGraphicFramePr>
        <p:xfrm>
          <a:off x="4653136" y="5241032"/>
          <a:ext cx="2071653" cy="4241292"/>
        </p:xfrm>
        <a:graphic>
          <a:graphicData uri="http://schemas.openxmlformats.org/drawingml/2006/table">
            <a:tbl>
              <a:tblPr firstRow="1" firstCol="1" bandRow="1">
                <a:tableStyleId>{ED083AE6-46FA-4A59-8FB0-9F97EB10719F}</a:tableStyleId>
              </a:tblPr>
              <a:tblGrid>
                <a:gridCol w="1855428">
                  <a:extLst>
                    <a:ext uri="{9D8B030D-6E8A-4147-A177-3AD203B41FA5}">
                      <a16:colId xmlns:a16="http://schemas.microsoft.com/office/drawing/2014/main" val="20000"/>
                    </a:ext>
                  </a:extLst>
                </a:gridCol>
                <a:gridCol w="216225">
                  <a:extLst>
                    <a:ext uri="{9D8B030D-6E8A-4147-A177-3AD203B41FA5}">
                      <a16:colId xmlns:a16="http://schemas.microsoft.com/office/drawing/2014/main" val="20001"/>
                    </a:ext>
                  </a:extLst>
                </a:gridCol>
              </a:tblGrid>
              <a:tr h="45211">
                <a:tc gridSpan="2">
                  <a:txBody>
                    <a:bodyPr/>
                    <a:lstStyle/>
                    <a:p>
                      <a:pPr algn="l">
                        <a:lnSpc>
                          <a:spcPct val="115000"/>
                        </a:lnSpc>
                        <a:spcAft>
                          <a:spcPts val="0"/>
                        </a:spcAft>
                      </a:pPr>
                      <a:r>
                        <a:rPr lang="en-GB" sz="1100" dirty="0" smtClean="0">
                          <a:effectLst/>
                        </a:rPr>
                        <a:t>Assessment Criteria Checklist</a:t>
                      </a:r>
                      <a:endParaRPr lang="en-GB" sz="1100" dirty="0">
                        <a:effectLst/>
                      </a:endParaRPr>
                    </a:p>
                  </a:txBody>
                  <a:tcPr marL="68547" marR="68547" marT="0" marB="0" anchor="ctr">
                    <a:solidFill>
                      <a:schemeClr val="bg1"/>
                    </a:solidFill>
                  </a:tcPr>
                </a:tc>
                <a:tc hMerge="1">
                  <a:txBody>
                    <a:bodyPr/>
                    <a:lstStyle/>
                    <a:p>
                      <a:pPr algn="ctr">
                        <a:lnSpc>
                          <a:spcPct val="115000"/>
                        </a:lnSpc>
                        <a:spcAft>
                          <a:spcPts val="0"/>
                        </a:spcAft>
                      </a:pPr>
                      <a:endParaRPr lang="en-GB"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150723">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dirty="0" smtClean="0"/>
                        <a:t>L3</a:t>
                      </a:r>
                      <a:r>
                        <a:rPr lang="en-GB" sz="1100" b="0" dirty="0" smtClean="0"/>
                        <a:t> - D</a:t>
                      </a:r>
                      <a:r>
                        <a:rPr lang="en-GB" sz="1100" b="0" baseline="0" dirty="0" smtClean="0"/>
                        <a:t>raw a neat diagram of your tart using pencil, and render it using colouring pencils. Label the additional ingredients.</a:t>
                      </a:r>
                      <a:endParaRPr lang="en-GB" sz="1100" b="0" dirty="0" smtClean="0"/>
                    </a:p>
                  </a:txBody>
                  <a:tcPr marL="68547" marR="68547" marT="0" marB="0" anchor="ctr">
                    <a:solidFill>
                      <a:schemeClr val="bg1"/>
                    </a:solidFill>
                  </a:tcPr>
                </a:tc>
                <a:tc>
                  <a:txBody>
                    <a:bodyPr/>
                    <a:lstStyle/>
                    <a:p>
                      <a:pPr>
                        <a:lnSpc>
                          <a:spcPct val="115000"/>
                        </a:lnSpc>
                        <a:spcAft>
                          <a:spcPts val="0"/>
                        </a:spcAft>
                      </a:pPr>
                      <a:endParaRPr lang="en-GB" sz="1100" dirty="0">
                        <a:effectLst/>
                        <a:latin typeface="Calibri"/>
                        <a:ea typeface="Calibri"/>
                        <a:cs typeface="Times New Roman"/>
                      </a:endParaRPr>
                    </a:p>
                  </a:txBody>
                  <a:tcPr marL="68547" marR="68547" marT="0" marB="0">
                    <a:solidFill>
                      <a:schemeClr val="bg1"/>
                    </a:solidFill>
                  </a:tcPr>
                </a:tc>
                <a:extLst>
                  <a:ext uri="{0D108BD9-81ED-4DB2-BD59-A6C34878D82A}">
                    <a16:rowId xmlns:a16="http://schemas.microsoft.com/office/drawing/2014/main" val="10001"/>
                  </a:ext>
                </a:extLst>
              </a:tr>
              <a:tr h="150692">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dirty="0" smtClean="0"/>
                        <a:t>L4</a:t>
                      </a:r>
                      <a:r>
                        <a:rPr lang="en-GB" sz="1100" b="0" dirty="0" smtClean="0"/>
                        <a:t> - Explain </a:t>
                      </a:r>
                      <a:r>
                        <a:rPr lang="en-GB" sz="1100" b="0" baseline="0" dirty="0" smtClean="0"/>
                        <a:t>why you have chosen the additional ingredients based on their sensory features, e.g. to add a crunchy texture. Use the Sensory Analysis Word Bank.</a:t>
                      </a:r>
                      <a:endParaRPr lang="en-GB" sz="1100" b="0" dirty="0" smtClean="0"/>
                    </a:p>
                  </a:txBody>
                  <a:tcPr marL="68547" marR="68547" marT="0" marB="0" anchor="ctr">
                    <a:solidFill>
                      <a:schemeClr val="bg1"/>
                    </a:solidFill>
                  </a:tcPr>
                </a:tc>
                <a:tc>
                  <a:txBody>
                    <a:bodyPr/>
                    <a:lstStyle/>
                    <a:p>
                      <a:pPr>
                        <a:lnSpc>
                          <a:spcPct val="115000"/>
                        </a:lnSpc>
                        <a:spcAft>
                          <a:spcPts val="0"/>
                        </a:spcAft>
                        <a:tabLst>
                          <a:tab pos="808355" algn="l"/>
                        </a:tabLst>
                      </a:pPr>
                      <a:endParaRPr lang="en-GB" sz="1100" dirty="0">
                        <a:effectLst/>
                        <a:latin typeface="Calibri"/>
                        <a:ea typeface="Calibri"/>
                        <a:cs typeface="Times New Roman"/>
                      </a:endParaRPr>
                    </a:p>
                  </a:txBody>
                  <a:tcPr marL="68547" marR="68547" marT="0" marB="0">
                    <a:solidFill>
                      <a:schemeClr val="bg1"/>
                    </a:solidFill>
                  </a:tcPr>
                </a:tc>
                <a:extLst>
                  <a:ext uri="{0D108BD9-81ED-4DB2-BD59-A6C34878D82A}">
                    <a16:rowId xmlns:a16="http://schemas.microsoft.com/office/drawing/2014/main" val="10002"/>
                  </a:ext>
                </a:extLst>
              </a:tr>
              <a:tr h="150723">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dirty="0" smtClean="0"/>
                        <a:t>L5</a:t>
                      </a:r>
                      <a:r>
                        <a:rPr lang="en-GB" sz="1100" b="0" dirty="0" smtClean="0"/>
                        <a:t> - </a:t>
                      </a:r>
                      <a:r>
                        <a:rPr lang="en-GB" sz="1100" b="0" baseline="0" dirty="0" smtClean="0"/>
                        <a:t>Identify the nutrients provided by the additional ingredients. Label the other ingredients used to make the savoury tart.</a:t>
                      </a:r>
                      <a:endParaRPr lang="en-GB" sz="1100" b="0" dirty="0" smtClean="0"/>
                    </a:p>
                  </a:txBody>
                  <a:tcPr marL="68547" marR="68547" marT="0" marB="0" anchor="ctr">
                    <a:solidFill>
                      <a:schemeClr val="bg1"/>
                    </a:solidFill>
                  </a:tcPr>
                </a:tc>
                <a:tc>
                  <a:txBody>
                    <a:bodyPr/>
                    <a:lstStyle/>
                    <a:p>
                      <a:pPr>
                        <a:lnSpc>
                          <a:spcPct val="115000"/>
                        </a:lnSpc>
                        <a:spcAft>
                          <a:spcPts val="0"/>
                        </a:spcAft>
                      </a:pPr>
                      <a:endParaRPr lang="en-GB" sz="1100" dirty="0">
                        <a:effectLst/>
                        <a:latin typeface="Calibri"/>
                        <a:ea typeface="Calibri"/>
                        <a:cs typeface="Times New Roman"/>
                      </a:endParaRPr>
                    </a:p>
                  </a:txBody>
                  <a:tcPr marL="68547" marR="68547" marT="0" marB="0">
                    <a:solidFill>
                      <a:schemeClr val="bg1"/>
                    </a:solidFill>
                  </a:tcPr>
                </a:tc>
                <a:extLst>
                  <a:ext uri="{0D108BD9-81ED-4DB2-BD59-A6C34878D82A}">
                    <a16:rowId xmlns:a16="http://schemas.microsoft.com/office/drawing/2014/main" val="10003"/>
                  </a:ext>
                </a:extLst>
              </a:tr>
              <a:tr h="150723">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dirty="0" smtClean="0"/>
                        <a:t>L6</a:t>
                      </a:r>
                      <a:r>
                        <a:rPr lang="en-GB" sz="1100" b="0" dirty="0" smtClean="0"/>
                        <a:t> - Explain the functions  of  the nutrients identified.</a:t>
                      </a:r>
                      <a:r>
                        <a:rPr lang="en-GB" sz="1100" b="0" baseline="0" dirty="0" smtClean="0"/>
                        <a:t> </a:t>
                      </a:r>
                      <a:r>
                        <a:rPr lang="en-GB" sz="1100" b="0" dirty="0" smtClean="0"/>
                        <a:t>Explain what processes and techniques would be used to make the</a:t>
                      </a:r>
                      <a:r>
                        <a:rPr lang="en-GB" sz="1100" b="0" baseline="0" dirty="0" smtClean="0"/>
                        <a:t> savoury tart</a:t>
                      </a:r>
                      <a:r>
                        <a:rPr lang="en-GB" sz="1100" b="0" dirty="0" smtClean="0"/>
                        <a:t>. </a:t>
                      </a:r>
                    </a:p>
                  </a:txBody>
                  <a:tcPr marL="68547" marR="68547" marT="0" marB="0" anchor="ctr">
                    <a:solidFill>
                      <a:schemeClr val="bg1"/>
                    </a:solidFill>
                  </a:tcPr>
                </a:tc>
                <a:tc>
                  <a:txBody>
                    <a:bodyPr/>
                    <a:lstStyle/>
                    <a:p>
                      <a:pPr>
                        <a:lnSpc>
                          <a:spcPct val="115000"/>
                        </a:lnSpc>
                        <a:spcAft>
                          <a:spcPts val="0"/>
                        </a:spcAft>
                      </a:pPr>
                      <a:endParaRPr lang="en-GB" sz="1100" dirty="0">
                        <a:effectLst/>
                        <a:latin typeface="Calibri"/>
                        <a:ea typeface="Calibri"/>
                        <a:cs typeface="Times New Roman"/>
                      </a:endParaRPr>
                    </a:p>
                  </a:txBody>
                  <a:tcPr marL="68547" marR="68547" marT="0" marB="0">
                    <a:solidFill>
                      <a:schemeClr val="bg1"/>
                    </a:solidFill>
                  </a:tcPr>
                </a:tc>
                <a:extLst>
                  <a:ext uri="{0D108BD9-81ED-4DB2-BD59-A6C34878D82A}">
                    <a16:rowId xmlns:a16="http://schemas.microsoft.com/office/drawing/2014/main" val="10004"/>
                  </a:ext>
                </a:extLst>
              </a:tr>
            </a:tbl>
          </a:graphicData>
        </a:graphic>
      </p:graphicFrame>
      <p:sp>
        <p:nvSpPr>
          <p:cNvPr id="2" name="Rectangle 1"/>
          <p:cNvSpPr/>
          <p:nvPr/>
        </p:nvSpPr>
        <p:spPr>
          <a:xfrm>
            <a:off x="382352" y="8213823"/>
            <a:ext cx="3429000" cy="1384995"/>
          </a:xfrm>
          <a:prstGeom prst="rect">
            <a:avLst/>
          </a:prstGeom>
        </p:spPr>
        <p:txBody>
          <a:bodyPr>
            <a:spAutoFit/>
          </a:bodyPr>
          <a:lstStyle/>
          <a:p>
            <a:r>
              <a:rPr lang="en-GB" sz="1200" dirty="0"/>
              <a:t>1 – what are the first three things you do when you get to the kitchen, preparing to cook?</a:t>
            </a:r>
          </a:p>
          <a:p>
            <a:endParaRPr lang="en-GB" sz="1200" dirty="0"/>
          </a:p>
          <a:p>
            <a:r>
              <a:rPr lang="en-GB" sz="1200" dirty="0"/>
              <a:t>2 – what colour board would you use to make a cheese sandwich?</a:t>
            </a:r>
          </a:p>
          <a:p>
            <a:endParaRPr lang="en-GB" sz="1200" dirty="0"/>
          </a:p>
          <a:p>
            <a:r>
              <a:rPr lang="en-GB" sz="1200" dirty="0"/>
              <a:t>3 – give one example of a food high in vitamin c</a:t>
            </a:r>
          </a:p>
        </p:txBody>
      </p:sp>
      <p:sp>
        <p:nvSpPr>
          <p:cNvPr id="3" name="TextBox 2"/>
          <p:cNvSpPr txBox="1"/>
          <p:nvPr/>
        </p:nvSpPr>
        <p:spPr>
          <a:xfrm>
            <a:off x="332656" y="7545288"/>
            <a:ext cx="1872208" cy="369332"/>
          </a:xfrm>
          <a:prstGeom prst="rect">
            <a:avLst/>
          </a:prstGeom>
          <a:noFill/>
        </p:spPr>
        <p:txBody>
          <a:bodyPr wrap="square" rtlCol="0">
            <a:spAutoFit/>
          </a:bodyPr>
          <a:lstStyle/>
          <a:p>
            <a:r>
              <a:rPr lang="en-GB" dirty="0" smtClean="0"/>
              <a:t>Power of 3</a:t>
            </a:r>
            <a:endParaRPr lang="en-GB" dirty="0"/>
          </a:p>
        </p:txBody>
      </p:sp>
    </p:spTree>
    <p:extLst>
      <p:ext uri="{BB962C8B-B14F-4D97-AF65-F5344CB8AC3E}">
        <p14:creationId xmlns:p14="http://schemas.microsoft.com/office/powerpoint/2010/main" val="5555134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01208" y="9540116"/>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ontent Placeholder 2"/>
          <p:cNvSpPr txBox="1">
            <a:spLocks/>
          </p:cNvSpPr>
          <p:nvPr/>
        </p:nvSpPr>
        <p:spPr>
          <a:xfrm>
            <a:off x="188640" y="200472"/>
            <a:ext cx="6480720" cy="9433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GB" sz="2000" b="1" u="sng" dirty="0" smtClean="0"/>
              <a:t>Cake-Making</a:t>
            </a:r>
            <a:endParaRPr lang="en-GB" sz="2000" dirty="0"/>
          </a:p>
          <a:p>
            <a:pPr marL="0" indent="0">
              <a:spcBef>
                <a:spcPts val="0"/>
              </a:spcBef>
              <a:buNone/>
            </a:pPr>
            <a:r>
              <a:rPr lang="en-GB" sz="1200" dirty="0"/>
              <a:t> </a:t>
            </a:r>
          </a:p>
          <a:p>
            <a:pPr marL="0" lvl="1" indent="0">
              <a:spcBef>
                <a:spcPts val="0"/>
              </a:spcBef>
              <a:buNone/>
            </a:pPr>
            <a:r>
              <a:rPr lang="en-GB" sz="1200" b="1" u="sng" dirty="0">
                <a:latin typeface="Calibri" charset="0"/>
                <a:cs typeface="Arial" charset="0"/>
              </a:rPr>
              <a:t>Today’s Learning Objectives</a:t>
            </a:r>
            <a:r>
              <a:rPr lang="en-GB" sz="1200" dirty="0">
                <a:latin typeface="Calibri" charset="0"/>
                <a:cs typeface="Arial" charset="0"/>
              </a:rPr>
              <a:t>: </a:t>
            </a:r>
            <a:r>
              <a:rPr lang="en-GB" sz="1200" i="1" dirty="0">
                <a:solidFill>
                  <a:srgbClr val="FF0000"/>
                </a:solidFill>
                <a:latin typeface="Calibri" charset="0"/>
                <a:cs typeface="Arial" charset="0"/>
              </a:rPr>
              <a:t>(Tick each objective once you think you have met it during the lesson) </a:t>
            </a:r>
            <a:endParaRPr lang="en-GB" sz="1200" i="1" dirty="0" smtClean="0">
              <a:solidFill>
                <a:srgbClr val="FF0000"/>
              </a:solidFill>
              <a:latin typeface="Calibri" charset="0"/>
              <a:cs typeface="Arial" charset="0"/>
            </a:endParaRPr>
          </a:p>
          <a:p>
            <a:pPr marL="171450" lvl="1" indent="-171450">
              <a:spcBef>
                <a:spcPts val="0"/>
              </a:spcBef>
              <a:buFont typeface="Wingdings" panose="05000000000000000000" pitchFamily="2" charset="2"/>
              <a:buChar char="q"/>
            </a:pPr>
            <a:r>
              <a:rPr lang="en-GB" sz="1200" dirty="0" smtClean="0"/>
              <a:t>To </a:t>
            </a:r>
            <a:r>
              <a:rPr lang="en-GB" sz="1200" dirty="0"/>
              <a:t>understand the ingredients and methods used to make cake</a:t>
            </a:r>
            <a:r>
              <a:rPr lang="en-GB" sz="1200" dirty="0" smtClean="0"/>
              <a:t>.</a:t>
            </a:r>
          </a:p>
          <a:p>
            <a:pPr marL="171450" lvl="1" indent="-171450">
              <a:spcBef>
                <a:spcPts val="0"/>
              </a:spcBef>
              <a:buFont typeface="Wingdings" panose="05000000000000000000" pitchFamily="2" charset="2"/>
              <a:buChar char="q"/>
            </a:pPr>
            <a:r>
              <a:rPr lang="en-GB" sz="1200" dirty="0" smtClean="0"/>
              <a:t>To be able to modify/change a basic cake recipe to make it healthier.</a:t>
            </a:r>
            <a:endParaRPr lang="en-GB" sz="1200" dirty="0"/>
          </a:p>
          <a:p>
            <a:pPr marL="0" indent="0">
              <a:spcBef>
                <a:spcPts val="0"/>
              </a:spcBef>
              <a:buNone/>
            </a:pPr>
            <a:endParaRPr lang="en-GB" sz="1200" dirty="0" smtClean="0"/>
          </a:p>
          <a:p>
            <a:pPr marL="0" indent="0">
              <a:spcBef>
                <a:spcPts val="0"/>
              </a:spcBef>
              <a:buNone/>
            </a:pPr>
            <a:r>
              <a:rPr lang="en-GB" sz="1200" dirty="0" smtClean="0"/>
              <a:t>The four main ingredients used to make cakes are:</a:t>
            </a:r>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a:p>
          <a:p>
            <a:pPr marL="0" indent="0">
              <a:spcBef>
                <a:spcPts val="0"/>
              </a:spcBef>
              <a:buNone/>
            </a:pPr>
            <a:endParaRPr lang="en-GB" sz="1200" dirty="0"/>
          </a:p>
          <a:p>
            <a:pPr marL="0" indent="0">
              <a:spcBef>
                <a:spcPts val="0"/>
              </a:spcBef>
              <a:buNone/>
            </a:pPr>
            <a:r>
              <a:rPr lang="en-GB" sz="1200" dirty="0" smtClean="0"/>
              <a:t>The four different cake-making methods are:</a:t>
            </a:r>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b="1" dirty="0" smtClean="0"/>
          </a:p>
          <a:p>
            <a:pPr marL="0" indent="0">
              <a:spcBef>
                <a:spcPts val="0"/>
              </a:spcBef>
              <a:buNone/>
            </a:pPr>
            <a:r>
              <a:rPr lang="en-GB" sz="1200" b="1" dirty="0" smtClean="0"/>
              <a:t>TASK</a:t>
            </a:r>
            <a:r>
              <a:rPr lang="en-GB" sz="1200" b="1" dirty="0"/>
              <a:t>: </a:t>
            </a:r>
            <a:r>
              <a:rPr lang="en-GB" sz="1200" b="1" dirty="0" smtClean="0"/>
              <a:t>Next lesson you will use the creaming method to make a batch of cakes. You should make the cakes healthier by modifying the original cake recipe.  In the space below, draw and annotate a </a:t>
            </a:r>
            <a:r>
              <a:rPr lang="en-GB" sz="1200" b="1" dirty="0"/>
              <a:t>clear and detailed diagram of your chosen </a:t>
            </a:r>
            <a:r>
              <a:rPr lang="en-GB" sz="1200" b="1" dirty="0" smtClean="0"/>
              <a:t>cake design.</a:t>
            </a:r>
          </a:p>
          <a:p>
            <a:pPr marL="0" indent="0">
              <a:spcBef>
                <a:spcPts val="0"/>
              </a:spcBef>
              <a:buNone/>
            </a:pPr>
            <a:endParaRPr lang="en-GB" sz="1200" b="1" dirty="0"/>
          </a:p>
          <a:p>
            <a:pPr marL="0" indent="0">
              <a:spcBef>
                <a:spcPts val="0"/>
              </a:spcBef>
              <a:buNone/>
            </a:pPr>
            <a:r>
              <a:rPr lang="en-GB" sz="1000" b="1" dirty="0" smtClean="0"/>
              <a:t>Basic Recipe:</a:t>
            </a:r>
          </a:p>
          <a:p>
            <a:pPr marL="171450" indent="-171450">
              <a:spcBef>
                <a:spcPts val="0"/>
              </a:spcBef>
            </a:pPr>
            <a:r>
              <a:rPr lang="en-GB" sz="1000" dirty="0"/>
              <a:t>100g self-raising flour</a:t>
            </a:r>
          </a:p>
          <a:p>
            <a:pPr marL="171450" indent="-171450">
              <a:spcBef>
                <a:spcPts val="0"/>
              </a:spcBef>
            </a:pPr>
            <a:r>
              <a:rPr lang="en-GB" sz="1000" dirty="0"/>
              <a:t>100g caster sugar</a:t>
            </a:r>
          </a:p>
          <a:p>
            <a:pPr marL="171450" indent="-171450">
              <a:spcBef>
                <a:spcPts val="0"/>
              </a:spcBef>
            </a:pPr>
            <a:r>
              <a:rPr lang="en-GB" sz="1000" dirty="0"/>
              <a:t>100g fat</a:t>
            </a:r>
          </a:p>
          <a:p>
            <a:pPr marL="171450" indent="-171450">
              <a:spcBef>
                <a:spcPts val="0"/>
              </a:spcBef>
            </a:pPr>
            <a:r>
              <a:rPr lang="en-GB" sz="1000" dirty="0"/>
              <a:t>2 eggs</a:t>
            </a:r>
          </a:p>
          <a:p>
            <a:pPr marL="0" indent="0">
              <a:spcBef>
                <a:spcPts val="0"/>
              </a:spcBef>
              <a:buNone/>
            </a:pPr>
            <a:endParaRPr lang="en-GB" sz="1200" b="1" dirty="0"/>
          </a:p>
          <a:p>
            <a:pPr marL="0" indent="0">
              <a:spcBef>
                <a:spcPts val="0"/>
              </a:spcBef>
              <a:buNone/>
            </a:pPr>
            <a:endParaRPr lang="en-GB" sz="1200" b="1" dirty="0" smtClean="0"/>
          </a:p>
          <a:p>
            <a:pPr marL="0" indent="0">
              <a:spcBef>
                <a:spcPts val="0"/>
              </a:spcBef>
              <a:buNone/>
            </a:pPr>
            <a:endParaRPr lang="en-GB" sz="1200" b="1" dirty="0" smtClean="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228600" indent="-228600">
              <a:spcBef>
                <a:spcPts val="0"/>
              </a:spcBef>
              <a:buFont typeface="+mj-lt"/>
              <a:buAutoNum type="arabicPeriod"/>
            </a:pPr>
            <a:endParaRPr lang="en-GB" sz="1200" dirty="0"/>
          </a:p>
        </p:txBody>
      </p:sp>
      <p:graphicFrame>
        <p:nvGraphicFramePr>
          <p:cNvPr id="2" name="Table 1"/>
          <p:cNvGraphicFramePr>
            <a:graphicFrameLocks noGrp="1"/>
          </p:cNvGraphicFramePr>
          <p:nvPr>
            <p:extLst>
              <p:ext uri="{D42A27DB-BD31-4B8C-83A1-F6EECF244321}">
                <p14:modId xmlns:p14="http://schemas.microsoft.com/office/powerpoint/2010/main" val="3355928194"/>
              </p:ext>
            </p:extLst>
          </p:nvPr>
        </p:nvGraphicFramePr>
        <p:xfrm>
          <a:off x="260648" y="1640632"/>
          <a:ext cx="6336704" cy="137160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tblGrid>
              <a:tr h="0">
                <a:tc>
                  <a:txBody>
                    <a:bodyPr/>
                    <a:lstStyle/>
                    <a:p>
                      <a:pPr algn="ctr">
                        <a:lnSpc>
                          <a:spcPct val="100000"/>
                        </a:lnSpc>
                      </a:pPr>
                      <a:endParaRPr lang="en-GB" sz="1400" dirty="0" smtClean="0">
                        <a:solidFill>
                          <a:schemeClr val="tx1"/>
                        </a:solidFill>
                      </a:endParaRPr>
                    </a:p>
                    <a:p>
                      <a:pPr algn="ctr">
                        <a:lnSpc>
                          <a:spcPct val="100000"/>
                        </a:lnSpc>
                      </a:pPr>
                      <a:endParaRPr lang="en-GB" sz="1400" dirty="0" smtClean="0">
                        <a:solidFill>
                          <a:schemeClr val="tx1"/>
                        </a:solidFill>
                      </a:endParaRPr>
                    </a:p>
                    <a:p>
                      <a:pPr algn="ctr">
                        <a:lnSpc>
                          <a:spcPct val="100000"/>
                        </a:lnSpc>
                      </a:pPr>
                      <a:endParaRPr lang="en-GB" sz="1400" dirty="0" smtClean="0">
                        <a:solidFill>
                          <a:schemeClr val="tx1"/>
                        </a:solidFill>
                      </a:endParaRPr>
                    </a:p>
                    <a:p>
                      <a:pPr algn="ctr">
                        <a:lnSpc>
                          <a:spcPct val="100000"/>
                        </a:lnSpc>
                      </a:pPr>
                      <a:endParaRPr lang="en-GB" sz="1400" dirty="0" smtClean="0">
                        <a:solidFill>
                          <a:schemeClr val="tx1"/>
                        </a:solidFill>
                      </a:endParaRPr>
                    </a:p>
                    <a:p>
                      <a:pPr algn="ctr">
                        <a:lnSpc>
                          <a:spcPct val="100000"/>
                        </a:lnSpc>
                      </a:pPr>
                      <a:endParaRPr lang="en-GB" sz="1400" dirty="0" smtClean="0">
                        <a:solidFill>
                          <a:schemeClr val="tx1"/>
                        </a:solidFill>
                      </a:endParaRPr>
                    </a:p>
                    <a:p>
                      <a:pPr algn="ctr">
                        <a:lnSpc>
                          <a:spcPct val="100000"/>
                        </a:lnSpc>
                      </a:pPr>
                      <a:r>
                        <a:rPr lang="en-GB" sz="1400" dirty="0" smtClean="0">
                          <a:solidFill>
                            <a:schemeClr val="tx1"/>
                          </a:solidFill>
                        </a:rPr>
                        <a:t>_______________</a:t>
                      </a:r>
                      <a:endParaRPr lang="en-GB" sz="14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lang="en-GB" sz="1400" dirty="0" smtClean="0">
                        <a:solidFill>
                          <a:schemeClr val="tx1"/>
                        </a:solidFill>
                      </a:endParaRPr>
                    </a:p>
                    <a:p>
                      <a:pPr algn="ctr">
                        <a:lnSpc>
                          <a:spcPct val="100000"/>
                        </a:lnSpc>
                      </a:pPr>
                      <a:endParaRPr lang="en-GB" sz="1400" dirty="0" smtClean="0">
                        <a:solidFill>
                          <a:schemeClr val="tx1"/>
                        </a:solidFill>
                      </a:endParaRPr>
                    </a:p>
                    <a:p>
                      <a:pPr algn="ctr">
                        <a:lnSpc>
                          <a:spcPct val="100000"/>
                        </a:lnSpc>
                      </a:pPr>
                      <a:endParaRPr lang="en-GB" sz="1400"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GB" sz="1400"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GB" sz="1400"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GB" sz="1400" dirty="0" smtClean="0">
                          <a:solidFill>
                            <a:schemeClr val="tx1"/>
                          </a:solidFill>
                        </a:rPr>
                        <a:t>_______________</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lang="en-GB" sz="1400" dirty="0" smtClean="0">
                        <a:solidFill>
                          <a:schemeClr val="tx1"/>
                        </a:solidFill>
                      </a:endParaRPr>
                    </a:p>
                    <a:p>
                      <a:pPr algn="ctr">
                        <a:lnSpc>
                          <a:spcPct val="100000"/>
                        </a:lnSpc>
                      </a:pPr>
                      <a:endParaRPr lang="en-GB" sz="1400" dirty="0" smtClean="0">
                        <a:solidFill>
                          <a:schemeClr val="tx1"/>
                        </a:solidFill>
                      </a:endParaRPr>
                    </a:p>
                    <a:p>
                      <a:pPr algn="ctr">
                        <a:lnSpc>
                          <a:spcPct val="100000"/>
                        </a:lnSpc>
                      </a:pPr>
                      <a:endParaRPr lang="en-GB" sz="1400"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GB" sz="1400"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GB" sz="1400"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GB" sz="1400" dirty="0" smtClean="0">
                          <a:solidFill>
                            <a:schemeClr val="tx1"/>
                          </a:solidFill>
                        </a:rPr>
                        <a:t>_______________</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lang="en-GB" sz="1400" dirty="0" smtClean="0">
                        <a:solidFill>
                          <a:schemeClr val="tx1"/>
                        </a:solidFill>
                      </a:endParaRPr>
                    </a:p>
                    <a:p>
                      <a:pPr algn="ctr">
                        <a:lnSpc>
                          <a:spcPct val="100000"/>
                        </a:lnSpc>
                      </a:pPr>
                      <a:endParaRPr lang="en-GB" sz="1400" dirty="0" smtClean="0">
                        <a:solidFill>
                          <a:schemeClr val="tx1"/>
                        </a:solidFill>
                      </a:endParaRPr>
                    </a:p>
                    <a:p>
                      <a:pPr algn="ctr">
                        <a:lnSpc>
                          <a:spcPct val="100000"/>
                        </a:lnSpc>
                      </a:pPr>
                      <a:endParaRPr lang="en-GB" sz="1400"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GB" sz="1400"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GB" sz="1400"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GB" sz="1400" dirty="0" smtClean="0">
                          <a:solidFill>
                            <a:schemeClr val="tx1"/>
                          </a:solidFill>
                        </a:rPr>
                        <a:t>_______________</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pic>
        <p:nvPicPr>
          <p:cNvPr id="5" name="Picture 2" descr="http://t2.gstatic.com/images?q=tbn:ANd9GcS0QQMfwdVpOdK98JIafhpT48cP1HQ_Fm0yNQ0NUryScIR7MyRMY8Iir_EQlg">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373216" y="1712639"/>
            <a:ext cx="900100" cy="9001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http://t1.gstatic.com/images?q=tbn:ANd9GcSW_I9q23EsVG8LWnxqlNFmfEAMXkPaYZiceMsvVg0CwpAnTB9lIMOEFO7Y">
            <a:hlinkClick r:id="rId5"/>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a:stretch/>
        </p:blipFill>
        <p:spPr bwMode="auto">
          <a:xfrm>
            <a:off x="1988838" y="1712639"/>
            <a:ext cx="1296146" cy="86409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http://t0.gstatic.com/images?q=tbn:ANd9GcRXpjM_AElJ9FGFDRqsvDXLMTDuFjesQBoF0sYwde_FWQ8QQFyBilQ9jZA">
            <a:hlinkClick r:id="rId7"/>
          </p:cNvPr>
          <p:cNvPicPr>
            <a:picLocks noChangeAspect="1" noChangeArrowheads="1"/>
          </p:cNvPicPr>
          <p:nvPr/>
        </p:nvPicPr>
        <p:blipFill>
          <a:blip r:embed="rId8">
            <a:extLst>
              <a:ext uri="{28A0092B-C50C-407E-A947-70E740481C1C}">
                <a14:useLocalDpi xmlns:a14="http://schemas.microsoft.com/office/drawing/2010/main"/>
              </a:ext>
            </a:extLst>
          </a:blip>
          <a:srcRect/>
          <a:stretch>
            <a:fillRect/>
          </a:stretch>
        </p:blipFill>
        <p:spPr bwMode="auto">
          <a:xfrm>
            <a:off x="3459861" y="1712639"/>
            <a:ext cx="1481307" cy="86409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0" descr="http://t3.gstatic.com/images?q=tbn:ANd9GcTyyjQRiVicP10Bh_cb6ZqFH8ejFuEZw0A8wJ3Iiy8Pg7ng0nmOs6TB8g">
            <a:hlinkClick r:id="rId9"/>
          </p:cNvPr>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a:off x="620688" y="1712639"/>
            <a:ext cx="864096" cy="86409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 2"/>
          <p:cNvGraphicFramePr>
            <a:graphicFrameLocks noGrp="1"/>
          </p:cNvGraphicFramePr>
          <p:nvPr>
            <p:extLst>
              <p:ext uri="{D42A27DB-BD31-4B8C-83A1-F6EECF244321}">
                <p14:modId xmlns:p14="http://schemas.microsoft.com/office/powerpoint/2010/main" val="1566844775"/>
              </p:ext>
            </p:extLst>
          </p:nvPr>
        </p:nvGraphicFramePr>
        <p:xfrm>
          <a:off x="188640" y="3512840"/>
          <a:ext cx="6408712" cy="731520"/>
        </p:xfrm>
        <a:graphic>
          <a:graphicData uri="http://schemas.openxmlformats.org/drawingml/2006/table">
            <a:tbl>
              <a:tblPr firstRow="1" bandRow="1">
                <a:tableStyleId>{5C22544A-7EE6-4342-B048-85BDC9FD1C3A}</a:tableStyleId>
              </a:tblPr>
              <a:tblGrid>
                <a:gridCol w="3204356">
                  <a:extLst>
                    <a:ext uri="{9D8B030D-6E8A-4147-A177-3AD203B41FA5}">
                      <a16:colId xmlns:a16="http://schemas.microsoft.com/office/drawing/2014/main" val="20000"/>
                    </a:ext>
                  </a:extLst>
                </a:gridCol>
                <a:gridCol w="3204356">
                  <a:extLst>
                    <a:ext uri="{9D8B030D-6E8A-4147-A177-3AD203B41FA5}">
                      <a16:colId xmlns:a16="http://schemas.microsoft.com/office/drawing/2014/main" val="20001"/>
                    </a:ext>
                  </a:extLst>
                </a:gridCol>
              </a:tblGrid>
              <a:tr h="0">
                <a:tc>
                  <a:txBody>
                    <a:bodyPr/>
                    <a:lstStyle/>
                    <a:p>
                      <a:pPr>
                        <a:lnSpc>
                          <a:spcPct val="150000"/>
                        </a:lnSpc>
                      </a:pPr>
                      <a:r>
                        <a:rPr lang="en-GB" sz="1200" b="0" dirty="0" smtClean="0">
                          <a:solidFill>
                            <a:schemeClr val="tx1"/>
                          </a:solidFill>
                        </a:rPr>
                        <a:t>1. _____________________________________</a:t>
                      </a:r>
                      <a:endParaRPr lang="en-GB"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GB" sz="1200" b="0" dirty="0" smtClean="0">
                          <a:solidFill>
                            <a:schemeClr val="tx1"/>
                          </a:solidFill>
                        </a:rPr>
                        <a:t>3. _____________________________________</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0">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GB" sz="1200" b="0" dirty="0" smtClean="0">
                          <a:solidFill>
                            <a:schemeClr val="tx1"/>
                          </a:solidFill>
                        </a:rPr>
                        <a:t>2. _____________________________________</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GB" sz="1200" b="0" dirty="0" smtClean="0">
                          <a:solidFill>
                            <a:schemeClr val="tx1"/>
                          </a:solidFill>
                        </a:rPr>
                        <a:t>4. _____________________________________</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556530423"/>
              </p:ext>
            </p:extLst>
          </p:nvPr>
        </p:nvGraphicFramePr>
        <p:xfrm>
          <a:off x="4797152" y="4953000"/>
          <a:ext cx="1927637" cy="4434078"/>
        </p:xfrm>
        <a:graphic>
          <a:graphicData uri="http://schemas.openxmlformats.org/drawingml/2006/table">
            <a:tbl>
              <a:tblPr firstRow="1" firstCol="1" bandRow="1">
                <a:tableStyleId>{ED083AE6-46FA-4A59-8FB0-9F97EB10719F}</a:tableStyleId>
              </a:tblPr>
              <a:tblGrid>
                <a:gridCol w="1726443">
                  <a:extLst>
                    <a:ext uri="{9D8B030D-6E8A-4147-A177-3AD203B41FA5}">
                      <a16:colId xmlns:a16="http://schemas.microsoft.com/office/drawing/2014/main" val="20000"/>
                    </a:ext>
                  </a:extLst>
                </a:gridCol>
                <a:gridCol w="201194">
                  <a:extLst>
                    <a:ext uri="{9D8B030D-6E8A-4147-A177-3AD203B41FA5}">
                      <a16:colId xmlns:a16="http://schemas.microsoft.com/office/drawing/2014/main" val="20001"/>
                    </a:ext>
                  </a:extLst>
                </a:gridCol>
              </a:tblGrid>
              <a:tr h="45211">
                <a:tc gridSpan="2">
                  <a:txBody>
                    <a:bodyPr/>
                    <a:lstStyle/>
                    <a:p>
                      <a:pPr algn="l">
                        <a:lnSpc>
                          <a:spcPct val="115000"/>
                        </a:lnSpc>
                        <a:spcAft>
                          <a:spcPts val="0"/>
                        </a:spcAft>
                      </a:pPr>
                      <a:r>
                        <a:rPr lang="en-GB" sz="1100" dirty="0" smtClean="0">
                          <a:effectLst/>
                        </a:rPr>
                        <a:t>Assessment Criteria Checklist</a:t>
                      </a:r>
                      <a:endParaRPr lang="en-GB" sz="1100" dirty="0">
                        <a:effectLst/>
                      </a:endParaRPr>
                    </a:p>
                  </a:txBody>
                  <a:tcPr marL="68547" marR="68547" marT="0" marB="0" anchor="ctr">
                    <a:solidFill>
                      <a:schemeClr val="bg1"/>
                    </a:solidFill>
                  </a:tcPr>
                </a:tc>
                <a:tc hMerge="1">
                  <a:txBody>
                    <a:bodyPr/>
                    <a:lstStyle/>
                    <a:p>
                      <a:pPr algn="ctr">
                        <a:lnSpc>
                          <a:spcPct val="115000"/>
                        </a:lnSpc>
                        <a:spcAft>
                          <a:spcPts val="0"/>
                        </a:spcAft>
                      </a:pPr>
                      <a:endParaRPr lang="en-GB"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150723">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dirty="0" smtClean="0"/>
                        <a:t>L3</a:t>
                      </a:r>
                      <a:r>
                        <a:rPr lang="en-GB" sz="1100" b="0" dirty="0" smtClean="0"/>
                        <a:t> - D</a:t>
                      </a:r>
                      <a:r>
                        <a:rPr lang="en-GB" sz="1100" b="0" baseline="0" dirty="0" smtClean="0"/>
                        <a:t>raw a neat diagram of your cake using pencil, and render it using colouring pencils. Label the additional ingredients.</a:t>
                      </a:r>
                      <a:endParaRPr lang="en-GB" sz="1100" b="0" dirty="0" smtClean="0"/>
                    </a:p>
                  </a:txBody>
                  <a:tcPr marL="68547" marR="68547" marT="0" marB="0" anchor="ctr">
                    <a:solidFill>
                      <a:schemeClr val="bg1"/>
                    </a:solidFill>
                  </a:tcPr>
                </a:tc>
                <a:tc>
                  <a:txBody>
                    <a:bodyPr/>
                    <a:lstStyle/>
                    <a:p>
                      <a:pPr>
                        <a:lnSpc>
                          <a:spcPct val="115000"/>
                        </a:lnSpc>
                        <a:spcAft>
                          <a:spcPts val="0"/>
                        </a:spcAft>
                      </a:pPr>
                      <a:endParaRPr lang="en-GB" sz="1100" dirty="0">
                        <a:effectLst/>
                        <a:latin typeface="Calibri"/>
                        <a:ea typeface="Calibri"/>
                        <a:cs typeface="Times New Roman"/>
                      </a:endParaRPr>
                    </a:p>
                  </a:txBody>
                  <a:tcPr marL="68547" marR="68547" marT="0" marB="0">
                    <a:solidFill>
                      <a:schemeClr val="bg1"/>
                    </a:solidFill>
                  </a:tcPr>
                </a:tc>
                <a:extLst>
                  <a:ext uri="{0D108BD9-81ED-4DB2-BD59-A6C34878D82A}">
                    <a16:rowId xmlns:a16="http://schemas.microsoft.com/office/drawing/2014/main" val="10001"/>
                  </a:ext>
                </a:extLst>
              </a:tr>
              <a:tr h="150692">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dirty="0" smtClean="0"/>
                        <a:t>L4</a:t>
                      </a:r>
                      <a:r>
                        <a:rPr lang="en-GB" sz="1100" b="0" dirty="0" smtClean="0"/>
                        <a:t> - Explain </a:t>
                      </a:r>
                      <a:r>
                        <a:rPr lang="en-GB" sz="1100" b="0" baseline="0" dirty="0" smtClean="0"/>
                        <a:t>why you have chosen the additional ingredients based on their sensory features, e.g. to add a crunchy texture. Use the Sensory Analysis Word Bank.</a:t>
                      </a:r>
                      <a:endParaRPr lang="en-GB" sz="1100" b="0" dirty="0" smtClean="0"/>
                    </a:p>
                  </a:txBody>
                  <a:tcPr marL="68547" marR="68547" marT="0" marB="0" anchor="ctr">
                    <a:solidFill>
                      <a:schemeClr val="bg1"/>
                    </a:solidFill>
                  </a:tcPr>
                </a:tc>
                <a:tc>
                  <a:txBody>
                    <a:bodyPr/>
                    <a:lstStyle/>
                    <a:p>
                      <a:pPr>
                        <a:lnSpc>
                          <a:spcPct val="115000"/>
                        </a:lnSpc>
                        <a:spcAft>
                          <a:spcPts val="0"/>
                        </a:spcAft>
                        <a:tabLst>
                          <a:tab pos="808355" algn="l"/>
                        </a:tabLst>
                      </a:pPr>
                      <a:endParaRPr lang="en-GB" sz="1100" dirty="0">
                        <a:effectLst/>
                        <a:latin typeface="Calibri"/>
                        <a:ea typeface="Calibri"/>
                        <a:cs typeface="Times New Roman"/>
                      </a:endParaRPr>
                    </a:p>
                  </a:txBody>
                  <a:tcPr marL="68547" marR="68547" marT="0" marB="0">
                    <a:solidFill>
                      <a:schemeClr val="bg1"/>
                    </a:solidFill>
                  </a:tcPr>
                </a:tc>
                <a:extLst>
                  <a:ext uri="{0D108BD9-81ED-4DB2-BD59-A6C34878D82A}">
                    <a16:rowId xmlns:a16="http://schemas.microsoft.com/office/drawing/2014/main" val="10002"/>
                  </a:ext>
                </a:extLst>
              </a:tr>
              <a:tr h="150723">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dirty="0" smtClean="0"/>
                        <a:t>L5</a:t>
                      </a:r>
                      <a:r>
                        <a:rPr lang="en-GB" sz="1100" b="0" dirty="0" smtClean="0"/>
                        <a:t> - </a:t>
                      </a:r>
                      <a:r>
                        <a:rPr lang="en-GB" sz="1100" b="0" baseline="0" dirty="0" smtClean="0"/>
                        <a:t>Identify the nutrients provided by the additional ingredients. Label the other ingredients used to make the cake.</a:t>
                      </a:r>
                      <a:endParaRPr lang="en-GB" sz="1100" b="0" dirty="0" smtClean="0"/>
                    </a:p>
                  </a:txBody>
                  <a:tcPr marL="68547" marR="68547" marT="0" marB="0" anchor="ctr">
                    <a:solidFill>
                      <a:schemeClr val="bg1"/>
                    </a:solidFill>
                  </a:tcPr>
                </a:tc>
                <a:tc>
                  <a:txBody>
                    <a:bodyPr/>
                    <a:lstStyle/>
                    <a:p>
                      <a:pPr>
                        <a:lnSpc>
                          <a:spcPct val="115000"/>
                        </a:lnSpc>
                        <a:spcAft>
                          <a:spcPts val="0"/>
                        </a:spcAft>
                      </a:pPr>
                      <a:endParaRPr lang="en-GB" sz="1100" dirty="0">
                        <a:effectLst/>
                        <a:latin typeface="Calibri"/>
                        <a:ea typeface="Calibri"/>
                        <a:cs typeface="Times New Roman"/>
                      </a:endParaRPr>
                    </a:p>
                  </a:txBody>
                  <a:tcPr marL="68547" marR="68547" marT="0" marB="0">
                    <a:solidFill>
                      <a:schemeClr val="bg1"/>
                    </a:solidFill>
                  </a:tcPr>
                </a:tc>
                <a:extLst>
                  <a:ext uri="{0D108BD9-81ED-4DB2-BD59-A6C34878D82A}">
                    <a16:rowId xmlns:a16="http://schemas.microsoft.com/office/drawing/2014/main" val="10003"/>
                  </a:ext>
                </a:extLst>
              </a:tr>
              <a:tr h="150723">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dirty="0" smtClean="0"/>
                        <a:t>L6</a:t>
                      </a:r>
                      <a:r>
                        <a:rPr lang="en-GB" sz="1100" b="0" dirty="0" smtClean="0"/>
                        <a:t> - Explain the functions  of  the nutrients identified.</a:t>
                      </a:r>
                      <a:r>
                        <a:rPr lang="en-GB" sz="1100" b="0" baseline="0" dirty="0" smtClean="0"/>
                        <a:t> </a:t>
                      </a:r>
                      <a:r>
                        <a:rPr lang="en-GB" sz="1100" b="0" dirty="0" smtClean="0"/>
                        <a:t>Explain what processes and techniques would be used to make the</a:t>
                      </a:r>
                      <a:r>
                        <a:rPr lang="en-GB" sz="1100" b="0" baseline="0" dirty="0" smtClean="0"/>
                        <a:t> cake</a:t>
                      </a:r>
                      <a:r>
                        <a:rPr lang="en-GB" sz="1100" b="0" dirty="0" smtClean="0"/>
                        <a:t>. </a:t>
                      </a:r>
                    </a:p>
                  </a:txBody>
                  <a:tcPr marL="68547" marR="68547" marT="0" marB="0" anchor="ctr">
                    <a:solidFill>
                      <a:schemeClr val="bg1"/>
                    </a:solidFill>
                  </a:tcPr>
                </a:tc>
                <a:tc>
                  <a:txBody>
                    <a:bodyPr/>
                    <a:lstStyle/>
                    <a:p>
                      <a:pPr>
                        <a:lnSpc>
                          <a:spcPct val="115000"/>
                        </a:lnSpc>
                        <a:spcAft>
                          <a:spcPts val="0"/>
                        </a:spcAft>
                      </a:pPr>
                      <a:endParaRPr lang="en-GB" sz="1100" dirty="0">
                        <a:effectLst/>
                        <a:latin typeface="Calibri"/>
                        <a:ea typeface="Calibri"/>
                        <a:cs typeface="Times New Roman"/>
                      </a:endParaRPr>
                    </a:p>
                  </a:txBody>
                  <a:tcPr marL="68547" marR="68547" marT="0" marB="0">
                    <a:solidFill>
                      <a:schemeClr val="bg1"/>
                    </a:solidFill>
                  </a:tcPr>
                </a:tc>
                <a:extLst>
                  <a:ext uri="{0D108BD9-81ED-4DB2-BD59-A6C34878D82A}">
                    <a16:rowId xmlns:a16="http://schemas.microsoft.com/office/drawing/2014/main" val="10004"/>
                  </a:ext>
                </a:extLst>
              </a:tr>
            </a:tbl>
          </a:graphicData>
        </a:graphic>
      </p:graphicFrame>
      <p:sp>
        <p:nvSpPr>
          <p:cNvPr id="13" name="Rectangle 12"/>
          <p:cNvSpPr/>
          <p:nvPr/>
        </p:nvSpPr>
        <p:spPr>
          <a:xfrm>
            <a:off x="188640" y="704528"/>
            <a:ext cx="6480720" cy="648072"/>
          </a:xfrm>
          <a:prstGeom prst="rect">
            <a:avLst/>
          </a:prstGeom>
          <a:no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22"/>
          <p:cNvSpPr txBox="1">
            <a:spLocks noChangeArrowheads="1"/>
          </p:cNvSpPr>
          <p:nvPr/>
        </p:nvSpPr>
        <p:spPr bwMode="auto">
          <a:xfrm rot="21375075">
            <a:off x="268070" y="7219608"/>
            <a:ext cx="15268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1200" b="1" dirty="0" smtClean="0">
                <a:latin typeface="Comic Sans MS" pitchFamily="66" charset="0"/>
              </a:rPr>
              <a:t>Power of 3</a:t>
            </a:r>
            <a:endParaRPr lang="en-GB" altLang="en-US" sz="1200" b="1" dirty="0">
              <a:latin typeface="Comic Sans MS" pitchFamily="66" charset="0"/>
            </a:endParaRPr>
          </a:p>
        </p:txBody>
      </p:sp>
      <p:sp>
        <p:nvSpPr>
          <p:cNvPr id="10" name="Rectangle 9"/>
          <p:cNvSpPr/>
          <p:nvPr/>
        </p:nvSpPr>
        <p:spPr>
          <a:xfrm>
            <a:off x="200025" y="7879194"/>
            <a:ext cx="3192971" cy="1754326"/>
          </a:xfrm>
          <a:prstGeom prst="rect">
            <a:avLst/>
          </a:prstGeom>
        </p:spPr>
        <p:txBody>
          <a:bodyPr wrap="square">
            <a:spAutoFit/>
          </a:bodyPr>
          <a:lstStyle/>
          <a:p>
            <a:r>
              <a:rPr lang="en-GB" sz="1200" dirty="0"/>
              <a:t>1 – name the vitamin mostly found in fruit and vegetables.</a:t>
            </a:r>
          </a:p>
          <a:p>
            <a:endParaRPr lang="en-GB" sz="1200" dirty="0"/>
          </a:p>
          <a:p>
            <a:endParaRPr lang="en-GB" sz="1200" dirty="0"/>
          </a:p>
          <a:p>
            <a:r>
              <a:rPr lang="en-GB" sz="1200" dirty="0"/>
              <a:t>2 – what chopping board would you use for chopping a  banana?</a:t>
            </a:r>
          </a:p>
          <a:p>
            <a:endParaRPr lang="en-GB" sz="1200" dirty="0"/>
          </a:p>
          <a:p>
            <a:endParaRPr lang="en-GB" sz="1200" dirty="0"/>
          </a:p>
          <a:p>
            <a:r>
              <a:rPr lang="en-GB" sz="1200" dirty="0"/>
              <a:t>3 – name a knife hold.</a:t>
            </a:r>
          </a:p>
        </p:txBody>
      </p:sp>
    </p:spTree>
    <p:extLst>
      <p:ext uri="{BB962C8B-B14F-4D97-AF65-F5344CB8AC3E}">
        <p14:creationId xmlns:p14="http://schemas.microsoft.com/office/powerpoint/2010/main" val="25837905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01208" y="9540116"/>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ontent Placeholder 2"/>
          <p:cNvSpPr txBox="1">
            <a:spLocks/>
          </p:cNvSpPr>
          <p:nvPr/>
        </p:nvSpPr>
        <p:spPr>
          <a:xfrm>
            <a:off x="188640" y="200472"/>
            <a:ext cx="6480720" cy="9433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GB" sz="2000" b="1" u="sng" dirty="0" smtClean="0"/>
              <a:t>Handheld Lunch Products: Design Ideas Part 1</a:t>
            </a:r>
            <a:endParaRPr lang="en-GB" sz="2000" dirty="0"/>
          </a:p>
          <a:p>
            <a:pPr marL="0" lvl="1" indent="0">
              <a:spcBef>
                <a:spcPts val="0"/>
              </a:spcBef>
              <a:buNone/>
            </a:pPr>
            <a:endParaRPr lang="en-GB" sz="1200" b="1" u="sng" dirty="0" smtClean="0">
              <a:latin typeface="Calibri" charset="0"/>
              <a:cs typeface="Arial" charset="0"/>
            </a:endParaRPr>
          </a:p>
          <a:p>
            <a:pPr marL="0" lvl="1" indent="0">
              <a:spcBef>
                <a:spcPts val="0"/>
              </a:spcBef>
              <a:buNone/>
            </a:pPr>
            <a:r>
              <a:rPr lang="en-GB" sz="1200" b="1" u="sng" dirty="0" smtClean="0">
                <a:latin typeface="Calibri" charset="0"/>
                <a:cs typeface="Arial" charset="0"/>
              </a:rPr>
              <a:t>Today’s </a:t>
            </a:r>
            <a:r>
              <a:rPr lang="en-GB" sz="1200" b="1" u="sng" dirty="0">
                <a:latin typeface="Calibri" charset="0"/>
                <a:cs typeface="Arial" charset="0"/>
              </a:rPr>
              <a:t>Learning Objectives</a:t>
            </a:r>
            <a:r>
              <a:rPr lang="en-GB" sz="1200" dirty="0">
                <a:latin typeface="Calibri" charset="0"/>
                <a:cs typeface="Arial" charset="0"/>
              </a:rPr>
              <a:t>: </a:t>
            </a:r>
            <a:r>
              <a:rPr lang="en-GB" sz="1200" i="1" dirty="0">
                <a:solidFill>
                  <a:srgbClr val="FF0000"/>
                </a:solidFill>
                <a:latin typeface="Calibri" charset="0"/>
                <a:cs typeface="Arial" charset="0"/>
              </a:rPr>
              <a:t>(Tick each objective once you think you have met it during the lesson) </a:t>
            </a:r>
            <a:endParaRPr lang="en-GB" sz="1200" i="1" dirty="0" smtClean="0">
              <a:solidFill>
                <a:srgbClr val="FF0000"/>
              </a:solidFill>
              <a:latin typeface="Calibri" charset="0"/>
              <a:cs typeface="Arial" charset="0"/>
            </a:endParaRPr>
          </a:p>
          <a:p>
            <a:pPr marL="171450" lvl="1" indent="-171450">
              <a:spcBef>
                <a:spcPts val="0"/>
              </a:spcBef>
              <a:buFont typeface="Wingdings" panose="05000000000000000000" pitchFamily="2" charset="2"/>
              <a:buChar char="q"/>
            </a:pPr>
            <a:r>
              <a:rPr lang="en-GB" sz="1200" dirty="0" smtClean="0"/>
              <a:t>To understand what a handheld product is.</a:t>
            </a:r>
          </a:p>
          <a:p>
            <a:pPr marL="171450" lvl="1" indent="-171450">
              <a:spcBef>
                <a:spcPts val="0"/>
              </a:spcBef>
              <a:buFont typeface="Wingdings" panose="05000000000000000000" pitchFamily="2" charset="2"/>
              <a:buChar char="q"/>
            </a:pPr>
            <a:r>
              <a:rPr lang="en-GB" sz="1200" dirty="0" smtClean="0"/>
              <a:t>To be able to develop </a:t>
            </a:r>
            <a:r>
              <a:rPr lang="en-GB" sz="1200" dirty="0"/>
              <a:t>design ideas </a:t>
            </a:r>
            <a:r>
              <a:rPr lang="en-GB" sz="1200" dirty="0" smtClean="0"/>
              <a:t>to meet a design brief and specification criteria.</a:t>
            </a:r>
            <a:endParaRPr lang="en-GB" sz="1200" dirty="0"/>
          </a:p>
          <a:p>
            <a:pPr marL="0" indent="0">
              <a:spcBef>
                <a:spcPts val="0"/>
              </a:spcBef>
              <a:buNone/>
            </a:pPr>
            <a:endParaRPr lang="en-GB" sz="1200" dirty="0"/>
          </a:p>
          <a:p>
            <a:pPr marL="0" indent="0">
              <a:spcBef>
                <a:spcPts val="0"/>
              </a:spcBef>
              <a:buNone/>
            </a:pPr>
            <a:r>
              <a:rPr lang="en-GB" sz="1200" b="1" i="1" dirty="0" smtClean="0"/>
              <a:t>Context</a:t>
            </a:r>
            <a:endParaRPr lang="en-GB" sz="1200" b="1" i="1" dirty="0"/>
          </a:p>
          <a:p>
            <a:pPr marL="0" indent="0">
              <a:spcBef>
                <a:spcPts val="0"/>
              </a:spcBef>
              <a:buNone/>
            </a:pPr>
            <a:r>
              <a:rPr lang="en-GB" sz="1200" dirty="0"/>
              <a:t>Sainsbury’s is looking to extend the range of handheld </a:t>
            </a:r>
            <a:r>
              <a:rPr lang="en-GB" sz="1200" dirty="0" smtClean="0"/>
              <a:t>lunch </a:t>
            </a:r>
            <a:r>
              <a:rPr lang="en-GB" sz="1200" dirty="0"/>
              <a:t>products that they sell. They would like you to develop some design ideas for new </a:t>
            </a:r>
            <a:r>
              <a:rPr lang="en-GB" sz="1200" dirty="0" smtClean="0"/>
              <a:t>products, which would be suitable for primary school children.</a:t>
            </a:r>
          </a:p>
          <a:p>
            <a:pPr marL="0" indent="0">
              <a:spcBef>
                <a:spcPts val="0"/>
              </a:spcBef>
              <a:buNone/>
            </a:pPr>
            <a:endParaRPr lang="en-GB" sz="1200" dirty="0"/>
          </a:p>
          <a:p>
            <a:pPr marL="0" indent="0">
              <a:spcBef>
                <a:spcPts val="0"/>
              </a:spcBef>
              <a:buNone/>
            </a:pPr>
            <a:r>
              <a:rPr lang="en-GB" sz="1200" b="1" i="1" dirty="0" smtClean="0"/>
              <a:t>Design Brief</a:t>
            </a:r>
            <a:endParaRPr lang="en-GB" sz="1200" b="1" i="1" dirty="0"/>
          </a:p>
          <a:p>
            <a:pPr marL="0" indent="0">
              <a:spcBef>
                <a:spcPts val="0"/>
              </a:spcBef>
              <a:buNone/>
            </a:pPr>
            <a:r>
              <a:rPr lang="en-GB" sz="1200" dirty="0" smtClean="0"/>
              <a:t>Using the work you have completed within Food Technology to inspire you, you must develop </a:t>
            </a:r>
            <a:r>
              <a:rPr lang="en-GB" sz="1200" dirty="0"/>
              <a:t>a range of handheld products that would be suitable for a </a:t>
            </a:r>
            <a:r>
              <a:rPr lang="en-GB" sz="1200" dirty="0" smtClean="0"/>
              <a:t>primary school student’s lunchbox. You will make one of your design ideas.</a:t>
            </a:r>
          </a:p>
          <a:p>
            <a:pPr marL="0" indent="0">
              <a:spcBef>
                <a:spcPts val="0"/>
              </a:spcBef>
              <a:buNone/>
            </a:pPr>
            <a:endParaRPr lang="en-GB" sz="1200" dirty="0" smtClean="0"/>
          </a:p>
          <a:p>
            <a:pPr marL="0" indent="0">
              <a:spcBef>
                <a:spcPts val="0"/>
              </a:spcBef>
              <a:buNone/>
            </a:pPr>
            <a:r>
              <a:rPr lang="en-GB" sz="1200" b="1" i="1" dirty="0" smtClean="0"/>
              <a:t>Specification Criteria</a:t>
            </a:r>
          </a:p>
          <a:p>
            <a:pPr marL="0" indent="0">
              <a:spcBef>
                <a:spcPts val="0"/>
              </a:spcBef>
              <a:buNone/>
            </a:pPr>
            <a:r>
              <a:rPr lang="en-GB" sz="1200" dirty="0" smtClean="0"/>
              <a:t>Products must:</a:t>
            </a:r>
          </a:p>
          <a:p>
            <a:pPr marL="171450" indent="-171450">
              <a:spcBef>
                <a:spcPts val="0"/>
              </a:spcBef>
            </a:pPr>
            <a:r>
              <a:rPr lang="en-GB" sz="1200" dirty="0" smtClean="0"/>
              <a:t>Be handheld, and able to be eaten without cutlery.</a:t>
            </a:r>
          </a:p>
          <a:p>
            <a:pPr marL="171450" indent="-171450">
              <a:spcBef>
                <a:spcPts val="0"/>
              </a:spcBef>
            </a:pPr>
            <a:r>
              <a:rPr lang="en-GB" sz="1200" dirty="0" smtClean="0"/>
              <a:t>Be colourful and appealing to primary school children</a:t>
            </a:r>
          </a:p>
          <a:p>
            <a:pPr marL="171450" indent="-171450">
              <a:spcBef>
                <a:spcPts val="0"/>
              </a:spcBef>
            </a:pPr>
            <a:r>
              <a:rPr lang="en-GB" sz="1200" dirty="0" smtClean="0"/>
              <a:t>Be nutritious and well balanced, taking the Eatwell Plate into consideration</a:t>
            </a:r>
            <a:endParaRPr lang="en-GB" sz="1200" dirty="0"/>
          </a:p>
          <a:p>
            <a:pPr marL="0" indent="0">
              <a:spcBef>
                <a:spcPts val="0"/>
              </a:spcBef>
              <a:buNone/>
            </a:pPr>
            <a:endParaRPr lang="en-GB" sz="1200" dirty="0" smtClean="0"/>
          </a:p>
          <a:p>
            <a:pPr marL="0" indent="0">
              <a:spcBef>
                <a:spcPts val="0"/>
              </a:spcBef>
              <a:buNone/>
            </a:pPr>
            <a:r>
              <a:rPr lang="en-GB" sz="1200" b="1" dirty="0" smtClean="0"/>
              <a:t>TASK: In the space below, develop a mind map to explore ideas for products that you could design.</a:t>
            </a:r>
            <a:endParaRPr lang="en-GB" sz="1200" b="1" dirty="0"/>
          </a:p>
        </p:txBody>
      </p:sp>
      <p:sp>
        <p:nvSpPr>
          <p:cNvPr id="5" name="Rectangle 4"/>
          <p:cNvSpPr/>
          <p:nvPr/>
        </p:nvSpPr>
        <p:spPr>
          <a:xfrm>
            <a:off x="188640" y="704528"/>
            <a:ext cx="6480720" cy="648072"/>
          </a:xfrm>
          <a:prstGeom prst="rect">
            <a:avLst/>
          </a:prstGeom>
          <a:no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18015" y="7494318"/>
            <a:ext cx="1440160" cy="276999"/>
          </a:xfrm>
          <a:prstGeom prst="rect">
            <a:avLst/>
          </a:prstGeom>
          <a:noFill/>
        </p:spPr>
        <p:txBody>
          <a:bodyPr wrap="square" rtlCol="0">
            <a:spAutoFit/>
          </a:bodyPr>
          <a:lstStyle/>
          <a:p>
            <a:r>
              <a:rPr lang="en-GB" sz="1200" dirty="0" smtClean="0"/>
              <a:t>Power of 3</a:t>
            </a:r>
            <a:endParaRPr lang="en-GB" sz="1200" dirty="0"/>
          </a:p>
        </p:txBody>
      </p:sp>
      <p:sp>
        <p:nvSpPr>
          <p:cNvPr id="3" name="Rectangle 2"/>
          <p:cNvSpPr/>
          <p:nvPr/>
        </p:nvSpPr>
        <p:spPr>
          <a:xfrm>
            <a:off x="44624" y="7848922"/>
            <a:ext cx="3429000" cy="1754326"/>
          </a:xfrm>
          <a:prstGeom prst="rect">
            <a:avLst/>
          </a:prstGeom>
        </p:spPr>
        <p:txBody>
          <a:bodyPr>
            <a:spAutoFit/>
          </a:bodyPr>
          <a:lstStyle/>
          <a:p>
            <a:r>
              <a:rPr lang="en-GB" sz="1200" dirty="0"/>
              <a:t>1 – why do we wash our hands and tie our hair back in cookery? </a:t>
            </a:r>
          </a:p>
          <a:p>
            <a:endParaRPr lang="en-GB" sz="1200" dirty="0"/>
          </a:p>
          <a:p>
            <a:endParaRPr lang="en-GB" sz="1200" dirty="0"/>
          </a:p>
          <a:p>
            <a:r>
              <a:rPr lang="en-GB" sz="1200" dirty="0"/>
              <a:t>2 – when washing up, why is it important to use warm water?</a:t>
            </a:r>
          </a:p>
          <a:p>
            <a:endParaRPr lang="en-GB" sz="1200" dirty="0"/>
          </a:p>
          <a:p>
            <a:endParaRPr lang="en-GB" sz="1200" dirty="0"/>
          </a:p>
          <a:p>
            <a:r>
              <a:rPr lang="en-GB" sz="1200" dirty="0"/>
              <a:t>3 – what does ‘baking’ mean?</a:t>
            </a:r>
          </a:p>
        </p:txBody>
      </p:sp>
    </p:spTree>
    <p:extLst>
      <p:ext uri="{BB962C8B-B14F-4D97-AF65-F5344CB8AC3E}">
        <p14:creationId xmlns:p14="http://schemas.microsoft.com/office/powerpoint/2010/main" val="25422123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01208" y="9540116"/>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ontent Placeholder 2"/>
          <p:cNvSpPr txBox="1">
            <a:spLocks/>
          </p:cNvSpPr>
          <p:nvPr/>
        </p:nvSpPr>
        <p:spPr>
          <a:xfrm>
            <a:off x="188640" y="200472"/>
            <a:ext cx="6480720" cy="9433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GB" sz="2000" b="1" u="sng" dirty="0" smtClean="0"/>
              <a:t>Handheld Lunch Products: Design Ideas Part 2</a:t>
            </a:r>
            <a:endParaRPr lang="en-GB" sz="2000" dirty="0"/>
          </a:p>
          <a:p>
            <a:pPr marL="0" lvl="1" indent="0">
              <a:spcBef>
                <a:spcPts val="0"/>
              </a:spcBef>
              <a:buNone/>
            </a:pPr>
            <a:endParaRPr lang="en-GB" sz="1200" b="1" u="sng" dirty="0" smtClean="0">
              <a:latin typeface="Calibri" charset="0"/>
              <a:cs typeface="Arial" charset="0"/>
            </a:endParaRPr>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r>
              <a:rPr lang="en-GB" sz="1200" b="1" dirty="0" smtClean="0"/>
              <a:t>Draw and annotate your design ideas in the space below, using the level criteria to help you.</a:t>
            </a:r>
            <a:endParaRPr lang="en-GB" sz="1200" b="1" dirty="0"/>
          </a:p>
        </p:txBody>
      </p:sp>
      <p:graphicFrame>
        <p:nvGraphicFramePr>
          <p:cNvPr id="6" name="Table 5"/>
          <p:cNvGraphicFramePr>
            <a:graphicFrameLocks noGrp="1"/>
          </p:cNvGraphicFramePr>
          <p:nvPr>
            <p:extLst>
              <p:ext uri="{D42A27DB-BD31-4B8C-83A1-F6EECF244321}">
                <p14:modId xmlns:p14="http://schemas.microsoft.com/office/powerpoint/2010/main" val="2958368249"/>
              </p:ext>
            </p:extLst>
          </p:nvPr>
        </p:nvGraphicFramePr>
        <p:xfrm>
          <a:off x="188640" y="560512"/>
          <a:ext cx="6336704" cy="1920240"/>
        </p:xfrm>
        <a:graphic>
          <a:graphicData uri="http://schemas.openxmlformats.org/drawingml/2006/table">
            <a:tbl>
              <a:tblPr firstRow="1" firstCol="1" bandRow="1">
                <a:tableStyleId>{ED083AE6-46FA-4A59-8FB0-9F97EB10719F}</a:tableStyleId>
              </a:tblPr>
              <a:tblGrid>
                <a:gridCol w="5984664">
                  <a:extLst>
                    <a:ext uri="{9D8B030D-6E8A-4147-A177-3AD203B41FA5}">
                      <a16:colId xmlns:a16="http://schemas.microsoft.com/office/drawing/2014/main" val="20000"/>
                    </a:ext>
                  </a:extLst>
                </a:gridCol>
                <a:gridCol w="352040">
                  <a:extLst>
                    <a:ext uri="{9D8B030D-6E8A-4147-A177-3AD203B41FA5}">
                      <a16:colId xmlns:a16="http://schemas.microsoft.com/office/drawing/2014/main" val="20001"/>
                    </a:ext>
                  </a:extLst>
                </a:gridCol>
              </a:tblGrid>
              <a:tr h="256740">
                <a:tc gridSpan="2">
                  <a:txBody>
                    <a:bodyPr/>
                    <a:lstStyle/>
                    <a:p>
                      <a:r>
                        <a:rPr lang="en-GB" dirty="0" smtClean="0"/>
                        <a:t>Medal</a:t>
                      </a:r>
                      <a:r>
                        <a:rPr lang="en-GB" baseline="0" dirty="0" smtClean="0"/>
                        <a:t> Tasks:</a:t>
                      </a:r>
                      <a:endParaRPr lang="en-GB" dirty="0"/>
                    </a:p>
                  </a:txBody>
                  <a:tcPr marL="68547" marR="68547" marT="0" marB="0" anchor="ctr">
                    <a:solidFill>
                      <a:schemeClr val="bg1"/>
                    </a:solidFill>
                  </a:tcPr>
                </a:tc>
                <a:tc hMerge="1">
                  <a:txBody>
                    <a:bodyPr/>
                    <a:lstStyle/>
                    <a:p>
                      <a:pPr algn="ctr">
                        <a:lnSpc>
                          <a:spcPct val="115000"/>
                        </a:lnSpc>
                        <a:spcAft>
                          <a:spcPts val="0"/>
                        </a:spcAft>
                      </a:pPr>
                      <a:endParaRPr lang="en-GB"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513479">
                <a:tc>
                  <a:txBody>
                    <a:bodyPr/>
                    <a:lstStyle/>
                    <a:p>
                      <a:r>
                        <a:rPr lang="en-GB" dirty="0" smtClean="0"/>
                        <a:t>Gold: Has completed</a:t>
                      </a:r>
                      <a:r>
                        <a:rPr lang="en-GB" baseline="0" dirty="0" smtClean="0"/>
                        <a:t> all work identifying types of cakes and sponges</a:t>
                      </a:r>
                      <a:endParaRPr lang="en-GB" dirty="0"/>
                    </a:p>
                  </a:txBody>
                  <a:tcPr marL="68547" marR="68547" marT="0" marB="0" anchor="ctr">
                    <a:solidFill>
                      <a:schemeClr val="bg1"/>
                    </a:solidFill>
                  </a:tcPr>
                </a:tc>
                <a:tc>
                  <a:txBody>
                    <a:bodyPr/>
                    <a:lstStyle/>
                    <a:p>
                      <a:endParaRPr lang="en-GB" dirty="0"/>
                    </a:p>
                  </a:txBody>
                  <a:tcPr marL="68547" marR="68547" marT="0" marB="0">
                    <a:solidFill>
                      <a:schemeClr val="bg1"/>
                    </a:solidFill>
                  </a:tcPr>
                </a:tc>
                <a:extLst>
                  <a:ext uri="{0D108BD9-81ED-4DB2-BD59-A6C34878D82A}">
                    <a16:rowId xmlns:a16="http://schemas.microsoft.com/office/drawing/2014/main" val="10001"/>
                  </a:ext>
                </a:extLst>
              </a:tr>
              <a:tr h="513479">
                <a:tc>
                  <a:txBody>
                    <a:bodyPr/>
                    <a:lstStyle/>
                    <a:p>
                      <a:r>
                        <a:rPr lang="en-GB" dirty="0" smtClean="0"/>
                        <a:t>Silver:</a:t>
                      </a:r>
                      <a:r>
                        <a:rPr lang="en-GB" baseline="0" dirty="0" smtClean="0"/>
                        <a:t> Understands types of lunch products and identifies if they are healthy </a:t>
                      </a:r>
                      <a:endParaRPr lang="en-GB" dirty="0"/>
                    </a:p>
                  </a:txBody>
                  <a:tcPr marL="68547" marR="68547" marT="0" marB="0" anchor="ctr">
                    <a:solidFill>
                      <a:schemeClr val="bg1"/>
                    </a:solidFill>
                  </a:tcPr>
                </a:tc>
                <a:tc>
                  <a:txBody>
                    <a:bodyPr/>
                    <a:lstStyle/>
                    <a:p>
                      <a:endParaRPr lang="en-GB" dirty="0"/>
                    </a:p>
                  </a:txBody>
                  <a:tcPr marL="68547" marR="68547" marT="0" marB="0">
                    <a:solidFill>
                      <a:schemeClr val="bg1"/>
                    </a:solidFill>
                  </a:tcPr>
                </a:tc>
                <a:extLst>
                  <a:ext uri="{0D108BD9-81ED-4DB2-BD59-A6C34878D82A}">
                    <a16:rowId xmlns:a16="http://schemas.microsoft.com/office/drawing/2014/main" val="10002"/>
                  </a:ext>
                </a:extLst>
              </a:tr>
              <a:tr h="256740">
                <a:tc>
                  <a:txBody>
                    <a:bodyPr/>
                    <a:lstStyle/>
                    <a:p>
                      <a:r>
                        <a:rPr lang="en-GB" dirty="0" smtClean="0"/>
                        <a:t>Bronze: has completed research for tart design</a:t>
                      </a:r>
                      <a:r>
                        <a:rPr lang="en-GB" baseline="0" dirty="0" smtClean="0"/>
                        <a:t> </a:t>
                      </a:r>
                      <a:endParaRPr lang="en-GB" dirty="0"/>
                    </a:p>
                  </a:txBody>
                  <a:tcPr marL="68547" marR="68547" marT="0" marB="0" anchor="ctr">
                    <a:solidFill>
                      <a:schemeClr val="bg1"/>
                    </a:solidFill>
                  </a:tcPr>
                </a:tc>
                <a:tc>
                  <a:txBody>
                    <a:bodyPr/>
                    <a:lstStyle/>
                    <a:p>
                      <a:endParaRPr lang="en-GB"/>
                    </a:p>
                  </a:txBody>
                  <a:tcPr marL="68547" marR="68547" marT="0" marB="0">
                    <a:solidFill>
                      <a:schemeClr val="bg1"/>
                    </a:solidFill>
                  </a:tcPr>
                </a:tc>
                <a:extLst>
                  <a:ext uri="{0D108BD9-81ED-4DB2-BD59-A6C34878D82A}">
                    <a16:rowId xmlns:a16="http://schemas.microsoft.com/office/drawing/2014/main" val="10003"/>
                  </a:ext>
                </a:extLst>
              </a:tr>
              <a:tr h="256740">
                <a:tc>
                  <a:txBody>
                    <a:bodyPr/>
                    <a:lstStyle/>
                    <a:p>
                      <a:endParaRPr lang="en-GB" dirty="0"/>
                    </a:p>
                  </a:txBody>
                  <a:tcPr marL="68547" marR="68547" marT="0" marB="0" anchor="ctr">
                    <a:solidFill>
                      <a:schemeClr val="bg1"/>
                    </a:solidFill>
                  </a:tcPr>
                </a:tc>
                <a:tc>
                  <a:txBody>
                    <a:bodyPr/>
                    <a:lstStyle/>
                    <a:p>
                      <a:endParaRPr lang="en-GB" dirty="0"/>
                    </a:p>
                  </a:txBody>
                  <a:tcPr marL="68547" marR="68547" marT="0" marB="0">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6429769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88640" y="200472"/>
            <a:ext cx="6480720" cy="9433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GB" sz="2000" b="1" u="sng" dirty="0"/>
              <a:t>Handheld Lunch Products: </a:t>
            </a:r>
            <a:r>
              <a:rPr lang="en-GB" sz="2000" b="1" u="sng" dirty="0" smtClean="0"/>
              <a:t>Practical Plan</a:t>
            </a:r>
          </a:p>
          <a:p>
            <a:pPr marL="0" indent="0" algn="ctr">
              <a:spcBef>
                <a:spcPts val="0"/>
              </a:spcBef>
              <a:buNone/>
            </a:pPr>
            <a:endParaRPr lang="en-GB" sz="1200" dirty="0"/>
          </a:p>
          <a:p>
            <a:pPr marL="0" indent="0">
              <a:spcBef>
                <a:spcPts val="0"/>
              </a:spcBef>
              <a:buNone/>
            </a:pPr>
            <a:r>
              <a:rPr lang="en-GB" sz="1200" b="1" dirty="0" smtClean="0"/>
              <a:t>Name of Product:</a:t>
            </a:r>
            <a:r>
              <a:rPr lang="en-GB" sz="1200" dirty="0" smtClean="0"/>
              <a:t> ___________________________________________________________________</a:t>
            </a:r>
            <a:endParaRPr lang="en-GB" sz="1200" dirty="0"/>
          </a:p>
        </p:txBody>
      </p:sp>
      <p:graphicFrame>
        <p:nvGraphicFramePr>
          <p:cNvPr id="3" name="Table 2"/>
          <p:cNvGraphicFramePr>
            <a:graphicFrameLocks noGrp="1"/>
          </p:cNvGraphicFramePr>
          <p:nvPr>
            <p:extLst>
              <p:ext uri="{D42A27DB-BD31-4B8C-83A1-F6EECF244321}">
                <p14:modId xmlns:p14="http://schemas.microsoft.com/office/powerpoint/2010/main" val="348489815"/>
              </p:ext>
            </p:extLst>
          </p:nvPr>
        </p:nvGraphicFramePr>
        <p:xfrm>
          <a:off x="260647" y="1064568"/>
          <a:ext cx="6336704" cy="8595392"/>
        </p:xfrm>
        <a:graphic>
          <a:graphicData uri="http://schemas.openxmlformats.org/drawingml/2006/table">
            <a:tbl>
              <a:tblPr firstRow="1" firstCol="1" bandRow="1">
                <a:tableStyleId>{2D5ABB26-0587-4C30-8999-92F81FD0307C}</a:tableStyleId>
              </a:tblPr>
              <a:tblGrid>
                <a:gridCol w="3168352">
                  <a:extLst>
                    <a:ext uri="{9D8B030D-6E8A-4147-A177-3AD203B41FA5}">
                      <a16:colId xmlns:a16="http://schemas.microsoft.com/office/drawing/2014/main" val="20000"/>
                    </a:ext>
                  </a:extLst>
                </a:gridCol>
                <a:gridCol w="3168352">
                  <a:extLst>
                    <a:ext uri="{9D8B030D-6E8A-4147-A177-3AD203B41FA5}">
                      <a16:colId xmlns:a16="http://schemas.microsoft.com/office/drawing/2014/main" val="20001"/>
                    </a:ext>
                  </a:extLst>
                </a:gridCol>
              </a:tblGrid>
              <a:tr h="2251269">
                <a:tc>
                  <a:txBody>
                    <a:bodyPr/>
                    <a:lstStyle/>
                    <a:p>
                      <a:pPr>
                        <a:lnSpc>
                          <a:spcPct val="115000"/>
                        </a:lnSpc>
                        <a:spcAft>
                          <a:spcPts val="0"/>
                        </a:spcAft>
                      </a:pPr>
                      <a:r>
                        <a:rPr lang="en-GB" sz="1200" b="1" dirty="0" smtClean="0">
                          <a:effectLst/>
                        </a:rPr>
                        <a:t>Ingredients: </a:t>
                      </a:r>
                      <a:r>
                        <a:rPr lang="en-GB" sz="1200" b="0" dirty="0" smtClean="0">
                          <a:solidFill>
                            <a:srgbClr val="FF0000"/>
                          </a:solidFill>
                          <a:effectLst/>
                        </a:rPr>
                        <a:t>What will you use?</a:t>
                      </a:r>
                      <a:endParaRPr lang="en-GB" sz="1200" b="0" dirty="0" smtClean="0">
                        <a:effectLst/>
                      </a:endParaRPr>
                    </a:p>
                    <a:p>
                      <a:pPr marL="171450" lvl="0" indent="-171450">
                        <a:lnSpc>
                          <a:spcPct val="150000"/>
                        </a:lnSpc>
                        <a:spcAft>
                          <a:spcPts val="0"/>
                        </a:spcAft>
                        <a:buFont typeface="Arial" panose="020B0604020202020204" pitchFamily="34" charset="0"/>
                        <a:buChar char="•"/>
                      </a:pPr>
                      <a:r>
                        <a:rPr lang="en-GB" sz="1200" dirty="0" smtClean="0">
                          <a:effectLst/>
                        </a:rPr>
                        <a:t>______________________________________</a:t>
                      </a:r>
                    </a:p>
                    <a:p>
                      <a:pPr marL="171450" lvl="0" indent="-171450">
                        <a:lnSpc>
                          <a:spcPct val="150000"/>
                        </a:lnSpc>
                        <a:spcAft>
                          <a:spcPts val="0"/>
                        </a:spcAft>
                        <a:buFont typeface="Arial" panose="020B0604020202020204" pitchFamily="34" charset="0"/>
                        <a:buChar char="•"/>
                      </a:pPr>
                      <a:r>
                        <a:rPr lang="en-GB" sz="1200" dirty="0" smtClean="0">
                          <a:effectLst/>
                        </a:rPr>
                        <a:t>______________________________________</a:t>
                      </a:r>
                    </a:p>
                    <a:p>
                      <a:pPr marL="171450" lvl="0" indent="-171450">
                        <a:lnSpc>
                          <a:spcPct val="150000"/>
                        </a:lnSpc>
                        <a:spcAft>
                          <a:spcPts val="0"/>
                        </a:spcAft>
                        <a:buFont typeface="Arial" panose="020B0604020202020204" pitchFamily="34" charset="0"/>
                        <a:buChar char="•"/>
                      </a:pPr>
                      <a:r>
                        <a:rPr lang="en-GB" sz="1200" dirty="0" smtClean="0">
                          <a:effectLst/>
                        </a:rPr>
                        <a:t>______________________________________</a:t>
                      </a:r>
                      <a:endParaRPr lang="en-GB" sz="1200" dirty="0">
                        <a:effectLst/>
                      </a:endParaRPr>
                    </a:p>
                    <a:p>
                      <a:pPr marL="171450" lvl="0" indent="-171450">
                        <a:lnSpc>
                          <a:spcPct val="150000"/>
                        </a:lnSpc>
                        <a:spcAft>
                          <a:spcPts val="0"/>
                        </a:spcAft>
                        <a:buFont typeface="Arial" panose="020B0604020202020204" pitchFamily="34" charset="0"/>
                        <a:buChar char="•"/>
                      </a:pPr>
                      <a:r>
                        <a:rPr lang="en-GB" sz="1200" dirty="0" smtClean="0">
                          <a:effectLst/>
                        </a:rPr>
                        <a:t>______________________________________</a:t>
                      </a:r>
                    </a:p>
                    <a:p>
                      <a:pPr marL="171450" lvl="0" indent="-171450">
                        <a:lnSpc>
                          <a:spcPct val="150000"/>
                        </a:lnSpc>
                        <a:spcAft>
                          <a:spcPts val="0"/>
                        </a:spcAft>
                        <a:buFont typeface="Arial" panose="020B0604020202020204" pitchFamily="34" charset="0"/>
                        <a:buChar char="•"/>
                      </a:pPr>
                      <a:r>
                        <a:rPr lang="en-GB" sz="1200" dirty="0" smtClean="0">
                          <a:effectLst/>
                        </a:rPr>
                        <a:t>______________________________________</a:t>
                      </a:r>
                    </a:p>
                    <a:p>
                      <a:pPr marL="171450" lvl="0" indent="-171450">
                        <a:lnSpc>
                          <a:spcPct val="150000"/>
                        </a:lnSpc>
                        <a:spcAft>
                          <a:spcPts val="0"/>
                        </a:spcAft>
                        <a:buFont typeface="Arial" panose="020B0604020202020204" pitchFamily="34" charset="0"/>
                        <a:buChar char="•"/>
                      </a:pPr>
                      <a:r>
                        <a:rPr lang="en-GB" sz="1200" dirty="0" smtClean="0">
                          <a:effectLst/>
                        </a:rPr>
                        <a:t>______________________________________</a:t>
                      </a:r>
                    </a:p>
                    <a:p>
                      <a:pPr marL="171450" lvl="0" indent="-171450">
                        <a:lnSpc>
                          <a:spcPct val="150000"/>
                        </a:lnSpc>
                        <a:spcAft>
                          <a:spcPts val="0"/>
                        </a:spcAft>
                        <a:buFont typeface="Arial" panose="020B0604020202020204" pitchFamily="34" charset="0"/>
                        <a:buChar char="•"/>
                      </a:pPr>
                      <a:r>
                        <a:rPr lang="en-GB" sz="1200" dirty="0" smtClean="0">
                          <a:effectLst/>
                        </a:rPr>
                        <a:t>______________________________________</a:t>
                      </a:r>
                    </a:p>
                    <a:p>
                      <a:pPr marL="171450" lvl="0" indent="-171450">
                        <a:lnSpc>
                          <a:spcPct val="150000"/>
                        </a:lnSpc>
                        <a:spcAft>
                          <a:spcPts val="0"/>
                        </a:spcAft>
                        <a:buFont typeface="Arial" panose="020B0604020202020204" pitchFamily="34" charset="0"/>
                        <a:buChar char="•"/>
                      </a:pPr>
                      <a:r>
                        <a:rPr lang="en-GB" sz="1200" dirty="0" smtClean="0">
                          <a:effectLst/>
                        </a:rPr>
                        <a:t>______________________________________</a:t>
                      </a:r>
                    </a:p>
                  </a:txBody>
                  <a:tcPr marL="49079" marR="49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200" b="1" dirty="0" smtClean="0">
                          <a:effectLst/>
                        </a:rPr>
                        <a:t>Equipment </a:t>
                      </a:r>
                      <a:r>
                        <a:rPr lang="en-GB" sz="1200" b="1" dirty="0">
                          <a:effectLst/>
                        </a:rPr>
                        <a:t>Needed</a:t>
                      </a:r>
                      <a:r>
                        <a:rPr lang="en-GB" sz="1200" b="1" dirty="0" smtClean="0">
                          <a:effectLst/>
                        </a:rPr>
                        <a:t>: </a:t>
                      </a:r>
                      <a:r>
                        <a:rPr lang="en-GB" sz="1200" b="0" dirty="0" smtClean="0">
                          <a:solidFill>
                            <a:srgbClr val="FF0000"/>
                          </a:solidFill>
                          <a:effectLst/>
                        </a:rPr>
                        <a:t>What will you use?</a:t>
                      </a:r>
                      <a:endParaRPr lang="en-GB" sz="1200" b="1" dirty="0">
                        <a:effectLst/>
                      </a:endParaRPr>
                    </a:p>
                    <a:p>
                      <a:pPr marL="171450" lvl="0" indent="-171450">
                        <a:lnSpc>
                          <a:spcPct val="150000"/>
                        </a:lnSpc>
                        <a:spcAft>
                          <a:spcPts val="0"/>
                        </a:spcAft>
                        <a:buFont typeface="Arial" panose="020B0604020202020204" pitchFamily="34" charset="0"/>
                        <a:buChar char="•"/>
                      </a:pPr>
                      <a:r>
                        <a:rPr lang="en-GB" sz="1200" dirty="0" smtClean="0">
                          <a:effectLst/>
                        </a:rPr>
                        <a:t>_____________________________________</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dirty="0" smtClean="0">
                          <a:effectLst/>
                        </a:rPr>
                        <a:t>______________________________________</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dirty="0" smtClean="0">
                          <a:effectLst/>
                        </a:rPr>
                        <a:t>______________________________________</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dirty="0" smtClean="0">
                          <a:effectLst/>
                        </a:rPr>
                        <a:t>______________________________________</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dirty="0" smtClean="0">
                          <a:effectLst/>
                        </a:rPr>
                        <a:t>______________________________________</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dirty="0" smtClean="0">
                          <a:effectLst/>
                        </a:rPr>
                        <a:t>______________________________________</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dirty="0" smtClean="0">
                          <a:effectLst/>
                        </a:rPr>
                        <a:t>______________________________________</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dirty="0" smtClean="0">
                          <a:effectLst/>
                        </a:rPr>
                        <a:t>______________________________________</a:t>
                      </a:r>
                    </a:p>
                    <a:p>
                      <a:pPr marL="0" lvl="0" indent="0">
                        <a:lnSpc>
                          <a:spcPct val="100000"/>
                        </a:lnSpc>
                        <a:spcAft>
                          <a:spcPts val="0"/>
                        </a:spcAft>
                        <a:buFont typeface="Arial" panose="020B0604020202020204" pitchFamily="34" charset="0"/>
                        <a:buNone/>
                      </a:pPr>
                      <a:r>
                        <a:rPr lang="en-GB" sz="1200" dirty="0" smtClean="0">
                          <a:effectLst/>
                        </a:rPr>
                        <a:t> </a:t>
                      </a:r>
                      <a:endParaRPr lang="en-GB" sz="1200" dirty="0">
                        <a:effectLst/>
                        <a:latin typeface="Calibri"/>
                        <a:ea typeface="Calibri"/>
                        <a:cs typeface="Times New Roman"/>
                      </a:endParaRPr>
                    </a:p>
                  </a:txBody>
                  <a:tcPr marL="49079" marR="49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683171">
                <a:tc gridSpan="2">
                  <a:txBody>
                    <a:bodyPr/>
                    <a:lstStyle/>
                    <a:p>
                      <a:pPr>
                        <a:lnSpc>
                          <a:spcPct val="115000"/>
                        </a:lnSpc>
                        <a:spcAft>
                          <a:spcPts val="0"/>
                        </a:spcAft>
                      </a:pPr>
                      <a:r>
                        <a:rPr lang="en-GB" sz="1200" dirty="0">
                          <a:effectLst/>
                        </a:rPr>
                        <a:t> </a:t>
                      </a:r>
                      <a:r>
                        <a:rPr lang="en-GB" sz="1200" b="1" dirty="0" smtClean="0">
                          <a:effectLst/>
                        </a:rPr>
                        <a:t>Method: </a:t>
                      </a:r>
                      <a:r>
                        <a:rPr lang="en-GB" sz="1200" b="0" dirty="0" smtClean="0">
                          <a:solidFill>
                            <a:srgbClr val="FF0000"/>
                          </a:solidFill>
                          <a:effectLst/>
                        </a:rPr>
                        <a:t>How</a:t>
                      </a:r>
                      <a:r>
                        <a:rPr lang="en-GB" sz="1200" b="0" baseline="0" dirty="0" smtClean="0">
                          <a:solidFill>
                            <a:srgbClr val="FF0000"/>
                          </a:solidFill>
                          <a:effectLst/>
                        </a:rPr>
                        <a:t> will you make your chosen product? What stages will you work through?</a:t>
                      </a:r>
                      <a:endParaRPr lang="en-GB" sz="1200" b="1" dirty="0">
                        <a:effectLst/>
                      </a:endParaRPr>
                    </a:p>
                    <a:p>
                      <a:pPr>
                        <a:lnSpc>
                          <a:spcPct val="150000"/>
                        </a:lnSpc>
                        <a:spcAft>
                          <a:spcPts val="0"/>
                        </a:spcAft>
                      </a:pPr>
                      <a:r>
                        <a:rPr lang="en-GB" sz="1200" dirty="0" smtClean="0">
                          <a:effectLst/>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a:lnSpc>
                          <a:spcPct val="150000"/>
                        </a:lnSpc>
                        <a:spcAft>
                          <a:spcPts val="0"/>
                        </a:spcAft>
                      </a:pPr>
                      <a:r>
                        <a:rPr lang="en-GB" sz="1200" dirty="0" smtClean="0">
                          <a:effectLst/>
                        </a:rPr>
                        <a:t>_________________________________________________________________________________</a:t>
                      </a:r>
                    </a:p>
                    <a:p>
                      <a:pPr>
                        <a:lnSpc>
                          <a:spcPct val="150000"/>
                        </a:lnSpc>
                        <a:spcAft>
                          <a:spcPts val="0"/>
                        </a:spcAft>
                      </a:pPr>
                      <a:endParaRPr lang="en-GB" sz="800" dirty="0" smtClean="0">
                        <a:effectLst/>
                      </a:endParaRPr>
                    </a:p>
                  </a:txBody>
                  <a:tcPr marL="49079" marR="49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0001"/>
                  </a:ext>
                </a:extLst>
              </a:tr>
              <a:tr h="1773968">
                <a:tc gridSpan="2">
                  <a:txBody>
                    <a:bodyPr/>
                    <a:lstStyle/>
                    <a:p>
                      <a:pPr>
                        <a:lnSpc>
                          <a:spcPct val="115000"/>
                        </a:lnSpc>
                        <a:spcAft>
                          <a:spcPts val="0"/>
                        </a:spcAft>
                      </a:pPr>
                      <a:r>
                        <a:rPr lang="en-GB" sz="1200" b="1" dirty="0" smtClean="0">
                          <a:effectLst/>
                        </a:rPr>
                        <a:t> Health, Safety and Hygiene Measures:</a:t>
                      </a:r>
                    </a:p>
                    <a:p>
                      <a:pPr>
                        <a:lnSpc>
                          <a:spcPct val="150000"/>
                        </a:lnSpc>
                        <a:spcAft>
                          <a:spcPts val="0"/>
                        </a:spcAft>
                      </a:pPr>
                      <a:r>
                        <a:rPr lang="en-GB" sz="1200" dirty="0" smtClean="0">
                          <a:effectLst/>
                        </a:rPr>
                        <a:t>_____________________________________________________</a:t>
                      </a:r>
                    </a:p>
                    <a:p>
                      <a:pPr>
                        <a:lnSpc>
                          <a:spcPct val="150000"/>
                        </a:lnSpc>
                        <a:spcAft>
                          <a:spcPts val="0"/>
                        </a:spcAft>
                      </a:pPr>
                      <a:r>
                        <a:rPr lang="en-GB" sz="1200" dirty="0" smtClean="0">
                          <a:effectLst/>
                        </a:rPr>
                        <a:t>_____________________________________________________</a:t>
                      </a:r>
                    </a:p>
                    <a:p>
                      <a:pPr>
                        <a:lnSpc>
                          <a:spcPct val="150000"/>
                        </a:lnSpc>
                        <a:spcAft>
                          <a:spcPts val="0"/>
                        </a:spcAft>
                      </a:pPr>
                      <a:r>
                        <a:rPr lang="en-GB" sz="1200" dirty="0" smtClean="0">
                          <a:effectLst/>
                        </a:rPr>
                        <a:t>_____________________________________________________</a:t>
                      </a:r>
                    </a:p>
                    <a:p>
                      <a:pPr>
                        <a:lnSpc>
                          <a:spcPct val="150000"/>
                        </a:lnSpc>
                        <a:spcAft>
                          <a:spcPts val="0"/>
                        </a:spcAft>
                      </a:pPr>
                      <a:r>
                        <a:rPr lang="en-GB" sz="1200" dirty="0" smtClean="0">
                          <a:effectLst/>
                        </a:rPr>
                        <a:t>_____________________________________________________</a:t>
                      </a:r>
                    </a:p>
                    <a:p>
                      <a:pPr>
                        <a:lnSpc>
                          <a:spcPct val="150000"/>
                        </a:lnSpc>
                        <a:spcAft>
                          <a:spcPts val="0"/>
                        </a:spcAft>
                      </a:pPr>
                      <a:r>
                        <a:rPr lang="en-GB" sz="1200" dirty="0" smtClean="0">
                          <a:effectLst/>
                        </a:rPr>
                        <a:t>_____________________________________________________</a:t>
                      </a:r>
                    </a:p>
                    <a:p>
                      <a:pPr>
                        <a:lnSpc>
                          <a:spcPct val="150000"/>
                        </a:lnSpc>
                        <a:spcAft>
                          <a:spcPts val="0"/>
                        </a:spcAft>
                      </a:pPr>
                      <a:endParaRPr lang="en-GB" sz="800" dirty="0" smtClean="0">
                        <a:effectLst/>
                      </a:endParaRPr>
                    </a:p>
                  </a:txBody>
                  <a:tcPr marL="49079" marR="49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0002"/>
                  </a:ext>
                </a:extLst>
              </a:tr>
            </a:tbl>
          </a:graphicData>
        </a:graphic>
      </p:graphicFrame>
      <p:pic>
        <p:nvPicPr>
          <p:cNvPr id="10" name="Picture 9" descr="http://www.psdgraphics.com/wp-content/uploads/2009/04/sticky-notes.jpg">
            <a:hlinkClick r:id="rId2"/>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804593" y="7617296"/>
            <a:ext cx="3512839" cy="205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22"/>
          <p:cNvSpPr txBox="1">
            <a:spLocks noChangeArrowheads="1"/>
          </p:cNvSpPr>
          <p:nvPr/>
        </p:nvSpPr>
        <p:spPr bwMode="auto">
          <a:xfrm rot="21375075">
            <a:off x="4439743" y="7767205"/>
            <a:ext cx="241417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800" b="1" dirty="0">
                <a:solidFill>
                  <a:srgbClr val="C00000"/>
                </a:solidFill>
                <a:latin typeface="Comic Sans MS" pitchFamily="66" charset="0"/>
              </a:rPr>
              <a:t>Assessment: 	</a:t>
            </a: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r>
              <a:rPr lang="en-GB" altLang="en-US" sz="800" b="1" dirty="0">
                <a:solidFill>
                  <a:srgbClr val="C00000"/>
                </a:solidFill>
                <a:latin typeface="Comic Sans MS" pitchFamily="66" charset="0"/>
              </a:rPr>
              <a:t> WWW:</a:t>
            </a:r>
          </a:p>
          <a:p>
            <a:pPr eaLnBrk="1" hangingPunct="1">
              <a:spcBef>
                <a:spcPct val="0"/>
              </a:spcBef>
              <a:buFontTx/>
              <a:buNone/>
            </a:pPr>
            <a:endParaRPr lang="en-GB" altLang="en-US" sz="800" b="1" dirty="0" smtClean="0">
              <a:solidFill>
                <a:srgbClr val="C00000"/>
              </a:solidFill>
              <a:latin typeface="Comic Sans MS" pitchFamily="66" charset="0"/>
            </a:endParaRP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r>
              <a:rPr lang="en-GB" altLang="en-US" sz="800" b="1" dirty="0">
                <a:solidFill>
                  <a:srgbClr val="C00000"/>
                </a:solidFill>
                <a:latin typeface="Comic Sans MS" pitchFamily="66" charset="0"/>
              </a:rPr>
              <a:t>  EBI:</a:t>
            </a:r>
          </a:p>
        </p:txBody>
      </p:sp>
      <p:sp>
        <p:nvSpPr>
          <p:cNvPr id="12" name="TextBox 23"/>
          <p:cNvSpPr txBox="1">
            <a:spLocks noChangeArrowheads="1"/>
          </p:cNvSpPr>
          <p:nvPr/>
        </p:nvSpPr>
        <p:spPr bwMode="auto">
          <a:xfrm rot="21290018">
            <a:off x="4537731" y="9019054"/>
            <a:ext cx="241417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900" b="1" dirty="0">
                <a:solidFill>
                  <a:srgbClr val="C00000"/>
                </a:solidFill>
                <a:latin typeface="Comic Sans MS" pitchFamily="66" charset="0"/>
              </a:rPr>
              <a:t>	</a:t>
            </a:r>
            <a:r>
              <a:rPr lang="en-GB" altLang="en-US" sz="900" b="1" dirty="0" smtClean="0">
                <a:solidFill>
                  <a:srgbClr val="C00000"/>
                </a:solidFill>
                <a:latin typeface="Comic Sans MS" pitchFamily="66" charset="0"/>
              </a:rPr>
              <a:t>      Date</a:t>
            </a:r>
            <a:r>
              <a:rPr lang="en-GB" altLang="en-US" sz="900" b="1" dirty="0">
                <a:solidFill>
                  <a:srgbClr val="C00000"/>
                </a:solidFill>
                <a:latin typeface="Comic Sans MS" pitchFamily="66" charset="0"/>
              </a:rPr>
              <a:t>:</a:t>
            </a:r>
          </a:p>
        </p:txBody>
      </p:sp>
      <p:pic>
        <p:nvPicPr>
          <p:cNvPr id="13" name="Picture 3"/>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301208" y="9540116"/>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8541568" y="4346601"/>
            <a:ext cx="1498476" cy="276999"/>
          </a:xfrm>
          <a:prstGeom prst="rect">
            <a:avLst/>
          </a:prstGeom>
          <a:solidFill>
            <a:schemeClr val="bg1"/>
          </a:solidFill>
          <a:ln>
            <a:solidFill>
              <a:srgbClr val="FF0000"/>
            </a:solidFill>
          </a:ln>
        </p:spPr>
        <p:txBody>
          <a:bodyPr wrap="square">
            <a:spAutoFit/>
          </a:bodyPr>
          <a:lstStyle/>
          <a:p>
            <a:pPr algn="ctr"/>
            <a:endParaRPr lang="en-GB" sz="1200" b="1" dirty="0">
              <a:solidFill>
                <a:srgbClr val="FF0000"/>
              </a:solidFill>
            </a:endParaRPr>
          </a:p>
        </p:txBody>
      </p:sp>
    </p:spTree>
    <p:extLst>
      <p:ext uri="{BB962C8B-B14F-4D97-AF65-F5344CB8AC3E}">
        <p14:creationId xmlns:p14="http://schemas.microsoft.com/office/powerpoint/2010/main" val="3351127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01208" y="9540116"/>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ontent Placeholder 2"/>
          <p:cNvSpPr txBox="1">
            <a:spLocks/>
          </p:cNvSpPr>
          <p:nvPr/>
        </p:nvSpPr>
        <p:spPr>
          <a:xfrm>
            <a:off x="188640" y="200472"/>
            <a:ext cx="6480720" cy="952258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2000" b="1" u="sng" dirty="0" smtClean="0"/>
              <a:t>Overview of Project</a:t>
            </a:r>
            <a:endParaRPr lang="en-GB" sz="2000" dirty="0"/>
          </a:p>
          <a:p>
            <a:pPr marL="0" indent="0">
              <a:buNone/>
            </a:pPr>
            <a:endParaRPr lang="en-GB" sz="1200" dirty="0" smtClean="0">
              <a:latin typeface="+mj-lt"/>
            </a:endParaRPr>
          </a:p>
          <a:p>
            <a:pPr marL="0" indent="0">
              <a:spcBef>
                <a:spcPts val="0"/>
              </a:spcBef>
              <a:buNone/>
            </a:pPr>
            <a:r>
              <a:rPr lang="en-GB" sz="1200" dirty="0">
                <a:latin typeface="+mj-lt"/>
              </a:rPr>
              <a:t>With a focus on products that </a:t>
            </a:r>
            <a:r>
              <a:rPr lang="en-GB" sz="1200" dirty="0" smtClean="0">
                <a:latin typeface="+mj-lt"/>
              </a:rPr>
              <a:t>are </a:t>
            </a:r>
            <a:r>
              <a:rPr lang="en-GB" sz="1200" dirty="0">
                <a:latin typeface="+mj-lt"/>
              </a:rPr>
              <a:t>suitable for your lunchbox, Food Technology in year 7 </a:t>
            </a:r>
            <a:r>
              <a:rPr lang="en-GB" sz="1200" dirty="0" smtClean="0">
                <a:latin typeface="+mj-lt"/>
              </a:rPr>
              <a:t>looks at developing </a:t>
            </a:r>
            <a:r>
              <a:rPr lang="en-GB" sz="1200" dirty="0">
                <a:latin typeface="+mj-lt"/>
              </a:rPr>
              <a:t>your basic cooking skills, along with your awareness of </a:t>
            </a:r>
            <a:r>
              <a:rPr lang="en-GB" sz="1200" dirty="0" smtClean="0">
                <a:latin typeface="+mj-lt"/>
              </a:rPr>
              <a:t>nutrition, and health, safety &amp; hygiene </a:t>
            </a:r>
            <a:r>
              <a:rPr lang="en-GB" sz="1200" dirty="0">
                <a:latin typeface="+mj-lt"/>
              </a:rPr>
              <a:t>in the </a:t>
            </a:r>
            <a:r>
              <a:rPr lang="en-GB" sz="1200" dirty="0" smtClean="0">
                <a:latin typeface="+mj-lt"/>
              </a:rPr>
              <a:t>kitchen.</a:t>
            </a:r>
            <a:endParaRPr lang="en-GB" sz="1200" dirty="0">
              <a:latin typeface="+mj-lt"/>
            </a:endParaRPr>
          </a:p>
          <a:p>
            <a:pPr marL="0" indent="0">
              <a:spcBef>
                <a:spcPts val="0"/>
              </a:spcBef>
              <a:buNone/>
            </a:pPr>
            <a:r>
              <a:rPr lang="en-GB" sz="1200" dirty="0">
                <a:solidFill>
                  <a:srgbClr val="FF0000"/>
                </a:solidFill>
                <a:latin typeface="+mj-lt"/>
              </a:rPr>
              <a:t> </a:t>
            </a:r>
          </a:p>
          <a:p>
            <a:pPr marL="0" indent="0">
              <a:spcBef>
                <a:spcPts val="0"/>
              </a:spcBef>
              <a:buNone/>
            </a:pPr>
            <a:r>
              <a:rPr lang="en-GB" sz="1200" b="1" u="sng" dirty="0">
                <a:latin typeface="+mj-lt"/>
              </a:rPr>
              <a:t>Practical Lessons</a:t>
            </a:r>
            <a:endParaRPr lang="en-GB" sz="1200" dirty="0">
              <a:latin typeface="+mj-lt"/>
            </a:endParaRPr>
          </a:p>
          <a:p>
            <a:pPr marL="0" indent="0">
              <a:spcBef>
                <a:spcPts val="0"/>
              </a:spcBef>
              <a:buNone/>
            </a:pPr>
            <a:r>
              <a:rPr lang="en-GB" sz="1200" dirty="0">
                <a:latin typeface="+mj-lt"/>
              </a:rPr>
              <a:t>To develop your practical </a:t>
            </a:r>
            <a:r>
              <a:rPr lang="en-GB" sz="1200" dirty="0" smtClean="0">
                <a:latin typeface="+mj-lt"/>
              </a:rPr>
              <a:t>skills, you </a:t>
            </a:r>
            <a:r>
              <a:rPr lang="en-GB" sz="1200" dirty="0">
                <a:latin typeface="+mj-lt"/>
              </a:rPr>
              <a:t>will make a range of both </a:t>
            </a:r>
            <a:r>
              <a:rPr lang="en-GB" sz="1200" b="1" dirty="0">
                <a:latin typeface="+mj-lt"/>
              </a:rPr>
              <a:t>sweet</a:t>
            </a:r>
            <a:r>
              <a:rPr lang="en-GB" sz="1200" dirty="0">
                <a:latin typeface="+mj-lt"/>
              </a:rPr>
              <a:t> and </a:t>
            </a:r>
            <a:r>
              <a:rPr lang="en-GB" sz="1200" b="1" dirty="0">
                <a:latin typeface="+mj-lt"/>
              </a:rPr>
              <a:t>savoury</a:t>
            </a:r>
            <a:r>
              <a:rPr lang="en-GB" sz="1200" dirty="0">
                <a:latin typeface="+mj-lt"/>
              </a:rPr>
              <a:t> </a:t>
            </a:r>
            <a:r>
              <a:rPr lang="en-GB" sz="1200" dirty="0" smtClean="0">
                <a:latin typeface="+mj-lt"/>
              </a:rPr>
              <a:t>products. All </a:t>
            </a:r>
            <a:r>
              <a:rPr lang="en-GB" sz="1200" dirty="0">
                <a:latin typeface="+mj-lt"/>
              </a:rPr>
              <a:t>of the recipe sheets for the practical lessons are at the back of this booklet. These tell you the ingredients that you will need to bring with you for each practical session. You will </a:t>
            </a:r>
            <a:r>
              <a:rPr lang="en-GB" sz="1200" dirty="0" smtClean="0">
                <a:latin typeface="+mj-lt"/>
              </a:rPr>
              <a:t>record the list of ingredients </a:t>
            </a:r>
            <a:r>
              <a:rPr lang="en-GB" sz="1200" dirty="0">
                <a:latin typeface="+mj-lt"/>
              </a:rPr>
              <a:t>into your diary the week before the practical lesson so that you have plenty of time to organise </a:t>
            </a:r>
            <a:r>
              <a:rPr lang="en-GB" sz="1200" dirty="0" smtClean="0">
                <a:latin typeface="+mj-lt"/>
              </a:rPr>
              <a:t>them. </a:t>
            </a:r>
            <a:r>
              <a:rPr lang="en-GB" sz="1200" dirty="0">
                <a:latin typeface="+mj-lt"/>
              </a:rPr>
              <a:t>If you keep the booklet safe when you have finished the </a:t>
            </a:r>
            <a:r>
              <a:rPr lang="en-GB" sz="1200" dirty="0" smtClean="0">
                <a:latin typeface="+mj-lt"/>
              </a:rPr>
              <a:t>project, </a:t>
            </a:r>
            <a:r>
              <a:rPr lang="en-GB" sz="1200" dirty="0">
                <a:latin typeface="+mj-lt"/>
              </a:rPr>
              <a:t>you will also be able to make the </a:t>
            </a:r>
            <a:r>
              <a:rPr lang="en-GB" sz="1200" dirty="0" smtClean="0">
                <a:latin typeface="+mj-lt"/>
              </a:rPr>
              <a:t>products again </a:t>
            </a:r>
            <a:r>
              <a:rPr lang="en-GB" sz="1200" dirty="0">
                <a:latin typeface="+mj-lt"/>
              </a:rPr>
              <a:t>at home </a:t>
            </a:r>
            <a:r>
              <a:rPr lang="en-GB" sz="1200" dirty="0">
                <a:latin typeface="+mj-lt"/>
                <a:sym typeface="Wingdings"/>
              </a:rPr>
              <a:t></a:t>
            </a:r>
            <a:r>
              <a:rPr lang="en-GB" sz="1200" dirty="0">
                <a:latin typeface="+mj-lt"/>
              </a:rPr>
              <a:t>.</a:t>
            </a:r>
          </a:p>
          <a:p>
            <a:pPr marL="0" indent="0">
              <a:spcBef>
                <a:spcPts val="0"/>
              </a:spcBef>
              <a:buNone/>
            </a:pPr>
            <a:r>
              <a:rPr lang="en-GB" sz="1200" dirty="0">
                <a:latin typeface="+mj-lt"/>
              </a:rPr>
              <a:t> </a:t>
            </a:r>
          </a:p>
          <a:p>
            <a:pPr marL="0" indent="0">
              <a:spcBef>
                <a:spcPts val="0"/>
              </a:spcBef>
              <a:buNone/>
            </a:pPr>
            <a:r>
              <a:rPr lang="en-GB" sz="1200" dirty="0">
                <a:latin typeface="+mj-lt"/>
              </a:rPr>
              <a:t>Please make sure you are organised and do not forget what you need to bring with you for each lesson</a:t>
            </a:r>
            <a:r>
              <a:rPr lang="en-GB" sz="1200" dirty="0" smtClean="0">
                <a:latin typeface="+mj-lt"/>
              </a:rPr>
              <a:t>! If you forget ingredients on the day of a practical and do not have a note to explain why, you will be set a 15 minute detention. </a:t>
            </a:r>
            <a:r>
              <a:rPr lang="en-GB" sz="1200" dirty="0">
                <a:latin typeface="+mj-lt"/>
              </a:rPr>
              <a:t>If you are absent from school, please find out what you have missed and if you need to bring anything to the next lesson.</a:t>
            </a:r>
          </a:p>
          <a:p>
            <a:pPr marL="0" indent="0">
              <a:spcBef>
                <a:spcPts val="0"/>
              </a:spcBef>
              <a:buNone/>
            </a:pPr>
            <a:r>
              <a:rPr lang="en-GB" sz="1200" dirty="0">
                <a:latin typeface="+mj-lt"/>
              </a:rPr>
              <a:t> </a:t>
            </a:r>
          </a:p>
          <a:p>
            <a:pPr marL="0" indent="0">
              <a:spcBef>
                <a:spcPts val="0"/>
              </a:spcBef>
              <a:buNone/>
            </a:pPr>
            <a:r>
              <a:rPr lang="en-GB" sz="1200" dirty="0">
                <a:latin typeface="+mj-lt"/>
              </a:rPr>
              <a:t>Each time you have a practical lesson, </a:t>
            </a:r>
            <a:r>
              <a:rPr lang="en-GB" sz="1200" b="1" dirty="0">
                <a:latin typeface="+mj-lt"/>
              </a:rPr>
              <a:t>you must remember to bring a suitable container</a:t>
            </a:r>
            <a:r>
              <a:rPr lang="en-GB" sz="1200" dirty="0">
                <a:latin typeface="+mj-lt"/>
              </a:rPr>
              <a:t> to take what you have made home.</a:t>
            </a:r>
          </a:p>
          <a:p>
            <a:pPr marL="0" indent="0">
              <a:spcBef>
                <a:spcPts val="0"/>
              </a:spcBef>
              <a:buNone/>
            </a:pPr>
            <a:r>
              <a:rPr lang="en-GB" sz="1200" dirty="0">
                <a:solidFill>
                  <a:srgbClr val="FF0000"/>
                </a:solidFill>
                <a:latin typeface="+mj-lt"/>
              </a:rPr>
              <a:t> </a:t>
            </a:r>
          </a:p>
          <a:p>
            <a:pPr marL="0" indent="0">
              <a:spcBef>
                <a:spcPts val="0"/>
              </a:spcBef>
              <a:buNone/>
            </a:pPr>
            <a:r>
              <a:rPr lang="en-GB" sz="1200" b="1" u="sng" dirty="0" smtClean="0">
                <a:latin typeface="+mj-lt"/>
              </a:rPr>
              <a:t>Homework</a:t>
            </a:r>
            <a:endParaRPr lang="en-GB" sz="1200" dirty="0">
              <a:latin typeface="+mj-lt"/>
            </a:endParaRPr>
          </a:p>
          <a:p>
            <a:pPr marL="0" indent="0">
              <a:spcBef>
                <a:spcPts val="0"/>
              </a:spcBef>
              <a:buNone/>
            </a:pPr>
            <a:r>
              <a:rPr lang="en-GB" sz="1200" dirty="0">
                <a:latin typeface="+mj-lt"/>
              </a:rPr>
              <a:t>To extend your learning outside of school, you will be set </a:t>
            </a:r>
            <a:r>
              <a:rPr lang="en-GB" sz="1200" dirty="0" smtClean="0">
                <a:latin typeface="+mj-lt"/>
              </a:rPr>
              <a:t>homework </a:t>
            </a:r>
            <a:r>
              <a:rPr lang="en-GB" sz="1200" dirty="0">
                <a:latin typeface="+mj-lt"/>
              </a:rPr>
              <a:t>once a fortnight. As part of this, you will create your own </a:t>
            </a:r>
            <a:r>
              <a:rPr lang="en-GB" sz="1200" dirty="0" smtClean="0">
                <a:latin typeface="+mj-lt"/>
              </a:rPr>
              <a:t>Homework Booklet </a:t>
            </a:r>
            <a:r>
              <a:rPr lang="en-GB" sz="1200" dirty="0">
                <a:latin typeface="+mj-lt"/>
              </a:rPr>
              <a:t>having </a:t>
            </a:r>
            <a:r>
              <a:rPr lang="en-GB" sz="1200" dirty="0" smtClean="0">
                <a:latin typeface="+mj-lt"/>
              </a:rPr>
              <a:t>completed tasks </a:t>
            </a:r>
            <a:r>
              <a:rPr lang="en-GB" sz="1200" dirty="0">
                <a:latin typeface="+mj-lt"/>
              </a:rPr>
              <a:t>from the </a:t>
            </a:r>
            <a:r>
              <a:rPr lang="en-GB" sz="1200" dirty="0" smtClean="0">
                <a:latin typeface="+mj-lt"/>
              </a:rPr>
              <a:t>Homework Menu. Please </a:t>
            </a:r>
            <a:r>
              <a:rPr lang="en-GB" sz="1200" dirty="0">
                <a:latin typeface="+mj-lt"/>
              </a:rPr>
              <a:t>make sure that all </a:t>
            </a:r>
            <a:r>
              <a:rPr lang="en-GB" sz="1200" dirty="0" smtClean="0">
                <a:latin typeface="+mj-lt"/>
              </a:rPr>
              <a:t>homework is </a:t>
            </a:r>
            <a:r>
              <a:rPr lang="en-GB" sz="1200" dirty="0">
                <a:latin typeface="+mj-lt"/>
              </a:rPr>
              <a:t>completed and handed in on time. Please also make sure that you have read instructions carefully and that work is completed to a standard that shows the best of your ability.</a:t>
            </a:r>
          </a:p>
          <a:p>
            <a:pPr marL="0" indent="0">
              <a:spcBef>
                <a:spcPts val="0"/>
              </a:spcBef>
              <a:buNone/>
            </a:pPr>
            <a:endParaRPr lang="en-GB" sz="1200" dirty="0" smtClean="0">
              <a:latin typeface="+mj-lt"/>
            </a:endParaRPr>
          </a:p>
          <a:p>
            <a:pPr marL="0" indent="0">
              <a:spcBef>
                <a:spcPts val="0"/>
              </a:spcBef>
              <a:buNone/>
            </a:pPr>
            <a:endParaRPr lang="en-GB" sz="1200" dirty="0">
              <a:latin typeface="+mj-lt"/>
            </a:endParaRPr>
          </a:p>
          <a:p>
            <a:pPr marL="0" indent="0">
              <a:spcBef>
                <a:spcPts val="0"/>
              </a:spcBef>
              <a:buNone/>
            </a:pPr>
            <a:endParaRPr lang="en-GB" sz="1200" dirty="0" smtClean="0">
              <a:latin typeface="+mj-lt"/>
            </a:endParaRPr>
          </a:p>
          <a:p>
            <a:pPr marL="0" indent="0">
              <a:spcBef>
                <a:spcPts val="0"/>
              </a:spcBef>
              <a:buNone/>
            </a:pPr>
            <a:endParaRPr lang="en-GB" sz="1200" dirty="0">
              <a:latin typeface="+mj-lt"/>
            </a:endParaRPr>
          </a:p>
          <a:p>
            <a:pPr marL="0" indent="0">
              <a:spcBef>
                <a:spcPts val="0"/>
              </a:spcBef>
              <a:buNone/>
            </a:pPr>
            <a:endParaRPr lang="en-GB" sz="1200" dirty="0" smtClean="0">
              <a:latin typeface="+mj-lt"/>
            </a:endParaRPr>
          </a:p>
          <a:p>
            <a:pPr marL="0" indent="0">
              <a:spcBef>
                <a:spcPts val="0"/>
              </a:spcBef>
              <a:buNone/>
            </a:pPr>
            <a:endParaRPr lang="en-GB" sz="1200" dirty="0">
              <a:latin typeface="+mj-lt"/>
            </a:endParaRPr>
          </a:p>
          <a:p>
            <a:pPr marL="0" indent="0">
              <a:spcBef>
                <a:spcPts val="0"/>
              </a:spcBef>
              <a:buNone/>
            </a:pPr>
            <a:endParaRPr lang="en-GB" sz="1200" dirty="0">
              <a:latin typeface="+mj-lt"/>
            </a:endParaRPr>
          </a:p>
          <a:p>
            <a:pPr marL="0" indent="0">
              <a:spcBef>
                <a:spcPts val="0"/>
              </a:spcBef>
              <a:buNone/>
            </a:pPr>
            <a:r>
              <a:rPr lang="en-GB" sz="1200" dirty="0">
                <a:solidFill>
                  <a:srgbClr val="FF0000"/>
                </a:solidFill>
                <a:latin typeface="+mj-lt"/>
              </a:rPr>
              <a:t> </a:t>
            </a:r>
            <a:endParaRPr lang="en-GB" sz="1200" dirty="0">
              <a:latin typeface="+mj-lt"/>
            </a:endParaRPr>
          </a:p>
          <a:p>
            <a:pPr marL="514350" indent="-514350">
              <a:buAutoNum type="arabicPeriod"/>
            </a:pPr>
            <a:r>
              <a:rPr lang="en-GB" sz="1200" dirty="0">
                <a:latin typeface="Comic Sans MS" panose="030F0702030302020204" pitchFamily="66" charset="0"/>
              </a:rPr>
              <a:t>Something you’ve cooked at home or primary school</a:t>
            </a:r>
            <a:r>
              <a:rPr lang="en-GB" sz="1200" dirty="0" smtClean="0">
                <a:latin typeface="Comic Sans MS" panose="030F0702030302020204" pitchFamily="66" charset="0"/>
              </a:rPr>
              <a:t>.</a:t>
            </a:r>
          </a:p>
          <a:p>
            <a:pPr marL="514350" indent="-514350">
              <a:buAutoNum type="arabicPeriod"/>
            </a:pPr>
            <a:endParaRPr lang="en-GB" sz="1200" dirty="0">
              <a:latin typeface="Comic Sans MS" panose="030F0702030302020204" pitchFamily="66" charset="0"/>
            </a:endParaRPr>
          </a:p>
          <a:p>
            <a:r>
              <a:rPr lang="en-GB" sz="1200" dirty="0" smtClean="0">
                <a:latin typeface="Comic Sans MS" panose="030F0702030302020204" pitchFamily="66" charset="0"/>
              </a:rPr>
              <a:t>---------------------------------------------------------------------------------------</a:t>
            </a:r>
            <a:endParaRPr lang="en-GB" sz="1200" dirty="0">
              <a:latin typeface="Comic Sans MS" panose="030F0702030302020204" pitchFamily="66" charset="0"/>
            </a:endParaRPr>
          </a:p>
          <a:p>
            <a:r>
              <a:rPr lang="en-GB" sz="1200" dirty="0">
                <a:latin typeface="Comic Sans MS" panose="030F0702030302020204" pitchFamily="66" charset="0"/>
              </a:rPr>
              <a:t>2.  Name an English dish</a:t>
            </a:r>
            <a:r>
              <a:rPr lang="en-GB" sz="1200" dirty="0" smtClean="0">
                <a:latin typeface="Comic Sans MS" panose="030F0702030302020204" pitchFamily="66" charset="0"/>
              </a:rPr>
              <a:t>.</a:t>
            </a:r>
          </a:p>
          <a:p>
            <a:endParaRPr lang="en-GB" sz="1200" dirty="0">
              <a:latin typeface="Comic Sans MS" panose="030F0702030302020204" pitchFamily="66" charset="0"/>
            </a:endParaRPr>
          </a:p>
          <a:p>
            <a:r>
              <a:rPr lang="en-GB" sz="1200" dirty="0" smtClean="0">
                <a:latin typeface="Comic Sans MS" panose="030F0702030302020204" pitchFamily="66" charset="0"/>
              </a:rPr>
              <a:t>---------------------------------------------------------------------------------------</a:t>
            </a:r>
            <a:endParaRPr lang="en-GB" sz="1200" dirty="0">
              <a:latin typeface="Comic Sans MS" panose="030F0702030302020204" pitchFamily="66" charset="0"/>
            </a:endParaRPr>
          </a:p>
          <a:p>
            <a:r>
              <a:rPr lang="en-GB" sz="1200" dirty="0">
                <a:latin typeface="Comic Sans MS" panose="030F0702030302020204" pitchFamily="66" charset="0"/>
              </a:rPr>
              <a:t>3.  Name a piece of kitchen equipment</a:t>
            </a:r>
            <a:r>
              <a:rPr lang="en-GB" sz="1200" dirty="0" smtClean="0">
                <a:latin typeface="Comic Sans MS" panose="030F0702030302020204" pitchFamily="66" charset="0"/>
              </a:rPr>
              <a:t>.</a:t>
            </a:r>
          </a:p>
          <a:p>
            <a:endParaRPr lang="en-GB" sz="1200" dirty="0">
              <a:latin typeface="Comic Sans MS" panose="030F0702030302020204" pitchFamily="66" charset="0"/>
            </a:endParaRPr>
          </a:p>
          <a:p>
            <a:r>
              <a:rPr lang="en-GB" sz="1200" dirty="0" smtClean="0">
                <a:latin typeface="Comic Sans MS" panose="030F0702030302020204" pitchFamily="66" charset="0"/>
              </a:rPr>
              <a:t>---------------------------------------------------------------------------------------</a:t>
            </a:r>
            <a:endParaRPr lang="en-GB" sz="1200" dirty="0">
              <a:latin typeface="Comic Sans MS" panose="030F0702030302020204" pitchFamily="66" charset="0"/>
            </a:endParaRPr>
          </a:p>
          <a:p>
            <a:pPr marL="0" indent="0">
              <a:spcBef>
                <a:spcPts val="0"/>
              </a:spcBef>
              <a:buNone/>
            </a:pPr>
            <a:r>
              <a:rPr lang="en-GB" sz="1200" dirty="0">
                <a:latin typeface="+mj-lt"/>
              </a:rPr>
              <a:t> </a:t>
            </a:r>
          </a:p>
          <a:p>
            <a:pPr marL="0" indent="0">
              <a:spcBef>
                <a:spcPts val="0"/>
              </a:spcBef>
              <a:buNone/>
            </a:pPr>
            <a:r>
              <a:rPr lang="en-GB" sz="1200" dirty="0" smtClean="0">
                <a:latin typeface="+mj-lt"/>
              </a:rPr>
              <a:t>.</a:t>
            </a:r>
            <a:endParaRPr lang="en-GB" sz="1200" dirty="0">
              <a:latin typeface="+mj-lt"/>
            </a:endParaRPr>
          </a:p>
          <a:p>
            <a:pPr marL="0" indent="0">
              <a:spcBef>
                <a:spcPts val="0"/>
              </a:spcBef>
              <a:buNone/>
            </a:pPr>
            <a:r>
              <a:rPr lang="en-GB" sz="1200" dirty="0">
                <a:latin typeface="+mj-lt"/>
              </a:rPr>
              <a:t> </a:t>
            </a:r>
          </a:p>
        </p:txBody>
      </p:sp>
      <p:pic>
        <p:nvPicPr>
          <p:cNvPr id="5" name="Picture 2" descr="toolkit logo"/>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935339" y="8985448"/>
            <a:ext cx="285749" cy="285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51420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88640" y="200472"/>
            <a:ext cx="6480720" cy="9433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GB" sz="2000" b="1" u="sng" dirty="0"/>
              <a:t>Handheld Lunch Products: </a:t>
            </a:r>
            <a:r>
              <a:rPr lang="en-GB" sz="2000" b="1" u="sng" dirty="0" smtClean="0"/>
              <a:t>Evaluation</a:t>
            </a:r>
            <a:endParaRPr lang="en-GB" sz="2000" b="1" u="sng" dirty="0"/>
          </a:p>
          <a:p>
            <a:pPr marL="0" indent="0">
              <a:spcBef>
                <a:spcPts val="0"/>
              </a:spcBef>
              <a:buNone/>
            </a:pPr>
            <a:r>
              <a:rPr lang="en-GB" sz="1200" dirty="0"/>
              <a:t> </a:t>
            </a:r>
          </a:p>
          <a:p>
            <a:pPr marL="0" indent="0">
              <a:spcBef>
                <a:spcPts val="0"/>
              </a:spcBef>
              <a:buNone/>
            </a:pPr>
            <a:endParaRPr lang="en-GB" sz="1200" b="1" dirty="0" smtClean="0"/>
          </a:p>
          <a:p>
            <a:pPr marL="0" indent="0">
              <a:spcBef>
                <a:spcPts val="0"/>
              </a:spcBef>
              <a:buNone/>
            </a:pPr>
            <a:endParaRPr lang="en-GB" sz="1200" b="1" dirty="0"/>
          </a:p>
          <a:p>
            <a:pPr marL="0" indent="0">
              <a:lnSpc>
                <a:spcPct val="150000"/>
              </a:lnSpc>
              <a:spcBef>
                <a:spcPts val="0"/>
              </a:spcBef>
              <a:buNone/>
            </a:pPr>
            <a:endParaRPr lang="en-GB" sz="1200" b="1" dirty="0" smtClean="0"/>
          </a:p>
          <a:p>
            <a:pPr marL="0" indent="0">
              <a:lnSpc>
                <a:spcPct val="150000"/>
              </a:lnSpc>
              <a:spcBef>
                <a:spcPts val="0"/>
              </a:spcBef>
              <a:buNone/>
            </a:pPr>
            <a:r>
              <a:rPr lang="en-GB" sz="1200" b="1" dirty="0" smtClean="0"/>
              <a:t>Name of product: </a:t>
            </a:r>
            <a:r>
              <a:rPr lang="en-GB" sz="1200" dirty="0" smtClean="0"/>
              <a:t>_____________________________________________</a:t>
            </a:r>
          </a:p>
          <a:p>
            <a:pPr marL="0" indent="0">
              <a:spcBef>
                <a:spcPts val="0"/>
              </a:spcBef>
              <a:buNone/>
            </a:pPr>
            <a:r>
              <a:rPr lang="en-GB" sz="1200" dirty="0" smtClean="0"/>
              <a:t> </a:t>
            </a:r>
          </a:p>
          <a:p>
            <a:pPr marL="0" indent="0">
              <a:lnSpc>
                <a:spcPct val="150000"/>
              </a:lnSpc>
              <a:spcBef>
                <a:spcPts val="0"/>
              </a:spcBef>
              <a:buNone/>
            </a:pPr>
            <a:r>
              <a:rPr lang="en-GB" sz="1200" b="1" dirty="0" smtClean="0"/>
              <a:t>What inspired this product?</a:t>
            </a:r>
          </a:p>
          <a:p>
            <a:pPr marL="0" indent="0">
              <a:lnSpc>
                <a:spcPct val="150000"/>
              </a:lnSpc>
              <a:spcBef>
                <a:spcPts val="0"/>
              </a:spcBef>
              <a:buNone/>
            </a:pPr>
            <a:r>
              <a:rPr lang="en-GB" sz="1200" dirty="0" smtClean="0"/>
              <a:t>____________________________________________________________</a:t>
            </a:r>
          </a:p>
          <a:p>
            <a:pPr marL="0" indent="0">
              <a:lnSpc>
                <a:spcPct val="150000"/>
              </a:lnSpc>
              <a:spcBef>
                <a:spcPts val="0"/>
              </a:spcBef>
              <a:buNone/>
            </a:pPr>
            <a:r>
              <a:rPr lang="en-GB" sz="1200" dirty="0" smtClean="0"/>
              <a:t>____________________________________________________________</a:t>
            </a:r>
          </a:p>
          <a:p>
            <a:pPr marL="0" indent="0">
              <a:spcBef>
                <a:spcPts val="0"/>
              </a:spcBef>
              <a:buNone/>
            </a:pPr>
            <a:endParaRPr lang="en-GB" sz="1200" b="1" dirty="0" smtClean="0"/>
          </a:p>
          <a:p>
            <a:pPr marL="0" indent="0">
              <a:lnSpc>
                <a:spcPct val="150000"/>
              </a:lnSpc>
              <a:spcBef>
                <a:spcPts val="0"/>
              </a:spcBef>
              <a:buNone/>
            </a:pPr>
            <a:r>
              <a:rPr lang="en-GB" sz="1200" b="1" dirty="0" smtClean="0"/>
              <a:t>How is your product suitable for primary school children?</a:t>
            </a:r>
          </a:p>
          <a:p>
            <a:pPr marL="0" indent="0">
              <a:lnSpc>
                <a:spcPct val="150000"/>
              </a:lnSpc>
              <a:spcBef>
                <a:spcPts val="0"/>
              </a:spcBef>
              <a:buNone/>
            </a:pPr>
            <a:r>
              <a:rPr lang="en-GB" sz="1200" dirty="0" smtClean="0"/>
              <a:t>____________________________________________________________</a:t>
            </a:r>
          </a:p>
          <a:p>
            <a:pPr marL="0" indent="0">
              <a:lnSpc>
                <a:spcPct val="150000"/>
              </a:lnSpc>
              <a:spcBef>
                <a:spcPts val="0"/>
              </a:spcBef>
              <a:buNone/>
            </a:pPr>
            <a:r>
              <a:rPr lang="en-GB" sz="1200" dirty="0" smtClean="0"/>
              <a:t>____________________________________________________________</a:t>
            </a:r>
          </a:p>
          <a:p>
            <a:pPr marL="0" indent="0">
              <a:spcBef>
                <a:spcPts val="0"/>
              </a:spcBef>
              <a:buNone/>
            </a:pPr>
            <a:endParaRPr lang="en-GB" sz="1200" b="1" dirty="0" smtClean="0"/>
          </a:p>
          <a:p>
            <a:pPr marL="0" indent="0">
              <a:lnSpc>
                <a:spcPct val="150000"/>
              </a:lnSpc>
              <a:spcBef>
                <a:spcPts val="0"/>
              </a:spcBef>
              <a:buNone/>
            </a:pPr>
            <a:r>
              <a:rPr lang="en-GB" sz="1200" b="1" dirty="0" smtClean="0"/>
              <a:t>What </a:t>
            </a:r>
            <a:r>
              <a:rPr lang="en-GB" sz="1200" b="1" dirty="0"/>
              <a:t>went well </a:t>
            </a:r>
            <a:r>
              <a:rPr lang="en-GB" sz="1200" b="1" dirty="0" smtClean="0"/>
              <a:t>during the practical?</a:t>
            </a:r>
            <a:r>
              <a:rPr lang="en-GB" sz="1200" dirty="0" smtClean="0"/>
              <a:t> ______________________________________________________________________________________________________________________________________________________________________________________________________________________________________________________</a:t>
            </a:r>
          </a:p>
          <a:p>
            <a:pPr marL="0" indent="0">
              <a:spcBef>
                <a:spcPts val="0"/>
              </a:spcBef>
              <a:buNone/>
            </a:pPr>
            <a:endParaRPr lang="en-GB" sz="1200" dirty="0"/>
          </a:p>
          <a:p>
            <a:pPr marL="0" indent="0">
              <a:spcBef>
                <a:spcPts val="0"/>
              </a:spcBef>
              <a:buNone/>
            </a:pPr>
            <a:r>
              <a:rPr lang="en-GB" sz="1200" b="1" dirty="0" smtClean="0"/>
              <a:t>What challenges did you face, and how did you overcome them?</a:t>
            </a:r>
            <a:endParaRPr lang="en-GB" sz="1200" dirty="0"/>
          </a:p>
          <a:p>
            <a:pPr marL="0" indent="0">
              <a:lnSpc>
                <a:spcPct val="150000"/>
              </a:lnSpc>
              <a:spcBef>
                <a:spcPts val="0"/>
              </a:spcBef>
              <a:buNone/>
            </a:pPr>
            <a:r>
              <a:rPr lang="en-GB" sz="1200" dirty="0" smtClean="0"/>
              <a:t>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dirty="0"/>
          </a:p>
          <a:p>
            <a:pPr marL="0" indent="0">
              <a:spcBef>
                <a:spcPts val="0"/>
              </a:spcBef>
              <a:buNone/>
            </a:pPr>
            <a:r>
              <a:rPr lang="en-GB" sz="1200" dirty="0"/>
              <a:t> </a:t>
            </a:r>
            <a:endParaRPr lang="en-GB" sz="1200" dirty="0" smtClean="0"/>
          </a:p>
          <a:p>
            <a:pPr marL="0" indent="0">
              <a:lnSpc>
                <a:spcPct val="150000"/>
              </a:lnSpc>
              <a:spcBef>
                <a:spcPts val="0"/>
              </a:spcBef>
              <a:buNone/>
            </a:pPr>
            <a:r>
              <a:rPr lang="en-GB" sz="1200" b="1" dirty="0" smtClean="0"/>
              <a:t>What feedback did you receive about your product and who from?</a:t>
            </a:r>
          </a:p>
          <a:p>
            <a:pPr marL="0" indent="0">
              <a:lnSpc>
                <a:spcPct val="150000"/>
              </a:lnSpc>
              <a:spcBef>
                <a:spcPts val="0"/>
              </a:spcBef>
              <a:buNone/>
            </a:pPr>
            <a:r>
              <a:rPr lang="en-GB" sz="1200" dirty="0"/>
              <a:t>______________________________________________________________________________________________________________________________________________________________________________________________________________________________________________________</a:t>
            </a:r>
          </a:p>
          <a:p>
            <a:pPr marL="0" indent="0">
              <a:spcBef>
                <a:spcPts val="0"/>
              </a:spcBef>
              <a:buNone/>
            </a:pPr>
            <a:endParaRPr lang="en-GB" sz="1200" dirty="0" smtClean="0"/>
          </a:p>
          <a:p>
            <a:pPr marL="0" indent="0">
              <a:lnSpc>
                <a:spcPct val="150000"/>
              </a:lnSpc>
              <a:spcBef>
                <a:spcPts val="0"/>
              </a:spcBef>
              <a:buNone/>
            </a:pPr>
            <a:r>
              <a:rPr lang="en-GB" sz="1200" b="1" dirty="0"/>
              <a:t>If you made the </a:t>
            </a:r>
            <a:r>
              <a:rPr lang="en-GB" sz="1200" b="1" dirty="0" smtClean="0"/>
              <a:t>product again</a:t>
            </a:r>
            <a:r>
              <a:rPr lang="en-GB" sz="1200" b="1" dirty="0"/>
              <a:t>, what would you do differently?</a:t>
            </a:r>
            <a:r>
              <a:rPr lang="en-GB" sz="1200" dirty="0"/>
              <a:t> </a:t>
            </a:r>
            <a:r>
              <a:rPr lang="en-GB" sz="1200" dirty="0" smtClean="0"/>
              <a:t>_____________________________________________________</a:t>
            </a:r>
          </a:p>
          <a:p>
            <a:pPr marL="0" indent="0">
              <a:lnSpc>
                <a:spcPct val="150000"/>
              </a:lnSpc>
              <a:spcBef>
                <a:spcPts val="0"/>
              </a:spcBef>
              <a:buNone/>
            </a:pPr>
            <a:r>
              <a:rPr lang="en-GB" sz="1200" dirty="0" smtClean="0"/>
              <a:t>_____________________________________________________</a:t>
            </a:r>
          </a:p>
          <a:p>
            <a:pPr marL="0" indent="0">
              <a:lnSpc>
                <a:spcPct val="150000"/>
              </a:lnSpc>
              <a:spcBef>
                <a:spcPts val="0"/>
              </a:spcBef>
              <a:buNone/>
            </a:pPr>
            <a:r>
              <a:rPr lang="en-GB" sz="1200" dirty="0" smtClean="0"/>
              <a:t>_____________________________________________________</a:t>
            </a:r>
          </a:p>
          <a:p>
            <a:pPr marL="0" indent="0">
              <a:spcBef>
                <a:spcPts val="0"/>
              </a:spcBef>
              <a:buNone/>
            </a:pPr>
            <a:r>
              <a:rPr lang="en-GB" sz="1200" dirty="0"/>
              <a:t> </a:t>
            </a:r>
          </a:p>
          <a:p>
            <a:pPr marL="0" indent="0">
              <a:spcBef>
                <a:spcPts val="0"/>
              </a:spcBef>
              <a:buNone/>
            </a:pPr>
            <a:r>
              <a:rPr lang="en-GB" sz="1200" b="1" dirty="0" smtClean="0"/>
              <a:t>What five sensory words would you use to describe your product?</a:t>
            </a:r>
          </a:p>
          <a:p>
            <a:pPr marL="0" indent="0">
              <a:lnSpc>
                <a:spcPct val="150000"/>
              </a:lnSpc>
              <a:spcBef>
                <a:spcPts val="0"/>
              </a:spcBef>
              <a:buNone/>
            </a:pPr>
            <a:r>
              <a:rPr lang="en-GB" sz="1200" dirty="0" smtClean="0"/>
              <a:t>_______________________________________________________</a:t>
            </a:r>
          </a:p>
          <a:p>
            <a:pPr marL="0" indent="0">
              <a:lnSpc>
                <a:spcPct val="150000"/>
              </a:lnSpc>
              <a:spcBef>
                <a:spcPts val="0"/>
              </a:spcBef>
              <a:buNone/>
            </a:pPr>
            <a:r>
              <a:rPr lang="en-GB" sz="1200" dirty="0" smtClean="0"/>
              <a:t>_______________________________________________________</a:t>
            </a:r>
            <a:endParaRPr lang="en-GB" sz="1200" dirty="0"/>
          </a:p>
        </p:txBody>
      </p:sp>
      <p:pic>
        <p:nvPicPr>
          <p:cNvPr id="8"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01208" y="9540116"/>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188640" y="704528"/>
            <a:ext cx="4896544" cy="646331"/>
          </a:xfrm>
          <a:prstGeom prst="rect">
            <a:avLst/>
          </a:prstGeom>
        </p:spPr>
        <p:txBody>
          <a:bodyPr wrap="square">
            <a:spAutoFit/>
          </a:bodyPr>
          <a:lstStyle/>
          <a:p>
            <a:r>
              <a:rPr lang="en-GB" sz="1200" dirty="0"/>
              <a:t>Now that you have successfully designed and made your </a:t>
            </a:r>
            <a:r>
              <a:rPr lang="en-GB" sz="1200" dirty="0" smtClean="0"/>
              <a:t>very own </a:t>
            </a:r>
          </a:p>
          <a:p>
            <a:r>
              <a:rPr lang="en-GB" sz="1200" dirty="0" smtClean="0"/>
              <a:t>handheld lunch product, answer </a:t>
            </a:r>
            <a:r>
              <a:rPr lang="en-GB" sz="1200" dirty="0"/>
              <a:t>the questions below to evaluate your </a:t>
            </a:r>
            <a:r>
              <a:rPr lang="en-GB" sz="1200" dirty="0" smtClean="0"/>
              <a:t>outcome and performance</a:t>
            </a:r>
            <a:r>
              <a:rPr lang="en-GB" sz="1200" dirty="0"/>
              <a:t>. </a:t>
            </a:r>
          </a:p>
        </p:txBody>
      </p:sp>
      <p:pic>
        <p:nvPicPr>
          <p:cNvPr id="10" name="Picture 9" descr="http://www.psdgraphics.com/wp-content/uploads/2009/04/sticky-notes.jpg">
            <a:hlinkClick r:id="rId3"/>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3789040" y="7329264"/>
            <a:ext cx="3512839" cy="2491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22"/>
          <p:cNvSpPr txBox="1">
            <a:spLocks noChangeArrowheads="1"/>
          </p:cNvSpPr>
          <p:nvPr/>
        </p:nvSpPr>
        <p:spPr bwMode="auto">
          <a:xfrm rot="21227981">
            <a:off x="4486441" y="7526332"/>
            <a:ext cx="2414171"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800" b="1" dirty="0">
                <a:solidFill>
                  <a:srgbClr val="C00000"/>
                </a:solidFill>
                <a:latin typeface="Comic Sans MS" pitchFamily="66" charset="0"/>
              </a:rPr>
              <a:t>Assessment: 	SA / PA / TA</a:t>
            </a: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r>
              <a:rPr lang="en-GB" altLang="en-US" sz="800" b="1" dirty="0" smtClean="0">
                <a:solidFill>
                  <a:srgbClr val="C00000"/>
                </a:solidFill>
                <a:latin typeface="Comic Sans MS" pitchFamily="66" charset="0"/>
              </a:rPr>
              <a:t>Practical Level</a:t>
            </a:r>
            <a:r>
              <a:rPr lang="en-GB" altLang="en-US" sz="800" b="1" dirty="0">
                <a:solidFill>
                  <a:srgbClr val="C00000"/>
                </a:solidFill>
                <a:latin typeface="Comic Sans MS" pitchFamily="66" charset="0"/>
              </a:rPr>
              <a:t>:</a:t>
            </a:r>
          </a:p>
          <a:p>
            <a:pPr eaLnBrk="1" hangingPunct="1">
              <a:spcBef>
                <a:spcPct val="0"/>
              </a:spcBef>
              <a:buFontTx/>
              <a:buNone/>
            </a:pPr>
            <a:endParaRPr lang="en-GB" altLang="en-US" sz="800" b="1" dirty="0" smtClean="0">
              <a:solidFill>
                <a:srgbClr val="C00000"/>
              </a:solidFill>
              <a:latin typeface="Comic Sans MS" pitchFamily="66" charset="0"/>
            </a:endParaRPr>
          </a:p>
          <a:p>
            <a:pPr eaLnBrk="1" hangingPunct="1">
              <a:spcBef>
                <a:spcPct val="0"/>
              </a:spcBef>
              <a:buFontTx/>
              <a:buNone/>
            </a:pPr>
            <a:r>
              <a:rPr lang="en-GB" altLang="en-US" sz="800" b="1" dirty="0" smtClean="0">
                <a:solidFill>
                  <a:srgbClr val="C00000"/>
                </a:solidFill>
                <a:latin typeface="Comic Sans MS" pitchFamily="66" charset="0"/>
              </a:rPr>
              <a:t>Evaluation Level:	</a:t>
            </a:r>
          </a:p>
          <a:p>
            <a:pPr eaLnBrk="1" hangingPunct="1">
              <a:spcBef>
                <a:spcPct val="0"/>
              </a:spcBef>
              <a:buFontTx/>
              <a:buNone/>
            </a:pPr>
            <a:endParaRPr lang="en-GB" altLang="en-US" sz="800" b="1" dirty="0" smtClean="0">
              <a:solidFill>
                <a:srgbClr val="C00000"/>
              </a:solidFill>
              <a:latin typeface="Comic Sans MS" pitchFamily="66" charset="0"/>
            </a:endParaRPr>
          </a:p>
          <a:p>
            <a:pPr eaLnBrk="1" hangingPunct="1">
              <a:spcBef>
                <a:spcPct val="0"/>
              </a:spcBef>
              <a:buFontTx/>
              <a:buNone/>
            </a:pPr>
            <a:r>
              <a:rPr lang="en-GB" altLang="en-US" sz="800" b="1" dirty="0" smtClean="0">
                <a:solidFill>
                  <a:srgbClr val="C00000"/>
                </a:solidFill>
                <a:latin typeface="Comic Sans MS" pitchFamily="66" charset="0"/>
              </a:rPr>
              <a:t>WWW</a:t>
            </a:r>
            <a:r>
              <a:rPr lang="en-GB" altLang="en-US" sz="800" b="1" dirty="0">
                <a:solidFill>
                  <a:srgbClr val="C00000"/>
                </a:solidFill>
                <a:latin typeface="Comic Sans MS" pitchFamily="66" charset="0"/>
              </a:rPr>
              <a:t>:</a:t>
            </a:r>
          </a:p>
          <a:p>
            <a:pPr eaLnBrk="1" hangingPunct="1">
              <a:spcBef>
                <a:spcPct val="0"/>
              </a:spcBef>
              <a:buFontTx/>
              <a:buNone/>
            </a:pPr>
            <a:endParaRPr lang="en-GB" altLang="en-US" sz="800" b="1" dirty="0" smtClean="0">
              <a:solidFill>
                <a:srgbClr val="C00000"/>
              </a:solidFill>
              <a:latin typeface="Comic Sans MS" pitchFamily="66" charset="0"/>
            </a:endParaRP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r>
              <a:rPr lang="en-GB" altLang="en-US" sz="800" b="1" dirty="0">
                <a:solidFill>
                  <a:srgbClr val="C00000"/>
                </a:solidFill>
                <a:latin typeface="Comic Sans MS" pitchFamily="66" charset="0"/>
              </a:rPr>
              <a:t>EBI</a:t>
            </a:r>
            <a:r>
              <a:rPr lang="en-GB" altLang="en-US" sz="800" b="1" dirty="0" smtClean="0">
                <a:solidFill>
                  <a:srgbClr val="C00000"/>
                </a:solidFill>
                <a:latin typeface="Comic Sans MS" pitchFamily="66" charset="0"/>
              </a:rPr>
              <a:t>:</a:t>
            </a: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endParaRPr lang="en-GB" altLang="en-US" sz="800" b="1" dirty="0" smtClean="0">
              <a:solidFill>
                <a:srgbClr val="C00000"/>
              </a:solidFill>
              <a:latin typeface="Comic Sans MS" pitchFamily="66" charset="0"/>
            </a:endParaRPr>
          </a:p>
          <a:p>
            <a:pPr eaLnBrk="1" hangingPunct="1">
              <a:spcBef>
                <a:spcPct val="0"/>
              </a:spcBef>
              <a:buFontTx/>
              <a:buNone/>
            </a:pPr>
            <a:r>
              <a:rPr lang="en-GB" altLang="en-US" sz="800" b="1" dirty="0" smtClean="0">
                <a:solidFill>
                  <a:srgbClr val="C00000"/>
                </a:solidFill>
                <a:latin typeface="Comic Sans MS" pitchFamily="66" charset="0"/>
              </a:rPr>
              <a:t>	        Date:</a:t>
            </a:r>
            <a:endParaRPr lang="en-GB" altLang="en-US" sz="800" b="1" dirty="0">
              <a:solidFill>
                <a:srgbClr val="C00000"/>
              </a:solidFill>
              <a:latin typeface="Comic Sans MS" pitchFamily="66"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2337688264"/>
              </p:ext>
            </p:extLst>
          </p:nvPr>
        </p:nvGraphicFramePr>
        <p:xfrm>
          <a:off x="4973799" y="723178"/>
          <a:ext cx="1695561" cy="3323838"/>
        </p:xfrm>
        <a:graphic>
          <a:graphicData uri="http://schemas.openxmlformats.org/drawingml/2006/table">
            <a:tbl>
              <a:tblPr firstRow="1" firstCol="1" bandRow="1">
                <a:tableStyleId>{ED083AE6-46FA-4A59-8FB0-9F97EB10719F}</a:tableStyleId>
              </a:tblPr>
              <a:tblGrid>
                <a:gridCol w="1492113">
                  <a:extLst>
                    <a:ext uri="{9D8B030D-6E8A-4147-A177-3AD203B41FA5}">
                      <a16:colId xmlns:a16="http://schemas.microsoft.com/office/drawing/2014/main" val="20000"/>
                    </a:ext>
                  </a:extLst>
                </a:gridCol>
                <a:gridCol w="203448">
                  <a:extLst>
                    <a:ext uri="{9D8B030D-6E8A-4147-A177-3AD203B41FA5}">
                      <a16:colId xmlns:a16="http://schemas.microsoft.com/office/drawing/2014/main" val="20001"/>
                    </a:ext>
                  </a:extLst>
                </a:gridCol>
              </a:tblGrid>
              <a:tr h="432048">
                <a:tc gridSpan="2">
                  <a:txBody>
                    <a:bodyPr/>
                    <a:lstStyle/>
                    <a:p>
                      <a:pPr algn="ctr">
                        <a:lnSpc>
                          <a:spcPct val="115000"/>
                        </a:lnSpc>
                        <a:spcAft>
                          <a:spcPts val="0"/>
                        </a:spcAft>
                      </a:pPr>
                      <a:r>
                        <a:rPr lang="en-GB" sz="1100" dirty="0" smtClean="0">
                          <a:effectLst/>
                        </a:rPr>
                        <a:t>Assessment Criteria Checklist</a:t>
                      </a:r>
                      <a:endParaRPr lang="en-GB" sz="1100" dirty="0">
                        <a:effectLst/>
                      </a:endParaRPr>
                    </a:p>
                  </a:txBody>
                  <a:tcPr marL="68554" marR="68554" marT="0" marB="0" anchor="ctr">
                    <a:solidFill>
                      <a:schemeClr val="bg1"/>
                    </a:solidFill>
                  </a:tcPr>
                </a:tc>
                <a:tc hMerge="1">
                  <a:txBody>
                    <a:bodyPr/>
                    <a:lstStyle/>
                    <a:p>
                      <a:pPr algn="ctr">
                        <a:lnSpc>
                          <a:spcPct val="115000"/>
                        </a:lnSpc>
                        <a:spcAft>
                          <a:spcPts val="0"/>
                        </a:spcAft>
                      </a:pPr>
                      <a:endParaRPr lang="en-GB"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92475">
                <a:tc>
                  <a:txBody>
                    <a:bodyPr/>
                    <a:lstStyle/>
                    <a:p>
                      <a:pPr algn="l">
                        <a:lnSpc>
                          <a:spcPct val="115000"/>
                        </a:lnSpc>
                        <a:spcAft>
                          <a:spcPts val="0"/>
                        </a:spcAft>
                      </a:pPr>
                      <a:r>
                        <a:rPr lang="en-GB" sz="1100" b="1" dirty="0" smtClean="0">
                          <a:effectLst/>
                          <a:latin typeface="Calibri"/>
                          <a:ea typeface="Calibri"/>
                          <a:cs typeface="Times New Roman"/>
                        </a:rPr>
                        <a:t>L3</a:t>
                      </a:r>
                      <a:r>
                        <a:rPr lang="en-GB" sz="1100" b="0" dirty="0" smtClean="0">
                          <a:effectLst/>
                          <a:latin typeface="Calibri"/>
                          <a:ea typeface="Calibri"/>
                          <a:cs typeface="Times New Roman"/>
                        </a:rPr>
                        <a:t> – All questions are answered. </a:t>
                      </a:r>
                      <a:endParaRPr lang="en-GB" sz="1100" b="0" dirty="0">
                        <a:effectLst/>
                        <a:latin typeface="Calibri"/>
                        <a:ea typeface="Calibri"/>
                        <a:cs typeface="Times New Roman"/>
                      </a:endParaRPr>
                    </a:p>
                  </a:txBody>
                  <a:tcPr marL="68554" marR="68554" marT="0" marB="0" anchor="ctr">
                    <a:solidFill>
                      <a:schemeClr val="bg1"/>
                    </a:solidFill>
                  </a:tcPr>
                </a:tc>
                <a:tc>
                  <a:txBody>
                    <a:bodyPr/>
                    <a:lstStyle/>
                    <a:p>
                      <a:pPr>
                        <a:lnSpc>
                          <a:spcPct val="115000"/>
                        </a:lnSpc>
                        <a:spcAft>
                          <a:spcPts val="0"/>
                        </a:spcAft>
                      </a:pPr>
                      <a:endParaRPr lang="en-GB" sz="1100" dirty="0">
                        <a:effectLst/>
                        <a:latin typeface="Calibri"/>
                        <a:ea typeface="Calibri"/>
                        <a:cs typeface="Times New Roman"/>
                      </a:endParaRPr>
                    </a:p>
                  </a:txBody>
                  <a:tcPr marL="68554" marR="68554" marT="0" marB="0">
                    <a:solidFill>
                      <a:schemeClr val="bg1"/>
                    </a:solidFill>
                  </a:tcPr>
                </a:tc>
                <a:extLst>
                  <a:ext uri="{0D108BD9-81ED-4DB2-BD59-A6C34878D82A}">
                    <a16:rowId xmlns:a16="http://schemas.microsoft.com/office/drawing/2014/main" val="10001"/>
                  </a:ext>
                </a:extLst>
              </a:tr>
              <a:tr h="145091">
                <a:tc>
                  <a:txBody>
                    <a:bodyPr/>
                    <a:lstStyle/>
                    <a:p>
                      <a:pPr algn="l">
                        <a:lnSpc>
                          <a:spcPct val="115000"/>
                        </a:lnSpc>
                        <a:spcAft>
                          <a:spcPts val="0"/>
                        </a:spcAft>
                      </a:pPr>
                      <a:r>
                        <a:rPr lang="en-GB" sz="1100" b="1" dirty="0" smtClean="0">
                          <a:effectLst/>
                          <a:latin typeface="Calibri"/>
                          <a:ea typeface="Calibri"/>
                          <a:cs typeface="Times New Roman"/>
                        </a:rPr>
                        <a:t>L4</a:t>
                      </a:r>
                      <a:r>
                        <a:rPr lang="en-GB" sz="1100" b="0" baseline="0" dirty="0" smtClean="0">
                          <a:effectLst/>
                          <a:latin typeface="Calibri"/>
                          <a:ea typeface="Calibri"/>
                          <a:cs typeface="Times New Roman"/>
                        </a:rPr>
                        <a:t> – Answers are written in full sentences and explained in detail</a:t>
                      </a:r>
                      <a:endParaRPr lang="en-GB" sz="1100" b="0" dirty="0">
                        <a:effectLst/>
                        <a:latin typeface="Calibri"/>
                        <a:ea typeface="Calibri"/>
                        <a:cs typeface="Times New Roman"/>
                      </a:endParaRPr>
                    </a:p>
                  </a:txBody>
                  <a:tcPr marL="68554" marR="68554" marT="0" marB="0" anchor="ctr">
                    <a:solidFill>
                      <a:schemeClr val="bg1"/>
                    </a:solidFill>
                  </a:tcPr>
                </a:tc>
                <a:tc>
                  <a:txBody>
                    <a:bodyPr/>
                    <a:lstStyle/>
                    <a:p>
                      <a:pPr>
                        <a:lnSpc>
                          <a:spcPct val="115000"/>
                        </a:lnSpc>
                        <a:spcAft>
                          <a:spcPts val="0"/>
                        </a:spcAft>
                      </a:pPr>
                      <a:endParaRPr lang="en-GB" sz="1100" dirty="0">
                        <a:effectLst/>
                        <a:latin typeface="Calibri"/>
                        <a:ea typeface="Calibri"/>
                        <a:cs typeface="Times New Roman"/>
                      </a:endParaRPr>
                    </a:p>
                  </a:txBody>
                  <a:tcPr marL="68554" marR="68554" marT="0" marB="0">
                    <a:solidFill>
                      <a:schemeClr val="bg1"/>
                    </a:solidFill>
                  </a:tcPr>
                </a:tc>
                <a:extLst>
                  <a:ext uri="{0D108BD9-81ED-4DB2-BD59-A6C34878D82A}">
                    <a16:rowId xmlns:a16="http://schemas.microsoft.com/office/drawing/2014/main" val="10002"/>
                  </a:ext>
                </a:extLst>
              </a:tr>
              <a:tr h="92475">
                <a:tc>
                  <a:txBody>
                    <a:bodyPr/>
                    <a:lstStyle/>
                    <a:p>
                      <a:pPr algn="l">
                        <a:lnSpc>
                          <a:spcPct val="115000"/>
                        </a:lnSpc>
                        <a:spcAft>
                          <a:spcPts val="0"/>
                        </a:spcAft>
                      </a:pPr>
                      <a:r>
                        <a:rPr lang="en-GB" sz="1100" b="1" dirty="0" smtClean="0">
                          <a:effectLst/>
                          <a:latin typeface="Calibri"/>
                          <a:ea typeface="Calibri"/>
                          <a:cs typeface="Times New Roman"/>
                        </a:rPr>
                        <a:t>L5</a:t>
                      </a:r>
                      <a:r>
                        <a:rPr lang="en-GB" sz="1100" b="0" baseline="0" dirty="0" smtClean="0">
                          <a:effectLst/>
                          <a:latin typeface="Calibri"/>
                          <a:ea typeface="Calibri"/>
                          <a:cs typeface="Times New Roman"/>
                        </a:rPr>
                        <a:t> – Specific examples are provided where possible to justify answers. </a:t>
                      </a:r>
                      <a:endParaRPr lang="en-GB" sz="1100" b="0" dirty="0">
                        <a:effectLst/>
                        <a:latin typeface="Calibri"/>
                        <a:ea typeface="Calibri"/>
                        <a:cs typeface="Times New Roman"/>
                      </a:endParaRPr>
                    </a:p>
                  </a:txBody>
                  <a:tcPr marL="68554" marR="68554" marT="0" marB="0" anchor="ctr">
                    <a:solidFill>
                      <a:schemeClr val="bg1"/>
                    </a:solidFill>
                  </a:tcPr>
                </a:tc>
                <a:tc>
                  <a:txBody>
                    <a:bodyPr/>
                    <a:lstStyle/>
                    <a:p>
                      <a:pPr>
                        <a:lnSpc>
                          <a:spcPct val="115000"/>
                        </a:lnSpc>
                        <a:spcAft>
                          <a:spcPts val="0"/>
                        </a:spcAft>
                      </a:pPr>
                      <a:endParaRPr lang="en-GB" sz="1100" dirty="0">
                        <a:effectLst/>
                        <a:latin typeface="Calibri"/>
                        <a:ea typeface="Calibri"/>
                        <a:cs typeface="Times New Roman"/>
                      </a:endParaRPr>
                    </a:p>
                  </a:txBody>
                  <a:tcPr marL="68554" marR="68554" marT="0" marB="0">
                    <a:solidFill>
                      <a:schemeClr val="bg1"/>
                    </a:solidFill>
                  </a:tcPr>
                </a:tc>
                <a:extLst>
                  <a:ext uri="{0D108BD9-81ED-4DB2-BD59-A6C34878D82A}">
                    <a16:rowId xmlns:a16="http://schemas.microsoft.com/office/drawing/2014/main" val="10003"/>
                  </a:ext>
                </a:extLst>
              </a:tr>
              <a:tr h="92475">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dirty="0" smtClean="0">
                          <a:effectLst/>
                          <a:latin typeface="+mn-lt"/>
                          <a:ea typeface="Calibri"/>
                          <a:cs typeface="Times New Roman"/>
                        </a:rPr>
                        <a:t>L6</a:t>
                      </a:r>
                      <a:r>
                        <a:rPr lang="en-GB" sz="1100" b="0" dirty="0" smtClean="0">
                          <a:effectLst/>
                          <a:latin typeface="+mn-lt"/>
                          <a:ea typeface="Calibri"/>
                          <a:cs typeface="Times New Roman"/>
                        </a:rPr>
                        <a:t> – Skills and techniques are referred to where possible. There are no errors with spelling/grammar.</a:t>
                      </a:r>
                    </a:p>
                  </a:txBody>
                  <a:tcPr marL="68554" marR="68554" marT="0" marB="0" anchor="ctr">
                    <a:solidFill>
                      <a:schemeClr val="bg1"/>
                    </a:solidFill>
                  </a:tcPr>
                </a:tc>
                <a:tc>
                  <a:txBody>
                    <a:bodyPr/>
                    <a:lstStyle/>
                    <a:p>
                      <a:pPr>
                        <a:lnSpc>
                          <a:spcPct val="115000"/>
                        </a:lnSpc>
                        <a:spcAft>
                          <a:spcPts val="0"/>
                        </a:spcAft>
                      </a:pPr>
                      <a:endParaRPr lang="en-GB" sz="1100" dirty="0">
                        <a:effectLst/>
                        <a:latin typeface="Calibri"/>
                        <a:ea typeface="Calibri"/>
                        <a:cs typeface="Times New Roman"/>
                      </a:endParaRPr>
                    </a:p>
                  </a:txBody>
                  <a:tcPr marL="68554" marR="68554" marT="0" marB="0">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592217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01208" y="9540116"/>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8" name="Picture 3083" descr="http://www.direct-foods.co.uk/images/Leeks.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48680" y="3418757"/>
            <a:ext cx="1462236" cy="1462236"/>
          </a:xfrm>
          <a:prstGeom prst="rect">
            <a:avLst/>
          </a:prstGeom>
          <a:noFill/>
          <a:extLst>
            <a:ext uri="{909E8E84-426E-40DD-AFC4-6F175D3DCCD1}">
              <a14:hiddenFill xmlns:a14="http://schemas.microsoft.com/office/drawing/2010/main">
                <a:solidFill>
                  <a:srgbClr val="FFFFFF"/>
                </a:solidFill>
              </a14:hiddenFill>
            </a:ext>
          </a:extLst>
        </p:spPr>
      </p:pic>
      <p:pic>
        <p:nvPicPr>
          <p:cNvPr id="9227" name="Picture 4120" descr="bunch of bananas"/>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564904" y="3440833"/>
            <a:ext cx="1771649" cy="1388360"/>
          </a:xfrm>
          <a:prstGeom prst="rect">
            <a:avLst/>
          </a:prstGeom>
          <a:noFill/>
          <a:extLst>
            <a:ext uri="{909E8E84-426E-40DD-AFC4-6F175D3DCCD1}">
              <a14:hiddenFill xmlns:a14="http://schemas.microsoft.com/office/drawing/2010/main">
                <a:solidFill>
                  <a:srgbClr val="FFFFFF"/>
                </a:solidFill>
              </a14:hiddenFill>
            </a:ext>
          </a:extLst>
        </p:spPr>
      </p:pic>
      <p:pic>
        <p:nvPicPr>
          <p:cNvPr id="9226" name="Picture 3091" descr="http://www.topnews.in/health/files/Broccoli.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4894287" y="7473281"/>
            <a:ext cx="1343025" cy="1438275"/>
          </a:xfrm>
          <a:prstGeom prst="rect">
            <a:avLst/>
          </a:prstGeom>
          <a:noFill/>
          <a:extLst>
            <a:ext uri="{909E8E84-426E-40DD-AFC4-6F175D3DCCD1}">
              <a14:hiddenFill xmlns:a14="http://schemas.microsoft.com/office/drawing/2010/main">
                <a:solidFill>
                  <a:srgbClr val="FFFFFF"/>
                </a:solidFill>
              </a14:hiddenFill>
            </a:ext>
          </a:extLst>
        </p:spPr>
      </p:pic>
      <p:pic>
        <p:nvPicPr>
          <p:cNvPr id="9225" name="Picture 3084" descr="http://www.naturalherbalextracts.com/NaturalHerbalExtractPic/Passion_Fruit_Extract.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2647950" y="5457057"/>
            <a:ext cx="1562100" cy="1409700"/>
          </a:xfrm>
          <a:prstGeom prst="rect">
            <a:avLst/>
          </a:prstGeom>
          <a:noFill/>
          <a:extLst>
            <a:ext uri="{909E8E84-426E-40DD-AFC4-6F175D3DCCD1}">
              <a14:hiddenFill xmlns:a14="http://schemas.microsoft.com/office/drawing/2010/main">
                <a:solidFill>
                  <a:srgbClr val="FFFFFF"/>
                </a:solidFill>
              </a14:hiddenFill>
            </a:ext>
          </a:extLst>
        </p:spPr>
      </p:pic>
      <p:pic>
        <p:nvPicPr>
          <p:cNvPr id="9224" name="Picture 3072" descr="rhubarb1"/>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267097" y="7663384"/>
            <a:ext cx="2009775" cy="962025"/>
          </a:xfrm>
          <a:prstGeom prst="rect">
            <a:avLst/>
          </a:prstGeom>
          <a:noFill/>
          <a:extLst>
            <a:ext uri="{909E8E84-426E-40DD-AFC4-6F175D3DCCD1}">
              <a14:hiddenFill xmlns:a14="http://schemas.microsoft.com/office/drawing/2010/main">
                <a:solidFill>
                  <a:srgbClr val="FFFFFF"/>
                </a:solidFill>
              </a14:hiddenFill>
            </a:ext>
          </a:extLst>
        </p:spPr>
      </p:pic>
      <p:pic>
        <p:nvPicPr>
          <p:cNvPr id="9223" name="Picture 3087" descr="http://geographydirections.files.wordpress.com/2010/02/aubergine2.jpg"/>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2471737" y="7545289"/>
            <a:ext cx="1914525" cy="1228725"/>
          </a:xfrm>
          <a:prstGeom prst="rect">
            <a:avLst/>
          </a:prstGeom>
          <a:noFill/>
          <a:extLst>
            <a:ext uri="{909E8E84-426E-40DD-AFC4-6F175D3DCCD1}">
              <a14:hiddenFill xmlns:a14="http://schemas.microsoft.com/office/drawing/2010/main">
                <a:solidFill>
                  <a:srgbClr val="FFFFFF"/>
                </a:solidFill>
              </a14:hiddenFill>
            </a:ext>
          </a:extLst>
        </p:spPr>
      </p:pic>
      <p:pic>
        <p:nvPicPr>
          <p:cNvPr id="9222" name="Picture 3088" descr="http://4.bp.blogspot.com/-rR0yoP5h-V4/Thjhiu4rHmI/AAAAAAAANkQ/ecwPKpA9rpY/s1600/onion.jpg"/>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332656" y="1352601"/>
            <a:ext cx="1857375" cy="1295400"/>
          </a:xfrm>
          <a:prstGeom prst="rect">
            <a:avLst/>
          </a:prstGeom>
          <a:noFill/>
          <a:extLst>
            <a:ext uri="{909E8E84-426E-40DD-AFC4-6F175D3DCCD1}">
              <a14:hiddenFill xmlns:a14="http://schemas.microsoft.com/office/drawing/2010/main">
                <a:solidFill>
                  <a:srgbClr val="FFFFFF"/>
                </a:solidFill>
              </a14:hiddenFill>
            </a:ext>
          </a:extLst>
        </p:spPr>
      </p:pic>
      <p:pic>
        <p:nvPicPr>
          <p:cNvPr id="9221" name="Picture 3086" descr="http://somethingeveryday.co.uk/wp-content/uploads/2011/06/Pomegranate_juice_Sex_and_Lies.jpg"/>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a:off x="4805511" y="1208585"/>
            <a:ext cx="1647825" cy="1647825"/>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3089" descr="http://www.parsniprecipes.co.uk/wp-content/uploads/parsnips-3.jpg"/>
          <p:cNvPicPr>
            <a:picLocks noChangeAspect="1" noChangeArrowheads="1"/>
          </p:cNvPicPr>
          <p:nvPr/>
        </p:nvPicPr>
        <p:blipFill>
          <a:blip r:embed="rId11" cstate="email">
            <a:extLst>
              <a:ext uri="{28A0092B-C50C-407E-A947-70E740481C1C}">
                <a14:useLocalDpi xmlns:a14="http://schemas.microsoft.com/office/drawing/2010/main"/>
              </a:ext>
            </a:extLst>
          </a:blip>
          <a:srcRect/>
          <a:stretch>
            <a:fillRect/>
          </a:stretch>
        </p:blipFill>
        <p:spPr bwMode="auto">
          <a:xfrm>
            <a:off x="4771628" y="5434559"/>
            <a:ext cx="1619250" cy="1390650"/>
          </a:xfrm>
          <a:prstGeom prst="rect">
            <a:avLst/>
          </a:prstGeom>
          <a:noFill/>
          <a:extLst>
            <a:ext uri="{909E8E84-426E-40DD-AFC4-6F175D3DCCD1}">
              <a14:hiddenFill xmlns:a14="http://schemas.microsoft.com/office/drawing/2010/main">
                <a:solidFill>
                  <a:srgbClr val="FFFFFF"/>
                </a:solidFill>
              </a14:hiddenFill>
            </a:ext>
          </a:extLst>
        </p:spPr>
      </p:pic>
      <p:pic>
        <p:nvPicPr>
          <p:cNvPr id="9219" name="Picture 3090" descr="http://1.bp.blogspot.com/-tsIxcQ69Q9M/TZJ5fRBRPtI/AAAAAAAAA0M/rG_DApCTFb8/s1600/carrots.jpg"/>
          <p:cNvPicPr>
            <a:picLocks noChangeAspect="1" noChangeArrowheads="1"/>
          </p:cNvPicPr>
          <p:nvPr/>
        </p:nvPicPr>
        <p:blipFill>
          <a:blip r:embed="rId12" cstate="email">
            <a:extLst>
              <a:ext uri="{28A0092B-C50C-407E-A947-70E740481C1C}">
                <a14:useLocalDpi xmlns:a14="http://schemas.microsoft.com/office/drawing/2010/main"/>
              </a:ext>
            </a:extLst>
          </a:blip>
          <a:srcRect/>
          <a:stretch>
            <a:fillRect/>
          </a:stretch>
        </p:blipFill>
        <p:spPr bwMode="auto">
          <a:xfrm rot="1915032">
            <a:off x="654949" y="5402339"/>
            <a:ext cx="1285894" cy="1638885"/>
          </a:xfrm>
          <a:prstGeom prst="rect">
            <a:avLst/>
          </a:prstGeom>
          <a:noFill/>
          <a:extLst>
            <a:ext uri="{909E8E84-426E-40DD-AFC4-6F175D3DCCD1}">
              <a14:hiddenFill xmlns:a14="http://schemas.microsoft.com/office/drawing/2010/main">
                <a:solidFill>
                  <a:srgbClr val="FFFFFF"/>
                </a:solidFill>
              </a14:hiddenFill>
            </a:ext>
          </a:extLst>
        </p:spPr>
      </p:pic>
      <p:pic>
        <p:nvPicPr>
          <p:cNvPr id="9218" name="Picture 3079" descr="kiwi"/>
          <p:cNvPicPr>
            <a:picLocks noChangeAspect="1" noChangeArrowheads="1"/>
          </p:cNvPicPr>
          <p:nvPr/>
        </p:nvPicPr>
        <p:blipFill>
          <a:blip r:embed="rId13" cstate="email">
            <a:extLst>
              <a:ext uri="{28A0092B-C50C-407E-A947-70E740481C1C}">
                <a14:useLocalDpi xmlns:a14="http://schemas.microsoft.com/office/drawing/2010/main"/>
              </a:ext>
            </a:extLst>
          </a:blip>
          <a:srcRect/>
          <a:stretch>
            <a:fillRect/>
          </a:stretch>
        </p:blipFill>
        <p:spPr bwMode="auto">
          <a:xfrm>
            <a:off x="4653136" y="3395656"/>
            <a:ext cx="1809750" cy="1413329"/>
          </a:xfrm>
          <a:prstGeom prst="rect">
            <a:avLst/>
          </a:prstGeom>
          <a:noFill/>
          <a:extLst>
            <a:ext uri="{909E8E84-426E-40DD-AFC4-6F175D3DCCD1}">
              <a14:hiddenFill xmlns:a14="http://schemas.microsoft.com/office/drawing/2010/main">
                <a:solidFill>
                  <a:srgbClr val="FFFFFF"/>
                </a:solidFill>
              </a14:hiddenFill>
            </a:ext>
          </a:extLst>
        </p:spPr>
      </p:pic>
      <p:pic>
        <p:nvPicPr>
          <p:cNvPr id="9217" name="Picture 3085" descr="http://www.samayalblog.com/wp-content/uploads/2010/02/cauliflower.jpg"/>
          <p:cNvPicPr>
            <a:picLocks noChangeAspect="1" noChangeArrowheads="1"/>
          </p:cNvPicPr>
          <p:nvPr/>
        </p:nvPicPr>
        <p:blipFill>
          <a:blip r:embed="rId14" cstate="email">
            <a:extLst>
              <a:ext uri="{28A0092B-C50C-407E-A947-70E740481C1C}">
                <a14:useLocalDpi xmlns:a14="http://schemas.microsoft.com/office/drawing/2010/main"/>
              </a:ext>
            </a:extLst>
          </a:blip>
          <a:srcRect/>
          <a:stretch>
            <a:fillRect/>
          </a:stretch>
        </p:blipFill>
        <p:spPr bwMode="auto">
          <a:xfrm>
            <a:off x="2417812" y="1208585"/>
            <a:ext cx="2019300" cy="1562100"/>
          </a:xfrm>
          <a:prstGeom prst="rect">
            <a:avLst/>
          </a:prstGeom>
          <a:noFill/>
          <a:extLst>
            <a:ext uri="{909E8E84-426E-40DD-AFC4-6F175D3DCCD1}">
              <a14:hiddenFill xmlns:a14="http://schemas.microsoft.com/office/drawing/2010/main">
                <a:solidFill>
                  <a:srgbClr val="FFFFFF"/>
                </a:solidFill>
              </a14:hiddenFill>
            </a:ext>
          </a:extLst>
        </p:spPr>
      </p:pic>
      <p:sp>
        <p:nvSpPr>
          <p:cNvPr id="17" name="Content Placeholder 2"/>
          <p:cNvSpPr txBox="1">
            <a:spLocks/>
          </p:cNvSpPr>
          <p:nvPr/>
        </p:nvSpPr>
        <p:spPr>
          <a:xfrm>
            <a:off x="188640" y="200472"/>
            <a:ext cx="6480720" cy="9433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GB" sz="2000" b="1" u="sng" dirty="0" smtClean="0"/>
              <a:t>Fruit and Vegetables</a:t>
            </a:r>
          </a:p>
          <a:p>
            <a:pPr marL="0" indent="0">
              <a:spcBef>
                <a:spcPts val="0"/>
              </a:spcBef>
              <a:buNone/>
            </a:pPr>
            <a:endParaRPr lang="en-GB" sz="1200" dirty="0" smtClean="0"/>
          </a:p>
          <a:p>
            <a:pPr marL="0" indent="0">
              <a:spcBef>
                <a:spcPts val="0"/>
              </a:spcBef>
              <a:buNone/>
            </a:pPr>
            <a:r>
              <a:rPr lang="en-GB" sz="1200" dirty="0" smtClean="0"/>
              <a:t>Can you name all of the different types of fruit and vegetables below?</a:t>
            </a:r>
          </a:p>
          <a:p>
            <a:pPr marL="0" indent="0" algn="ctr">
              <a:spcBef>
                <a:spcPts val="0"/>
              </a:spcBef>
              <a:buNone/>
            </a:pPr>
            <a:endParaRPr lang="en-GB" sz="1200" dirty="0"/>
          </a:p>
        </p:txBody>
      </p:sp>
      <p:graphicFrame>
        <p:nvGraphicFramePr>
          <p:cNvPr id="19" name="Table 18"/>
          <p:cNvGraphicFramePr>
            <a:graphicFrameLocks noGrp="1"/>
          </p:cNvGraphicFramePr>
          <p:nvPr>
            <p:extLst>
              <p:ext uri="{D42A27DB-BD31-4B8C-83A1-F6EECF244321}">
                <p14:modId xmlns:p14="http://schemas.microsoft.com/office/powerpoint/2010/main" val="4212190527"/>
              </p:ext>
            </p:extLst>
          </p:nvPr>
        </p:nvGraphicFramePr>
        <p:xfrm>
          <a:off x="188641" y="1136577"/>
          <a:ext cx="6480718" cy="8352927"/>
        </p:xfrm>
        <a:graphic>
          <a:graphicData uri="http://schemas.openxmlformats.org/drawingml/2006/table">
            <a:tbl>
              <a:tblPr firstRow="1" firstCol="1" bandRow="1">
                <a:tableStyleId>{ED083AE6-46FA-4A59-8FB0-9F97EB10719F}</a:tableStyleId>
              </a:tblPr>
              <a:tblGrid>
                <a:gridCol w="2159818">
                  <a:extLst>
                    <a:ext uri="{9D8B030D-6E8A-4147-A177-3AD203B41FA5}">
                      <a16:colId xmlns:a16="http://schemas.microsoft.com/office/drawing/2014/main" val="20000"/>
                    </a:ext>
                  </a:extLst>
                </a:gridCol>
                <a:gridCol w="2160450">
                  <a:extLst>
                    <a:ext uri="{9D8B030D-6E8A-4147-A177-3AD203B41FA5}">
                      <a16:colId xmlns:a16="http://schemas.microsoft.com/office/drawing/2014/main" val="20001"/>
                    </a:ext>
                  </a:extLst>
                </a:gridCol>
                <a:gridCol w="2160450">
                  <a:extLst>
                    <a:ext uri="{9D8B030D-6E8A-4147-A177-3AD203B41FA5}">
                      <a16:colId xmlns:a16="http://schemas.microsoft.com/office/drawing/2014/main" val="20002"/>
                    </a:ext>
                  </a:extLst>
                </a:gridCol>
              </a:tblGrid>
              <a:tr h="1878534">
                <a:tc>
                  <a:txBody>
                    <a:bodyPr/>
                    <a:lstStyle/>
                    <a:p>
                      <a:pPr algn="ctr">
                        <a:lnSpc>
                          <a:spcPct val="115000"/>
                        </a:lnSpc>
                        <a:spcAft>
                          <a:spcPts val="0"/>
                        </a:spcAft>
                      </a:pPr>
                      <a:endParaRPr lang="en-GB" sz="800" dirty="0">
                        <a:effectLst/>
                        <a:latin typeface="Arial"/>
                        <a:ea typeface="Calibri"/>
                        <a:cs typeface="Times New Roman"/>
                      </a:endParaRPr>
                    </a:p>
                  </a:txBody>
                  <a:tcPr marL="54432" marR="54432" marT="0" marB="0" anchor="ctr"/>
                </a:tc>
                <a:tc>
                  <a:txBody>
                    <a:bodyPr/>
                    <a:lstStyle/>
                    <a:p>
                      <a:pPr algn="ctr">
                        <a:lnSpc>
                          <a:spcPct val="115000"/>
                        </a:lnSpc>
                        <a:spcAft>
                          <a:spcPts val="0"/>
                        </a:spcAft>
                      </a:pPr>
                      <a:endParaRPr lang="en-GB" sz="900">
                        <a:effectLst/>
                      </a:endParaRPr>
                    </a:p>
                    <a:p>
                      <a:pPr algn="ctr">
                        <a:lnSpc>
                          <a:spcPct val="115000"/>
                        </a:lnSpc>
                        <a:spcAft>
                          <a:spcPts val="0"/>
                        </a:spcAft>
                      </a:pPr>
                      <a:r>
                        <a:rPr lang="en-GB" sz="1000">
                          <a:effectLst/>
                        </a:rPr>
                        <a:t> </a:t>
                      </a:r>
                      <a:endParaRPr lang="en-GB" sz="900">
                        <a:effectLst/>
                        <a:latin typeface="Calibri"/>
                        <a:ea typeface="Calibri"/>
                        <a:cs typeface="Times New Roman"/>
                      </a:endParaRPr>
                    </a:p>
                  </a:txBody>
                  <a:tcPr marL="54432" marR="54432" marT="0" marB="0" anchor="ctr"/>
                </a:tc>
                <a:tc>
                  <a:txBody>
                    <a:bodyPr/>
                    <a:lstStyle/>
                    <a:p>
                      <a:pPr algn="ctr">
                        <a:lnSpc>
                          <a:spcPct val="115000"/>
                        </a:lnSpc>
                        <a:spcAft>
                          <a:spcPts val="0"/>
                        </a:spcAft>
                      </a:pPr>
                      <a:endParaRPr lang="en-GB" sz="800" dirty="0">
                        <a:effectLst/>
                        <a:latin typeface="Arial"/>
                        <a:ea typeface="Calibri"/>
                        <a:cs typeface="Times New Roman"/>
                      </a:endParaRPr>
                    </a:p>
                  </a:txBody>
                  <a:tcPr marL="54432" marR="54432" marT="0" marB="0" anchor="ctr"/>
                </a:tc>
                <a:extLst>
                  <a:ext uri="{0D108BD9-81ED-4DB2-BD59-A6C34878D82A}">
                    <a16:rowId xmlns:a16="http://schemas.microsoft.com/office/drawing/2014/main" val="10000"/>
                  </a:ext>
                </a:extLst>
              </a:tr>
              <a:tr h="358331">
                <a:tc>
                  <a:txBody>
                    <a:bodyPr/>
                    <a:lstStyle/>
                    <a:p>
                      <a:pPr algn="ctr">
                        <a:lnSpc>
                          <a:spcPct val="200000"/>
                        </a:lnSpc>
                        <a:spcAft>
                          <a:spcPts val="0"/>
                        </a:spcAft>
                      </a:pPr>
                      <a:r>
                        <a:rPr lang="en-GB" sz="800">
                          <a:effectLst/>
                        </a:rPr>
                        <a:t> </a:t>
                      </a:r>
                      <a:endParaRPr lang="en-GB" sz="900">
                        <a:effectLst/>
                        <a:latin typeface="Calibri"/>
                        <a:ea typeface="Calibri"/>
                        <a:cs typeface="Times New Roman"/>
                      </a:endParaRPr>
                    </a:p>
                  </a:txBody>
                  <a:tcPr marL="54432" marR="54432" marT="0" marB="0" anchor="ctr"/>
                </a:tc>
                <a:tc>
                  <a:txBody>
                    <a:bodyPr/>
                    <a:lstStyle/>
                    <a:p>
                      <a:pPr algn="ctr">
                        <a:lnSpc>
                          <a:spcPct val="200000"/>
                        </a:lnSpc>
                        <a:spcAft>
                          <a:spcPts val="0"/>
                        </a:spcAft>
                      </a:pPr>
                      <a:r>
                        <a:rPr lang="en-GB" sz="900">
                          <a:effectLst/>
                        </a:rPr>
                        <a:t> </a:t>
                      </a:r>
                      <a:endParaRPr lang="en-GB" sz="900">
                        <a:effectLst/>
                        <a:latin typeface="Calibri"/>
                        <a:ea typeface="Calibri"/>
                        <a:cs typeface="Times New Roman"/>
                      </a:endParaRPr>
                    </a:p>
                  </a:txBody>
                  <a:tcPr marL="54432" marR="54432" marT="0" marB="0" anchor="ctr"/>
                </a:tc>
                <a:tc>
                  <a:txBody>
                    <a:bodyPr/>
                    <a:lstStyle/>
                    <a:p>
                      <a:pPr algn="ctr">
                        <a:lnSpc>
                          <a:spcPct val="200000"/>
                        </a:lnSpc>
                        <a:spcAft>
                          <a:spcPts val="0"/>
                        </a:spcAft>
                      </a:pPr>
                      <a:r>
                        <a:rPr lang="en-GB" sz="800">
                          <a:effectLst/>
                        </a:rPr>
                        <a:t> </a:t>
                      </a:r>
                      <a:endParaRPr lang="en-GB" sz="900">
                        <a:effectLst/>
                        <a:latin typeface="Calibri"/>
                        <a:ea typeface="Calibri"/>
                        <a:cs typeface="Times New Roman"/>
                      </a:endParaRPr>
                    </a:p>
                  </a:txBody>
                  <a:tcPr marL="54432" marR="54432" marT="0" marB="0" anchor="ctr"/>
                </a:tc>
                <a:extLst>
                  <a:ext uri="{0D108BD9-81ED-4DB2-BD59-A6C34878D82A}">
                    <a16:rowId xmlns:a16="http://schemas.microsoft.com/office/drawing/2014/main" val="10001"/>
                  </a:ext>
                </a:extLst>
              </a:tr>
              <a:tr h="1549088">
                <a:tc>
                  <a:txBody>
                    <a:bodyPr/>
                    <a:lstStyle/>
                    <a:p>
                      <a:pPr algn="ctr">
                        <a:lnSpc>
                          <a:spcPct val="115000"/>
                        </a:lnSpc>
                        <a:spcAft>
                          <a:spcPts val="0"/>
                        </a:spcAft>
                      </a:pPr>
                      <a:endParaRPr lang="en-GB" sz="800">
                        <a:effectLst/>
                      </a:endParaRPr>
                    </a:p>
                    <a:p>
                      <a:pPr algn="ctr">
                        <a:lnSpc>
                          <a:spcPct val="115000"/>
                        </a:lnSpc>
                        <a:spcAft>
                          <a:spcPts val="0"/>
                        </a:spcAft>
                      </a:pPr>
                      <a:r>
                        <a:rPr lang="en-GB" sz="1000">
                          <a:effectLst/>
                        </a:rPr>
                        <a:t> </a:t>
                      </a:r>
                      <a:endParaRPr lang="en-GB" sz="900">
                        <a:effectLst/>
                        <a:latin typeface="Calibri"/>
                        <a:ea typeface="Calibri"/>
                        <a:cs typeface="Times New Roman"/>
                      </a:endParaRPr>
                    </a:p>
                  </a:txBody>
                  <a:tcPr marL="54432" marR="54432" marT="0" marB="0" anchor="ctr"/>
                </a:tc>
                <a:tc>
                  <a:txBody>
                    <a:bodyPr/>
                    <a:lstStyle/>
                    <a:p>
                      <a:pPr algn="ctr">
                        <a:lnSpc>
                          <a:spcPct val="115000"/>
                        </a:lnSpc>
                        <a:spcAft>
                          <a:spcPts val="0"/>
                        </a:spcAft>
                      </a:pPr>
                      <a:r>
                        <a:rPr lang="en-GB" sz="1000">
                          <a:effectLst/>
                        </a:rPr>
                        <a:t> </a:t>
                      </a:r>
                      <a:endParaRPr lang="en-GB" sz="900">
                        <a:effectLst/>
                      </a:endParaRPr>
                    </a:p>
                    <a:p>
                      <a:pPr algn="ctr">
                        <a:lnSpc>
                          <a:spcPct val="115000"/>
                        </a:lnSpc>
                        <a:spcAft>
                          <a:spcPts val="0"/>
                        </a:spcAft>
                      </a:pPr>
                      <a:r>
                        <a:rPr lang="en-GB" sz="1000">
                          <a:effectLst/>
                        </a:rPr>
                        <a:t> </a:t>
                      </a:r>
                      <a:endParaRPr lang="en-GB" sz="900">
                        <a:effectLst/>
                        <a:latin typeface="Calibri"/>
                        <a:ea typeface="Calibri"/>
                        <a:cs typeface="Times New Roman"/>
                      </a:endParaRPr>
                    </a:p>
                  </a:txBody>
                  <a:tcPr marL="54432" marR="54432" marT="0" marB="0" anchor="ctr"/>
                </a:tc>
                <a:tc>
                  <a:txBody>
                    <a:bodyPr/>
                    <a:lstStyle/>
                    <a:p>
                      <a:pPr algn="ctr">
                        <a:lnSpc>
                          <a:spcPct val="115000"/>
                        </a:lnSpc>
                        <a:spcAft>
                          <a:spcPts val="0"/>
                        </a:spcAft>
                      </a:pPr>
                      <a:endParaRPr lang="en-GB" sz="800">
                        <a:effectLst/>
                      </a:endParaRPr>
                    </a:p>
                    <a:p>
                      <a:pPr algn="ctr">
                        <a:lnSpc>
                          <a:spcPct val="115000"/>
                        </a:lnSpc>
                        <a:spcAft>
                          <a:spcPts val="0"/>
                        </a:spcAft>
                      </a:pPr>
                      <a:r>
                        <a:rPr lang="en-GB" sz="1000">
                          <a:effectLst/>
                        </a:rPr>
                        <a:t> </a:t>
                      </a:r>
                      <a:endParaRPr lang="en-GB" sz="900">
                        <a:effectLst/>
                        <a:latin typeface="Calibri"/>
                        <a:ea typeface="Calibri"/>
                        <a:cs typeface="Times New Roman"/>
                      </a:endParaRPr>
                    </a:p>
                  </a:txBody>
                  <a:tcPr marL="54432" marR="54432" marT="0" marB="0" anchor="ctr"/>
                </a:tc>
                <a:extLst>
                  <a:ext uri="{0D108BD9-81ED-4DB2-BD59-A6C34878D82A}">
                    <a16:rowId xmlns:a16="http://schemas.microsoft.com/office/drawing/2014/main" val="10002"/>
                  </a:ext>
                </a:extLst>
              </a:tr>
              <a:tr h="398145">
                <a:tc>
                  <a:txBody>
                    <a:bodyPr/>
                    <a:lstStyle/>
                    <a:p>
                      <a:pPr algn="ctr">
                        <a:lnSpc>
                          <a:spcPct val="200000"/>
                        </a:lnSpc>
                        <a:spcAft>
                          <a:spcPts val="0"/>
                        </a:spcAft>
                      </a:pPr>
                      <a:r>
                        <a:rPr lang="en-GB" sz="800" dirty="0">
                          <a:effectLst/>
                        </a:rPr>
                        <a:t> </a:t>
                      </a:r>
                      <a:endParaRPr lang="en-GB" sz="900" dirty="0">
                        <a:effectLst/>
                        <a:latin typeface="Calibri"/>
                        <a:ea typeface="Calibri"/>
                        <a:cs typeface="Times New Roman"/>
                      </a:endParaRPr>
                    </a:p>
                  </a:txBody>
                  <a:tcPr marL="54432" marR="54432" marT="0" marB="0" anchor="ctr"/>
                </a:tc>
                <a:tc>
                  <a:txBody>
                    <a:bodyPr/>
                    <a:lstStyle/>
                    <a:p>
                      <a:pPr algn="ctr">
                        <a:lnSpc>
                          <a:spcPct val="200000"/>
                        </a:lnSpc>
                        <a:spcAft>
                          <a:spcPts val="0"/>
                        </a:spcAft>
                      </a:pPr>
                      <a:r>
                        <a:rPr lang="en-GB" sz="1000">
                          <a:effectLst/>
                        </a:rPr>
                        <a:t> </a:t>
                      </a:r>
                      <a:endParaRPr lang="en-GB" sz="900">
                        <a:effectLst/>
                        <a:latin typeface="Calibri"/>
                        <a:ea typeface="Calibri"/>
                        <a:cs typeface="Times New Roman"/>
                      </a:endParaRPr>
                    </a:p>
                  </a:txBody>
                  <a:tcPr marL="54432" marR="54432" marT="0" marB="0" anchor="ctr"/>
                </a:tc>
                <a:tc>
                  <a:txBody>
                    <a:bodyPr/>
                    <a:lstStyle/>
                    <a:p>
                      <a:pPr algn="ctr">
                        <a:lnSpc>
                          <a:spcPct val="200000"/>
                        </a:lnSpc>
                        <a:spcAft>
                          <a:spcPts val="0"/>
                        </a:spcAft>
                      </a:pPr>
                      <a:r>
                        <a:rPr lang="en-GB" sz="800" dirty="0">
                          <a:effectLst/>
                        </a:rPr>
                        <a:t> </a:t>
                      </a:r>
                      <a:endParaRPr lang="en-GB" sz="900" dirty="0">
                        <a:effectLst/>
                        <a:latin typeface="Calibri"/>
                        <a:ea typeface="Calibri"/>
                        <a:cs typeface="Times New Roman"/>
                      </a:endParaRPr>
                    </a:p>
                  </a:txBody>
                  <a:tcPr marL="54432" marR="54432" marT="0" marB="0" anchor="ctr"/>
                </a:tc>
                <a:extLst>
                  <a:ext uri="{0D108BD9-81ED-4DB2-BD59-A6C34878D82A}">
                    <a16:rowId xmlns:a16="http://schemas.microsoft.com/office/drawing/2014/main" val="10003"/>
                  </a:ext>
                </a:extLst>
              </a:tr>
              <a:tr h="1640211">
                <a:tc>
                  <a:txBody>
                    <a:bodyPr/>
                    <a:lstStyle/>
                    <a:p>
                      <a:pPr algn="ctr">
                        <a:lnSpc>
                          <a:spcPct val="115000"/>
                        </a:lnSpc>
                        <a:spcAft>
                          <a:spcPts val="0"/>
                        </a:spcAft>
                      </a:pPr>
                      <a:endParaRPr lang="en-GB" sz="800">
                        <a:effectLst/>
                      </a:endParaRPr>
                    </a:p>
                    <a:p>
                      <a:pPr algn="ctr">
                        <a:lnSpc>
                          <a:spcPct val="115000"/>
                        </a:lnSpc>
                        <a:spcAft>
                          <a:spcPts val="0"/>
                        </a:spcAft>
                      </a:pPr>
                      <a:r>
                        <a:rPr lang="en-GB" sz="1000">
                          <a:effectLst/>
                        </a:rPr>
                        <a:t> </a:t>
                      </a:r>
                      <a:endParaRPr lang="en-GB" sz="900">
                        <a:effectLst/>
                      </a:endParaRPr>
                    </a:p>
                    <a:p>
                      <a:pPr algn="ctr">
                        <a:lnSpc>
                          <a:spcPct val="115000"/>
                        </a:lnSpc>
                        <a:spcAft>
                          <a:spcPts val="0"/>
                        </a:spcAft>
                      </a:pPr>
                      <a:r>
                        <a:rPr lang="en-GB" sz="1000">
                          <a:effectLst/>
                        </a:rPr>
                        <a:t> </a:t>
                      </a:r>
                      <a:endParaRPr lang="en-GB" sz="900">
                        <a:effectLst/>
                        <a:latin typeface="Calibri"/>
                        <a:ea typeface="Calibri"/>
                        <a:cs typeface="Times New Roman"/>
                      </a:endParaRPr>
                    </a:p>
                  </a:txBody>
                  <a:tcPr marL="54432" marR="54432" marT="0" marB="0" anchor="ctr"/>
                </a:tc>
                <a:tc>
                  <a:txBody>
                    <a:bodyPr/>
                    <a:lstStyle/>
                    <a:p>
                      <a:pPr algn="ctr">
                        <a:lnSpc>
                          <a:spcPct val="115000"/>
                        </a:lnSpc>
                        <a:spcAft>
                          <a:spcPts val="0"/>
                        </a:spcAft>
                      </a:pPr>
                      <a:endParaRPr lang="en-GB" sz="800">
                        <a:effectLst/>
                        <a:latin typeface="Arial"/>
                        <a:ea typeface="Calibri"/>
                        <a:cs typeface="Times New Roman"/>
                      </a:endParaRPr>
                    </a:p>
                  </a:txBody>
                  <a:tcPr marL="54432" marR="54432" marT="0" marB="0" anchor="ctr"/>
                </a:tc>
                <a:tc>
                  <a:txBody>
                    <a:bodyPr/>
                    <a:lstStyle/>
                    <a:p>
                      <a:pPr algn="ctr">
                        <a:lnSpc>
                          <a:spcPct val="115000"/>
                        </a:lnSpc>
                        <a:spcAft>
                          <a:spcPts val="0"/>
                        </a:spcAft>
                      </a:pPr>
                      <a:endParaRPr lang="en-GB" sz="800">
                        <a:effectLst/>
                        <a:latin typeface="Arial"/>
                        <a:ea typeface="Calibri"/>
                        <a:cs typeface="Times New Roman"/>
                      </a:endParaRPr>
                    </a:p>
                  </a:txBody>
                  <a:tcPr marL="54432" marR="54432" marT="0" marB="0" anchor="ctr"/>
                </a:tc>
                <a:extLst>
                  <a:ext uri="{0D108BD9-81ED-4DB2-BD59-A6C34878D82A}">
                    <a16:rowId xmlns:a16="http://schemas.microsoft.com/office/drawing/2014/main" val="10004"/>
                  </a:ext>
                </a:extLst>
              </a:tr>
              <a:tr h="318517">
                <a:tc>
                  <a:txBody>
                    <a:bodyPr/>
                    <a:lstStyle/>
                    <a:p>
                      <a:pPr algn="ctr">
                        <a:lnSpc>
                          <a:spcPct val="200000"/>
                        </a:lnSpc>
                        <a:spcAft>
                          <a:spcPts val="0"/>
                        </a:spcAft>
                      </a:pPr>
                      <a:r>
                        <a:rPr lang="en-GB" sz="800">
                          <a:effectLst/>
                        </a:rPr>
                        <a:t> </a:t>
                      </a:r>
                      <a:endParaRPr lang="en-GB" sz="900">
                        <a:effectLst/>
                        <a:latin typeface="Calibri"/>
                        <a:ea typeface="Calibri"/>
                        <a:cs typeface="Times New Roman"/>
                      </a:endParaRPr>
                    </a:p>
                  </a:txBody>
                  <a:tcPr marL="54432" marR="54432" marT="0" marB="0" anchor="ctr"/>
                </a:tc>
                <a:tc>
                  <a:txBody>
                    <a:bodyPr/>
                    <a:lstStyle/>
                    <a:p>
                      <a:pPr algn="ctr">
                        <a:lnSpc>
                          <a:spcPct val="200000"/>
                        </a:lnSpc>
                        <a:spcAft>
                          <a:spcPts val="0"/>
                        </a:spcAft>
                      </a:pPr>
                      <a:r>
                        <a:rPr lang="en-GB" sz="800" dirty="0">
                          <a:effectLst/>
                        </a:rPr>
                        <a:t> </a:t>
                      </a:r>
                      <a:endParaRPr lang="en-GB" sz="900" dirty="0">
                        <a:effectLst/>
                        <a:latin typeface="Calibri"/>
                        <a:ea typeface="Calibri"/>
                        <a:cs typeface="Times New Roman"/>
                      </a:endParaRPr>
                    </a:p>
                  </a:txBody>
                  <a:tcPr marL="54432" marR="54432" marT="0" marB="0" anchor="ctr"/>
                </a:tc>
                <a:tc>
                  <a:txBody>
                    <a:bodyPr/>
                    <a:lstStyle/>
                    <a:p>
                      <a:pPr algn="ctr">
                        <a:lnSpc>
                          <a:spcPct val="200000"/>
                        </a:lnSpc>
                        <a:spcAft>
                          <a:spcPts val="0"/>
                        </a:spcAft>
                      </a:pPr>
                      <a:r>
                        <a:rPr lang="en-GB" sz="800">
                          <a:effectLst/>
                        </a:rPr>
                        <a:t> </a:t>
                      </a:r>
                      <a:endParaRPr lang="en-GB" sz="900">
                        <a:effectLst/>
                        <a:latin typeface="Calibri"/>
                        <a:ea typeface="Calibri"/>
                        <a:cs typeface="Times New Roman"/>
                      </a:endParaRPr>
                    </a:p>
                  </a:txBody>
                  <a:tcPr marL="54432" marR="54432" marT="0" marB="0" anchor="ctr"/>
                </a:tc>
                <a:extLst>
                  <a:ext uri="{0D108BD9-81ED-4DB2-BD59-A6C34878D82A}">
                    <a16:rowId xmlns:a16="http://schemas.microsoft.com/office/drawing/2014/main" val="10005"/>
                  </a:ext>
                </a:extLst>
              </a:tr>
              <a:tr h="1851770">
                <a:tc>
                  <a:txBody>
                    <a:bodyPr/>
                    <a:lstStyle/>
                    <a:p>
                      <a:pPr algn="ctr">
                        <a:lnSpc>
                          <a:spcPct val="115000"/>
                        </a:lnSpc>
                        <a:spcAft>
                          <a:spcPts val="0"/>
                        </a:spcAft>
                      </a:pPr>
                      <a:endParaRPr lang="en-GB" sz="800" dirty="0">
                        <a:effectLst/>
                        <a:latin typeface="Arial"/>
                        <a:ea typeface="Calibri"/>
                        <a:cs typeface="Times New Roman"/>
                      </a:endParaRPr>
                    </a:p>
                  </a:txBody>
                  <a:tcPr marL="54432" marR="54432" marT="0" marB="0" anchor="ctr"/>
                </a:tc>
                <a:tc>
                  <a:txBody>
                    <a:bodyPr/>
                    <a:lstStyle/>
                    <a:p>
                      <a:pPr algn="ctr">
                        <a:lnSpc>
                          <a:spcPct val="115000"/>
                        </a:lnSpc>
                        <a:spcAft>
                          <a:spcPts val="0"/>
                        </a:spcAft>
                      </a:pPr>
                      <a:endParaRPr lang="en-GB" sz="900">
                        <a:effectLst/>
                        <a:latin typeface="Calibri"/>
                        <a:ea typeface="Calibri"/>
                        <a:cs typeface="Times New Roman"/>
                      </a:endParaRPr>
                    </a:p>
                  </a:txBody>
                  <a:tcPr marL="54432" marR="54432" marT="0" marB="0" anchor="ctr"/>
                </a:tc>
                <a:tc>
                  <a:txBody>
                    <a:bodyPr/>
                    <a:lstStyle/>
                    <a:p>
                      <a:pPr algn="ctr">
                        <a:lnSpc>
                          <a:spcPct val="115000"/>
                        </a:lnSpc>
                        <a:spcAft>
                          <a:spcPts val="0"/>
                        </a:spcAft>
                      </a:pPr>
                      <a:endParaRPr lang="en-GB" sz="800">
                        <a:effectLst/>
                        <a:latin typeface="Arial"/>
                        <a:ea typeface="Calibri"/>
                        <a:cs typeface="Times New Roman"/>
                      </a:endParaRPr>
                    </a:p>
                  </a:txBody>
                  <a:tcPr marL="54432" marR="54432" marT="0" marB="0" anchor="ctr"/>
                </a:tc>
                <a:extLst>
                  <a:ext uri="{0D108BD9-81ED-4DB2-BD59-A6C34878D82A}">
                    <a16:rowId xmlns:a16="http://schemas.microsoft.com/office/drawing/2014/main" val="10006"/>
                  </a:ext>
                </a:extLst>
              </a:tr>
              <a:tr h="358331">
                <a:tc>
                  <a:txBody>
                    <a:bodyPr/>
                    <a:lstStyle/>
                    <a:p>
                      <a:pPr algn="ctr">
                        <a:lnSpc>
                          <a:spcPct val="200000"/>
                        </a:lnSpc>
                        <a:spcAft>
                          <a:spcPts val="0"/>
                        </a:spcAft>
                      </a:pPr>
                      <a:r>
                        <a:rPr lang="en-GB" sz="800" dirty="0">
                          <a:effectLst/>
                        </a:rPr>
                        <a:t> </a:t>
                      </a:r>
                      <a:endParaRPr lang="en-GB" sz="900" dirty="0">
                        <a:effectLst/>
                        <a:latin typeface="Calibri"/>
                        <a:ea typeface="Calibri"/>
                        <a:cs typeface="Times New Roman"/>
                      </a:endParaRPr>
                    </a:p>
                  </a:txBody>
                  <a:tcPr marL="54432" marR="54432" marT="0" marB="0"/>
                </a:tc>
                <a:tc>
                  <a:txBody>
                    <a:bodyPr/>
                    <a:lstStyle/>
                    <a:p>
                      <a:pPr algn="ctr">
                        <a:lnSpc>
                          <a:spcPct val="200000"/>
                        </a:lnSpc>
                        <a:spcAft>
                          <a:spcPts val="0"/>
                        </a:spcAft>
                      </a:pPr>
                      <a:r>
                        <a:rPr lang="en-GB" sz="900">
                          <a:effectLst/>
                        </a:rPr>
                        <a:t> </a:t>
                      </a:r>
                      <a:endParaRPr lang="en-GB" sz="900">
                        <a:effectLst/>
                        <a:latin typeface="Calibri"/>
                        <a:ea typeface="Calibri"/>
                        <a:cs typeface="Times New Roman"/>
                      </a:endParaRPr>
                    </a:p>
                  </a:txBody>
                  <a:tcPr marL="54432" marR="54432" marT="0" marB="0"/>
                </a:tc>
                <a:tc>
                  <a:txBody>
                    <a:bodyPr/>
                    <a:lstStyle/>
                    <a:p>
                      <a:pPr algn="ctr">
                        <a:lnSpc>
                          <a:spcPct val="200000"/>
                        </a:lnSpc>
                        <a:spcAft>
                          <a:spcPts val="0"/>
                        </a:spcAft>
                      </a:pPr>
                      <a:r>
                        <a:rPr lang="en-GB" sz="800" dirty="0">
                          <a:effectLst/>
                        </a:rPr>
                        <a:t> </a:t>
                      </a:r>
                      <a:endParaRPr lang="en-GB" sz="900" dirty="0">
                        <a:effectLst/>
                        <a:latin typeface="Calibri"/>
                        <a:ea typeface="Calibri"/>
                        <a:cs typeface="Times New Roman"/>
                      </a:endParaRPr>
                    </a:p>
                  </a:txBody>
                  <a:tcPr marL="54432" marR="54432"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4645914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8832445"/>
              </p:ext>
            </p:extLst>
          </p:nvPr>
        </p:nvGraphicFramePr>
        <p:xfrm>
          <a:off x="188640" y="891350"/>
          <a:ext cx="6480720" cy="8622792"/>
        </p:xfrm>
        <a:graphic>
          <a:graphicData uri="http://schemas.openxmlformats.org/drawingml/2006/table">
            <a:tbl>
              <a:tblPr firstRow="1" firstCol="1" bandRow="1">
                <a:tableStyleId>{C4B1156A-380E-4F78-BDF5-A606A8083BF9}</a:tableStyleId>
              </a:tblPr>
              <a:tblGrid>
                <a:gridCol w="1620180">
                  <a:extLst>
                    <a:ext uri="{9D8B030D-6E8A-4147-A177-3AD203B41FA5}">
                      <a16:colId xmlns:a16="http://schemas.microsoft.com/office/drawing/2014/main" val="20000"/>
                    </a:ext>
                  </a:extLst>
                </a:gridCol>
                <a:gridCol w="1620180">
                  <a:extLst>
                    <a:ext uri="{9D8B030D-6E8A-4147-A177-3AD203B41FA5}">
                      <a16:colId xmlns:a16="http://schemas.microsoft.com/office/drawing/2014/main" val="20001"/>
                    </a:ext>
                  </a:extLst>
                </a:gridCol>
                <a:gridCol w="1620180">
                  <a:extLst>
                    <a:ext uri="{9D8B030D-6E8A-4147-A177-3AD203B41FA5}">
                      <a16:colId xmlns:a16="http://schemas.microsoft.com/office/drawing/2014/main" val="20002"/>
                    </a:ext>
                  </a:extLst>
                </a:gridCol>
                <a:gridCol w="1620180">
                  <a:extLst>
                    <a:ext uri="{9D8B030D-6E8A-4147-A177-3AD203B41FA5}">
                      <a16:colId xmlns:a16="http://schemas.microsoft.com/office/drawing/2014/main" val="20003"/>
                    </a:ext>
                  </a:extLst>
                </a:gridCol>
              </a:tblGrid>
              <a:tr h="556368">
                <a:tc>
                  <a:txBody>
                    <a:bodyPr/>
                    <a:lstStyle/>
                    <a:p>
                      <a:pPr algn="ctr">
                        <a:lnSpc>
                          <a:spcPct val="115000"/>
                        </a:lnSpc>
                        <a:spcAft>
                          <a:spcPts val="0"/>
                        </a:spcAft>
                      </a:pPr>
                      <a:r>
                        <a:rPr lang="en-GB" sz="1200" u="sng" dirty="0">
                          <a:effectLst/>
                        </a:rPr>
                        <a:t>Appearance</a:t>
                      </a:r>
                      <a:endParaRPr lang="en-GB" sz="1200" dirty="0">
                        <a:effectLst/>
                      </a:endParaRPr>
                    </a:p>
                    <a:p>
                      <a:pPr algn="ctr">
                        <a:lnSpc>
                          <a:spcPct val="115000"/>
                        </a:lnSpc>
                        <a:spcAft>
                          <a:spcPts val="0"/>
                        </a:spcAft>
                      </a:pPr>
                      <a:r>
                        <a:rPr lang="en-GB" sz="1200" dirty="0">
                          <a:effectLst/>
                        </a:rPr>
                        <a:t>What does the food </a:t>
                      </a:r>
                      <a:r>
                        <a:rPr lang="en-GB" sz="1200" dirty="0" smtClean="0">
                          <a:effectLst/>
                        </a:rPr>
                        <a:t>look </a:t>
                      </a:r>
                      <a:r>
                        <a:rPr lang="en-GB" sz="1200" dirty="0">
                          <a:effectLst/>
                        </a:rPr>
                        <a:t>like?</a:t>
                      </a:r>
                      <a:endParaRPr lang="en-GB" sz="1200" dirty="0">
                        <a:effectLst/>
                        <a:latin typeface="Calibri"/>
                        <a:ea typeface="Calibri"/>
                        <a:cs typeface="Times New Roman"/>
                      </a:endParaRPr>
                    </a:p>
                  </a:txBody>
                  <a:tcPr marL="45356" marR="45356" marT="0" marB="0"/>
                </a:tc>
                <a:tc>
                  <a:txBody>
                    <a:bodyPr/>
                    <a:lstStyle/>
                    <a:p>
                      <a:pPr algn="ctr">
                        <a:lnSpc>
                          <a:spcPct val="115000"/>
                        </a:lnSpc>
                        <a:spcAft>
                          <a:spcPts val="0"/>
                        </a:spcAft>
                      </a:pPr>
                      <a:r>
                        <a:rPr lang="en-GB" sz="1200" u="sng" dirty="0">
                          <a:effectLst/>
                        </a:rPr>
                        <a:t>Smell / Aroma</a:t>
                      </a:r>
                      <a:endParaRPr lang="en-GB" sz="1200" dirty="0">
                        <a:effectLst/>
                      </a:endParaRPr>
                    </a:p>
                    <a:p>
                      <a:pPr algn="ctr">
                        <a:lnSpc>
                          <a:spcPct val="115000"/>
                        </a:lnSpc>
                        <a:spcAft>
                          <a:spcPts val="0"/>
                        </a:spcAft>
                      </a:pPr>
                      <a:r>
                        <a:rPr lang="en-GB" sz="1200" dirty="0">
                          <a:effectLst/>
                        </a:rPr>
                        <a:t>What aroma is most noticeable?</a:t>
                      </a:r>
                      <a:endParaRPr lang="en-GB" sz="1200" dirty="0">
                        <a:effectLst/>
                        <a:latin typeface="Calibri"/>
                        <a:ea typeface="Calibri"/>
                        <a:cs typeface="Times New Roman"/>
                      </a:endParaRPr>
                    </a:p>
                  </a:txBody>
                  <a:tcPr marL="45356" marR="45356" marT="0" marB="0"/>
                </a:tc>
                <a:tc>
                  <a:txBody>
                    <a:bodyPr/>
                    <a:lstStyle/>
                    <a:p>
                      <a:pPr algn="ctr">
                        <a:lnSpc>
                          <a:spcPct val="115000"/>
                        </a:lnSpc>
                        <a:spcAft>
                          <a:spcPts val="0"/>
                        </a:spcAft>
                      </a:pPr>
                      <a:r>
                        <a:rPr lang="en-GB" sz="1200" u="sng" dirty="0">
                          <a:effectLst/>
                        </a:rPr>
                        <a:t>Texture / </a:t>
                      </a:r>
                      <a:r>
                        <a:rPr lang="en-GB" sz="1200" u="sng" dirty="0" err="1">
                          <a:effectLst/>
                        </a:rPr>
                        <a:t>Mouthfeel</a:t>
                      </a:r>
                      <a:endParaRPr lang="en-GB" sz="1200" dirty="0">
                        <a:effectLst/>
                      </a:endParaRPr>
                    </a:p>
                    <a:p>
                      <a:pPr algn="ctr">
                        <a:lnSpc>
                          <a:spcPct val="115000"/>
                        </a:lnSpc>
                        <a:spcAft>
                          <a:spcPts val="0"/>
                        </a:spcAft>
                      </a:pPr>
                      <a:r>
                        <a:rPr lang="en-GB" sz="1200" dirty="0">
                          <a:effectLst/>
                        </a:rPr>
                        <a:t>What does </a:t>
                      </a:r>
                      <a:r>
                        <a:rPr lang="en-GB" sz="1200" dirty="0" smtClean="0">
                          <a:effectLst/>
                        </a:rPr>
                        <a:t>the</a:t>
                      </a:r>
                      <a:r>
                        <a:rPr lang="en-GB" sz="1200" baseline="0" dirty="0" smtClean="0">
                          <a:effectLst/>
                        </a:rPr>
                        <a:t> food</a:t>
                      </a:r>
                      <a:r>
                        <a:rPr lang="en-GB" sz="1200" dirty="0" smtClean="0">
                          <a:effectLst/>
                        </a:rPr>
                        <a:t> </a:t>
                      </a:r>
                      <a:r>
                        <a:rPr lang="en-GB" sz="1200" dirty="0">
                          <a:effectLst/>
                        </a:rPr>
                        <a:t>feel like to </a:t>
                      </a:r>
                      <a:r>
                        <a:rPr lang="en-GB" sz="1200" dirty="0" smtClean="0">
                          <a:effectLst/>
                        </a:rPr>
                        <a:t>touch / eat</a:t>
                      </a:r>
                      <a:r>
                        <a:rPr lang="en-GB" sz="1200" dirty="0">
                          <a:effectLst/>
                        </a:rPr>
                        <a:t>?</a:t>
                      </a:r>
                      <a:endParaRPr lang="en-GB" sz="1200" dirty="0">
                        <a:effectLst/>
                        <a:latin typeface="Calibri"/>
                        <a:ea typeface="Calibri"/>
                        <a:cs typeface="Times New Roman"/>
                      </a:endParaRPr>
                    </a:p>
                  </a:txBody>
                  <a:tcPr marL="45356" marR="45356" marT="0" marB="0"/>
                </a:tc>
                <a:tc>
                  <a:txBody>
                    <a:bodyPr/>
                    <a:lstStyle/>
                    <a:p>
                      <a:pPr algn="ctr">
                        <a:lnSpc>
                          <a:spcPct val="115000"/>
                        </a:lnSpc>
                        <a:spcAft>
                          <a:spcPts val="0"/>
                        </a:spcAft>
                      </a:pPr>
                      <a:r>
                        <a:rPr lang="en-GB" sz="1200" u="sng" dirty="0">
                          <a:effectLst/>
                        </a:rPr>
                        <a:t>Taste / Flavour</a:t>
                      </a:r>
                      <a:endParaRPr lang="en-GB" sz="1200" dirty="0">
                        <a:effectLst/>
                      </a:endParaRPr>
                    </a:p>
                    <a:p>
                      <a:pPr algn="ctr">
                        <a:lnSpc>
                          <a:spcPct val="115000"/>
                        </a:lnSpc>
                        <a:spcAft>
                          <a:spcPts val="0"/>
                        </a:spcAft>
                      </a:pPr>
                      <a:r>
                        <a:rPr lang="en-GB" sz="1200" dirty="0" smtClean="0">
                          <a:effectLst/>
                        </a:rPr>
                        <a:t>How does the food taste? </a:t>
                      </a:r>
                      <a:endParaRPr lang="en-GB" sz="1200" dirty="0">
                        <a:effectLst/>
                        <a:latin typeface="Calibri"/>
                        <a:ea typeface="Calibri"/>
                        <a:cs typeface="Times New Roman"/>
                      </a:endParaRPr>
                    </a:p>
                  </a:txBody>
                  <a:tcPr marL="45356" marR="45356" marT="0" marB="0"/>
                </a:tc>
                <a:extLst>
                  <a:ext uri="{0D108BD9-81ED-4DB2-BD59-A6C34878D82A}">
                    <a16:rowId xmlns:a16="http://schemas.microsoft.com/office/drawing/2014/main" val="10000"/>
                  </a:ext>
                </a:extLst>
              </a:tr>
              <a:tr h="5980957">
                <a:tc>
                  <a:txBody>
                    <a:bodyPr/>
                    <a:lstStyle/>
                    <a:p>
                      <a:pPr>
                        <a:lnSpc>
                          <a:spcPct val="115000"/>
                        </a:lnSpc>
                        <a:spcAft>
                          <a:spcPts val="0"/>
                        </a:spcAft>
                      </a:pPr>
                      <a:r>
                        <a:rPr lang="en-GB" sz="1200" b="0" dirty="0" smtClean="0">
                          <a:effectLst/>
                        </a:rPr>
                        <a:t>Appetising</a:t>
                      </a:r>
                      <a:endParaRPr lang="en-GB" sz="1200" b="0" dirty="0">
                        <a:effectLst/>
                      </a:endParaRPr>
                    </a:p>
                    <a:p>
                      <a:pPr>
                        <a:lnSpc>
                          <a:spcPct val="115000"/>
                        </a:lnSpc>
                        <a:spcAft>
                          <a:spcPts val="0"/>
                        </a:spcAft>
                      </a:pPr>
                      <a:r>
                        <a:rPr lang="en-GB" sz="1200" b="0" dirty="0">
                          <a:effectLst/>
                        </a:rPr>
                        <a:t>Attractive</a:t>
                      </a:r>
                    </a:p>
                    <a:p>
                      <a:pPr>
                        <a:lnSpc>
                          <a:spcPct val="115000"/>
                        </a:lnSpc>
                        <a:spcAft>
                          <a:spcPts val="0"/>
                        </a:spcAft>
                      </a:pPr>
                      <a:r>
                        <a:rPr lang="en-GB" sz="1200" b="0" dirty="0" smtClean="0">
                          <a:effectLst/>
                        </a:rPr>
                        <a:t>Bubbly</a:t>
                      </a:r>
                      <a:endParaRPr lang="en-GB" sz="1200" b="0" dirty="0">
                        <a:effectLst/>
                      </a:endParaRPr>
                    </a:p>
                    <a:p>
                      <a:pPr>
                        <a:lnSpc>
                          <a:spcPct val="115000"/>
                        </a:lnSpc>
                        <a:spcAft>
                          <a:spcPts val="0"/>
                        </a:spcAft>
                      </a:pPr>
                      <a:r>
                        <a:rPr lang="en-GB" sz="1200" b="0" dirty="0" smtClean="0">
                          <a:effectLst/>
                        </a:rPr>
                        <a:t>Clear</a:t>
                      </a:r>
                      <a:endParaRPr lang="en-GB" sz="1200" b="0" dirty="0">
                        <a:effectLst/>
                      </a:endParaRPr>
                    </a:p>
                    <a:p>
                      <a:pPr>
                        <a:lnSpc>
                          <a:spcPct val="115000"/>
                        </a:lnSpc>
                        <a:spcAft>
                          <a:spcPts val="0"/>
                        </a:spcAft>
                      </a:pPr>
                      <a:r>
                        <a:rPr lang="en-GB" sz="1200" b="0" dirty="0">
                          <a:effectLst/>
                        </a:rPr>
                        <a:t>Cloudy</a:t>
                      </a:r>
                    </a:p>
                    <a:p>
                      <a:pPr>
                        <a:lnSpc>
                          <a:spcPct val="115000"/>
                        </a:lnSpc>
                        <a:spcAft>
                          <a:spcPts val="0"/>
                        </a:spcAft>
                      </a:pPr>
                      <a:r>
                        <a:rPr lang="en-GB" sz="1200" b="0" dirty="0">
                          <a:effectLst/>
                        </a:rPr>
                        <a:t>Coarse</a:t>
                      </a:r>
                    </a:p>
                    <a:p>
                      <a:pPr>
                        <a:lnSpc>
                          <a:spcPct val="115000"/>
                        </a:lnSpc>
                        <a:spcAft>
                          <a:spcPts val="0"/>
                        </a:spcAft>
                      </a:pPr>
                      <a:r>
                        <a:rPr lang="en-GB" sz="1200" b="0" dirty="0">
                          <a:effectLst/>
                        </a:rPr>
                        <a:t>Colourful</a:t>
                      </a:r>
                    </a:p>
                    <a:p>
                      <a:pPr>
                        <a:lnSpc>
                          <a:spcPct val="115000"/>
                        </a:lnSpc>
                        <a:spcAft>
                          <a:spcPts val="0"/>
                        </a:spcAft>
                      </a:pPr>
                      <a:r>
                        <a:rPr lang="en-GB" sz="1200" b="0" dirty="0">
                          <a:effectLst/>
                        </a:rPr>
                        <a:t>Colourless</a:t>
                      </a:r>
                    </a:p>
                    <a:p>
                      <a:pPr>
                        <a:lnSpc>
                          <a:spcPct val="115000"/>
                        </a:lnSpc>
                        <a:spcAft>
                          <a:spcPts val="0"/>
                        </a:spcAft>
                      </a:pPr>
                      <a:r>
                        <a:rPr lang="en-GB" sz="1200" b="0" dirty="0">
                          <a:effectLst/>
                        </a:rPr>
                        <a:t>Crumbly</a:t>
                      </a:r>
                    </a:p>
                    <a:p>
                      <a:pPr>
                        <a:lnSpc>
                          <a:spcPct val="115000"/>
                        </a:lnSpc>
                        <a:spcAft>
                          <a:spcPts val="0"/>
                        </a:spcAft>
                      </a:pPr>
                      <a:r>
                        <a:rPr lang="en-GB" sz="1200" b="0" dirty="0">
                          <a:effectLst/>
                        </a:rPr>
                        <a:t>Dry</a:t>
                      </a:r>
                    </a:p>
                    <a:p>
                      <a:pPr>
                        <a:lnSpc>
                          <a:spcPct val="115000"/>
                        </a:lnSpc>
                        <a:spcAft>
                          <a:spcPts val="0"/>
                        </a:spcAft>
                      </a:pPr>
                      <a:r>
                        <a:rPr lang="en-GB" sz="1200" b="0" dirty="0" smtClean="0">
                          <a:effectLst/>
                        </a:rPr>
                        <a:t>Firm</a:t>
                      </a:r>
                      <a:endParaRPr lang="en-GB" sz="1200" b="0" dirty="0">
                        <a:effectLst/>
                      </a:endParaRPr>
                    </a:p>
                    <a:p>
                      <a:pPr>
                        <a:lnSpc>
                          <a:spcPct val="115000"/>
                        </a:lnSpc>
                        <a:spcAft>
                          <a:spcPts val="0"/>
                        </a:spcAft>
                      </a:pPr>
                      <a:r>
                        <a:rPr lang="en-GB" sz="1200" b="0" dirty="0">
                          <a:effectLst/>
                        </a:rPr>
                        <a:t>Fibrous</a:t>
                      </a:r>
                    </a:p>
                    <a:p>
                      <a:pPr>
                        <a:lnSpc>
                          <a:spcPct val="115000"/>
                        </a:lnSpc>
                        <a:spcAft>
                          <a:spcPts val="0"/>
                        </a:spcAft>
                      </a:pPr>
                      <a:r>
                        <a:rPr lang="en-GB" sz="1200" b="0" dirty="0">
                          <a:effectLst/>
                        </a:rPr>
                        <a:t>Flat</a:t>
                      </a:r>
                    </a:p>
                    <a:p>
                      <a:pPr>
                        <a:lnSpc>
                          <a:spcPct val="115000"/>
                        </a:lnSpc>
                        <a:spcAft>
                          <a:spcPts val="0"/>
                        </a:spcAft>
                      </a:pPr>
                      <a:r>
                        <a:rPr lang="en-GB" sz="1200" b="0" dirty="0">
                          <a:effectLst/>
                        </a:rPr>
                        <a:t>Foamy</a:t>
                      </a:r>
                    </a:p>
                    <a:p>
                      <a:pPr>
                        <a:lnSpc>
                          <a:spcPct val="115000"/>
                        </a:lnSpc>
                        <a:spcAft>
                          <a:spcPts val="0"/>
                        </a:spcAft>
                      </a:pPr>
                      <a:r>
                        <a:rPr lang="en-GB" sz="1200" b="0" dirty="0">
                          <a:effectLst/>
                        </a:rPr>
                        <a:t>Fresh</a:t>
                      </a:r>
                    </a:p>
                    <a:p>
                      <a:pPr>
                        <a:lnSpc>
                          <a:spcPct val="115000"/>
                        </a:lnSpc>
                        <a:spcAft>
                          <a:spcPts val="0"/>
                        </a:spcAft>
                      </a:pPr>
                      <a:r>
                        <a:rPr lang="en-GB" sz="1200" b="0" dirty="0" smtClean="0">
                          <a:effectLst/>
                        </a:rPr>
                        <a:t>Glossy</a:t>
                      </a:r>
                      <a:endParaRPr lang="en-GB" sz="1200" b="0" dirty="0">
                        <a:effectLst/>
                      </a:endParaRPr>
                    </a:p>
                    <a:p>
                      <a:pPr>
                        <a:lnSpc>
                          <a:spcPct val="115000"/>
                        </a:lnSpc>
                        <a:spcAft>
                          <a:spcPts val="0"/>
                        </a:spcAft>
                      </a:pPr>
                      <a:r>
                        <a:rPr lang="en-GB" sz="1200" b="0" dirty="0">
                          <a:effectLst/>
                        </a:rPr>
                        <a:t>Golden</a:t>
                      </a:r>
                    </a:p>
                    <a:p>
                      <a:pPr>
                        <a:lnSpc>
                          <a:spcPct val="115000"/>
                        </a:lnSpc>
                        <a:spcAft>
                          <a:spcPts val="0"/>
                        </a:spcAft>
                      </a:pPr>
                      <a:r>
                        <a:rPr lang="en-GB" sz="1200" b="0" dirty="0">
                          <a:effectLst/>
                        </a:rPr>
                        <a:t>Grained</a:t>
                      </a:r>
                    </a:p>
                    <a:p>
                      <a:pPr>
                        <a:lnSpc>
                          <a:spcPct val="115000"/>
                        </a:lnSpc>
                        <a:spcAft>
                          <a:spcPts val="0"/>
                        </a:spcAft>
                      </a:pPr>
                      <a:r>
                        <a:rPr lang="en-GB" sz="1200" b="0" dirty="0">
                          <a:effectLst/>
                        </a:rPr>
                        <a:t>Greasy </a:t>
                      </a:r>
                      <a:endParaRPr lang="en-GB" sz="1200" b="0" dirty="0" smtClean="0">
                        <a:effectLst/>
                      </a:endParaRPr>
                    </a:p>
                    <a:p>
                      <a:pPr>
                        <a:lnSpc>
                          <a:spcPct val="115000"/>
                        </a:lnSpc>
                        <a:spcAft>
                          <a:spcPts val="0"/>
                        </a:spcAft>
                      </a:pPr>
                      <a:r>
                        <a:rPr lang="en-GB" sz="1200" b="0" dirty="0" smtClean="0">
                          <a:effectLst/>
                        </a:rPr>
                        <a:t>Healthy</a:t>
                      </a:r>
                      <a:endParaRPr lang="en-GB" sz="1200" b="0" dirty="0">
                        <a:effectLst/>
                      </a:endParaRPr>
                    </a:p>
                    <a:p>
                      <a:pPr>
                        <a:lnSpc>
                          <a:spcPct val="115000"/>
                        </a:lnSpc>
                        <a:spcAft>
                          <a:spcPts val="0"/>
                        </a:spcAft>
                      </a:pPr>
                      <a:r>
                        <a:rPr lang="en-GB" sz="1200" b="0" dirty="0">
                          <a:effectLst/>
                        </a:rPr>
                        <a:t>Hot</a:t>
                      </a:r>
                    </a:p>
                    <a:p>
                      <a:pPr>
                        <a:lnSpc>
                          <a:spcPct val="115000"/>
                        </a:lnSpc>
                        <a:spcAft>
                          <a:spcPts val="0"/>
                        </a:spcAft>
                      </a:pPr>
                      <a:r>
                        <a:rPr lang="en-GB" sz="1200" b="0" dirty="0">
                          <a:effectLst/>
                        </a:rPr>
                        <a:t>Lumpy</a:t>
                      </a:r>
                    </a:p>
                    <a:p>
                      <a:pPr>
                        <a:lnSpc>
                          <a:spcPct val="115000"/>
                        </a:lnSpc>
                        <a:spcAft>
                          <a:spcPts val="0"/>
                        </a:spcAft>
                      </a:pPr>
                      <a:r>
                        <a:rPr lang="en-GB" sz="1200" b="0" dirty="0">
                          <a:effectLst/>
                        </a:rPr>
                        <a:t>Mashed</a:t>
                      </a:r>
                    </a:p>
                    <a:p>
                      <a:pPr>
                        <a:lnSpc>
                          <a:spcPct val="115000"/>
                        </a:lnSpc>
                        <a:spcAft>
                          <a:spcPts val="0"/>
                        </a:spcAft>
                      </a:pPr>
                      <a:r>
                        <a:rPr lang="en-GB" sz="1200" b="0" dirty="0">
                          <a:effectLst/>
                        </a:rPr>
                        <a:t>Minced</a:t>
                      </a:r>
                    </a:p>
                    <a:p>
                      <a:pPr>
                        <a:lnSpc>
                          <a:spcPct val="115000"/>
                        </a:lnSpc>
                        <a:spcAft>
                          <a:spcPts val="0"/>
                        </a:spcAft>
                      </a:pPr>
                      <a:r>
                        <a:rPr lang="en-GB" sz="1200" b="0" dirty="0">
                          <a:effectLst/>
                        </a:rPr>
                        <a:t>Moist</a:t>
                      </a:r>
                    </a:p>
                    <a:p>
                      <a:pPr>
                        <a:lnSpc>
                          <a:spcPct val="115000"/>
                        </a:lnSpc>
                        <a:spcAft>
                          <a:spcPts val="0"/>
                        </a:spcAft>
                      </a:pPr>
                      <a:r>
                        <a:rPr lang="en-GB" sz="1200" b="0" dirty="0" smtClean="0">
                          <a:effectLst/>
                        </a:rPr>
                        <a:t>Powdery</a:t>
                      </a:r>
                      <a:endParaRPr lang="en-GB" sz="1200" b="0" dirty="0">
                        <a:effectLst/>
                      </a:endParaRPr>
                    </a:p>
                    <a:p>
                      <a:pPr>
                        <a:lnSpc>
                          <a:spcPct val="115000"/>
                        </a:lnSpc>
                        <a:spcAft>
                          <a:spcPts val="0"/>
                        </a:spcAft>
                      </a:pPr>
                      <a:r>
                        <a:rPr lang="en-GB" sz="1200" b="0" dirty="0">
                          <a:effectLst/>
                        </a:rPr>
                        <a:t>Risen</a:t>
                      </a:r>
                    </a:p>
                    <a:p>
                      <a:pPr>
                        <a:lnSpc>
                          <a:spcPct val="115000"/>
                        </a:lnSpc>
                        <a:spcAft>
                          <a:spcPts val="0"/>
                        </a:spcAft>
                      </a:pPr>
                      <a:r>
                        <a:rPr lang="en-GB" sz="1200" b="0" dirty="0">
                          <a:effectLst/>
                        </a:rPr>
                        <a:t>Shaped</a:t>
                      </a:r>
                    </a:p>
                    <a:p>
                      <a:pPr>
                        <a:lnSpc>
                          <a:spcPct val="115000"/>
                        </a:lnSpc>
                        <a:spcAft>
                          <a:spcPts val="0"/>
                        </a:spcAft>
                      </a:pPr>
                      <a:r>
                        <a:rPr lang="en-GB" sz="1200" b="0" dirty="0">
                          <a:effectLst/>
                        </a:rPr>
                        <a:t>Shiny</a:t>
                      </a:r>
                    </a:p>
                    <a:p>
                      <a:pPr>
                        <a:lnSpc>
                          <a:spcPct val="115000"/>
                        </a:lnSpc>
                        <a:spcAft>
                          <a:spcPts val="0"/>
                        </a:spcAft>
                      </a:pPr>
                      <a:r>
                        <a:rPr lang="en-GB" sz="1200" b="0" dirty="0">
                          <a:effectLst/>
                        </a:rPr>
                        <a:t>Slimy</a:t>
                      </a:r>
                    </a:p>
                    <a:p>
                      <a:pPr>
                        <a:lnSpc>
                          <a:spcPct val="115000"/>
                        </a:lnSpc>
                        <a:spcAft>
                          <a:spcPts val="0"/>
                        </a:spcAft>
                      </a:pPr>
                      <a:r>
                        <a:rPr lang="en-GB" sz="1200" b="0" dirty="0">
                          <a:effectLst/>
                        </a:rPr>
                        <a:t>Smooth</a:t>
                      </a:r>
                    </a:p>
                    <a:p>
                      <a:pPr>
                        <a:lnSpc>
                          <a:spcPct val="115000"/>
                        </a:lnSpc>
                        <a:spcAft>
                          <a:spcPts val="0"/>
                        </a:spcAft>
                      </a:pPr>
                      <a:r>
                        <a:rPr lang="en-GB" sz="1200" b="0" dirty="0">
                          <a:effectLst/>
                        </a:rPr>
                        <a:t>Soggy</a:t>
                      </a:r>
                    </a:p>
                    <a:p>
                      <a:pPr>
                        <a:lnSpc>
                          <a:spcPct val="115000"/>
                        </a:lnSpc>
                        <a:spcAft>
                          <a:spcPts val="0"/>
                        </a:spcAft>
                      </a:pPr>
                      <a:r>
                        <a:rPr lang="en-GB" sz="1200" b="0" dirty="0">
                          <a:effectLst/>
                        </a:rPr>
                        <a:t>Solid</a:t>
                      </a:r>
                    </a:p>
                    <a:p>
                      <a:pPr>
                        <a:lnSpc>
                          <a:spcPct val="115000"/>
                        </a:lnSpc>
                        <a:spcAft>
                          <a:spcPts val="0"/>
                        </a:spcAft>
                      </a:pPr>
                      <a:r>
                        <a:rPr lang="en-GB" sz="1200" b="0" dirty="0">
                          <a:effectLst/>
                        </a:rPr>
                        <a:t>Stringy</a:t>
                      </a:r>
                    </a:p>
                    <a:p>
                      <a:pPr>
                        <a:lnSpc>
                          <a:spcPct val="115000"/>
                        </a:lnSpc>
                        <a:spcAft>
                          <a:spcPts val="0"/>
                        </a:spcAft>
                      </a:pPr>
                      <a:r>
                        <a:rPr lang="en-GB" sz="1200" b="0" dirty="0">
                          <a:effectLst/>
                        </a:rPr>
                        <a:t>Syrupy</a:t>
                      </a:r>
                    </a:p>
                    <a:p>
                      <a:pPr>
                        <a:lnSpc>
                          <a:spcPct val="115000"/>
                        </a:lnSpc>
                        <a:spcAft>
                          <a:spcPts val="0"/>
                        </a:spcAft>
                      </a:pPr>
                      <a:r>
                        <a:rPr lang="en-GB" sz="1200" b="0" dirty="0">
                          <a:effectLst/>
                        </a:rPr>
                        <a:t>Tasty</a:t>
                      </a:r>
                    </a:p>
                    <a:p>
                      <a:pPr>
                        <a:lnSpc>
                          <a:spcPct val="115000"/>
                        </a:lnSpc>
                        <a:spcAft>
                          <a:spcPts val="0"/>
                        </a:spcAft>
                      </a:pPr>
                      <a:r>
                        <a:rPr lang="en-GB" sz="1200" b="0" dirty="0">
                          <a:effectLst/>
                        </a:rPr>
                        <a:t>Thick</a:t>
                      </a:r>
                    </a:p>
                    <a:p>
                      <a:pPr>
                        <a:lnSpc>
                          <a:spcPct val="115000"/>
                        </a:lnSpc>
                        <a:spcAft>
                          <a:spcPts val="0"/>
                        </a:spcAft>
                      </a:pPr>
                      <a:r>
                        <a:rPr lang="en-GB" sz="1200" b="0" dirty="0" smtClean="0">
                          <a:effectLst/>
                        </a:rPr>
                        <a:t>Watery</a:t>
                      </a:r>
                      <a:endParaRPr lang="en-GB" sz="1200" b="0" dirty="0">
                        <a:effectLst/>
                        <a:latin typeface="Calibri"/>
                        <a:ea typeface="Calibri"/>
                        <a:cs typeface="Times New Roman"/>
                      </a:endParaRPr>
                    </a:p>
                  </a:txBody>
                  <a:tcPr marL="45356" marR="45356" marT="0" marB="0">
                    <a:solidFill>
                      <a:schemeClr val="bg1"/>
                    </a:solidFill>
                  </a:tcPr>
                </a:tc>
                <a:tc>
                  <a:txBody>
                    <a:bodyPr/>
                    <a:lstStyle/>
                    <a:p>
                      <a:pPr>
                        <a:lnSpc>
                          <a:spcPct val="115000"/>
                        </a:lnSpc>
                        <a:spcAft>
                          <a:spcPts val="0"/>
                        </a:spcAft>
                      </a:pPr>
                      <a:r>
                        <a:rPr lang="en-GB" sz="1200" dirty="0">
                          <a:effectLst/>
                        </a:rPr>
                        <a:t>Baked</a:t>
                      </a:r>
                    </a:p>
                    <a:p>
                      <a:pPr>
                        <a:lnSpc>
                          <a:spcPct val="115000"/>
                        </a:lnSpc>
                        <a:spcAft>
                          <a:spcPts val="0"/>
                        </a:spcAft>
                      </a:pPr>
                      <a:r>
                        <a:rPr lang="en-GB" sz="1200" dirty="0">
                          <a:effectLst/>
                        </a:rPr>
                        <a:t>Burnt</a:t>
                      </a:r>
                    </a:p>
                    <a:p>
                      <a:pPr>
                        <a:lnSpc>
                          <a:spcPct val="115000"/>
                        </a:lnSpc>
                        <a:spcAft>
                          <a:spcPts val="0"/>
                        </a:spcAft>
                      </a:pPr>
                      <a:r>
                        <a:rPr lang="en-GB" sz="1200" dirty="0">
                          <a:effectLst/>
                        </a:rPr>
                        <a:t>Buttery</a:t>
                      </a:r>
                    </a:p>
                    <a:p>
                      <a:pPr>
                        <a:lnSpc>
                          <a:spcPct val="115000"/>
                        </a:lnSpc>
                        <a:spcAft>
                          <a:spcPts val="0"/>
                        </a:spcAft>
                      </a:pPr>
                      <a:r>
                        <a:rPr lang="en-GB" sz="1200" dirty="0">
                          <a:effectLst/>
                        </a:rPr>
                        <a:t>Caramelised</a:t>
                      </a:r>
                    </a:p>
                    <a:p>
                      <a:pPr>
                        <a:lnSpc>
                          <a:spcPct val="115000"/>
                        </a:lnSpc>
                        <a:spcAft>
                          <a:spcPts val="0"/>
                        </a:spcAft>
                      </a:pPr>
                      <a:r>
                        <a:rPr lang="en-GB" sz="1200" dirty="0">
                          <a:effectLst/>
                        </a:rPr>
                        <a:t>Citrus</a:t>
                      </a:r>
                    </a:p>
                    <a:p>
                      <a:pPr>
                        <a:lnSpc>
                          <a:spcPct val="115000"/>
                        </a:lnSpc>
                        <a:spcAft>
                          <a:spcPts val="0"/>
                        </a:spcAft>
                      </a:pPr>
                      <a:r>
                        <a:rPr lang="en-GB" sz="1200" dirty="0">
                          <a:effectLst/>
                        </a:rPr>
                        <a:t>Fresh</a:t>
                      </a:r>
                    </a:p>
                    <a:p>
                      <a:pPr>
                        <a:lnSpc>
                          <a:spcPct val="115000"/>
                        </a:lnSpc>
                        <a:spcAft>
                          <a:spcPts val="0"/>
                        </a:spcAft>
                      </a:pPr>
                      <a:r>
                        <a:rPr lang="en-GB" sz="1200" dirty="0">
                          <a:effectLst/>
                        </a:rPr>
                        <a:t>Fried</a:t>
                      </a:r>
                    </a:p>
                    <a:p>
                      <a:pPr>
                        <a:lnSpc>
                          <a:spcPct val="115000"/>
                        </a:lnSpc>
                        <a:spcAft>
                          <a:spcPts val="0"/>
                        </a:spcAft>
                      </a:pPr>
                      <a:r>
                        <a:rPr lang="en-GB" sz="1200" dirty="0">
                          <a:effectLst/>
                        </a:rPr>
                        <a:t>Garlicky</a:t>
                      </a:r>
                    </a:p>
                    <a:p>
                      <a:pPr>
                        <a:lnSpc>
                          <a:spcPct val="115000"/>
                        </a:lnSpc>
                        <a:spcAft>
                          <a:spcPts val="0"/>
                        </a:spcAft>
                      </a:pPr>
                      <a:r>
                        <a:rPr lang="en-GB" sz="1200" dirty="0">
                          <a:effectLst/>
                        </a:rPr>
                        <a:t>Herby</a:t>
                      </a:r>
                    </a:p>
                    <a:p>
                      <a:pPr>
                        <a:lnSpc>
                          <a:spcPct val="115000"/>
                        </a:lnSpc>
                        <a:spcAft>
                          <a:spcPts val="0"/>
                        </a:spcAft>
                      </a:pPr>
                      <a:r>
                        <a:rPr lang="en-GB" sz="1200" dirty="0">
                          <a:effectLst/>
                        </a:rPr>
                        <a:t>Malty</a:t>
                      </a:r>
                    </a:p>
                    <a:p>
                      <a:pPr>
                        <a:lnSpc>
                          <a:spcPct val="115000"/>
                        </a:lnSpc>
                        <a:spcAft>
                          <a:spcPts val="0"/>
                        </a:spcAft>
                      </a:pPr>
                      <a:r>
                        <a:rPr lang="en-GB" sz="1200" dirty="0">
                          <a:effectLst/>
                        </a:rPr>
                        <a:t>Meaty</a:t>
                      </a:r>
                    </a:p>
                    <a:p>
                      <a:pPr>
                        <a:lnSpc>
                          <a:spcPct val="115000"/>
                        </a:lnSpc>
                        <a:spcAft>
                          <a:spcPts val="0"/>
                        </a:spcAft>
                      </a:pPr>
                      <a:r>
                        <a:rPr lang="en-GB" sz="1200" dirty="0">
                          <a:effectLst/>
                        </a:rPr>
                        <a:t>Pungent</a:t>
                      </a:r>
                    </a:p>
                    <a:p>
                      <a:pPr>
                        <a:lnSpc>
                          <a:spcPct val="115000"/>
                        </a:lnSpc>
                        <a:spcAft>
                          <a:spcPts val="0"/>
                        </a:spcAft>
                      </a:pPr>
                      <a:r>
                        <a:rPr lang="en-GB" sz="1200" dirty="0">
                          <a:effectLst/>
                        </a:rPr>
                        <a:t>Savoury</a:t>
                      </a:r>
                    </a:p>
                    <a:p>
                      <a:pPr>
                        <a:lnSpc>
                          <a:spcPct val="115000"/>
                        </a:lnSpc>
                        <a:spcAft>
                          <a:spcPts val="0"/>
                        </a:spcAft>
                      </a:pPr>
                      <a:r>
                        <a:rPr lang="en-GB" sz="1200" dirty="0" smtClean="0">
                          <a:effectLst/>
                        </a:rPr>
                        <a:t>Spicy</a:t>
                      </a:r>
                    </a:p>
                    <a:p>
                      <a:pPr>
                        <a:lnSpc>
                          <a:spcPct val="115000"/>
                        </a:lnSpc>
                        <a:spcAft>
                          <a:spcPts val="0"/>
                        </a:spcAft>
                      </a:pPr>
                      <a:r>
                        <a:rPr lang="en-GB" sz="1200" dirty="0" smtClean="0">
                          <a:effectLst/>
                        </a:rPr>
                        <a:t>Sweet</a:t>
                      </a:r>
                      <a:endParaRPr lang="en-GB" sz="1200" dirty="0">
                        <a:effectLst/>
                        <a:latin typeface="Calibri"/>
                        <a:ea typeface="Calibri"/>
                        <a:cs typeface="Times New Roman"/>
                      </a:endParaRPr>
                    </a:p>
                  </a:txBody>
                  <a:tcPr marL="45356" marR="45356" marT="0" marB="0">
                    <a:solidFill>
                      <a:schemeClr val="bg1"/>
                    </a:solidFill>
                  </a:tcPr>
                </a:tc>
                <a:tc>
                  <a:txBody>
                    <a:bodyPr/>
                    <a:lstStyle/>
                    <a:p>
                      <a:pPr>
                        <a:lnSpc>
                          <a:spcPct val="115000"/>
                        </a:lnSpc>
                        <a:spcAft>
                          <a:spcPts val="0"/>
                        </a:spcAft>
                      </a:pPr>
                      <a:r>
                        <a:rPr lang="en-GB" sz="1200" dirty="0" smtClean="0">
                          <a:effectLst/>
                        </a:rPr>
                        <a:t>Bouncy</a:t>
                      </a:r>
                      <a:endParaRPr lang="en-GB" sz="1200" dirty="0">
                        <a:effectLst/>
                      </a:endParaRPr>
                    </a:p>
                    <a:p>
                      <a:pPr>
                        <a:lnSpc>
                          <a:spcPct val="115000"/>
                        </a:lnSpc>
                        <a:spcAft>
                          <a:spcPts val="0"/>
                        </a:spcAft>
                      </a:pPr>
                      <a:r>
                        <a:rPr lang="en-GB" sz="1200" dirty="0">
                          <a:effectLst/>
                        </a:rPr>
                        <a:t>Bubbly</a:t>
                      </a:r>
                    </a:p>
                    <a:p>
                      <a:pPr>
                        <a:lnSpc>
                          <a:spcPct val="115000"/>
                        </a:lnSpc>
                        <a:spcAft>
                          <a:spcPts val="0"/>
                        </a:spcAft>
                      </a:pPr>
                      <a:r>
                        <a:rPr lang="en-GB" sz="1200" dirty="0">
                          <a:effectLst/>
                        </a:rPr>
                        <a:t>Chewy</a:t>
                      </a:r>
                    </a:p>
                    <a:p>
                      <a:pPr>
                        <a:lnSpc>
                          <a:spcPct val="115000"/>
                        </a:lnSpc>
                        <a:spcAft>
                          <a:spcPts val="0"/>
                        </a:spcAft>
                      </a:pPr>
                      <a:r>
                        <a:rPr lang="en-GB" sz="1200" dirty="0" smtClean="0">
                          <a:effectLst/>
                        </a:rPr>
                        <a:t>Crispy</a:t>
                      </a:r>
                      <a:endParaRPr lang="en-GB" sz="1200" dirty="0">
                        <a:effectLst/>
                      </a:endParaRPr>
                    </a:p>
                    <a:p>
                      <a:pPr>
                        <a:lnSpc>
                          <a:spcPct val="115000"/>
                        </a:lnSpc>
                        <a:spcAft>
                          <a:spcPts val="0"/>
                        </a:spcAft>
                      </a:pPr>
                      <a:r>
                        <a:rPr lang="en-GB" sz="1200" dirty="0">
                          <a:effectLst/>
                        </a:rPr>
                        <a:t>Crumbly</a:t>
                      </a:r>
                    </a:p>
                    <a:p>
                      <a:pPr>
                        <a:lnSpc>
                          <a:spcPct val="115000"/>
                        </a:lnSpc>
                        <a:spcAft>
                          <a:spcPts val="0"/>
                        </a:spcAft>
                      </a:pPr>
                      <a:r>
                        <a:rPr lang="en-GB" sz="1200" dirty="0">
                          <a:effectLst/>
                        </a:rPr>
                        <a:t>Crunchy</a:t>
                      </a:r>
                    </a:p>
                    <a:p>
                      <a:pPr>
                        <a:lnSpc>
                          <a:spcPct val="115000"/>
                        </a:lnSpc>
                        <a:spcAft>
                          <a:spcPts val="0"/>
                        </a:spcAft>
                      </a:pPr>
                      <a:r>
                        <a:rPr lang="en-GB" sz="1200" dirty="0">
                          <a:effectLst/>
                        </a:rPr>
                        <a:t>Doughy</a:t>
                      </a:r>
                    </a:p>
                    <a:p>
                      <a:pPr>
                        <a:lnSpc>
                          <a:spcPct val="115000"/>
                        </a:lnSpc>
                        <a:spcAft>
                          <a:spcPts val="0"/>
                        </a:spcAft>
                      </a:pPr>
                      <a:r>
                        <a:rPr lang="en-GB" sz="1200" dirty="0" smtClean="0">
                          <a:effectLst/>
                        </a:rPr>
                        <a:t>Dry</a:t>
                      </a:r>
                      <a:endParaRPr lang="en-GB" sz="1200" dirty="0">
                        <a:effectLst/>
                      </a:endParaRPr>
                    </a:p>
                    <a:p>
                      <a:pPr>
                        <a:lnSpc>
                          <a:spcPct val="115000"/>
                        </a:lnSpc>
                        <a:spcAft>
                          <a:spcPts val="0"/>
                        </a:spcAft>
                      </a:pPr>
                      <a:r>
                        <a:rPr lang="en-GB" sz="1200" dirty="0">
                          <a:effectLst/>
                        </a:rPr>
                        <a:t>Firm</a:t>
                      </a:r>
                    </a:p>
                    <a:p>
                      <a:pPr>
                        <a:lnSpc>
                          <a:spcPct val="115000"/>
                        </a:lnSpc>
                        <a:spcAft>
                          <a:spcPts val="0"/>
                        </a:spcAft>
                      </a:pPr>
                      <a:r>
                        <a:rPr lang="en-GB" sz="1200" dirty="0">
                          <a:effectLst/>
                        </a:rPr>
                        <a:t>Fizzy</a:t>
                      </a:r>
                    </a:p>
                    <a:p>
                      <a:pPr>
                        <a:lnSpc>
                          <a:spcPct val="115000"/>
                        </a:lnSpc>
                        <a:spcAft>
                          <a:spcPts val="0"/>
                        </a:spcAft>
                      </a:pPr>
                      <a:r>
                        <a:rPr lang="en-GB" sz="1200" dirty="0">
                          <a:effectLst/>
                        </a:rPr>
                        <a:t>Flaky</a:t>
                      </a:r>
                    </a:p>
                    <a:p>
                      <a:pPr>
                        <a:lnSpc>
                          <a:spcPct val="115000"/>
                        </a:lnSpc>
                        <a:spcAft>
                          <a:spcPts val="0"/>
                        </a:spcAft>
                      </a:pPr>
                      <a:r>
                        <a:rPr lang="en-GB" sz="1200" dirty="0">
                          <a:effectLst/>
                        </a:rPr>
                        <a:t>Foamy</a:t>
                      </a:r>
                    </a:p>
                    <a:p>
                      <a:pPr>
                        <a:lnSpc>
                          <a:spcPct val="115000"/>
                        </a:lnSpc>
                        <a:spcAft>
                          <a:spcPts val="0"/>
                        </a:spcAft>
                      </a:pPr>
                      <a:r>
                        <a:rPr lang="en-GB" sz="1200" dirty="0">
                          <a:effectLst/>
                        </a:rPr>
                        <a:t>Gooey</a:t>
                      </a:r>
                    </a:p>
                    <a:p>
                      <a:pPr>
                        <a:lnSpc>
                          <a:spcPct val="115000"/>
                        </a:lnSpc>
                        <a:spcAft>
                          <a:spcPts val="0"/>
                        </a:spcAft>
                      </a:pPr>
                      <a:r>
                        <a:rPr lang="en-GB" sz="1200" dirty="0">
                          <a:effectLst/>
                        </a:rPr>
                        <a:t>Greasy</a:t>
                      </a:r>
                    </a:p>
                    <a:p>
                      <a:pPr>
                        <a:lnSpc>
                          <a:spcPct val="115000"/>
                        </a:lnSpc>
                        <a:spcAft>
                          <a:spcPts val="0"/>
                        </a:spcAft>
                      </a:pPr>
                      <a:r>
                        <a:rPr lang="en-GB" sz="1200" dirty="0">
                          <a:effectLst/>
                        </a:rPr>
                        <a:t>Gritty</a:t>
                      </a:r>
                    </a:p>
                    <a:p>
                      <a:pPr>
                        <a:lnSpc>
                          <a:spcPct val="115000"/>
                        </a:lnSpc>
                        <a:spcAft>
                          <a:spcPts val="0"/>
                        </a:spcAft>
                      </a:pPr>
                      <a:r>
                        <a:rPr lang="en-GB" sz="1200" dirty="0" smtClean="0">
                          <a:effectLst/>
                        </a:rPr>
                        <a:t>Hard</a:t>
                      </a:r>
                      <a:endParaRPr lang="en-GB" sz="1200" dirty="0">
                        <a:effectLst/>
                      </a:endParaRPr>
                    </a:p>
                    <a:p>
                      <a:pPr>
                        <a:lnSpc>
                          <a:spcPct val="115000"/>
                        </a:lnSpc>
                        <a:spcAft>
                          <a:spcPts val="0"/>
                        </a:spcAft>
                      </a:pPr>
                      <a:r>
                        <a:rPr lang="en-GB" sz="1200" dirty="0">
                          <a:effectLst/>
                        </a:rPr>
                        <a:t>Juicy</a:t>
                      </a:r>
                    </a:p>
                    <a:p>
                      <a:pPr>
                        <a:lnSpc>
                          <a:spcPct val="115000"/>
                        </a:lnSpc>
                        <a:spcAft>
                          <a:spcPts val="0"/>
                        </a:spcAft>
                      </a:pPr>
                      <a:r>
                        <a:rPr lang="en-GB" sz="1200" dirty="0">
                          <a:effectLst/>
                        </a:rPr>
                        <a:t>Lumpy</a:t>
                      </a:r>
                    </a:p>
                    <a:p>
                      <a:pPr>
                        <a:lnSpc>
                          <a:spcPct val="115000"/>
                        </a:lnSpc>
                        <a:spcAft>
                          <a:spcPts val="0"/>
                        </a:spcAft>
                      </a:pPr>
                      <a:r>
                        <a:rPr lang="en-GB" sz="1200" dirty="0">
                          <a:effectLst/>
                        </a:rPr>
                        <a:t>Moist</a:t>
                      </a:r>
                    </a:p>
                    <a:p>
                      <a:pPr>
                        <a:lnSpc>
                          <a:spcPct val="115000"/>
                        </a:lnSpc>
                        <a:spcAft>
                          <a:spcPts val="0"/>
                        </a:spcAft>
                      </a:pPr>
                      <a:r>
                        <a:rPr lang="en-GB" sz="1200" dirty="0" smtClean="0">
                          <a:effectLst/>
                        </a:rPr>
                        <a:t>Mushy</a:t>
                      </a:r>
                      <a:endParaRPr lang="en-GB" sz="1200" dirty="0">
                        <a:effectLst/>
                      </a:endParaRPr>
                    </a:p>
                    <a:p>
                      <a:pPr>
                        <a:lnSpc>
                          <a:spcPct val="115000"/>
                        </a:lnSpc>
                        <a:spcAft>
                          <a:spcPts val="0"/>
                        </a:spcAft>
                      </a:pPr>
                      <a:r>
                        <a:rPr lang="en-GB" sz="1200" dirty="0" smtClean="0">
                          <a:effectLst/>
                        </a:rPr>
                        <a:t>Powdery</a:t>
                      </a:r>
                    </a:p>
                    <a:p>
                      <a:pPr>
                        <a:lnSpc>
                          <a:spcPct val="115000"/>
                        </a:lnSpc>
                        <a:spcAft>
                          <a:spcPts val="0"/>
                        </a:spcAft>
                      </a:pPr>
                      <a:r>
                        <a:rPr lang="en-GB" sz="1200" dirty="0" smtClean="0">
                          <a:effectLst/>
                        </a:rPr>
                        <a:t>Rough</a:t>
                      </a:r>
                      <a:endParaRPr lang="en-GB" sz="1200" dirty="0">
                        <a:effectLst/>
                      </a:endParaRPr>
                    </a:p>
                    <a:p>
                      <a:pPr>
                        <a:lnSpc>
                          <a:spcPct val="115000"/>
                        </a:lnSpc>
                        <a:spcAft>
                          <a:spcPts val="0"/>
                        </a:spcAft>
                      </a:pPr>
                      <a:r>
                        <a:rPr lang="en-GB" sz="1200" dirty="0">
                          <a:effectLst/>
                        </a:rPr>
                        <a:t>Rubbery</a:t>
                      </a:r>
                    </a:p>
                    <a:p>
                      <a:pPr>
                        <a:lnSpc>
                          <a:spcPct val="115000"/>
                        </a:lnSpc>
                        <a:spcAft>
                          <a:spcPts val="0"/>
                        </a:spcAft>
                      </a:pPr>
                      <a:r>
                        <a:rPr lang="en-GB" sz="1200" dirty="0">
                          <a:effectLst/>
                        </a:rPr>
                        <a:t>Slimy</a:t>
                      </a:r>
                    </a:p>
                    <a:p>
                      <a:pPr>
                        <a:lnSpc>
                          <a:spcPct val="115000"/>
                        </a:lnSpc>
                        <a:spcAft>
                          <a:spcPts val="0"/>
                        </a:spcAft>
                      </a:pPr>
                      <a:r>
                        <a:rPr lang="en-GB" sz="1200" dirty="0" smtClean="0">
                          <a:effectLst/>
                        </a:rPr>
                        <a:t>Smooth</a:t>
                      </a:r>
                    </a:p>
                    <a:p>
                      <a:pPr>
                        <a:lnSpc>
                          <a:spcPct val="115000"/>
                        </a:lnSpc>
                        <a:spcAft>
                          <a:spcPts val="0"/>
                        </a:spcAft>
                      </a:pPr>
                      <a:r>
                        <a:rPr lang="en-GB" sz="1200" dirty="0" smtClean="0">
                          <a:effectLst/>
                        </a:rPr>
                        <a:t>Soft</a:t>
                      </a:r>
                      <a:endParaRPr lang="en-GB" sz="1200" dirty="0">
                        <a:effectLst/>
                      </a:endParaRPr>
                    </a:p>
                    <a:p>
                      <a:pPr>
                        <a:lnSpc>
                          <a:spcPct val="115000"/>
                        </a:lnSpc>
                        <a:spcAft>
                          <a:spcPts val="0"/>
                        </a:spcAft>
                      </a:pPr>
                      <a:r>
                        <a:rPr lang="en-GB" sz="1200" dirty="0" smtClean="0">
                          <a:effectLst/>
                        </a:rPr>
                        <a:t>Soggy</a:t>
                      </a:r>
                      <a:endParaRPr lang="en-GB" sz="1200" dirty="0">
                        <a:effectLst/>
                      </a:endParaRPr>
                    </a:p>
                    <a:p>
                      <a:pPr>
                        <a:lnSpc>
                          <a:spcPct val="115000"/>
                        </a:lnSpc>
                        <a:spcAft>
                          <a:spcPts val="0"/>
                        </a:spcAft>
                      </a:pPr>
                      <a:r>
                        <a:rPr lang="en-GB" sz="1200" dirty="0">
                          <a:effectLst/>
                        </a:rPr>
                        <a:t>Spongy</a:t>
                      </a:r>
                    </a:p>
                    <a:p>
                      <a:pPr>
                        <a:lnSpc>
                          <a:spcPct val="115000"/>
                        </a:lnSpc>
                        <a:spcAft>
                          <a:spcPts val="0"/>
                        </a:spcAft>
                      </a:pPr>
                      <a:r>
                        <a:rPr lang="en-GB" sz="1200" dirty="0">
                          <a:effectLst/>
                        </a:rPr>
                        <a:t>Springy</a:t>
                      </a:r>
                    </a:p>
                    <a:p>
                      <a:pPr>
                        <a:lnSpc>
                          <a:spcPct val="115000"/>
                        </a:lnSpc>
                        <a:spcAft>
                          <a:spcPts val="0"/>
                        </a:spcAft>
                      </a:pPr>
                      <a:r>
                        <a:rPr lang="en-GB" sz="1200" dirty="0">
                          <a:effectLst/>
                        </a:rPr>
                        <a:t>Sticky</a:t>
                      </a:r>
                    </a:p>
                    <a:p>
                      <a:pPr>
                        <a:lnSpc>
                          <a:spcPct val="115000"/>
                        </a:lnSpc>
                        <a:spcAft>
                          <a:spcPts val="0"/>
                        </a:spcAft>
                      </a:pPr>
                      <a:r>
                        <a:rPr lang="en-GB" sz="1200" dirty="0">
                          <a:effectLst/>
                        </a:rPr>
                        <a:t>Stiff</a:t>
                      </a:r>
                    </a:p>
                    <a:p>
                      <a:pPr>
                        <a:lnSpc>
                          <a:spcPct val="115000"/>
                        </a:lnSpc>
                        <a:spcAft>
                          <a:spcPts val="0"/>
                        </a:spcAft>
                      </a:pPr>
                      <a:r>
                        <a:rPr lang="en-GB" sz="1200" dirty="0">
                          <a:effectLst/>
                        </a:rPr>
                        <a:t>Stretchy</a:t>
                      </a:r>
                    </a:p>
                    <a:p>
                      <a:pPr>
                        <a:lnSpc>
                          <a:spcPct val="115000"/>
                        </a:lnSpc>
                        <a:spcAft>
                          <a:spcPts val="0"/>
                        </a:spcAft>
                      </a:pPr>
                      <a:r>
                        <a:rPr lang="en-GB" sz="1200" dirty="0" smtClean="0">
                          <a:effectLst/>
                        </a:rPr>
                        <a:t>Stringy</a:t>
                      </a:r>
                      <a:endParaRPr lang="en-GB" sz="1200" dirty="0">
                        <a:effectLst/>
                      </a:endParaRPr>
                    </a:p>
                    <a:p>
                      <a:pPr>
                        <a:lnSpc>
                          <a:spcPct val="115000"/>
                        </a:lnSpc>
                        <a:spcAft>
                          <a:spcPts val="0"/>
                        </a:spcAft>
                      </a:pPr>
                      <a:r>
                        <a:rPr lang="en-GB" sz="1200" dirty="0">
                          <a:effectLst/>
                        </a:rPr>
                        <a:t>Tender</a:t>
                      </a:r>
                    </a:p>
                    <a:p>
                      <a:pPr>
                        <a:lnSpc>
                          <a:spcPct val="115000"/>
                        </a:lnSpc>
                        <a:spcAft>
                          <a:spcPts val="0"/>
                        </a:spcAft>
                      </a:pPr>
                      <a:r>
                        <a:rPr lang="en-GB" sz="1200" dirty="0">
                          <a:effectLst/>
                        </a:rPr>
                        <a:t>Thick</a:t>
                      </a:r>
                    </a:p>
                    <a:p>
                      <a:pPr>
                        <a:lnSpc>
                          <a:spcPct val="115000"/>
                        </a:lnSpc>
                        <a:spcAft>
                          <a:spcPts val="0"/>
                        </a:spcAft>
                      </a:pPr>
                      <a:r>
                        <a:rPr lang="en-GB" sz="1200" dirty="0" smtClean="0">
                          <a:effectLst/>
                        </a:rPr>
                        <a:t>Thin</a:t>
                      </a:r>
                      <a:endParaRPr lang="en-GB" sz="1200" dirty="0">
                        <a:effectLst/>
                      </a:endParaRPr>
                    </a:p>
                    <a:p>
                      <a:pPr>
                        <a:lnSpc>
                          <a:spcPct val="115000"/>
                        </a:lnSpc>
                        <a:spcAft>
                          <a:spcPts val="0"/>
                        </a:spcAft>
                      </a:pPr>
                      <a:r>
                        <a:rPr lang="en-GB" sz="1200" dirty="0">
                          <a:effectLst/>
                        </a:rPr>
                        <a:t>Watery</a:t>
                      </a:r>
                    </a:p>
                    <a:p>
                      <a:pPr>
                        <a:lnSpc>
                          <a:spcPct val="115000"/>
                        </a:lnSpc>
                        <a:spcAft>
                          <a:spcPts val="0"/>
                        </a:spcAft>
                      </a:pPr>
                      <a:r>
                        <a:rPr lang="en-GB" sz="1200" dirty="0">
                          <a:effectLst/>
                        </a:rPr>
                        <a:t>Waxy</a:t>
                      </a:r>
                      <a:endParaRPr lang="en-GB" sz="1200" dirty="0">
                        <a:effectLst/>
                        <a:latin typeface="Calibri"/>
                        <a:ea typeface="Calibri"/>
                        <a:cs typeface="Times New Roman"/>
                      </a:endParaRPr>
                    </a:p>
                  </a:txBody>
                  <a:tcPr marL="45356" marR="45356" marT="0" marB="0">
                    <a:solidFill>
                      <a:schemeClr val="bg1"/>
                    </a:solidFill>
                  </a:tcPr>
                </a:tc>
                <a:tc>
                  <a:txBody>
                    <a:bodyPr/>
                    <a:lstStyle/>
                    <a:p>
                      <a:pPr>
                        <a:lnSpc>
                          <a:spcPct val="115000"/>
                        </a:lnSpc>
                        <a:spcAft>
                          <a:spcPts val="0"/>
                        </a:spcAft>
                      </a:pPr>
                      <a:r>
                        <a:rPr lang="en-GB" sz="1200" dirty="0">
                          <a:effectLst/>
                        </a:rPr>
                        <a:t>Acidic</a:t>
                      </a:r>
                    </a:p>
                    <a:p>
                      <a:pPr>
                        <a:lnSpc>
                          <a:spcPct val="115000"/>
                        </a:lnSpc>
                        <a:spcAft>
                          <a:spcPts val="0"/>
                        </a:spcAft>
                      </a:pPr>
                      <a:r>
                        <a:rPr lang="en-GB" sz="1200" dirty="0">
                          <a:effectLst/>
                        </a:rPr>
                        <a:t>Aftertaste</a:t>
                      </a:r>
                    </a:p>
                    <a:p>
                      <a:pPr>
                        <a:lnSpc>
                          <a:spcPct val="115000"/>
                        </a:lnSpc>
                        <a:spcAft>
                          <a:spcPts val="0"/>
                        </a:spcAft>
                      </a:pPr>
                      <a:r>
                        <a:rPr lang="en-GB" sz="1200" dirty="0" smtClean="0">
                          <a:effectLst/>
                        </a:rPr>
                        <a:t>Artificial</a:t>
                      </a:r>
                      <a:endParaRPr lang="en-GB" sz="1200" dirty="0">
                        <a:effectLst/>
                      </a:endParaRPr>
                    </a:p>
                    <a:p>
                      <a:pPr>
                        <a:lnSpc>
                          <a:spcPct val="115000"/>
                        </a:lnSpc>
                        <a:spcAft>
                          <a:spcPts val="0"/>
                        </a:spcAft>
                      </a:pPr>
                      <a:r>
                        <a:rPr lang="en-GB" sz="1200" dirty="0">
                          <a:effectLst/>
                        </a:rPr>
                        <a:t>Bitter</a:t>
                      </a:r>
                    </a:p>
                    <a:p>
                      <a:pPr>
                        <a:lnSpc>
                          <a:spcPct val="115000"/>
                        </a:lnSpc>
                        <a:spcAft>
                          <a:spcPts val="0"/>
                        </a:spcAft>
                      </a:pPr>
                      <a:r>
                        <a:rPr lang="en-GB" sz="1200" dirty="0">
                          <a:effectLst/>
                        </a:rPr>
                        <a:t>Bland</a:t>
                      </a:r>
                    </a:p>
                    <a:p>
                      <a:pPr>
                        <a:lnSpc>
                          <a:spcPct val="115000"/>
                        </a:lnSpc>
                        <a:spcAft>
                          <a:spcPts val="0"/>
                        </a:spcAft>
                      </a:pPr>
                      <a:r>
                        <a:rPr lang="en-GB" sz="1200" dirty="0">
                          <a:effectLst/>
                        </a:rPr>
                        <a:t>Burnt</a:t>
                      </a:r>
                    </a:p>
                    <a:p>
                      <a:pPr>
                        <a:lnSpc>
                          <a:spcPct val="115000"/>
                        </a:lnSpc>
                        <a:spcAft>
                          <a:spcPts val="0"/>
                        </a:spcAft>
                      </a:pPr>
                      <a:r>
                        <a:rPr lang="en-GB" sz="1200" dirty="0">
                          <a:effectLst/>
                        </a:rPr>
                        <a:t>Buttery</a:t>
                      </a:r>
                    </a:p>
                    <a:p>
                      <a:pPr>
                        <a:lnSpc>
                          <a:spcPct val="115000"/>
                        </a:lnSpc>
                        <a:spcAft>
                          <a:spcPts val="0"/>
                        </a:spcAft>
                      </a:pPr>
                      <a:r>
                        <a:rPr lang="en-GB" sz="1200" dirty="0">
                          <a:effectLst/>
                        </a:rPr>
                        <a:t>Caramelised</a:t>
                      </a:r>
                    </a:p>
                    <a:p>
                      <a:pPr>
                        <a:lnSpc>
                          <a:spcPct val="115000"/>
                        </a:lnSpc>
                        <a:spcAft>
                          <a:spcPts val="0"/>
                        </a:spcAft>
                      </a:pPr>
                      <a:r>
                        <a:rPr lang="en-GB" sz="1200" dirty="0">
                          <a:effectLst/>
                        </a:rPr>
                        <a:t>Creamy</a:t>
                      </a:r>
                    </a:p>
                    <a:p>
                      <a:pPr>
                        <a:lnSpc>
                          <a:spcPct val="115000"/>
                        </a:lnSpc>
                        <a:spcAft>
                          <a:spcPts val="0"/>
                        </a:spcAft>
                      </a:pPr>
                      <a:r>
                        <a:rPr lang="en-GB" sz="1200" dirty="0">
                          <a:effectLst/>
                        </a:rPr>
                        <a:t>Dry</a:t>
                      </a:r>
                    </a:p>
                    <a:p>
                      <a:pPr>
                        <a:lnSpc>
                          <a:spcPct val="115000"/>
                        </a:lnSpc>
                        <a:spcAft>
                          <a:spcPts val="0"/>
                        </a:spcAft>
                      </a:pPr>
                      <a:r>
                        <a:rPr lang="en-GB" sz="1200" dirty="0">
                          <a:effectLst/>
                        </a:rPr>
                        <a:t>Fatty</a:t>
                      </a:r>
                    </a:p>
                    <a:p>
                      <a:pPr>
                        <a:lnSpc>
                          <a:spcPct val="115000"/>
                        </a:lnSpc>
                        <a:spcAft>
                          <a:spcPts val="0"/>
                        </a:spcAft>
                      </a:pPr>
                      <a:r>
                        <a:rPr lang="en-GB" sz="1200" dirty="0">
                          <a:effectLst/>
                        </a:rPr>
                        <a:t>Fresh</a:t>
                      </a:r>
                    </a:p>
                    <a:p>
                      <a:pPr>
                        <a:lnSpc>
                          <a:spcPct val="115000"/>
                        </a:lnSpc>
                        <a:spcAft>
                          <a:spcPts val="0"/>
                        </a:spcAft>
                      </a:pPr>
                      <a:r>
                        <a:rPr lang="en-GB" sz="1200" dirty="0">
                          <a:effectLst/>
                        </a:rPr>
                        <a:t>Fruity</a:t>
                      </a:r>
                    </a:p>
                    <a:p>
                      <a:pPr>
                        <a:lnSpc>
                          <a:spcPct val="115000"/>
                        </a:lnSpc>
                        <a:spcAft>
                          <a:spcPts val="0"/>
                        </a:spcAft>
                      </a:pPr>
                      <a:r>
                        <a:rPr lang="en-GB" sz="1200" dirty="0">
                          <a:effectLst/>
                        </a:rPr>
                        <a:t>Herby</a:t>
                      </a:r>
                    </a:p>
                    <a:p>
                      <a:pPr>
                        <a:lnSpc>
                          <a:spcPct val="115000"/>
                        </a:lnSpc>
                        <a:spcAft>
                          <a:spcPts val="0"/>
                        </a:spcAft>
                      </a:pPr>
                      <a:r>
                        <a:rPr lang="en-GB" sz="1200" dirty="0">
                          <a:effectLst/>
                        </a:rPr>
                        <a:t>Meaty</a:t>
                      </a:r>
                    </a:p>
                    <a:p>
                      <a:pPr>
                        <a:lnSpc>
                          <a:spcPct val="115000"/>
                        </a:lnSpc>
                        <a:spcAft>
                          <a:spcPts val="0"/>
                        </a:spcAft>
                      </a:pPr>
                      <a:r>
                        <a:rPr lang="en-GB" sz="1200" dirty="0">
                          <a:effectLst/>
                        </a:rPr>
                        <a:t>Metallic</a:t>
                      </a:r>
                    </a:p>
                    <a:p>
                      <a:pPr>
                        <a:lnSpc>
                          <a:spcPct val="115000"/>
                        </a:lnSpc>
                        <a:spcAft>
                          <a:spcPts val="0"/>
                        </a:spcAft>
                      </a:pPr>
                      <a:r>
                        <a:rPr lang="en-GB" sz="1200" dirty="0" smtClean="0">
                          <a:effectLst/>
                        </a:rPr>
                        <a:t>Old</a:t>
                      </a:r>
                      <a:endParaRPr lang="en-GB" sz="1200" dirty="0">
                        <a:effectLst/>
                      </a:endParaRPr>
                    </a:p>
                    <a:p>
                      <a:pPr>
                        <a:lnSpc>
                          <a:spcPct val="115000"/>
                        </a:lnSpc>
                        <a:spcAft>
                          <a:spcPts val="0"/>
                        </a:spcAft>
                      </a:pPr>
                      <a:r>
                        <a:rPr lang="en-GB" sz="1200" dirty="0" smtClean="0">
                          <a:effectLst/>
                        </a:rPr>
                        <a:t>Processed</a:t>
                      </a:r>
                      <a:endParaRPr lang="en-GB" sz="1200" dirty="0">
                        <a:effectLst/>
                      </a:endParaRPr>
                    </a:p>
                    <a:p>
                      <a:pPr>
                        <a:lnSpc>
                          <a:spcPct val="115000"/>
                        </a:lnSpc>
                        <a:spcAft>
                          <a:spcPts val="0"/>
                        </a:spcAft>
                      </a:pPr>
                      <a:r>
                        <a:rPr lang="en-GB" sz="1200" dirty="0">
                          <a:effectLst/>
                        </a:rPr>
                        <a:t>Salty</a:t>
                      </a:r>
                    </a:p>
                    <a:p>
                      <a:pPr>
                        <a:lnSpc>
                          <a:spcPct val="115000"/>
                        </a:lnSpc>
                        <a:spcAft>
                          <a:spcPts val="0"/>
                        </a:spcAft>
                      </a:pPr>
                      <a:r>
                        <a:rPr lang="en-GB" sz="1200" dirty="0">
                          <a:effectLst/>
                        </a:rPr>
                        <a:t>Savoury</a:t>
                      </a:r>
                    </a:p>
                    <a:p>
                      <a:pPr>
                        <a:lnSpc>
                          <a:spcPct val="115000"/>
                        </a:lnSpc>
                        <a:spcAft>
                          <a:spcPts val="0"/>
                        </a:spcAft>
                      </a:pPr>
                      <a:r>
                        <a:rPr lang="en-GB" sz="1200" dirty="0">
                          <a:effectLst/>
                        </a:rPr>
                        <a:t>Sharp</a:t>
                      </a:r>
                    </a:p>
                    <a:p>
                      <a:pPr>
                        <a:lnSpc>
                          <a:spcPct val="115000"/>
                        </a:lnSpc>
                        <a:spcAft>
                          <a:spcPts val="0"/>
                        </a:spcAft>
                      </a:pPr>
                      <a:r>
                        <a:rPr lang="en-GB" sz="1200" dirty="0">
                          <a:effectLst/>
                        </a:rPr>
                        <a:t>Sickly</a:t>
                      </a:r>
                    </a:p>
                    <a:p>
                      <a:pPr>
                        <a:lnSpc>
                          <a:spcPct val="115000"/>
                        </a:lnSpc>
                        <a:spcAft>
                          <a:spcPts val="0"/>
                        </a:spcAft>
                      </a:pPr>
                      <a:r>
                        <a:rPr lang="en-GB" sz="1200" dirty="0">
                          <a:effectLst/>
                        </a:rPr>
                        <a:t>Soggy</a:t>
                      </a:r>
                    </a:p>
                    <a:p>
                      <a:pPr>
                        <a:lnSpc>
                          <a:spcPct val="115000"/>
                        </a:lnSpc>
                        <a:spcAft>
                          <a:spcPts val="0"/>
                        </a:spcAft>
                      </a:pPr>
                      <a:r>
                        <a:rPr lang="en-GB" sz="1200" dirty="0">
                          <a:effectLst/>
                        </a:rPr>
                        <a:t>Sour</a:t>
                      </a:r>
                    </a:p>
                    <a:p>
                      <a:pPr>
                        <a:lnSpc>
                          <a:spcPct val="115000"/>
                        </a:lnSpc>
                        <a:spcAft>
                          <a:spcPts val="0"/>
                        </a:spcAft>
                      </a:pPr>
                      <a:r>
                        <a:rPr lang="en-GB" sz="1200" dirty="0">
                          <a:effectLst/>
                        </a:rPr>
                        <a:t>Spicy</a:t>
                      </a:r>
                    </a:p>
                    <a:p>
                      <a:pPr>
                        <a:lnSpc>
                          <a:spcPct val="115000"/>
                        </a:lnSpc>
                        <a:spcAft>
                          <a:spcPts val="0"/>
                        </a:spcAft>
                      </a:pPr>
                      <a:r>
                        <a:rPr lang="en-GB" sz="1200" dirty="0">
                          <a:effectLst/>
                        </a:rPr>
                        <a:t>Stale</a:t>
                      </a:r>
                    </a:p>
                    <a:p>
                      <a:pPr>
                        <a:lnSpc>
                          <a:spcPct val="115000"/>
                        </a:lnSpc>
                        <a:spcAft>
                          <a:spcPts val="0"/>
                        </a:spcAft>
                      </a:pPr>
                      <a:r>
                        <a:rPr lang="en-GB" sz="1200" dirty="0">
                          <a:effectLst/>
                        </a:rPr>
                        <a:t>Stewed</a:t>
                      </a:r>
                    </a:p>
                    <a:p>
                      <a:pPr>
                        <a:lnSpc>
                          <a:spcPct val="115000"/>
                        </a:lnSpc>
                        <a:spcAft>
                          <a:spcPts val="0"/>
                        </a:spcAft>
                      </a:pPr>
                      <a:r>
                        <a:rPr lang="en-GB" sz="1200" dirty="0">
                          <a:effectLst/>
                        </a:rPr>
                        <a:t>Succulent</a:t>
                      </a:r>
                    </a:p>
                    <a:p>
                      <a:pPr>
                        <a:lnSpc>
                          <a:spcPct val="115000"/>
                        </a:lnSpc>
                        <a:spcAft>
                          <a:spcPts val="0"/>
                        </a:spcAft>
                      </a:pPr>
                      <a:r>
                        <a:rPr lang="en-GB" sz="1200" dirty="0">
                          <a:effectLst/>
                        </a:rPr>
                        <a:t>Sweet</a:t>
                      </a:r>
                    </a:p>
                    <a:p>
                      <a:pPr>
                        <a:lnSpc>
                          <a:spcPct val="115000"/>
                        </a:lnSpc>
                        <a:spcAft>
                          <a:spcPts val="0"/>
                        </a:spcAft>
                      </a:pPr>
                      <a:r>
                        <a:rPr lang="en-GB" sz="1200" dirty="0">
                          <a:effectLst/>
                        </a:rPr>
                        <a:t>Tasteless</a:t>
                      </a:r>
                    </a:p>
                    <a:p>
                      <a:pPr>
                        <a:lnSpc>
                          <a:spcPct val="115000"/>
                        </a:lnSpc>
                        <a:spcAft>
                          <a:spcPts val="0"/>
                        </a:spcAft>
                      </a:pPr>
                      <a:r>
                        <a:rPr lang="en-GB" sz="1200" dirty="0">
                          <a:effectLst/>
                        </a:rPr>
                        <a:t>Tart</a:t>
                      </a:r>
                    </a:p>
                    <a:p>
                      <a:pPr>
                        <a:lnSpc>
                          <a:spcPct val="115000"/>
                        </a:lnSpc>
                        <a:spcAft>
                          <a:spcPts val="0"/>
                        </a:spcAft>
                      </a:pPr>
                      <a:r>
                        <a:rPr lang="en-GB" sz="1200" dirty="0">
                          <a:effectLst/>
                        </a:rPr>
                        <a:t>Tasty</a:t>
                      </a:r>
                    </a:p>
                    <a:p>
                      <a:pPr>
                        <a:lnSpc>
                          <a:spcPct val="115000"/>
                        </a:lnSpc>
                        <a:spcAft>
                          <a:spcPts val="0"/>
                        </a:spcAft>
                      </a:pPr>
                      <a:r>
                        <a:rPr lang="en-GB" sz="1200" dirty="0">
                          <a:effectLst/>
                        </a:rPr>
                        <a:t>Tangy</a:t>
                      </a:r>
                    </a:p>
                    <a:p>
                      <a:pPr>
                        <a:lnSpc>
                          <a:spcPct val="115000"/>
                        </a:lnSpc>
                        <a:spcAft>
                          <a:spcPts val="0"/>
                        </a:spcAft>
                      </a:pPr>
                      <a:r>
                        <a:rPr lang="en-GB" sz="1200" dirty="0">
                          <a:effectLst/>
                        </a:rPr>
                        <a:t>Undercooked</a:t>
                      </a:r>
                    </a:p>
                    <a:p>
                      <a:pPr>
                        <a:lnSpc>
                          <a:spcPct val="115000"/>
                        </a:lnSpc>
                        <a:spcAft>
                          <a:spcPts val="0"/>
                        </a:spcAft>
                      </a:pPr>
                      <a:r>
                        <a:rPr lang="en-GB" sz="1200" dirty="0">
                          <a:effectLst/>
                        </a:rPr>
                        <a:t>Watery</a:t>
                      </a:r>
                    </a:p>
                    <a:p>
                      <a:pPr>
                        <a:lnSpc>
                          <a:spcPct val="115000"/>
                        </a:lnSpc>
                        <a:spcAft>
                          <a:spcPts val="0"/>
                        </a:spcAft>
                      </a:pPr>
                      <a:r>
                        <a:rPr lang="en-GB" sz="1200" dirty="0">
                          <a:effectLst/>
                        </a:rPr>
                        <a:t>Weak</a:t>
                      </a:r>
                    </a:p>
                    <a:p>
                      <a:pPr>
                        <a:lnSpc>
                          <a:spcPct val="115000"/>
                        </a:lnSpc>
                        <a:spcAft>
                          <a:spcPts val="0"/>
                        </a:spcAft>
                      </a:pPr>
                      <a:r>
                        <a:rPr lang="en-GB" sz="1200" dirty="0">
                          <a:effectLst/>
                        </a:rPr>
                        <a:t> </a:t>
                      </a:r>
                    </a:p>
                    <a:p>
                      <a:pPr>
                        <a:lnSpc>
                          <a:spcPct val="115000"/>
                        </a:lnSpc>
                        <a:spcAft>
                          <a:spcPts val="0"/>
                        </a:spcAft>
                      </a:pPr>
                      <a:r>
                        <a:rPr lang="en-GB" sz="1200" dirty="0">
                          <a:effectLst/>
                        </a:rPr>
                        <a:t> </a:t>
                      </a:r>
                      <a:endParaRPr lang="en-GB" sz="1200" dirty="0">
                        <a:effectLst/>
                        <a:latin typeface="Calibri"/>
                        <a:ea typeface="Calibri"/>
                        <a:cs typeface="Times New Roman"/>
                      </a:endParaRPr>
                    </a:p>
                  </a:txBody>
                  <a:tcPr marL="45356" marR="45356" marT="0" marB="0">
                    <a:solidFill>
                      <a:schemeClr val="bg1"/>
                    </a:solidFill>
                  </a:tcPr>
                </a:tc>
                <a:extLst>
                  <a:ext uri="{0D108BD9-81ED-4DB2-BD59-A6C34878D82A}">
                    <a16:rowId xmlns:a16="http://schemas.microsoft.com/office/drawing/2014/main" val="10001"/>
                  </a:ext>
                </a:extLst>
              </a:tr>
            </a:tbl>
          </a:graphicData>
        </a:graphic>
      </p:graphicFrame>
      <p:pic>
        <p:nvPicPr>
          <p:cNvPr id="5"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01208" y="9540116"/>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16632" y="130205"/>
            <a:ext cx="1872208" cy="646331"/>
          </a:xfrm>
          <a:prstGeom prst="rect">
            <a:avLst/>
          </a:prstGeom>
          <a:noFill/>
        </p:spPr>
        <p:txBody>
          <a:bodyPr wrap="square" rtlCol="0">
            <a:spAutoFit/>
          </a:bodyPr>
          <a:lstStyle/>
          <a:p>
            <a:r>
              <a:rPr lang="en-GB" sz="1200" b="1" dirty="0" smtClean="0"/>
              <a:t>Use this word bank when talking about the sensory qualities of food!</a:t>
            </a:r>
            <a:endParaRPr lang="en-GB" sz="1200" b="1" dirty="0"/>
          </a:p>
        </p:txBody>
      </p:sp>
      <p:sp>
        <p:nvSpPr>
          <p:cNvPr id="7" name="Title 1"/>
          <p:cNvSpPr txBox="1">
            <a:spLocks/>
          </p:cNvSpPr>
          <p:nvPr/>
        </p:nvSpPr>
        <p:spPr>
          <a:xfrm>
            <a:off x="342900" y="272480"/>
            <a:ext cx="6172200" cy="307829"/>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000" b="1" u="sng" dirty="0" smtClean="0"/>
              <a:t>Sensory Analysis Word Bank</a:t>
            </a:r>
            <a:endParaRPr lang="en-GB" sz="2000" dirty="0"/>
          </a:p>
        </p:txBody>
      </p:sp>
      <p:grpSp>
        <p:nvGrpSpPr>
          <p:cNvPr id="6" name="Group 5"/>
          <p:cNvGrpSpPr/>
          <p:nvPr/>
        </p:nvGrpSpPr>
        <p:grpSpPr>
          <a:xfrm>
            <a:off x="5092490" y="128464"/>
            <a:ext cx="1648878" cy="572100"/>
            <a:chOff x="5020483" y="272479"/>
            <a:chExt cx="1648878" cy="572100"/>
          </a:xfrm>
        </p:grpSpPr>
        <p:pic>
          <p:nvPicPr>
            <p:cNvPr id="4098" name="Picture 2" descr="http://t0.gstatic.com/images?q=tbn:ANd9GcQb2wxS3NdNI5ZK8DPUToLTjTL6UlIUojG0CuDM1aiY7-iGr8hyQ5ibrAsE">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635112" y="272479"/>
              <a:ext cx="572100" cy="572100"/>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http://t0.gstatic.com/images?q=tbn:ANd9GcTt3j27l5Td5eCx6QmGRqNJWzXUYlH4dqWNosTx_kq7ZEFK0duBv7YvW8GZgQ">
              <a:hlinkClick r:id="rId5"/>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6251797" y="349747"/>
              <a:ext cx="417564" cy="417564"/>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http://t0.gstatic.com/images?q=tbn:ANd9GcSOMv8OXQf9BiWmFo02MBwrTuuOmysTpGijgGQeUQmQpelOoIb4b-HhOg0">
              <a:hlinkClick r:id="rId7"/>
            </p:cNvPr>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5020483" y="364292"/>
              <a:ext cx="570044" cy="38847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882897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p:cNvSpPr txBox="1">
            <a:spLocks/>
          </p:cNvSpPr>
          <p:nvPr/>
        </p:nvSpPr>
        <p:spPr>
          <a:xfrm>
            <a:off x="188640" y="200472"/>
            <a:ext cx="6480720" cy="9433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GB" sz="2000" b="1" u="sng" dirty="0" smtClean="0"/>
              <a:t>Practical 1: Fruit Salad</a:t>
            </a:r>
            <a:endParaRPr lang="en-GB" sz="2000" dirty="0"/>
          </a:p>
          <a:p>
            <a:pPr marL="0" indent="0">
              <a:spcBef>
                <a:spcPts val="0"/>
              </a:spcBef>
              <a:buNone/>
            </a:pPr>
            <a:r>
              <a:rPr lang="en-GB" sz="1200" dirty="0"/>
              <a:t> </a:t>
            </a:r>
            <a:endParaRPr lang="en-GB" sz="1200" dirty="0" smtClean="0"/>
          </a:p>
          <a:p>
            <a:pPr marL="0" indent="0">
              <a:spcBef>
                <a:spcPts val="0"/>
              </a:spcBef>
              <a:buNone/>
            </a:pPr>
            <a:r>
              <a:rPr lang="en-GB" sz="1200" b="1" dirty="0"/>
              <a:t>Ingredients</a:t>
            </a:r>
            <a:r>
              <a:rPr lang="en-GB" sz="1200" b="1" dirty="0" smtClean="0"/>
              <a:t>:</a:t>
            </a:r>
            <a:endParaRPr lang="en-GB" sz="1200" dirty="0" smtClean="0"/>
          </a:p>
          <a:p>
            <a:pPr marL="171450" indent="-171450">
              <a:spcBef>
                <a:spcPts val="0"/>
              </a:spcBef>
            </a:pPr>
            <a:r>
              <a:rPr lang="en-GB" sz="1200" dirty="0" smtClean="0"/>
              <a:t>4-6 pieces of fruit, with at least 3 that need preparing</a:t>
            </a:r>
          </a:p>
          <a:p>
            <a:pPr marL="171450" indent="-171450">
              <a:spcBef>
                <a:spcPts val="0"/>
              </a:spcBef>
            </a:pPr>
            <a:r>
              <a:rPr lang="en-GB" sz="1200" dirty="0" smtClean="0"/>
              <a:t>1 carton (250ml) of fruit juice (e.g. apple, orange, pineapple)</a:t>
            </a:r>
          </a:p>
          <a:p>
            <a:pPr marL="0" lvl="0" indent="0">
              <a:spcBef>
                <a:spcPts val="0"/>
              </a:spcBef>
              <a:buNone/>
            </a:pPr>
            <a:endParaRPr lang="en-GB" sz="1200" dirty="0"/>
          </a:p>
          <a:p>
            <a:pPr marL="0" indent="0">
              <a:spcBef>
                <a:spcPts val="0"/>
              </a:spcBef>
              <a:buNone/>
            </a:pPr>
            <a:r>
              <a:rPr lang="en-GB" sz="1200" b="1" dirty="0"/>
              <a:t>Equipment:</a:t>
            </a:r>
          </a:p>
          <a:p>
            <a:pPr marL="171450" indent="-171450">
              <a:spcBef>
                <a:spcPts val="0"/>
              </a:spcBef>
            </a:pPr>
            <a:r>
              <a:rPr lang="en-GB" sz="1200" dirty="0" smtClean="0"/>
              <a:t>Chopping Board</a:t>
            </a:r>
          </a:p>
          <a:p>
            <a:pPr marL="171450" indent="-171450">
              <a:spcBef>
                <a:spcPts val="0"/>
              </a:spcBef>
            </a:pPr>
            <a:r>
              <a:rPr lang="en-GB" sz="1200" dirty="0" smtClean="0"/>
              <a:t>Sharp Knife</a:t>
            </a:r>
          </a:p>
          <a:p>
            <a:pPr marL="171450" indent="-171450">
              <a:spcBef>
                <a:spcPts val="0"/>
              </a:spcBef>
            </a:pPr>
            <a:r>
              <a:rPr lang="en-GB" sz="1200" dirty="0" smtClean="0"/>
              <a:t>Mixing Bowl (for food waste)</a:t>
            </a:r>
          </a:p>
          <a:p>
            <a:pPr marL="171450" indent="-171450">
              <a:spcBef>
                <a:spcPts val="0"/>
              </a:spcBef>
            </a:pPr>
            <a:r>
              <a:rPr lang="en-GB" sz="1200" dirty="0" smtClean="0"/>
              <a:t>Tablespoon</a:t>
            </a:r>
          </a:p>
          <a:p>
            <a:pPr marL="171450" indent="-171450">
              <a:spcBef>
                <a:spcPts val="0"/>
              </a:spcBef>
            </a:pPr>
            <a:r>
              <a:rPr lang="en-GB" sz="1200" dirty="0" smtClean="0"/>
              <a:t>Container</a:t>
            </a:r>
            <a:endParaRPr lang="en-GB" sz="1200" dirty="0"/>
          </a:p>
          <a:p>
            <a:pPr marL="0" indent="0">
              <a:spcBef>
                <a:spcPts val="0"/>
              </a:spcBef>
              <a:buNone/>
            </a:pPr>
            <a:endParaRPr lang="en-GB" sz="1200" dirty="0" smtClean="0"/>
          </a:p>
          <a:p>
            <a:pPr marL="0" indent="0">
              <a:spcBef>
                <a:spcPts val="0"/>
              </a:spcBef>
              <a:buNone/>
            </a:pPr>
            <a:r>
              <a:rPr lang="en-GB" altLang="en-US" sz="1200" b="1" dirty="0"/>
              <a:t>Method:</a:t>
            </a:r>
          </a:p>
          <a:p>
            <a:pPr marL="228600" indent="-228600">
              <a:spcBef>
                <a:spcPts val="0"/>
              </a:spcBef>
              <a:buFont typeface="+mj-lt"/>
              <a:buAutoNum type="arabicPeriod"/>
            </a:pPr>
            <a:r>
              <a:rPr lang="en-GB" altLang="en-US" sz="1200" dirty="0"/>
              <a:t>Prepare yourself and your equipment. </a:t>
            </a:r>
            <a:endParaRPr lang="en-GB" altLang="en-US" sz="1200" dirty="0" smtClean="0"/>
          </a:p>
          <a:p>
            <a:pPr marL="228600" indent="-228600">
              <a:spcBef>
                <a:spcPts val="0"/>
              </a:spcBef>
              <a:buFont typeface="+mj-lt"/>
              <a:buAutoNum type="arabicPeriod"/>
            </a:pPr>
            <a:r>
              <a:rPr lang="en-GB" sz="1200" dirty="0" smtClean="0"/>
              <a:t>Wash (if necessary) and prepare </a:t>
            </a:r>
            <a:r>
              <a:rPr lang="en-GB" sz="1200" dirty="0"/>
              <a:t>your </a:t>
            </a:r>
            <a:r>
              <a:rPr lang="en-GB" sz="1200" dirty="0" smtClean="0"/>
              <a:t>fruit using the appropriate cutting techniques. Put food waste </a:t>
            </a:r>
            <a:r>
              <a:rPr lang="en-GB" sz="1200" dirty="0"/>
              <a:t>into the large mixing </a:t>
            </a:r>
            <a:r>
              <a:rPr lang="en-GB" sz="1200" dirty="0" smtClean="0"/>
              <a:t>bowl and </a:t>
            </a:r>
            <a:r>
              <a:rPr lang="en-GB" sz="1200" dirty="0"/>
              <a:t>fruit into your </a:t>
            </a:r>
            <a:r>
              <a:rPr lang="en-GB" sz="1200" dirty="0" smtClean="0"/>
              <a:t>container</a:t>
            </a:r>
            <a:r>
              <a:rPr lang="en-GB" sz="1200" dirty="0"/>
              <a:t> </a:t>
            </a:r>
            <a:r>
              <a:rPr lang="en-GB" sz="1200" dirty="0" smtClean="0"/>
              <a:t>as you go.</a:t>
            </a:r>
            <a:endParaRPr lang="en-GB" sz="1200" dirty="0"/>
          </a:p>
          <a:p>
            <a:pPr marL="228600" indent="-228600">
              <a:spcBef>
                <a:spcPts val="0"/>
              </a:spcBef>
              <a:buFont typeface="+mj-lt"/>
              <a:buAutoNum type="arabicPeriod"/>
            </a:pPr>
            <a:r>
              <a:rPr lang="en-GB" sz="1200" dirty="0"/>
              <a:t>Add your fruit juice </a:t>
            </a:r>
            <a:r>
              <a:rPr lang="en-GB" sz="1200" dirty="0" smtClean="0"/>
              <a:t>to your container and </a:t>
            </a:r>
            <a:r>
              <a:rPr lang="en-GB" sz="1200" dirty="0"/>
              <a:t>stir the fruit salad </a:t>
            </a:r>
            <a:r>
              <a:rPr lang="en-GB" sz="1200" dirty="0" smtClean="0"/>
              <a:t>using a tablespoon to </a:t>
            </a:r>
            <a:r>
              <a:rPr lang="en-GB" sz="1200" dirty="0"/>
              <a:t>ensure </a:t>
            </a:r>
            <a:r>
              <a:rPr lang="en-GB" sz="1200" dirty="0" smtClean="0"/>
              <a:t>all fruit is evenly distributed.</a:t>
            </a:r>
            <a:endParaRPr lang="en-GB" sz="1200" dirty="0"/>
          </a:p>
          <a:p>
            <a:pPr marL="228600" indent="-228600">
              <a:spcBef>
                <a:spcPts val="0"/>
              </a:spcBef>
              <a:buFont typeface="+mj-lt"/>
              <a:buAutoNum type="arabicPeriod"/>
            </a:pPr>
            <a:r>
              <a:rPr lang="en-GB" altLang="en-US" sz="1200" b="1" dirty="0" smtClean="0">
                <a:solidFill>
                  <a:srgbClr val="FF0000"/>
                </a:solidFill>
              </a:rPr>
              <a:t>When finished, </a:t>
            </a:r>
            <a:r>
              <a:rPr lang="en-GB" altLang="en-US" sz="1200" b="1" dirty="0">
                <a:solidFill>
                  <a:srgbClr val="FF0000"/>
                </a:solidFill>
              </a:rPr>
              <a:t>wash up your equipment and clean your work areas</a:t>
            </a:r>
            <a:r>
              <a:rPr lang="en-GB" altLang="en-US" sz="1200" b="1" dirty="0" smtClean="0">
                <a:solidFill>
                  <a:srgbClr val="FF0000"/>
                </a:solidFill>
              </a:rPr>
              <a:t>.</a:t>
            </a:r>
          </a:p>
          <a:p>
            <a:pPr marL="0" indent="0">
              <a:spcBef>
                <a:spcPts val="0"/>
              </a:spcBef>
              <a:buNone/>
            </a:pPr>
            <a:endParaRPr lang="en-GB" sz="1200" dirty="0" smtClean="0"/>
          </a:p>
          <a:p>
            <a:pPr marL="0" indent="0">
              <a:spcBef>
                <a:spcPts val="0"/>
              </a:spcBef>
              <a:buNone/>
            </a:pPr>
            <a:r>
              <a:rPr lang="en-GB" sz="1200" b="1" dirty="0"/>
              <a:t>E</a:t>
            </a:r>
            <a:r>
              <a:rPr lang="en-GB" sz="1200" b="1" dirty="0" smtClean="0"/>
              <a:t>valuation:</a:t>
            </a:r>
            <a:endParaRPr lang="en-GB" sz="1200" dirty="0" smtClean="0"/>
          </a:p>
          <a:p>
            <a:pPr marL="0" indent="0">
              <a:lnSpc>
                <a:spcPct val="150000"/>
              </a:lnSpc>
              <a:spcBef>
                <a:spcPts val="0"/>
              </a:spcBef>
              <a:buNone/>
            </a:pPr>
            <a:r>
              <a:rPr lang="en-GB" sz="1200" b="1" dirty="0" smtClean="0"/>
              <a:t>What fruit did you choose to add to your fruit salad? </a:t>
            </a:r>
            <a:r>
              <a:rPr lang="en-GB" sz="1200" dirty="0" smtClean="0"/>
              <a:t>__________________________________________________________________________________</a:t>
            </a:r>
            <a:r>
              <a:rPr lang="en-GB" sz="1200" dirty="0"/>
              <a:t>__________________________________________________________________________________</a:t>
            </a:r>
          </a:p>
          <a:p>
            <a:pPr marL="0" indent="0">
              <a:spcBef>
                <a:spcPts val="0"/>
              </a:spcBef>
              <a:buNone/>
            </a:pPr>
            <a:endParaRPr lang="en-GB" sz="1200" dirty="0"/>
          </a:p>
          <a:p>
            <a:pPr marL="0" indent="0">
              <a:lnSpc>
                <a:spcPct val="150000"/>
              </a:lnSpc>
              <a:spcBef>
                <a:spcPts val="0"/>
              </a:spcBef>
              <a:buNone/>
            </a:pPr>
            <a:r>
              <a:rPr lang="en-GB" sz="1200" b="1" dirty="0"/>
              <a:t>What went </a:t>
            </a:r>
            <a:r>
              <a:rPr lang="en-GB" sz="1200" b="1" dirty="0" smtClean="0"/>
              <a:t>well during the practical? </a:t>
            </a:r>
            <a:r>
              <a:rPr lang="en-GB" sz="1200" dirty="0" smtClean="0"/>
              <a:t>__________________________________________________________________________________</a:t>
            </a:r>
            <a:endParaRPr lang="en-GB" sz="1200" dirty="0"/>
          </a:p>
          <a:p>
            <a:pPr marL="0" indent="0">
              <a:lnSpc>
                <a:spcPct val="150000"/>
              </a:lnSpc>
              <a:spcBef>
                <a:spcPts val="0"/>
              </a:spcBef>
              <a:buNone/>
            </a:pPr>
            <a:r>
              <a:rPr lang="en-GB" sz="1200" dirty="0" smtClean="0"/>
              <a:t>__________________________________________________________________________________</a:t>
            </a:r>
            <a:r>
              <a:rPr lang="en-GB" sz="1200" dirty="0"/>
              <a:t> </a:t>
            </a:r>
          </a:p>
          <a:p>
            <a:pPr marL="0" indent="0">
              <a:spcBef>
                <a:spcPts val="0"/>
              </a:spcBef>
              <a:buNone/>
            </a:pPr>
            <a:r>
              <a:rPr lang="en-GB" sz="1200" dirty="0"/>
              <a:t> </a:t>
            </a:r>
          </a:p>
          <a:p>
            <a:pPr marL="0" indent="0">
              <a:lnSpc>
                <a:spcPct val="150000"/>
              </a:lnSpc>
              <a:spcBef>
                <a:spcPts val="0"/>
              </a:spcBef>
              <a:buNone/>
            </a:pPr>
            <a:r>
              <a:rPr lang="en-GB" sz="1200" b="1" dirty="0"/>
              <a:t>What </a:t>
            </a:r>
            <a:r>
              <a:rPr lang="en-GB" sz="1200" b="1" dirty="0" smtClean="0"/>
              <a:t>challenges did you face? How did you overcome them?</a:t>
            </a:r>
            <a:r>
              <a:rPr lang="en-GB" sz="1200" dirty="0" smtClean="0"/>
              <a:t> __________________________________________________________________________________ __________________________________________________________________________________ </a:t>
            </a:r>
            <a:endParaRPr lang="en-GB" sz="1200" dirty="0"/>
          </a:p>
          <a:p>
            <a:pPr marL="0" indent="0">
              <a:lnSpc>
                <a:spcPct val="150000"/>
              </a:lnSpc>
              <a:spcBef>
                <a:spcPts val="0"/>
              </a:spcBef>
              <a:buNone/>
            </a:pPr>
            <a:r>
              <a:rPr lang="en-GB" sz="1200" dirty="0" smtClean="0"/>
              <a:t>__________________________________________________________________________________</a:t>
            </a:r>
            <a:endParaRPr lang="en-GB" sz="1200" dirty="0"/>
          </a:p>
          <a:p>
            <a:pPr marL="0" indent="0">
              <a:spcBef>
                <a:spcPts val="0"/>
              </a:spcBef>
              <a:buNone/>
            </a:pPr>
            <a:r>
              <a:rPr lang="en-GB" sz="1200" dirty="0"/>
              <a:t> </a:t>
            </a:r>
          </a:p>
          <a:p>
            <a:pPr marL="0" indent="0">
              <a:spcBef>
                <a:spcPts val="0"/>
              </a:spcBef>
              <a:buNone/>
            </a:pPr>
            <a:r>
              <a:rPr lang="en-GB" sz="1200" b="1" dirty="0"/>
              <a:t>What would you do differently if you made the fruit salad again?</a:t>
            </a:r>
            <a:r>
              <a:rPr lang="en-GB" sz="1200" dirty="0"/>
              <a:t> </a:t>
            </a:r>
          </a:p>
          <a:p>
            <a:pPr marL="0" indent="0">
              <a:lnSpc>
                <a:spcPct val="150000"/>
              </a:lnSpc>
              <a:spcBef>
                <a:spcPts val="0"/>
              </a:spcBef>
              <a:buNone/>
            </a:pPr>
            <a:r>
              <a:rPr lang="en-GB" sz="1200" dirty="0" smtClean="0"/>
              <a:t>_____________________________________________________</a:t>
            </a:r>
          </a:p>
          <a:p>
            <a:pPr marL="0" indent="0">
              <a:lnSpc>
                <a:spcPct val="150000"/>
              </a:lnSpc>
              <a:spcBef>
                <a:spcPts val="0"/>
              </a:spcBef>
              <a:buNone/>
            </a:pPr>
            <a:r>
              <a:rPr lang="en-GB" sz="1200" dirty="0" smtClean="0"/>
              <a:t>_____________________________________________________</a:t>
            </a:r>
          </a:p>
          <a:p>
            <a:pPr marL="0" indent="0">
              <a:lnSpc>
                <a:spcPct val="150000"/>
              </a:lnSpc>
              <a:spcBef>
                <a:spcPts val="0"/>
              </a:spcBef>
              <a:buNone/>
            </a:pPr>
            <a:r>
              <a:rPr lang="en-GB" sz="1200" dirty="0" smtClean="0"/>
              <a:t>_____________________________________________________</a:t>
            </a:r>
          </a:p>
          <a:p>
            <a:pPr marL="0" indent="0">
              <a:spcBef>
                <a:spcPts val="0"/>
              </a:spcBef>
              <a:buNone/>
            </a:pPr>
            <a:endParaRPr lang="en-GB" sz="1200" dirty="0"/>
          </a:p>
          <a:p>
            <a:pPr marL="0" indent="0">
              <a:spcBef>
                <a:spcPts val="0"/>
              </a:spcBef>
              <a:buNone/>
            </a:pPr>
            <a:r>
              <a:rPr lang="en-GB" sz="1200" b="1" dirty="0"/>
              <a:t>Sensory Analysis - Choose </a:t>
            </a:r>
            <a:r>
              <a:rPr lang="en-GB" sz="1200" b="1" dirty="0" smtClean="0"/>
              <a:t>3 </a:t>
            </a:r>
            <a:r>
              <a:rPr lang="en-GB" sz="1200" b="1" dirty="0"/>
              <a:t>words to describe your </a:t>
            </a:r>
            <a:r>
              <a:rPr lang="en-GB" sz="1200" b="1" dirty="0" smtClean="0"/>
              <a:t>fruit salad </a:t>
            </a:r>
          </a:p>
          <a:p>
            <a:pPr marL="0" indent="0">
              <a:spcBef>
                <a:spcPts val="0"/>
              </a:spcBef>
              <a:buNone/>
            </a:pPr>
            <a:r>
              <a:rPr lang="en-GB" sz="1200" b="1" dirty="0" smtClean="0"/>
              <a:t>using </a:t>
            </a:r>
            <a:r>
              <a:rPr lang="en-GB" sz="1200" b="1" dirty="0"/>
              <a:t>the </a:t>
            </a:r>
            <a:r>
              <a:rPr lang="en-GB" sz="1200" b="1" dirty="0" smtClean="0"/>
              <a:t>Sensory Analysis Word Bank</a:t>
            </a:r>
            <a:r>
              <a:rPr lang="en-GB" sz="1200" b="1" dirty="0"/>
              <a:t>.</a:t>
            </a:r>
          </a:p>
          <a:p>
            <a:pPr marL="0" indent="0">
              <a:lnSpc>
                <a:spcPct val="150000"/>
              </a:lnSpc>
              <a:spcBef>
                <a:spcPts val="0"/>
              </a:spcBef>
              <a:buNone/>
            </a:pPr>
            <a:r>
              <a:rPr lang="en-GB" sz="1200" dirty="0" smtClean="0"/>
              <a:t>______________________________________________________</a:t>
            </a:r>
          </a:p>
        </p:txBody>
      </p:sp>
      <p:pic>
        <p:nvPicPr>
          <p:cNvPr id="7"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624" y="9489504"/>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9" descr="http://www.psdgraphics.com/wp-content/uploads/2009/04/sticky-notes.jpg">
            <a:hlinkClick r:id="rId3"/>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3780337" y="7904417"/>
            <a:ext cx="3512839" cy="205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2" name="Table 11"/>
          <p:cNvGraphicFramePr>
            <a:graphicFrameLocks noGrp="1"/>
          </p:cNvGraphicFramePr>
          <p:nvPr>
            <p:extLst>
              <p:ext uri="{D42A27DB-BD31-4B8C-83A1-F6EECF244321}">
                <p14:modId xmlns:p14="http://schemas.microsoft.com/office/powerpoint/2010/main" val="967119530"/>
              </p:ext>
            </p:extLst>
          </p:nvPr>
        </p:nvGraphicFramePr>
        <p:xfrm>
          <a:off x="4293096" y="704528"/>
          <a:ext cx="2376264" cy="2011680"/>
        </p:xfrm>
        <a:graphic>
          <a:graphicData uri="http://schemas.openxmlformats.org/drawingml/2006/table">
            <a:tbl>
              <a:tblPr firstRow="1" bandRow="1">
                <a:tableStyleId>{ED083AE6-46FA-4A59-8FB0-9F97EB10719F}</a:tableStyleId>
              </a:tblPr>
              <a:tblGrid>
                <a:gridCol w="2073465">
                  <a:extLst>
                    <a:ext uri="{9D8B030D-6E8A-4147-A177-3AD203B41FA5}">
                      <a16:colId xmlns:a16="http://schemas.microsoft.com/office/drawing/2014/main" val="20000"/>
                    </a:ext>
                  </a:extLst>
                </a:gridCol>
                <a:gridCol w="302799">
                  <a:extLst>
                    <a:ext uri="{9D8B030D-6E8A-4147-A177-3AD203B41FA5}">
                      <a16:colId xmlns:a16="http://schemas.microsoft.com/office/drawing/2014/main" val="20001"/>
                    </a:ext>
                  </a:extLst>
                </a:gridCol>
              </a:tblGrid>
              <a:tr h="0">
                <a:tc>
                  <a:txBody>
                    <a:bodyPr/>
                    <a:lstStyle/>
                    <a:p>
                      <a:r>
                        <a:rPr lang="en-GB" sz="1200" dirty="0" smtClean="0"/>
                        <a:t>Skills Shown</a:t>
                      </a:r>
                      <a:endParaRPr lang="en-GB" sz="1200" b="1" dirty="0"/>
                    </a:p>
                  </a:txBody>
                  <a:tcPr/>
                </a:tc>
                <a:tc>
                  <a:txBody>
                    <a:bodyPr/>
                    <a:lstStyle/>
                    <a:p>
                      <a:pPr marL="171450" indent="-171450" algn="ctr">
                        <a:buFont typeface="Wingdings" panose="05000000000000000000" pitchFamily="2" charset="2"/>
                        <a:buChar char="ü"/>
                      </a:pPr>
                      <a:r>
                        <a:rPr lang="en-GB" sz="1200" dirty="0" smtClean="0"/>
                        <a:t> </a:t>
                      </a:r>
                      <a:endParaRPr lang="en-GB" sz="1200" dirty="0"/>
                    </a:p>
                  </a:txBody>
                  <a:tcPr anchor="ctr"/>
                </a:tc>
                <a:extLst>
                  <a:ext uri="{0D108BD9-81ED-4DB2-BD59-A6C34878D82A}">
                    <a16:rowId xmlns:a16="http://schemas.microsoft.com/office/drawing/2014/main" val="10000"/>
                  </a:ext>
                </a:extLst>
              </a:tr>
              <a:tr h="0">
                <a:tc>
                  <a:txBody>
                    <a:bodyPr/>
                    <a:lstStyle/>
                    <a:p>
                      <a:r>
                        <a:rPr lang="en-GB" sz="1200" dirty="0" smtClean="0"/>
                        <a:t>Bridge hold cutting</a:t>
                      </a:r>
                      <a:r>
                        <a:rPr lang="en-GB" sz="1200" baseline="0" dirty="0" smtClean="0"/>
                        <a:t> technique</a:t>
                      </a:r>
                      <a:endParaRPr lang="en-GB" sz="1200" dirty="0"/>
                    </a:p>
                  </a:txBody>
                  <a:tcPr/>
                </a:tc>
                <a:tc>
                  <a:txBody>
                    <a:bodyPr/>
                    <a:lstStyle/>
                    <a:p>
                      <a:endParaRPr lang="en-GB" sz="1200" dirty="0"/>
                    </a:p>
                  </a:txBody>
                  <a:tcPr/>
                </a:tc>
                <a:extLst>
                  <a:ext uri="{0D108BD9-81ED-4DB2-BD59-A6C34878D82A}">
                    <a16:rowId xmlns:a16="http://schemas.microsoft.com/office/drawing/2014/main" val="10001"/>
                  </a:ext>
                </a:extLst>
              </a:tr>
              <a:tr h="0">
                <a:tc>
                  <a:txBody>
                    <a:bodyPr/>
                    <a:lstStyle/>
                    <a:p>
                      <a:r>
                        <a:rPr lang="en-GB" sz="1200" dirty="0" smtClean="0"/>
                        <a:t>Claw grip cutting technique</a:t>
                      </a:r>
                      <a:endParaRPr lang="en-GB" sz="1200" dirty="0"/>
                    </a:p>
                  </a:txBody>
                  <a:tcPr/>
                </a:tc>
                <a:tc>
                  <a:txBody>
                    <a:bodyPr/>
                    <a:lstStyle/>
                    <a:p>
                      <a:endParaRPr lang="en-GB" sz="1200" dirty="0"/>
                    </a:p>
                  </a:txBody>
                  <a:tcPr/>
                </a:tc>
                <a:extLst>
                  <a:ext uri="{0D108BD9-81ED-4DB2-BD59-A6C34878D82A}">
                    <a16:rowId xmlns:a16="http://schemas.microsoft.com/office/drawing/2014/main" val="10002"/>
                  </a:ext>
                </a:extLst>
              </a:tr>
              <a:tr h="0">
                <a:tc>
                  <a:txBody>
                    <a:bodyPr/>
                    <a:lstStyle/>
                    <a:p>
                      <a:r>
                        <a:rPr lang="en-GB" sz="1200" dirty="0" smtClean="0"/>
                        <a:t>Even</a:t>
                      </a:r>
                      <a:r>
                        <a:rPr lang="en-GB" sz="1200" baseline="0" dirty="0" smtClean="0"/>
                        <a:t> cutting (bite size pieces)</a:t>
                      </a:r>
                      <a:endParaRPr lang="en-GB" sz="1200" dirty="0"/>
                    </a:p>
                  </a:txBody>
                  <a:tcPr/>
                </a:tc>
                <a:tc>
                  <a:txBody>
                    <a:bodyPr/>
                    <a:lstStyle/>
                    <a:p>
                      <a:endParaRPr lang="en-GB" sz="1200" dirty="0"/>
                    </a:p>
                  </a:txBody>
                  <a:tcPr/>
                </a:tc>
                <a:extLst>
                  <a:ext uri="{0D108BD9-81ED-4DB2-BD59-A6C34878D82A}">
                    <a16:rowId xmlns:a16="http://schemas.microsoft.com/office/drawing/2014/main" val="10003"/>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Combining ingredients</a:t>
                      </a:r>
                    </a:p>
                  </a:txBody>
                  <a:tcPr/>
                </a:tc>
                <a:tc>
                  <a:txBody>
                    <a:bodyPr/>
                    <a:lstStyle/>
                    <a:p>
                      <a:endParaRPr lang="en-GB" sz="1200" dirty="0"/>
                    </a:p>
                  </a:txBody>
                  <a:tcPr/>
                </a:tc>
                <a:extLst>
                  <a:ext uri="{0D108BD9-81ED-4DB2-BD59-A6C34878D82A}">
                    <a16:rowId xmlns:a16="http://schemas.microsoft.com/office/drawing/2014/main" val="10004"/>
                  </a:ext>
                </a:extLst>
              </a:tr>
              <a:tr h="0">
                <a:tc gridSpan="2">
                  <a:txBody>
                    <a:bodyPr/>
                    <a:lstStyle/>
                    <a:p>
                      <a:pPr algn="ctr"/>
                      <a:r>
                        <a:rPr lang="en-GB" sz="1200" b="1" dirty="0" smtClean="0">
                          <a:solidFill>
                            <a:srgbClr val="FF0000"/>
                          </a:solidFill>
                        </a:rPr>
                        <a:t>REMINDER: Complete the ‘My Practical Learning Journey’ page for skills used.</a:t>
                      </a:r>
                      <a:endParaRPr lang="en-GB" sz="1200" b="1" dirty="0">
                        <a:solidFill>
                          <a:srgbClr val="FF0000"/>
                        </a:solidFill>
                      </a:endParaRPr>
                    </a:p>
                  </a:txBody>
                  <a:tcPr>
                    <a:solidFill>
                      <a:schemeClr val="bg1">
                        <a:alpha val="20000"/>
                      </a:schemeClr>
                    </a:solidFill>
                  </a:tcPr>
                </a:tc>
                <a:tc hMerge="1">
                  <a:txBody>
                    <a:bodyPr/>
                    <a:lstStyle/>
                    <a:p>
                      <a:endParaRPr lang="en-GB" sz="1200" dirty="0"/>
                    </a:p>
                  </a:txBody>
                  <a:tcPr/>
                </a:tc>
                <a:extLst>
                  <a:ext uri="{0D108BD9-81ED-4DB2-BD59-A6C34878D82A}">
                    <a16:rowId xmlns:a16="http://schemas.microsoft.com/office/drawing/2014/main" val="10005"/>
                  </a:ext>
                </a:extLst>
              </a:tr>
            </a:tbl>
          </a:graphicData>
        </a:graphic>
      </p:graphicFrame>
      <p:sp>
        <p:nvSpPr>
          <p:cNvPr id="13" name="TextBox 23"/>
          <p:cNvSpPr txBox="1">
            <a:spLocks noChangeArrowheads="1"/>
          </p:cNvSpPr>
          <p:nvPr/>
        </p:nvSpPr>
        <p:spPr bwMode="auto">
          <a:xfrm rot="21290018">
            <a:off x="4586618" y="9294461"/>
            <a:ext cx="241417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900" b="1" dirty="0" smtClean="0">
                <a:solidFill>
                  <a:srgbClr val="C00000"/>
                </a:solidFill>
                <a:latin typeface="Comic Sans MS" pitchFamily="66" charset="0"/>
              </a:rPr>
              <a:t>Level:	       Date</a:t>
            </a:r>
            <a:r>
              <a:rPr lang="en-GB" altLang="en-US" sz="900" b="1" dirty="0">
                <a:solidFill>
                  <a:srgbClr val="C00000"/>
                </a:solidFill>
                <a:latin typeface="Comic Sans MS" pitchFamily="66" charset="0"/>
              </a:rPr>
              <a:t>:</a:t>
            </a:r>
          </a:p>
        </p:txBody>
      </p:sp>
      <p:sp>
        <p:nvSpPr>
          <p:cNvPr id="14" name="TextBox 22"/>
          <p:cNvSpPr txBox="1">
            <a:spLocks noChangeArrowheads="1"/>
          </p:cNvSpPr>
          <p:nvPr/>
        </p:nvSpPr>
        <p:spPr bwMode="auto">
          <a:xfrm rot="21375075">
            <a:off x="4420970" y="8055237"/>
            <a:ext cx="241417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800" b="1" dirty="0" smtClean="0">
                <a:solidFill>
                  <a:srgbClr val="C00000"/>
                </a:solidFill>
                <a:latin typeface="Comic Sans MS" pitchFamily="66" charset="0"/>
              </a:rPr>
              <a:t>Practical Assessment</a:t>
            </a:r>
            <a:r>
              <a:rPr lang="en-GB" altLang="en-US" sz="800" b="1" dirty="0">
                <a:solidFill>
                  <a:srgbClr val="C00000"/>
                </a:solidFill>
                <a:latin typeface="Comic Sans MS" pitchFamily="66" charset="0"/>
              </a:rPr>
              <a:t>: </a:t>
            </a:r>
            <a:r>
              <a:rPr lang="en-GB" altLang="en-US" sz="800" b="1" dirty="0" smtClean="0">
                <a:solidFill>
                  <a:srgbClr val="C00000"/>
                </a:solidFill>
                <a:latin typeface="Comic Sans MS" pitchFamily="66" charset="0"/>
              </a:rPr>
              <a:t>SA </a:t>
            </a:r>
            <a:r>
              <a:rPr lang="en-GB" altLang="en-US" sz="800" b="1" dirty="0">
                <a:solidFill>
                  <a:srgbClr val="C00000"/>
                </a:solidFill>
                <a:latin typeface="Comic Sans MS" pitchFamily="66" charset="0"/>
              </a:rPr>
              <a:t>/ PA / TA</a:t>
            </a: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r>
              <a:rPr lang="en-GB" altLang="en-US" sz="800" b="1" dirty="0" smtClean="0">
                <a:solidFill>
                  <a:srgbClr val="C00000"/>
                </a:solidFill>
                <a:latin typeface="Comic Sans MS" pitchFamily="66" charset="0"/>
              </a:rPr>
              <a:t>WWW</a:t>
            </a:r>
            <a:r>
              <a:rPr lang="en-GB" altLang="en-US" sz="800" b="1" dirty="0">
                <a:solidFill>
                  <a:srgbClr val="C00000"/>
                </a:solidFill>
                <a:latin typeface="Comic Sans MS" pitchFamily="66" charset="0"/>
              </a:rPr>
              <a:t>:</a:t>
            </a:r>
          </a:p>
          <a:p>
            <a:pPr eaLnBrk="1" hangingPunct="1">
              <a:spcBef>
                <a:spcPct val="0"/>
              </a:spcBef>
              <a:buFontTx/>
              <a:buNone/>
            </a:pPr>
            <a:endParaRPr lang="en-GB" altLang="en-US" sz="800" b="1" dirty="0" smtClean="0">
              <a:solidFill>
                <a:srgbClr val="C00000"/>
              </a:solidFill>
              <a:latin typeface="Comic Sans MS" pitchFamily="66" charset="0"/>
            </a:endParaRP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r>
              <a:rPr lang="en-GB" altLang="en-US" sz="800" b="1" dirty="0">
                <a:solidFill>
                  <a:srgbClr val="C00000"/>
                </a:solidFill>
                <a:latin typeface="Comic Sans MS" pitchFamily="66" charset="0"/>
              </a:rPr>
              <a:t> </a:t>
            </a:r>
            <a:r>
              <a:rPr lang="en-GB" altLang="en-US" sz="800" b="1" dirty="0" smtClean="0">
                <a:solidFill>
                  <a:srgbClr val="C00000"/>
                </a:solidFill>
                <a:latin typeface="Comic Sans MS" pitchFamily="66" charset="0"/>
              </a:rPr>
              <a:t>EBI</a:t>
            </a:r>
            <a:r>
              <a:rPr lang="en-GB" altLang="en-US" sz="800" b="1" dirty="0">
                <a:solidFill>
                  <a:srgbClr val="C00000"/>
                </a:solidFill>
                <a:latin typeface="Comic Sans MS" pitchFamily="66" charset="0"/>
              </a:rPr>
              <a:t>:</a:t>
            </a:r>
          </a:p>
        </p:txBody>
      </p:sp>
    </p:spTree>
    <p:extLst>
      <p:ext uri="{BB962C8B-B14F-4D97-AF65-F5344CB8AC3E}">
        <p14:creationId xmlns:p14="http://schemas.microsoft.com/office/powerpoint/2010/main" val="17942907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624" y="9489504"/>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Content Placeholder 2"/>
          <p:cNvSpPr txBox="1">
            <a:spLocks/>
          </p:cNvSpPr>
          <p:nvPr/>
        </p:nvSpPr>
        <p:spPr>
          <a:xfrm>
            <a:off x="188640" y="200472"/>
            <a:ext cx="6480720" cy="9433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2000" b="1" u="sng" dirty="0"/>
              <a:t>Practical 2: Healthy Pizza Bread</a:t>
            </a:r>
            <a:endParaRPr lang="en-GB" sz="2000" dirty="0"/>
          </a:p>
          <a:p>
            <a:pPr marL="0" indent="0">
              <a:spcBef>
                <a:spcPts val="0"/>
              </a:spcBef>
              <a:buNone/>
            </a:pPr>
            <a:r>
              <a:rPr lang="en-GB" sz="1200" dirty="0"/>
              <a:t> </a:t>
            </a:r>
            <a:endParaRPr lang="en-GB" sz="1200" dirty="0" smtClean="0"/>
          </a:p>
          <a:p>
            <a:pPr marL="0" indent="0">
              <a:spcBef>
                <a:spcPts val="0"/>
              </a:spcBef>
              <a:buNone/>
            </a:pPr>
            <a:r>
              <a:rPr lang="en-GB" sz="1200" b="1" dirty="0"/>
              <a:t>Ingredients</a:t>
            </a:r>
            <a:r>
              <a:rPr lang="en-GB" sz="1200" b="1" dirty="0" smtClean="0"/>
              <a:t>:</a:t>
            </a:r>
            <a:endParaRPr lang="en-GB" sz="1200" dirty="0" smtClean="0"/>
          </a:p>
          <a:p>
            <a:pPr marL="171450" indent="-171450">
              <a:spcBef>
                <a:spcPts val="0"/>
              </a:spcBef>
            </a:pPr>
            <a:r>
              <a:rPr lang="en-GB" sz="1200" dirty="0" smtClean="0"/>
              <a:t>Small Baguette / Baton / </a:t>
            </a:r>
            <a:r>
              <a:rPr lang="en-GB" sz="1200" dirty="0" err="1" smtClean="0"/>
              <a:t>Ciabatta</a:t>
            </a:r>
            <a:r>
              <a:rPr lang="en-GB" sz="1200" dirty="0" smtClean="0"/>
              <a:t> / Flatbread</a:t>
            </a:r>
          </a:p>
          <a:p>
            <a:pPr marL="171450" indent="-171450">
              <a:spcBef>
                <a:spcPts val="0"/>
              </a:spcBef>
            </a:pPr>
            <a:r>
              <a:rPr lang="en-GB" sz="1200" dirty="0" smtClean="0"/>
              <a:t>4-5 tablespoons tomato puree</a:t>
            </a:r>
          </a:p>
          <a:p>
            <a:pPr marL="171450" indent="-171450">
              <a:spcBef>
                <a:spcPts val="0"/>
              </a:spcBef>
            </a:pPr>
            <a:r>
              <a:rPr lang="en-GB" sz="1200" dirty="0" smtClean="0"/>
              <a:t>200g cheese (e.g. cheddar, Red Leicester, etc.)</a:t>
            </a:r>
          </a:p>
          <a:p>
            <a:pPr marL="171450" indent="-171450">
              <a:spcBef>
                <a:spcPts val="0"/>
              </a:spcBef>
            </a:pPr>
            <a:r>
              <a:rPr lang="en-GB" sz="1200" dirty="0" smtClean="0"/>
              <a:t>Your choice of well balanced toppings</a:t>
            </a:r>
            <a:endParaRPr lang="en-GB" sz="1200" dirty="0"/>
          </a:p>
          <a:p>
            <a:pPr marL="0" lvl="0" indent="0">
              <a:spcBef>
                <a:spcPts val="0"/>
              </a:spcBef>
              <a:buNone/>
            </a:pPr>
            <a:endParaRPr lang="en-GB" sz="1200" dirty="0"/>
          </a:p>
          <a:p>
            <a:pPr marL="0" indent="0">
              <a:spcBef>
                <a:spcPts val="0"/>
              </a:spcBef>
              <a:buNone/>
            </a:pPr>
            <a:r>
              <a:rPr lang="en-GB" sz="1200" b="1" dirty="0"/>
              <a:t>Equipment:</a:t>
            </a:r>
          </a:p>
          <a:p>
            <a:pPr marL="171450" indent="-171450">
              <a:spcBef>
                <a:spcPts val="0"/>
              </a:spcBef>
            </a:pPr>
            <a:r>
              <a:rPr lang="en-GB" sz="1200" dirty="0" smtClean="0"/>
              <a:t>Chopping Board</a:t>
            </a:r>
          </a:p>
          <a:p>
            <a:pPr marL="171450" indent="-171450">
              <a:spcBef>
                <a:spcPts val="0"/>
              </a:spcBef>
            </a:pPr>
            <a:r>
              <a:rPr lang="en-GB" sz="1200" dirty="0" smtClean="0"/>
              <a:t>Sharp Knife</a:t>
            </a:r>
          </a:p>
          <a:p>
            <a:pPr marL="171450" indent="-171450">
              <a:spcBef>
                <a:spcPts val="0"/>
              </a:spcBef>
            </a:pPr>
            <a:r>
              <a:rPr lang="en-GB" sz="1200" dirty="0" smtClean="0"/>
              <a:t>Grater</a:t>
            </a:r>
          </a:p>
          <a:p>
            <a:pPr marL="171450" indent="-171450">
              <a:spcBef>
                <a:spcPts val="0"/>
              </a:spcBef>
            </a:pPr>
            <a:r>
              <a:rPr lang="en-GB" sz="1200" dirty="0" smtClean="0"/>
              <a:t>Mixing Bowl (for food waste)</a:t>
            </a:r>
          </a:p>
          <a:p>
            <a:pPr marL="171450" indent="-171450">
              <a:spcBef>
                <a:spcPts val="0"/>
              </a:spcBef>
            </a:pPr>
            <a:r>
              <a:rPr lang="en-GB" sz="1200" dirty="0" smtClean="0"/>
              <a:t>Table Knife</a:t>
            </a:r>
          </a:p>
          <a:p>
            <a:pPr marL="171450" indent="-171450">
              <a:spcBef>
                <a:spcPts val="0"/>
              </a:spcBef>
            </a:pPr>
            <a:r>
              <a:rPr lang="en-GB" sz="1200" dirty="0" smtClean="0"/>
              <a:t>Grill Pan</a:t>
            </a:r>
            <a:endParaRPr lang="en-GB" sz="1200" dirty="0"/>
          </a:p>
          <a:p>
            <a:pPr marL="0" indent="0">
              <a:spcBef>
                <a:spcPts val="0"/>
              </a:spcBef>
              <a:buNone/>
            </a:pPr>
            <a:endParaRPr lang="en-GB" sz="1200" dirty="0" smtClean="0"/>
          </a:p>
          <a:p>
            <a:pPr marL="0" indent="0">
              <a:spcBef>
                <a:spcPts val="0"/>
              </a:spcBef>
              <a:buNone/>
            </a:pPr>
            <a:r>
              <a:rPr lang="en-GB" altLang="en-US" sz="1200" b="1" dirty="0"/>
              <a:t>Method:</a:t>
            </a:r>
          </a:p>
          <a:p>
            <a:pPr marL="228600" indent="-228600">
              <a:spcBef>
                <a:spcPts val="0"/>
              </a:spcBef>
              <a:buFont typeface="+mj-lt"/>
              <a:buAutoNum type="arabicPeriod"/>
            </a:pPr>
            <a:r>
              <a:rPr lang="en-GB" altLang="en-US" sz="1200" dirty="0"/>
              <a:t>Prepare yourself and your equipment. </a:t>
            </a:r>
            <a:endParaRPr lang="en-GB" altLang="en-US" sz="1200" dirty="0" smtClean="0"/>
          </a:p>
          <a:p>
            <a:pPr marL="228600" indent="-228600">
              <a:spcBef>
                <a:spcPts val="0"/>
              </a:spcBef>
              <a:buFont typeface="+mj-lt"/>
              <a:buAutoNum type="arabicPeriod"/>
            </a:pPr>
            <a:r>
              <a:rPr lang="en-GB" sz="1200" dirty="0" smtClean="0"/>
              <a:t>If necessary, cut your bread in half and place it on a grill pan.</a:t>
            </a:r>
            <a:endParaRPr lang="en-GB" sz="1200" dirty="0"/>
          </a:p>
          <a:p>
            <a:pPr marL="228600" indent="-228600">
              <a:spcBef>
                <a:spcPts val="0"/>
              </a:spcBef>
              <a:buFont typeface="+mj-lt"/>
              <a:buAutoNum type="arabicPeriod"/>
            </a:pPr>
            <a:r>
              <a:rPr lang="en-GB" sz="1200" dirty="0"/>
              <a:t>Prepare your toppings</a:t>
            </a:r>
            <a:r>
              <a:rPr lang="en-GB" sz="1200" dirty="0" smtClean="0"/>
              <a:t>.</a:t>
            </a:r>
            <a:endParaRPr lang="en-GB" sz="1200" dirty="0"/>
          </a:p>
          <a:p>
            <a:pPr marL="228600" indent="-228600">
              <a:spcBef>
                <a:spcPts val="0"/>
              </a:spcBef>
              <a:buFont typeface="+mj-lt"/>
              <a:buAutoNum type="arabicPeriod"/>
            </a:pPr>
            <a:r>
              <a:rPr lang="en-GB" sz="1200" dirty="0"/>
              <a:t>Spread your tomato puree </a:t>
            </a:r>
            <a:r>
              <a:rPr lang="en-GB" sz="1200" dirty="0" smtClean="0"/>
              <a:t>onto  the bread. Then add </a:t>
            </a:r>
            <a:r>
              <a:rPr lang="en-GB" sz="1200" dirty="0"/>
              <a:t>your toppings, ensuring they are evenly distributed.</a:t>
            </a:r>
            <a:endParaRPr lang="en-GB" sz="1200" b="1" u="sng" dirty="0">
              <a:solidFill>
                <a:srgbClr val="FF0000"/>
              </a:solidFill>
            </a:endParaRPr>
          </a:p>
          <a:p>
            <a:pPr marL="228600" indent="-228600">
              <a:spcBef>
                <a:spcPts val="0"/>
              </a:spcBef>
              <a:buFont typeface="+mj-lt"/>
              <a:buAutoNum type="arabicPeriod"/>
            </a:pPr>
            <a:r>
              <a:rPr lang="en-GB" sz="1200" dirty="0"/>
              <a:t>Place your bread </a:t>
            </a:r>
            <a:r>
              <a:rPr lang="en-GB" sz="1200" dirty="0" smtClean="0"/>
              <a:t>under the grill, and turn the grill onto a high heat. Cook your pizza bread for </a:t>
            </a:r>
            <a:r>
              <a:rPr lang="en-GB" sz="1200" dirty="0"/>
              <a:t>approximately </a:t>
            </a:r>
            <a:r>
              <a:rPr lang="en-GB" sz="1200" dirty="0" smtClean="0"/>
              <a:t>5 minutes</a:t>
            </a:r>
            <a:r>
              <a:rPr lang="en-GB" sz="1200" dirty="0"/>
              <a:t>, or until the cheese is melted and slightly golden</a:t>
            </a:r>
            <a:r>
              <a:rPr lang="en-GB" sz="1200" dirty="0" smtClean="0"/>
              <a:t>. Remove your pizza bread from the grill using oven gloves and enjoy!</a:t>
            </a:r>
            <a:endParaRPr lang="en-GB" sz="1200" b="1" u="sng" dirty="0">
              <a:solidFill>
                <a:srgbClr val="FF0000"/>
              </a:solidFill>
            </a:endParaRPr>
          </a:p>
          <a:p>
            <a:pPr marL="228600" indent="-228600">
              <a:spcBef>
                <a:spcPts val="0"/>
              </a:spcBef>
              <a:buFont typeface="+mj-lt"/>
              <a:buAutoNum type="arabicPeriod"/>
            </a:pPr>
            <a:r>
              <a:rPr lang="en-GB" altLang="en-US" sz="1200" b="1" dirty="0" smtClean="0">
                <a:solidFill>
                  <a:srgbClr val="FF0000"/>
                </a:solidFill>
              </a:rPr>
              <a:t>When finished, </a:t>
            </a:r>
            <a:r>
              <a:rPr lang="en-GB" altLang="en-US" sz="1200" b="1" dirty="0">
                <a:solidFill>
                  <a:srgbClr val="FF0000"/>
                </a:solidFill>
              </a:rPr>
              <a:t>wash up your equipment and clean your work areas</a:t>
            </a:r>
            <a:r>
              <a:rPr lang="en-GB" altLang="en-US" sz="1200" b="1" dirty="0" smtClean="0">
                <a:solidFill>
                  <a:srgbClr val="FF0000"/>
                </a:solidFill>
              </a:rPr>
              <a:t>.</a:t>
            </a:r>
          </a:p>
          <a:p>
            <a:pPr marL="0" indent="0">
              <a:spcBef>
                <a:spcPts val="0"/>
              </a:spcBef>
              <a:buNone/>
            </a:pPr>
            <a:endParaRPr lang="en-GB" sz="1200" dirty="0" smtClean="0"/>
          </a:p>
          <a:p>
            <a:pPr marL="0" indent="0">
              <a:spcBef>
                <a:spcPts val="0"/>
              </a:spcBef>
              <a:buNone/>
            </a:pPr>
            <a:r>
              <a:rPr lang="en-GB" sz="1200" b="1" dirty="0"/>
              <a:t>E</a:t>
            </a:r>
            <a:r>
              <a:rPr lang="en-GB" sz="1200" b="1" dirty="0" smtClean="0"/>
              <a:t>valuation:</a:t>
            </a:r>
            <a:endParaRPr lang="en-GB" sz="1200" dirty="0" smtClean="0"/>
          </a:p>
          <a:p>
            <a:pPr marL="0" indent="0">
              <a:lnSpc>
                <a:spcPct val="150000"/>
              </a:lnSpc>
              <a:spcBef>
                <a:spcPts val="0"/>
              </a:spcBef>
              <a:buNone/>
            </a:pPr>
            <a:r>
              <a:rPr lang="en-GB" sz="1200" b="1" dirty="0" smtClean="0"/>
              <a:t>How did you make your pizza bread well balanced? </a:t>
            </a:r>
            <a:r>
              <a:rPr lang="en-GB" sz="1200" dirty="0" smtClean="0"/>
              <a:t>__________________________________________________________________________________</a:t>
            </a:r>
            <a:r>
              <a:rPr lang="en-GB" sz="1200" dirty="0"/>
              <a:t>__________________________________________________________________________________</a:t>
            </a:r>
          </a:p>
          <a:p>
            <a:pPr marL="0" indent="0">
              <a:spcBef>
                <a:spcPts val="0"/>
              </a:spcBef>
              <a:buNone/>
            </a:pPr>
            <a:endParaRPr lang="en-GB" sz="1200" dirty="0"/>
          </a:p>
          <a:p>
            <a:pPr marL="0" indent="0">
              <a:lnSpc>
                <a:spcPct val="150000"/>
              </a:lnSpc>
              <a:spcBef>
                <a:spcPts val="0"/>
              </a:spcBef>
              <a:buNone/>
            </a:pPr>
            <a:r>
              <a:rPr lang="en-GB" sz="1200" b="1" dirty="0"/>
              <a:t>What went </a:t>
            </a:r>
            <a:r>
              <a:rPr lang="en-GB" sz="1200" b="1" dirty="0" smtClean="0"/>
              <a:t>well during the practical? </a:t>
            </a:r>
            <a:r>
              <a:rPr lang="en-GB" sz="1200" dirty="0" smtClean="0"/>
              <a:t>__________________________________________________________________________________</a:t>
            </a:r>
            <a:endParaRPr lang="en-GB" sz="1200" dirty="0"/>
          </a:p>
          <a:p>
            <a:pPr marL="0" indent="0">
              <a:lnSpc>
                <a:spcPct val="150000"/>
              </a:lnSpc>
              <a:spcBef>
                <a:spcPts val="0"/>
              </a:spcBef>
              <a:buNone/>
            </a:pPr>
            <a:r>
              <a:rPr lang="en-GB" sz="1200" dirty="0" smtClean="0"/>
              <a:t>__________________________________________________________________________________</a:t>
            </a:r>
            <a:r>
              <a:rPr lang="en-GB" sz="1200" dirty="0"/>
              <a:t> </a:t>
            </a:r>
          </a:p>
          <a:p>
            <a:pPr marL="0" indent="0">
              <a:spcBef>
                <a:spcPts val="0"/>
              </a:spcBef>
              <a:buNone/>
            </a:pPr>
            <a:r>
              <a:rPr lang="en-GB" sz="1200" dirty="0"/>
              <a:t> </a:t>
            </a:r>
          </a:p>
          <a:p>
            <a:pPr marL="0" indent="0">
              <a:lnSpc>
                <a:spcPct val="150000"/>
              </a:lnSpc>
              <a:spcBef>
                <a:spcPts val="0"/>
              </a:spcBef>
              <a:buNone/>
            </a:pPr>
            <a:r>
              <a:rPr lang="en-GB" sz="1200" b="1" dirty="0"/>
              <a:t>What </a:t>
            </a:r>
            <a:r>
              <a:rPr lang="en-GB" sz="1200" b="1" dirty="0" smtClean="0"/>
              <a:t>problems did you encounter? How did you overcome them?</a:t>
            </a:r>
            <a:r>
              <a:rPr lang="en-GB" sz="1200" dirty="0" smtClean="0"/>
              <a:t> __________________________________________________________________________________ ____________________________________________________</a:t>
            </a:r>
          </a:p>
          <a:p>
            <a:pPr marL="0" indent="0">
              <a:lnSpc>
                <a:spcPct val="150000"/>
              </a:lnSpc>
              <a:spcBef>
                <a:spcPts val="0"/>
              </a:spcBef>
              <a:buNone/>
            </a:pPr>
            <a:r>
              <a:rPr lang="en-GB" sz="1200" dirty="0" smtClean="0"/>
              <a:t>____________________________________________________ </a:t>
            </a:r>
            <a:endParaRPr lang="en-GB" sz="1200" dirty="0"/>
          </a:p>
          <a:p>
            <a:pPr marL="0" indent="0">
              <a:spcBef>
                <a:spcPts val="0"/>
              </a:spcBef>
              <a:buNone/>
            </a:pPr>
            <a:endParaRPr lang="en-GB" sz="1200" dirty="0"/>
          </a:p>
          <a:p>
            <a:pPr marL="0" indent="0">
              <a:spcBef>
                <a:spcPts val="0"/>
              </a:spcBef>
              <a:buNone/>
            </a:pPr>
            <a:r>
              <a:rPr lang="en-GB" sz="1200" b="1" dirty="0"/>
              <a:t>Sensory Analysis - Choose </a:t>
            </a:r>
            <a:r>
              <a:rPr lang="en-GB" sz="1200" b="1" dirty="0" smtClean="0"/>
              <a:t>3 </a:t>
            </a:r>
            <a:r>
              <a:rPr lang="en-GB" sz="1200" b="1" dirty="0"/>
              <a:t>words to describe your </a:t>
            </a:r>
            <a:r>
              <a:rPr lang="en-GB" sz="1200" b="1" dirty="0" smtClean="0"/>
              <a:t>pizza bread</a:t>
            </a:r>
          </a:p>
          <a:p>
            <a:pPr marL="0" indent="0">
              <a:spcBef>
                <a:spcPts val="0"/>
              </a:spcBef>
              <a:buNone/>
            </a:pPr>
            <a:r>
              <a:rPr lang="en-GB" sz="1200" b="1" dirty="0" smtClean="0"/>
              <a:t>using </a:t>
            </a:r>
            <a:r>
              <a:rPr lang="en-GB" sz="1200" b="1" dirty="0"/>
              <a:t>the </a:t>
            </a:r>
            <a:r>
              <a:rPr lang="en-GB" sz="1200" b="1" dirty="0" smtClean="0"/>
              <a:t>Sensory Analysis Word Bank</a:t>
            </a:r>
            <a:r>
              <a:rPr lang="en-GB" sz="1200" b="1" dirty="0"/>
              <a:t>.</a:t>
            </a:r>
          </a:p>
          <a:p>
            <a:pPr marL="0" indent="0">
              <a:lnSpc>
                <a:spcPct val="150000"/>
              </a:lnSpc>
              <a:spcBef>
                <a:spcPts val="0"/>
              </a:spcBef>
              <a:buNone/>
            </a:pPr>
            <a:r>
              <a:rPr lang="en-GB" sz="1200" dirty="0" smtClean="0"/>
              <a:t>______________________________________________________</a:t>
            </a:r>
          </a:p>
        </p:txBody>
      </p:sp>
      <p:graphicFrame>
        <p:nvGraphicFramePr>
          <p:cNvPr id="10" name="Table 9"/>
          <p:cNvGraphicFramePr>
            <a:graphicFrameLocks noGrp="1"/>
          </p:cNvGraphicFramePr>
          <p:nvPr>
            <p:extLst>
              <p:ext uri="{D42A27DB-BD31-4B8C-83A1-F6EECF244321}">
                <p14:modId xmlns:p14="http://schemas.microsoft.com/office/powerpoint/2010/main" val="3636466523"/>
              </p:ext>
            </p:extLst>
          </p:nvPr>
        </p:nvGraphicFramePr>
        <p:xfrm>
          <a:off x="4293096" y="704528"/>
          <a:ext cx="2376264" cy="2834640"/>
        </p:xfrm>
        <a:graphic>
          <a:graphicData uri="http://schemas.openxmlformats.org/drawingml/2006/table">
            <a:tbl>
              <a:tblPr firstRow="1" bandRow="1">
                <a:tableStyleId>{ED083AE6-46FA-4A59-8FB0-9F97EB10719F}</a:tableStyleId>
              </a:tblPr>
              <a:tblGrid>
                <a:gridCol w="2073465">
                  <a:extLst>
                    <a:ext uri="{9D8B030D-6E8A-4147-A177-3AD203B41FA5}">
                      <a16:colId xmlns:a16="http://schemas.microsoft.com/office/drawing/2014/main" val="20000"/>
                    </a:ext>
                  </a:extLst>
                </a:gridCol>
                <a:gridCol w="302799">
                  <a:extLst>
                    <a:ext uri="{9D8B030D-6E8A-4147-A177-3AD203B41FA5}">
                      <a16:colId xmlns:a16="http://schemas.microsoft.com/office/drawing/2014/main" val="20001"/>
                    </a:ext>
                  </a:extLst>
                </a:gridCol>
              </a:tblGrid>
              <a:tr h="0">
                <a:tc>
                  <a:txBody>
                    <a:bodyPr/>
                    <a:lstStyle/>
                    <a:p>
                      <a:r>
                        <a:rPr lang="en-GB" sz="1200" dirty="0" smtClean="0"/>
                        <a:t>Skills Shown</a:t>
                      </a:r>
                      <a:endParaRPr lang="en-GB" sz="1200" b="1" dirty="0"/>
                    </a:p>
                  </a:txBody>
                  <a:tcPr/>
                </a:tc>
                <a:tc>
                  <a:txBody>
                    <a:bodyPr/>
                    <a:lstStyle/>
                    <a:p>
                      <a:pPr marL="171450" indent="-171450" algn="ctr">
                        <a:buFont typeface="Wingdings" panose="05000000000000000000" pitchFamily="2" charset="2"/>
                        <a:buChar char="ü"/>
                      </a:pPr>
                      <a:r>
                        <a:rPr lang="en-GB" sz="1200" dirty="0" smtClean="0"/>
                        <a:t> </a:t>
                      </a:r>
                      <a:endParaRPr lang="en-GB" sz="1200" dirty="0"/>
                    </a:p>
                  </a:txBody>
                  <a:tcPr anchor="ctr"/>
                </a:tc>
                <a:extLst>
                  <a:ext uri="{0D108BD9-81ED-4DB2-BD59-A6C34878D82A}">
                    <a16:rowId xmlns:a16="http://schemas.microsoft.com/office/drawing/2014/main" val="10000"/>
                  </a:ext>
                </a:extLst>
              </a:tr>
              <a:tr h="0">
                <a:tc>
                  <a:txBody>
                    <a:bodyPr/>
                    <a:lstStyle/>
                    <a:p>
                      <a:r>
                        <a:rPr lang="en-GB" sz="1200" dirty="0" smtClean="0"/>
                        <a:t>Bridge hold cutting</a:t>
                      </a:r>
                      <a:r>
                        <a:rPr lang="en-GB" sz="1200" baseline="0" dirty="0" smtClean="0"/>
                        <a:t> technique</a:t>
                      </a:r>
                      <a:endParaRPr lang="en-GB" sz="1200" dirty="0"/>
                    </a:p>
                  </a:txBody>
                  <a:tcPr/>
                </a:tc>
                <a:tc>
                  <a:txBody>
                    <a:bodyPr/>
                    <a:lstStyle/>
                    <a:p>
                      <a:endParaRPr lang="en-GB" sz="1200" dirty="0"/>
                    </a:p>
                  </a:txBody>
                  <a:tcPr/>
                </a:tc>
                <a:extLst>
                  <a:ext uri="{0D108BD9-81ED-4DB2-BD59-A6C34878D82A}">
                    <a16:rowId xmlns:a16="http://schemas.microsoft.com/office/drawing/2014/main" val="10001"/>
                  </a:ext>
                </a:extLst>
              </a:tr>
              <a:tr h="0">
                <a:tc>
                  <a:txBody>
                    <a:bodyPr/>
                    <a:lstStyle/>
                    <a:p>
                      <a:r>
                        <a:rPr lang="en-GB" sz="1200" dirty="0" smtClean="0"/>
                        <a:t>Claw grip cutting technique</a:t>
                      </a:r>
                      <a:endParaRPr lang="en-GB" sz="1200" dirty="0"/>
                    </a:p>
                  </a:txBody>
                  <a:tcPr/>
                </a:tc>
                <a:tc>
                  <a:txBody>
                    <a:bodyPr/>
                    <a:lstStyle/>
                    <a:p>
                      <a:endParaRPr lang="en-GB" sz="1200" dirty="0"/>
                    </a:p>
                  </a:txBody>
                  <a:tcPr/>
                </a:tc>
                <a:extLst>
                  <a:ext uri="{0D108BD9-81ED-4DB2-BD59-A6C34878D82A}">
                    <a16:rowId xmlns:a16="http://schemas.microsoft.com/office/drawing/2014/main" val="10002"/>
                  </a:ext>
                </a:extLst>
              </a:tr>
              <a:tr h="0">
                <a:tc>
                  <a:txBody>
                    <a:bodyPr/>
                    <a:lstStyle/>
                    <a:p>
                      <a:r>
                        <a:rPr lang="en-GB" sz="1200" dirty="0" smtClean="0"/>
                        <a:t>Even</a:t>
                      </a:r>
                      <a:r>
                        <a:rPr lang="en-GB" sz="1200" baseline="0" dirty="0" smtClean="0"/>
                        <a:t> cutting (bite size pieces)</a:t>
                      </a:r>
                      <a:endParaRPr lang="en-GB" sz="1200" dirty="0"/>
                    </a:p>
                  </a:txBody>
                  <a:tcPr/>
                </a:tc>
                <a:tc>
                  <a:txBody>
                    <a:bodyPr/>
                    <a:lstStyle/>
                    <a:p>
                      <a:endParaRPr lang="en-GB" sz="1200" dirty="0"/>
                    </a:p>
                  </a:txBody>
                  <a:tcPr/>
                </a:tc>
                <a:extLst>
                  <a:ext uri="{0D108BD9-81ED-4DB2-BD59-A6C34878D82A}">
                    <a16:rowId xmlns:a16="http://schemas.microsoft.com/office/drawing/2014/main" val="10003"/>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Spreading</a:t>
                      </a:r>
                    </a:p>
                  </a:txBody>
                  <a:tcPr/>
                </a:tc>
                <a:tc>
                  <a:txBody>
                    <a:bodyPr/>
                    <a:lstStyle/>
                    <a:p>
                      <a:endParaRPr lang="en-GB" sz="1200" dirty="0"/>
                    </a:p>
                  </a:txBody>
                  <a:tcPr/>
                </a:tc>
                <a:extLst>
                  <a:ext uri="{0D108BD9-81ED-4DB2-BD59-A6C34878D82A}">
                    <a16:rowId xmlns:a16="http://schemas.microsoft.com/office/drawing/2014/main" val="10004"/>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Grating</a:t>
                      </a:r>
                    </a:p>
                  </a:txBody>
                  <a:tcPr/>
                </a:tc>
                <a:tc>
                  <a:txBody>
                    <a:bodyPr/>
                    <a:lstStyle/>
                    <a:p>
                      <a:endParaRPr lang="en-GB" sz="1200" dirty="0"/>
                    </a:p>
                  </a:txBody>
                  <a:tcPr/>
                </a:tc>
                <a:extLst>
                  <a:ext uri="{0D108BD9-81ED-4DB2-BD59-A6C34878D82A}">
                    <a16:rowId xmlns:a16="http://schemas.microsoft.com/office/drawing/2014/main" val="10005"/>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Assembling a food product</a:t>
                      </a:r>
                    </a:p>
                  </a:txBody>
                  <a:tcPr/>
                </a:tc>
                <a:tc>
                  <a:txBody>
                    <a:bodyPr/>
                    <a:lstStyle/>
                    <a:p>
                      <a:endParaRPr lang="en-GB" sz="1200" dirty="0"/>
                    </a:p>
                  </a:txBody>
                  <a:tcPr/>
                </a:tc>
                <a:extLst>
                  <a:ext uri="{0D108BD9-81ED-4DB2-BD59-A6C34878D82A}">
                    <a16:rowId xmlns:a16="http://schemas.microsoft.com/office/drawing/2014/main" val="10006"/>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Using</a:t>
                      </a:r>
                      <a:r>
                        <a:rPr lang="en-GB" sz="1200" baseline="0" dirty="0" smtClean="0"/>
                        <a:t> </a:t>
                      </a:r>
                      <a:r>
                        <a:rPr lang="en-GB" sz="1200" dirty="0" smtClean="0"/>
                        <a:t>the grill</a:t>
                      </a:r>
                    </a:p>
                  </a:txBody>
                  <a:tcPr/>
                </a:tc>
                <a:tc>
                  <a:txBody>
                    <a:bodyPr/>
                    <a:lstStyle/>
                    <a:p>
                      <a:endParaRPr lang="en-GB" sz="1200" dirty="0"/>
                    </a:p>
                  </a:txBody>
                  <a:tcPr/>
                </a:tc>
                <a:extLst>
                  <a:ext uri="{0D108BD9-81ED-4DB2-BD59-A6C34878D82A}">
                    <a16:rowId xmlns:a16="http://schemas.microsoft.com/office/drawing/2014/main" val="10007"/>
                  </a:ext>
                </a:extLst>
              </a:tr>
              <a:tr h="0">
                <a:tc gridSpan="2">
                  <a:txBody>
                    <a:bodyPr/>
                    <a:lstStyle/>
                    <a:p>
                      <a:pPr algn="ctr"/>
                      <a:r>
                        <a:rPr lang="en-GB" sz="1200" b="1" dirty="0" smtClean="0">
                          <a:solidFill>
                            <a:srgbClr val="FF0000"/>
                          </a:solidFill>
                        </a:rPr>
                        <a:t>REMINDER: Complete the ‘My Practical Learning Journey’ page for skills used.</a:t>
                      </a:r>
                      <a:endParaRPr lang="en-GB" sz="1200" b="1" dirty="0">
                        <a:solidFill>
                          <a:srgbClr val="FF0000"/>
                        </a:solidFill>
                      </a:endParaRPr>
                    </a:p>
                  </a:txBody>
                  <a:tcPr/>
                </a:tc>
                <a:tc hMerge="1">
                  <a:txBody>
                    <a:bodyPr/>
                    <a:lstStyle/>
                    <a:p>
                      <a:endParaRPr lang="en-GB" sz="1200" dirty="0"/>
                    </a:p>
                  </a:txBody>
                  <a:tcPr/>
                </a:tc>
                <a:extLst>
                  <a:ext uri="{0D108BD9-81ED-4DB2-BD59-A6C34878D82A}">
                    <a16:rowId xmlns:a16="http://schemas.microsoft.com/office/drawing/2014/main" val="10008"/>
                  </a:ext>
                </a:extLst>
              </a:tr>
            </a:tbl>
          </a:graphicData>
        </a:graphic>
      </p:graphicFrame>
      <p:pic>
        <p:nvPicPr>
          <p:cNvPr id="11" name="Picture 9" descr="http://www.psdgraphics.com/wp-content/uploads/2009/04/sticky-notes.jpg">
            <a:hlinkClick r:id="rId4"/>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3780337" y="7904417"/>
            <a:ext cx="3512839" cy="205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22"/>
          <p:cNvSpPr txBox="1">
            <a:spLocks noChangeArrowheads="1"/>
          </p:cNvSpPr>
          <p:nvPr/>
        </p:nvSpPr>
        <p:spPr bwMode="auto">
          <a:xfrm rot="21375075">
            <a:off x="4420970" y="8055237"/>
            <a:ext cx="241417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800" b="1" dirty="0" smtClean="0">
                <a:solidFill>
                  <a:srgbClr val="C00000"/>
                </a:solidFill>
                <a:latin typeface="Comic Sans MS" pitchFamily="66" charset="0"/>
              </a:rPr>
              <a:t>Practical Assessment</a:t>
            </a:r>
            <a:r>
              <a:rPr lang="en-GB" altLang="en-US" sz="800" b="1" dirty="0">
                <a:solidFill>
                  <a:srgbClr val="C00000"/>
                </a:solidFill>
                <a:latin typeface="Comic Sans MS" pitchFamily="66" charset="0"/>
              </a:rPr>
              <a:t>: </a:t>
            </a:r>
            <a:r>
              <a:rPr lang="en-GB" altLang="en-US" sz="800" b="1" dirty="0" smtClean="0">
                <a:solidFill>
                  <a:srgbClr val="C00000"/>
                </a:solidFill>
                <a:latin typeface="Comic Sans MS" pitchFamily="66" charset="0"/>
              </a:rPr>
              <a:t>SA </a:t>
            </a:r>
            <a:r>
              <a:rPr lang="en-GB" altLang="en-US" sz="800" b="1" dirty="0">
                <a:solidFill>
                  <a:srgbClr val="C00000"/>
                </a:solidFill>
                <a:latin typeface="Comic Sans MS" pitchFamily="66" charset="0"/>
              </a:rPr>
              <a:t>/ PA / TA</a:t>
            </a: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r>
              <a:rPr lang="en-GB" altLang="en-US" sz="800" b="1" dirty="0" smtClean="0">
                <a:solidFill>
                  <a:srgbClr val="C00000"/>
                </a:solidFill>
                <a:latin typeface="Comic Sans MS" pitchFamily="66" charset="0"/>
              </a:rPr>
              <a:t>WWW</a:t>
            </a:r>
            <a:r>
              <a:rPr lang="en-GB" altLang="en-US" sz="800" b="1" dirty="0">
                <a:solidFill>
                  <a:srgbClr val="C00000"/>
                </a:solidFill>
                <a:latin typeface="Comic Sans MS" pitchFamily="66" charset="0"/>
              </a:rPr>
              <a:t>:</a:t>
            </a:r>
          </a:p>
          <a:p>
            <a:pPr eaLnBrk="1" hangingPunct="1">
              <a:spcBef>
                <a:spcPct val="0"/>
              </a:spcBef>
              <a:buFontTx/>
              <a:buNone/>
            </a:pPr>
            <a:endParaRPr lang="en-GB" altLang="en-US" sz="800" b="1" dirty="0" smtClean="0">
              <a:solidFill>
                <a:srgbClr val="C00000"/>
              </a:solidFill>
              <a:latin typeface="Comic Sans MS" pitchFamily="66" charset="0"/>
            </a:endParaRP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r>
              <a:rPr lang="en-GB" altLang="en-US" sz="800" b="1" dirty="0">
                <a:solidFill>
                  <a:srgbClr val="C00000"/>
                </a:solidFill>
                <a:latin typeface="Comic Sans MS" pitchFamily="66" charset="0"/>
              </a:rPr>
              <a:t> </a:t>
            </a:r>
            <a:r>
              <a:rPr lang="en-GB" altLang="en-US" sz="800" b="1" dirty="0" smtClean="0">
                <a:solidFill>
                  <a:srgbClr val="C00000"/>
                </a:solidFill>
                <a:latin typeface="Comic Sans MS" pitchFamily="66" charset="0"/>
              </a:rPr>
              <a:t>EBI</a:t>
            </a:r>
            <a:r>
              <a:rPr lang="en-GB" altLang="en-US" sz="800" b="1" dirty="0">
                <a:solidFill>
                  <a:srgbClr val="C00000"/>
                </a:solidFill>
                <a:latin typeface="Comic Sans MS" pitchFamily="66" charset="0"/>
              </a:rPr>
              <a:t>:</a:t>
            </a:r>
          </a:p>
        </p:txBody>
      </p:sp>
      <p:sp>
        <p:nvSpPr>
          <p:cNvPr id="13" name="TextBox 23"/>
          <p:cNvSpPr txBox="1">
            <a:spLocks noChangeArrowheads="1"/>
          </p:cNvSpPr>
          <p:nvPr/>
        </p:nvSpPr>
        <p:spPr bwMode="auto">
          <a:xfrm rot="21290018">
            <a:off x="4586618" y="9294461"/>
            <a:ext cx="241417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900" b="1" dirty="0" smtClean="0">
                <a:solidFill>
                  <a:srgbClr val="C00000"/>
                </a:solidFill>
                <a:latin typeface="Comic Sans MS" pitchFamily="66" charset="0"/>
              </a:rPr>
              <a:t>Level:	       Date</a:t>
            </a:r>
            <a:r>
              <a:rPr lang="en-GB" altLang="en-US" sz="900" b="1" dirty="0">
                <a:solidFill>
                  <a:srgbClr val="C00000"/>
                </a:solidFill>
                <a:latin typeface="Comic Sans MS" pitchFamily="66" charset="0"/>
              </a:rPr>
              <a:t>:</a:t>
            </a:r>
          </a:p>
        </p:txBody>
      </p:sp>
    </p:spTree>
    <p:extLst>
      <p:ext uri="{BB962C8B-B14F-4D97-AF65-F5344CB8AC3E}">
        <p14:creationId xmlns:p14="http://schemas.microsoft.com/office/powerpoint/2010/main" val="41535330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624" y="9489504"/>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txBox="1">
            <a:spLocks/>
          </p:cNvSpPr>
          <p:nvPr/>
        </p:nvSpPr>
        <p:spPr>
          <a:xfrm>
            <a:off x="188640" y="200472"/>
            <a:ext cx="6480720" cy="9433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GB" sz="2000" b="1" u="sng" dirty="0" smtClean="0"/>
              <a:t>Practical 3: Pasta Salad</a:t>
            </a:r>
            <a:endParaRPr lang="en-GB" sz="2000" dirty="0"/>
          </a:p>
          <a:p>
            <a:pPr marL="0" indent="0">
              <a:spcBef>
                <a:spcPts val="0"/>
              </a:spcBef>
              <a:buNone/>
            </a:pPr>
            <a:r>
              <a:rPr lang="en-GB" sz="1200" dirty="0"/>
              <a:t> </a:t>
            </a:r>
            <a:endParaRPr lang="en-GB" sz="1200" dirty="0" smtClean="0"/>
          </a:p>
          <a:p>
            <a:pPr marL="0" indent="0">
              <a:spcBef>
                <a:spcPts val="0"/>
              </a:spcBef>
              <a:buNone/>
            </a:pPr>
            <a:r>
              <a:rPr lang="en-GB" sz="1200" b="1" dirty="0"/>
              <a:t>Ingredients</a:t>
            </a:r>
            <a:r>
              <a:rPr lang="en-GB" sz="1200" b="1" dirty="0" smtClean="0"/>
              <a:t>:</a:t>
            </a:r>
            <a:endParaRPr lang="en-GB" sz="1200" dirty="0" smtClean="0"/>
          </a:p>
          <a:p>
            <a:pPr marL="171450" indent="-171450">
              <a:spcBef>
                <a:spcPts val="0"/>
              </a:spcBef>
            </a:pPr>
            <a:r>
              <a:rPr lang="en-GB" sz="1200" dirty="0" smtClean="0"/>
              <a:t>100g pasta</a:t>
            </a:r>
          </a:p>
          <a:p>
            <a:pPr marL="171450" indent="-171450">
              <a:spcBef>
                <a:spcPts val="0"/>
              </a:spcBef>
            </a:pPr>
            <a:r>
              <a:rPr lang="en-GB" sz="1200" dirty="0" smtClean="0"/>
              <a:t>2-4 vegetables (e.g</a:t>
            </a:r>
            <a:r>
              <a:rPr lang="en-GB" sz="1200" dirty="0"/>
              <a:t>. </a:t>
            </a:r>
            <a:r>
              <a:rPr lang="en-GB" sz="1200" dirty="0" smtClean="0"/>
              <a:t>spring </a:t>
            </a:r>
            <a:r>
              <a:rPr lang="en-GB" sz="1200" dirty="0"/>
              <a:t>onion, red onion</a:t>
            </a:r>
            <a:r>
              <a:rPr lang="en-GB" sz="1200" dirty="0" smtClean="0"/>
              <a:t>, tomato</a:t>
            </a:r>
            <a:r>
              <a:rPr lang="en-GB" sz="1200" dirty="0"/>
              <a:t>, </a:t>
            </a:r>
            <a:r>
              <a:rPr lang="en-GB" sz="1200" dirty="0" smtClean="0"/>
              <a:t>etc.)</a:t>
            </a:r>
          </a:p>
          <a:p>
            <a:pPr marL="171450" indent="-171450">
              <a:spcBef>
                <a:spcPts val="0"/>
              </a:spcBef>
            </a:pPr>
            <a:r>
              <a:rPr lang="en-GB" sz="1200" dirty="0" smtClean="0"/>
              <a:t>A source of protein (e.g. cooked </a:t>
            </a:r>
            <a:r>
              <a:rPr lang="en-GB" sz="1200" dirty="0"/>
              <a:t>meat, </a:t>
            </a:r>
            <a:r>
              <a:rPr lang="en-GB" sz="1200" dirty="0" smtClean="0"/>
              <a:t>cheese</a:t>
            </a:r>
            <a:r>
              <a:rPr lang="en-GB" sz="1200" dirty="0"/>
              <a:t>, etc</a:t>
            </a:r>
            <a:r>
              <a:rPr lang="en-GB" sz="1200" dirty="0" smtClean="0"/>
              <a:t>.)</a:t>
            </a:r>
          </a:p>
          <a:p>
            <a:pPr marL="171450" indent="-171450">
              <a:spcBef>
                <a:spcPts val="0"/>
              </a:spcBef>
            </a:pPr>
            <a:r>
              <a:rPr lang="en-GB" sz="1200" dirty="0" smtClean="0"/>
              <a:t>2-3 tablespoons salad dressing</a:t>
            </a:r>
            <a:endParaRPr lang="en-GB" sz="1200" dirty="0"/>
          </a:p>
          <a:p>
            <a:pPr marL="0" lvl="0" indent="0">
              <a:spcBef>
                <a:spcPts val="0"/>
              </a:spcBef>
              <a:buNone/>
            </a:pPr>
            <a:endParaRPr lang="en-GB" sz="1200" dirty="0"/>
          </a:p>
          <a:p>
            <a:pPr marL="0" indent="0">
              <a:spcBef>
                <a:spcPts val="0"/>
              </a:spcBef>
              <a:buNone/>
            </a:pPr>
            <a:r>
              <a:rPr lang="en-GB" sz="1200" b="1" dirty="0"/>
              <a:t>Equipment:</a:t>
            </a:r>
          </a:p>
          <a:p>
            <a:pPr marL="171450" indent="-171450">
              <a:spcBef>
                <a:spcPts val="0"/>
              </a:spcBef>
            </a:pPr>
            <a:r>
              <a:rPr lang="en-GB" sz="1200" dirty="0" smtClean="0"/>
              <a:t>Large Saucepan</a:t>
            </a:r>
            <a:endParaRPr lang="en-GB" sz="1200" dirty="0"/>
          </a:p>
          <a:p>
            <a:pPr marL="171450" indent="-171450">
              <a:spcBef>
                <a:spcPts val="0"/>
              </a:spcBef>
            </a:pPr>
            <a:r>
              <a:rPr lang="en-GB" sz="1200" dirty="0" smtClean="0"/>
              <a:t>Wooden Spoon</a:t>
            </a:r>
          </a:p>
          <a:p>
            <a:pPr marL="171450" indent="-171450">
              <a:spcBef>
                <a:spcPts val="0"/>
              </a:spcBef>
            </a:pPr>
            <a:r>
              <a:rPr lang="en-GB" sz="1200" dirty="0" smtClean="0"/>
              <a:t>Chopping Board</a:t>
            </a:r>
          </a:p>
          <a:p>
            <a:pPr marL="171450" indent="-171450">
              <a:spcBef>
                <a:spcPts val="0"/>
              </a:spcBef>
            </a:pPr>
            <a:r>
              <a:rPr lang="en-GB" sz="1200" dirty="0" smtClean="0"/>
              <a:t>Sharp Knife</a:t>
            </a:r>
          </a:p>
          <a:p>
            <a:pPr marL="171450" indent="-171450">
              <a:spcBef>
                <a:spcPts val="0"/>
              </a:spcBef>
            </a:pPr>
            <a:r>
              <a:rPr lang="en-GB" sz="1200" dirty="0" smtClean="0"/>
              <a:t>Mixing Bowl</a:t>
            </a:r>
          </a:p>
          <a:p>
            <a:pPr marL="171450" indent="-171450">
              <a:spcBef>
                <a:spcPts val="0"/>
              </a:spcBef>
            </a:pPr>
            <a:r>
              <a:rPr lang="en-GB" sz="1200" dirty="0" smtClean="0"/>
              <a:t>Tablespoon</a:t>
            </a:r>
          </a:p>
          <a:p>
            <a:pPr marL="171450" indent="-171450">
              <a:spcBef>
                <a:spcPts val="0"/>
              </a:spcBef>
            </a:pPr>
            <a:r>
              <a:rPr lang="en-GB" sz="1200" dirty="0" smtClean="0"/>
              <a:t>Colander </a:t>
            </a:r>
          </a:p>
          <a:p>
            <a:pPr marL="171450" indent="-171450">
              <a:spcBef>
                <a:spcPts val="0"/>
              </a:spcBef>
            </a:pPr>
            <a:r>
              <a:rPr lang="en-GB" sz="1200" dirty="0" smtClean="0"/>
              <a:t>Container</a:t>
            </a:r>
          </a:p>
          <a:p>
            <a:pPr marL="0" indent="0">
              <a:spcBef>
                <a:spcPts val="0"/>
              </a:spcBef>
              <a:buNone/>
            </a:pPr>
            <a:endParaRPr lang="en-GB" sz="1200" dirty="0" smtClean="0"/>
          </a:p>
          <a:p>
            <a:pPr marL="0" indent="0">
              <a:spcBef>
                <a:spcPts val="0"/>
              </a:spcBef>
              <a:buNone/>
            </a:pPr>
            <a:r>
              <a:rPr lang="en-GB" altLang="en-US" sz="1200" b="1" dirty="0"/>
              <a:t>Method:</a:t>
            </a:r>
          </a:p>
          <a:p>
            <a:pPr marL="228600" indent="-228600">
              <a:spcBef>
                <a:spcPts val="0"/>
              </a:spcBef>
              <a:buFont typeface="+mj-lt"/>
              <a:buAutoNum type="arabicPeriod"/>
            </a:pPr>
            <a:r>
              <a:rPr lang="en-GB" altLang="en-US" sz="1200" dirty="0"/>
              <a:t>Prepare yourself and your equipment. </a:t>
            </a:r>
            <a:endParaRPr lang="en-GB" altLang="en-US" sz="1200" dirty="0" smtClean="0"/>
          </a:p>
          <a:p>
            <a:pPr marL="228600" indent="-228600">
              <a:spcBef>
                <a:spcPts val="0"/>
              </a:spcBef>
              <a:buFont typeface="+mj-lt"/>
              <a:buAutoNum type="arabicPeriod"/>
            </a:pPr>
            <a:r>
              <a:rPr lang="en-GB" sz="1200" dirty="0" smtClean="0"/>
              <a:t>Half </a:t>
            </a:r>
            <a:r>
              <a:rPr lang="en-GB" sz="1200" dirty="0"/>
              <a:t>fill </a:t>
            </a:r>
            <a:r>
              <a:rPr lang="en-GB" sz="1200" dirty="0" smtClean="0"/>
              <a:t>a large saucepan </a:t>
            </a:r>
            <a:r>
              <a:rPr lang="en-GB" sz="1200" dirty="0"/>
              <a:t>with cold water, and put it on the hob </a:t>
            </a:r>
            <a:r>
              <a:rPr lang="en-GB" sz="1200" dirty="0" smtClean="0"/>
              <a:t>on a high heat to bring it </a:t>
            </a:r>
            <a:r>
              <a:rPr lang="en-GB" sz="1200" dirty="0"/>
              <a:t>to the boil. Wait for the water to </a:t>
            </a:r>
            <a:r>
              <a:rPr lang="en-GB" sz="1200" dirty="0" smtClean="0"/>
              <a:t>reach boiling point </a:t>
            </a:r>
            <a:r>
              <a:rPr lang="en-GB" sz="1200" dirty="0"/>
              <a:t>before adding your pasta.</a:t>
            </a:r>
          </a:p>
          <a:p>
            <a:pPr marL="228600" indent="-228600">
              <a:spcBef>
                <a:spcPts val="0"/>
              </a:spcBef>
              <a:buFont typeface="+mj-lt"/>
              <a:buAutoNum type="arabicPeriod"/>
            </a:pPr>
            <a:r>
              <a:rPr lang="en-GB" sz="1200" dirty="0"/>
              <a:t>Meanwhile, prepare the ingredients you are adding to your pasta salad, and </a:t>
            </a:r>
            <a:r>
              <a:rPr lang="en-GB" sz="1200" dirty="0" smtClean="0"/>
              <a:t>add </a:t>
            </a:r>
            <a:r>
              <a:rPr lang="en-GB" sz="1200" dirty="0"/>
              <a:t>them to a</a:t>
            </a:r>
            <a:r>
              <a:rPr lang="en-GB" sz="1200" dirty="0" smtClean="0"/>
              <a:t> mixing bowl.</a:t>
            </a:r>
            <a:endParaRPr lang="en-GB" sz="1200" dirty="0"/>
          </a:p>
          <a:p>
            <a:pPr marL="228600" indent="-228600">
              <a:spcBef>
                <a:spcPts val="0"/>
              </a:spcBef>
              <a:buFont typeface="+mj-lt"/>
              <a:buAutoNum type="arabicPeriod"/>
            </a:pPr>
            <a:r>
              <a:rPr lang="en-GB" sz="1200" dirty="0"/>
              <a:t>When your pasta is cooked, drain it </a:t>
            </a:r>
            <a:r>
              <a:rPr lang="en-GB" sz="1200" dirty="0" smtClean="0"/>
              <a:t>over the sink using a </a:t>
            </a:r>
            <a:r>
              <a:rPr lang="en-GB" sz="1200" dirty="0"/>
              <a:t>colander, and run it under cold water until it has cooled down.</a:t>
            </a:r>
          </a:p>
          <a:p>
            <a:pPr marL="228600" indent="-228600">
              <a:spcBef>
                <a:spcPts val="0"/>
              </a:spcBef>
              <a:buFont typeface="+mj-lt"/>
              <a:buAutoNum type="arabicPeriod"/>
            </a:pPr>
            <a:r>
              <a:rPr lang="en-GB" sz="1200" dirty="0"/>
              <a:t>Add the pasta to </a:t>
            </a:r>
            <a:r>
              <a:rPr lang="en-GB" sz="1200" dirty="0" smtClean="0"/>
              <a:t>the mixing bowl </a:t>
            </a:r>
            <a:r>
              <a:rPr lang="en-GB" sz="1200" dirty="0"/>
              <a:t>with your other ingredients. Then add your salad </a:t>
            </a:r>
            <a:r>
              <a:rPr lang="en-GB" sz="1200" dirty="0" smtClean="0"/>
              <a:t>dressing </a:t>
            </a:r>
            <a:r>
              <a:rPr lang="en-GB" sz="1200" dirty="0"/>
              <a:t>and mix all of the ingredients together.</a:t>
            </a:r>
          </a:p>
          <a:p>
            <a:pPr marL="228600" indent="-228600">
              <a:spcBef>
                <a:spcPts val="0"/>
              </a:spcBef>
              <a:buFont typeface="+mj-lt"/>
              <a:buAutoNum type="arabicPeriod"/>
            </a:pPr>
            <a:r>
              <a:rPr lang="en-GB" altLang="en-US" sz="1200" b="1" dirty="0" smtClean="0">
                <a:solidFill>
                  <a:srgbClr val="FF0000"/>
                </a:solidFill>
              </a:rPr>
              <a:t>When finished, </a:t>
            </a:r>
            <a:r>
              <a:rPr lang="en-GB" altLang="en-US" sz="1200" b="1" dirty="0">
                <a:solidFill>
                  <a:srgbClr val="FF0000"/>
                </a:solidFill>
              </a:rPr>
              <a:t>wash up your equipment and clean your work areas.</a:t>
            </a:r>
          </a:p>
          <a:p>
            <a:pPr marL="228600" indent="-228600">
              <a:spcBef>
                <a:spcPts val="0"/>
              </a:spcBef>
              <a:buFont typeface="+mj-lt"/>
              <a:buAutoNum type="arabicPeriod"/>
            </a:pPr>
            <a:endParaRPr lang="en-GB" sz="1200" dirty="0" smtClean="0"/>
          </a:p>
          <a:p>
            <a:pPr marL="0" indent="0">
              <a:spcBef>
                <a:spcPts val="0"/>
              </a:spcBef>
              <a:buNone/>
            </a:pPr>
            <a:r>
              <a:rPr lang="en-GB" sz="1200" b="1" dirty="0" smtClean="0"/>
              <a:t>Recipe Modifications:</a:t>
            </a:r>
            <a:endParaRPr lang="en-GB" sz="1200" dirty="0" smtClean="0"/>
          </a:p>
          <a:p>
            <a:pPr marL="0" indent="0">
              <a:lnSpc>
                <a:spcPct val="150000"/>
              </a:lnSpc>
              <a:spcBef>
                <a:spcPts val="0"/>
              </a:spcBef>
              <a:buNone/>
            </a:pPr>
            <a:r>
              <a:rPr lang="en-GB" sz="1200" b="1" dirty="0" smtClean="0"/>
              <a:t>What is your pasta salad going to include? </a:t>
            </a:r>
            <a:r>
              <a:rPr lang="en-GB" sz="1200" dirty="0" smtClean="0"/>
              <a:t>__________________________________________________________________________________</a:t>
            </a:r>
            <a:r>
              <a:rPr lang="en-GB" sz="1200" dirty="0"/>
              <a:t>__________________________________________________________________________________</a:t>
            </a:r>
          </a:p>
          <a:p>
            <a:pPr marL="0" indent="0">
              <a:lnSpc>
                <a:spcPct val="150000"/>
              </a:lnSpc>
              <a:spcBef>
                <a:spcPts val="0"/>
              </a:spcBef>
              <a:buNone/>
            </a:pPr>
            <a:r>
              <a:rPr lang="en-GB" sz="1200" dirty="0"/>
              <a:t>__________________________________________________________________________________</a:t>
            </a:r>
          </a:p>
          <a:p>
            <a:pPr marL="0" indent="0">
              <a:spcBef>
                <a:spcPts val="0"/>
              </a:spcBef>
              <a:buNone/>
            </a:pPr>
            <a:endParaRPr lang="en-GB" sz="1200" dirty="0"/>
          </a:p>
          <a:p>
            <a:pPr marL="0" indent="0">
              <a:spcBef>
                <a:spcPts val="0"/>
              </a:spcBef>
              <a:buNone/>
            </a:pPr>
            <a:r>
              <a:rPr lang="en-GB" sz="1200" b="1" dirty="0" smtClean="0"/>
              <a:t>How well balanced is your pasta salad design? Why?</a:t>
            </a:r>
          </a:p>
          <a:p>
            <a:pPr marL="0" indent="0">
              <a:lnSpc>
                <a:spcPct val="150000"/>
              </a:lnSpc>
              <a:spcBef>
                <a:spcPts val="0"/>
              </a:spcBef>
              <a:buNone/>
            </a:pPr>
            <a:r>
              <a:rPr lang="en-GB" sz="1200" dirty="0" smtClean="0"/>
              <a:t>__________________________________________________________________________________</a:t>
            </a:r>
            <a:r>
              <a:rPr lang="en-GB" sz="1200" dirty="0"/>
              <a:t>__________________________________________________________________________________</a:t>
            </a:r>
          </a:p>
          <a:p>
            <a:pPr marL="0" indent="0">
              <a:lnSpc>
                <a:spcPct val="150000"/>
              </a:lnSpc>
              <a:spcBef>
                <a:spcPts val="0"/>
              </a:spcBef>
              <a:buNone/>
            </a:pPr>
            <a:r>
              <a:rPr lang="en-GB" sz="1200" dirty="0" smtClean="0"/>
              <a:t>_____________________________________________________</a:t>
            </a:r>
          </a:p>
          <a:p>
            <a:pPr marL="0" indent="0">
              <a:spcBef>
                <a:spcPts val="0"/>
              </a:spcBef>
              <a:buNone/>
            </a:pPr>
            <a:endParaRPr lang="en-GB" sz="1200" b="1" dirty="0" smtClean="0"/>
          </a:p>
          <a:p>
            <a:pPr marL="0" indent="0">
              <a:spcBef>
                <a:spcPts val="0"/>
              </a:spcBef>
              <a:buNone/>
            </a:pPr>
            <a:r>
              <a:rPr lang="en-GB" sz="1200" b="1" dirty="0" smtClean="0"/>
              <a:t>How could you make it even healthier?</a:t>
            </a:r>
            <a:endParaRPr lang="en-GB" sz="1200" b="1" dirty="0"/>
          </a:p>
          <a:p>
            <a:pPr marL="0" indent="0">
              <a:lnSpc>
                <a:spcPct val="150000"/>
              </a:lnSpc>
              <a:spcBef>
                <a:spcPts val="0"/>
              </a:spcBef>
              <a:buNone/>
            </a:pPr>
            <a:r>
              <a:rPr lang="en-GB" sz="1200" dirty="0" smtClean="0"/>
              <a:t>______________________________________________________</a:t>
            </a:r>
            <a:endParaRPr lang="en-GB" sz="1200" dirty="0"/>
          </a:p>
          <a:p>
            <a:pPr marL="0" indent="0">
              <a:lnSpc>
                <a:spcPct val="150000"/>
              </a:lnSpc>
              <a:spcBef>
                <a:spcPts val="0"/>
              </a:spcBef>
              <a:buNone/>
            </a:pPr>
            <a:r>
              <a:rPr lang="en-GB" sz="1200" dirty="0" smtClean="0"/>
              <a:t>______________________________________________________</a:t>
            </a:r>
            <a:endParaRPr lang="en-GB" sz="1200" dirty="0"/>
          </a:p>
          <a:p>
            <a:pPr marL="0" indent="0">
              <a:lnSpc>
                <a:spcPct val="150000"/>
              </a:lnSpc>
              <a:spcBef>
                <a:spcPts val="0"/>
              </a:spcBef>
              <a:buNone/>
            </a:pPr>
            <a:r>
              <a:rPr lang="en-GB" sz="1200" dirty="0" smtClean="0"/>
              <a:t>______________________________________________________</a:t>
            </a:r>
          </a:p>
          <a:p>
            <a:pPr marL="0" indent="0">
              <a:lnSpc>
                <a:spcPct val="150000"/>
              </a:lnSpc>
              <a:spcBef>
                <a:spcPts val="0"/>
              </a:spcBef>
              <a:buNone/>
            </a:pPr>
            <a:endParaRPr lang="en-GB" sz="1200" dirty="0" smtClean="0"/>
          </a:p>
        </p:txBody>
      </p:sp>
      <p:graphicFrame>
        <p:nvGraphicFramePr>
          <p:cNvPr id="12" name="Table 11"/>
          <p:cNvGraphicFramePr>
            <a:graphicFrameLocks noGrp="1"/>
          </p:cNvGraphicFramePr>
          <p:nvPr>
            <p:extLst>
              <p:ext uri="{D42A27DB-BD31-4B8C-83A1-F6EECF244321}">
                <p14:modId xmlns:p14="http://schemas.microsoft.com/office/powerpoint/2010/main" val="3394054747"/>
              </p:ext>
            </p:extLst>
          </p:nvPr>
        </p:nvGraphicFramePr>
        <p:xfrm>
          <a:off x="4149080" y="704528"/>
          <a:ext cx="2520280" cy="2560320"/>
        </p:xfrm>
        <a:graphic>
          <a:graphicData uri="http://schemas.openxmlformats.org/drawingml/2006/table">
            <a:tbl>
              <a:tblPr firstRow="1" bandRow="1">
                <a:tableStyleId>{ED083AE6-46FA-4A59-8FB0-9F97EB10719F}</a:tableStyleId>
              </a:tblPr>
              <a:tblGrid>
                <a:gridCol w="2199129">
                  <a:extLst>
                    <a:ext uri="{9D8B030D-6E8A-4147-A177-3AD203B41FA5}">
                      <a16:colId xmlns:a16="http://schemas.microsoft.com/office/drawing/2014/main" val="20000"/>
                    </a:ext>
                  </a:extLst>
                </a:gridCol>
                <a:gridCol w="321151">
                  <a:extLst>
                    <a:ext uri="{9D8B030D-6E8A-4147-A177-3AD203B41FA5}">
                      <a16:colId xmlns:a16="http://schemas.microsoft.com/office/drawing/2014/main" val="20001"/>
                    </a:ext>
                  </a:extLst>
                </a:gridCol>
              </a:tblGrid>
              <a:tr h="0">
                <a:tc>
                  <a:txBody>
                    <a:bodyPr/>
                    <a:lstStyle/>
                    <a:p>
                      <a:r>
                        <a:rPr lang="en-GB" sz="1200" dirty="0" smtClean="0"/>
                        <a:t>Skills Shown</a:t>
                      </a:r>
                      <a:endParaRPr lang="en-GB" sz="1200" b="1" dirty="0"/>
                    </a:p>
                  </a:txBody>
                  <a:tcPr/>
                </a:tc>
                <a:tc>
                  <a:txBody>
                    <a:bodyPr/>
                    <a:lstStyle/>
                    <a:p>
                      <a:pPr marL="171450" indent="-171450" algn="ctr">
                        <a:buFont typeface="Wingdings" panose="05000000000000000000" pitchFamily="2" charset="2"/>
                        <a:buChar char="ü"/>
                      </a:pPr>
                      <a:r>
                        <a:rPr lang="en-GB" sz="1200" dirty="0" smtClean="0"/>
                        <a:t> </a:t>
                      </a:r>
                      <a:endParaRPr lang="en-GB" sz="1200" dirty="0"/>
                    </a:p>
                  </a:txBody>
                  <a:tcPr anchor="ctr"/>
                </a:tc>
                <a:extLst>
                  <a:ext uri="{0D108BD9-81ED-4DB2-BD59-A6C34878D82A}">
                    <a16:rowId xmlns:a16="http://schemas.microsoft.com/office/drawing/2014/main" val="10000"/>
                  </a:ext>
                </a:extLst>
              </a:tr>
              <a:tr h="0">
                <a:tc>
                  <a:txBody>
                    <a:bodyPr/>
                    <a:lstStyle/>
                    <a:p>
                      <a:r>
                        <a:rPr lang="en-GB" sz="1200" dirty="0" smtClean="0"/>
                        <a:t>Weighing / measuring</a:t>
                      </a:r>
                      <a:endParaRPr lang="en-GB" sz="1200" dirty="0"/>
                    </a:p>
                  </a:txBody>
                  <a:tcPr/>
                </a:tc>
                <a:tc>
                  <a:txBody>
                    <a:bodyPr/>
                    <a:lstStyle/>
                    <a:p>
                      <a:endParaRPr lang="en-GB" sz="1200" dirty="0"/>
                    </a:p>
                  </a:txBody>
                  <a:tcPr/>
                </a:tc>
                <a:extLst>
                  <a:ext uri="{0D108BD9-81ED-4DB2-BD59-A6C34878D82A}">
                    <a16:rowId xmlns:a16="http://schemas.microsoft.com/office/drawing/2014/main" val="10001"/>
                  </a:ext>
                </a:extLst>
              </a:tr>
              <a:tr h="0">
                <a:tc>
                  <a:txBody>
                    <a:bodyPr/>
                    <a:lstStyle/>
                    <a:p>
                      <a:r>
                        <a:rPr lang="en-GB" sz="1200" dirty="0" smtClean="0"/>
                        <a:t>Using the hob</a:t>
                      </a:r>
                      <a:endParaRPr lang="en-GB" sz="1200" dirty="0"/>
                    </a:p>
                  </a:txBody>
                  <a:tcPr/>
                </a:tc>
                <a:tc>
                  <a:txBody>
                    <a:bodyPr/>
                    <a:lstStyle/>
                    <a:p>
                      <a:endParaRPr lang="en-GB" sz="1200" dirty="0"/>
                    </a:p>
                  </a:txBody>
                  <a:tcPr/>
                </a:tc>
                <a:extLst>
                  <a:ext uri="{0D108BD9-81ED-4DB2-BD59-A6C34878D82A}">
                    <a16:rowId xmlns:a16="http://schemas.microsoft.com/office/drawing/2014/main" val="10002"/>
                  </a:ext>
                </a:extLst>
              </a:tr>
              <a:tr h="0">
                <a:tc>
                  <a:txBody>
                    <a:bodyPr/>
                    <a:lstStyle/>
                    <a:p>
                      <a:r>
                        <a:rPr lang="en-GB" sz="1200" dirty="0" smtClean="0"/>
                        <a:t>Bridge hold cutting</a:t>
                      </a:r>
                      <a:r>
                        <a:rPr lang="en-GB" sz="1200" baseline="0" dirty="0" smtClean="0"/>
                        <a:t> technique</a:t>
                      </a:r>
                      <a:endParaRPr lang="en-GB" sz="1200" dirty="0"/>
                    </a:p>
                  </a:txBody>
                  <a:tcPr/>
                </a:tc>
                <a:tc>
                  <a:txBody>
                    <a:bodyPr/>
                    <a:lstStyle/>
                    <a:p>
                      <a:endParaRPr lang="en-GB" sz="1200" dirty="0"/>
                    </a:p>
                  </a:txBody>
                  <a:tcPr/>
                </a:tc>
                <a:extLst>
                  <a:ext uri="{0D108BD9-81ED-4DB2-BD59-A6C34878D82A}">
                    <a16:rowId xmlns:a16="http://schemas.microsoft.com/office/drawing/2014/main" val="10003"/>
                  </a:ext>
                </a:extLst>
              </a:tr>
              <a:tr h="0">
                <a:tc>
                  <a:txBody>
                    <a:bodyPr/>
                    <a:lstStyle/>
                    <a:p>
                      <a:r>
                        <a:rPr lang="en-GB" sz="1200" dirty="0" smtClean="0"/>
                        <a:t>Claw grip cutting technique</a:t>
                      </a:r>
                      <a:endParaRPr lang="en-GB" sz="1200" dirty="0"/>
                    </a:p>
                  </a:txBody>
                  <a:tcPr/>
                </a:tc>
                <a:tc>
                  <a:txBody>
                    <a:bodyPr/>
                    <a:lstStyle/>
                    <a:p>
                      <a:endParaRPr lang="en-GB" sz="1200" dirty="0"/>
                    </a:p>
                  </a:txBody>
                  <a:tcPr/>
                </a:tc>
                <a:extLst>
                  <a:ext uri="{0D108BD9-81ED-4DB2-BD59-A6C34878D82A}">
                    <a16:rowId xmlns:a16="http://schemas.microsoft.com/office/drawing/2014/main" val="10004"/>
                  </a:ext>
                </a:extLst>
              </a:tr>
              <a:tr h="0">
                <a:tc>
                  <a:txBody>
                    <a:bodyPr/>
                    <a:lstStyle/>
                    <a:p>
                      <a:r>
                        <a:rPr lang="en-GB" sz="1200" dirty="0" smtClean="0"/>
                        <a:t>Even</a:t>
                      </a:r>
                      <a:r>
                        <a:rPr lang="en-GB" sz="1200" baseline="0" dirty="0" smtClean="0"/>
                        <a:t> cutting (bite size pieces)</a:t>
                      </a:r>
                      <a:endParaRPr lang="en-GB" sz="1200" dirty="0"/>
                    </a:p>
                  </a:txBody>
                  <a:tcPr/>
                </a:tc>
                <a:tc>
                  <a:txBody>
                    <a:bodyPr/>
                    <a:lstStyle/>
                    <a:p>
                      <a:endParaRPr lang="en-GB" sz="1200" dirty="0"/>
                    </a:p>
                  </a:txBody>
                  <a:tcPr/>
                </a:tc>
                <a:extLst>
                  <a:ext uri="{0D108BD9-81ED-4DB2-BD59-A6C34878D82A}">
                    <a16:rowId xmlns:a16="http://schemas.microsoft.com/office/drawing/2014/main" val="10005"/>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Combining ingredients</a:t>
                      </a:r>
                    </a:p>
                  </a:txBody>
                  <a:tcPr/>
                </a:tc>
                <a:tc>
                  <a:txBody>
                    <a:bodyPr/>
                    <a:lstStyle/>
                    <a:p>
                      <a:endParaRPr lang="en-GB" sz="1200" dirty="0"/>
                    </a:p>
                  </a:txBody>
                  <a:tcPr/>
                </a:tc>
                <a:extLst>
                  <a:ext uri="{0D108BD9-81ED-4DB2-BD59-A6C34878D82A}">
                    <a16:rowId xmlns:a16="http://schemas.microsoft.com/office/drawing/2014/main" val="10006"/>
                  </a:ext>
                </a:extLst>
              </a:tr>
              <a:tr h="0">
                <a:tc gridSpan="2">
                  <a:txBody>
                    <a:bodyPr/>
                    <a:lstStyle/>
                    <a:p>
                      <a:pPr algn="ctr"/>
                      <a:r>
                        <a:rPr lang="en-GB" sz="1200" b="1" dirty="0" smtClean="0">
                          <a:solidFill>
                            <a:srgbClr val="FF0000"/>
                          </a:solidFill>
                        </a:rPr>
                        <a:t>REMINDER: Complete the ‘My Practical Learning Journey’ page for skills used.</a:t>
                      </a:r>
                      <a:endParaRPr lang="en-GB" sz="1200" b="1" dirty="0">
                        <a:solidFill>
                          <a:srgbClr val="FF0000"/>
                        </a:solidFill>
                      </a:endParaRPr>
                    </a:p>
                  </a:txBody>
                  <a:tcPr>
                    <a:solidFill>
                      <a:schemeClr val="bg1">
                        <a:alpha val="20000"/>
                      </a:schemeClr>
                    </a:solidFill>
                  </a:tcPr>
                </a:tc>
                <a:tc hMerge="1">
                  <a:txBody>
                    <a:bodyPr/>
                    <a:lstStyle/>
                    <a:p>
                      <a:endParaRPr lang="en-GB" sz="1200" dirty="0"/>
                    </a:p>
                  </a:txBody>
                  <a:tcPr/>
                </a:tc>
                <a:extLst>
                  <a:ext uri="{0D108BD9-81ED-4DB2-BD59-A6C34878D82A}">
                    <a16:rowId xmlns:a16="http://schemas.microsoft.com/office/drawing/2014/main" val="10007"/>
                  </a:ext>
                </a:extLst>
              </a:tr>
            </a:tbl>
          </a:graphicData>
        </a:graphic>
      </p:graphicFrame>
      <p:pic>
        <p:nvPicPr>
          <p:cNvPr id="13" name="Picture 9" descr="http://www.psdgraphics.com/wp-content/uploads/2009/04/sticky-notes.jpg">
            <a:hlinkClick r:id="rId3"/>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3780337" y="7904417"/>
            <a:ext cx="3512839" cy="205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23"/>
          <p:cNvSpPr txBox="1">
            <a:spLocks noChangeArrowheads="1"/>
          </p:cNvSpPr>
          <p:nvPr/>
        </p:nvSpPr>
        <p:spPr bwMode="auto">
          <a:xfrm rot="21290018">
            <a:off x="4586618" y="9294461"/>
            <a:ext cx="241417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900" b="1" dirty="0" smtClean="0">
                <a:solidFill>
                  <a:srgbClr val="C00000"/>
                </a:solidFill>
                <a:latin typeface="Comic Sans MS" pitchFamily="66" charset="0"/>
              </a:rPr>
              <a:t>Level:	       Date</a:t>
            </a:r>
            <a:r>
              <a:rPr lang="en-GB" altLang="en-US" sz="900" b="1" dirty="0">
                <a:solidFill>
                  <a:srgbClr val="C00000"/>
                </a:solidFill>
                <a:latin typeface="Comic Sans MS" pitchFamily="66" charset="0"/>
              </a:rPr>
              <a:t>:</a:t>
            </a:r>
          </a:p>
        </p:txBody>
      </p:sp>
      <p:sp>
        <p:nvSpPr>
          <p:cNvPr id="16" name="TextBox 22"/>
          <p:cNvSpPr txBox="1">
            <a:spLocks noChangeArrowheads="1"/>
          </p:cNvSpPr>
          <p:nvPr/>
        </p:nvSpPr>
        <p:spPr bwMode="auto">
          <a:xfrm rot="21375075">
            <a:off x="4420970" y="8055237"/>
            <a:ext cx="241417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800" b="1" dirty="0" smtClean="0">
                <a:solidFill>
                  <a:srgbClr val="C00000"/>
                </a:solidFill>
                <a:latin typeface="Comic Sans MS" pitchFamily="66" charset="0"/>
              </a:rPr>
              <a:t>Practical Assessment</a:t>
            </a:r>
            <a:r>
              <a:rPr lang="en-GB" altLang="en-US" sz="800" b="1" dirty="0">
                <a:solidFill>
                  <a:srgbClr val="C00000"/>
                </a:solidFill>
                <a:latin typeface="Comic Sans MS" pitchFamily="66" charset="0"/>
              </a:rPr>
              <a:t>: </a:t>
            </a:r>
            <a:r>
              <a:rPr lang="en-GB" altLang="en-US" sz="800" b="1" dirty="0" smtClean="0">
                <a:solidFill>
                  <a:srgbClr val="C00000"/>
                </a:solidFill>
                <a:latin typeface="Comic Sans MS" pitchFamily="66" charset="0"/>
              </a:rPr>
              <a:t>SA </a:t>
            </a:r>
            <a:r>
              <a:rPr lang="en-GB" altLang="en-US" sz="800" b="1" dirty="0">
                <a:solidFill>
                  <a:srgbClr val="C00000"/>
                </a:solidFill>
                <a:latin typeface="Comic Sans MS" pitchFamily="66" charset="0"/>
              </a:rPr>
              <a:t>/ PA / TA</a:t>
            </a: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r>
              <a:rPr lang="en-GB" altLang="en-US" sz="800" b="1" dirty="0" smtClean="0">
                <a:solidFill>
                  <a:srgbClr val="C00000"/>
                </a:solidFill>
                <a:latin typeface="Comic Sans MS" pitchFamily="66" charset="0"/>
              </a:rPr>
              <a:t>WWW</a:t>
            </a:r>
            <a:r>
              <a:rPr lang="en-GB" altLang="en-US" sz="800" b="1" dirty="0">
                <a:solidFill>
                  <a:srgbClr val="C00000"/>
                </a:solidFill>
                <a:latin typeface="Comic Sans MS" pitchFamily="66" charset="0"/>
              </a:rPr>
              <a:t>:</a:t>
            </a:r>
          </a:p>
          <a:p>
            <a:pPr eaLnBrk="1" hangingPunct="1">
              <a:spcBef>
                <a:spcPct val="0"/>
              </a:spcBef>
              <a:buFontTx/>
              <a:buNone/>
            </a:pPr>
            <a:endParaRPr lang="en-GB" altLang="en-US" sz="800" b="1" dirty="0" smtClean="0">
              <a:solidFill>
                <a:srgbClr val="C00000"/>
              </a:solidFill>
              <a:latin typeface="Comic Sans MS" pitchFamily="66" charset="0"/>
            </a:endParaRP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r>
              <a:rPr lang="en-GB" altLang="en-US" sz="800" b="1" dirty="0">
                <a:solidFill>
                  <a:srgbClr val="C00000"/>
                </a:solidFill>
                <a:latin typeface="Comic Sans MS" pitchFamily="66" charset="0"/>
              </a:rPr>
              <a:t> </a:t>
            </a:r>
            <a:r>
              <a:rPr lang="en-GB" altLang="en-US" sz="800" b="1" dirty="0" smtClean="0">
                <a:solidFill>
                  <a:srgbClr val="C00000"/>
                </a:solidFill>
                <a:latin typeface="Comic Sans MS" pitchFamily="66" charset="0"/>
              </a:rPr>
              <a:t>EBI</a:t>
            </a:r>
            <a:r>
              <a:rPr lang="en-GB" altLang="en-US" sz="800" b="1" dirty="0">
                <a:solidFill>
                  <a:srgbClr val="C00000"/>
                </a:solidFill>
                <a:latin typeface="Comic Sans MS" pitchFamily="66" charset="0"/>
              </a:rPr>
              <a:t>:</a:t>
            </a:r>
          </a:p>
        </p:txBody>
      </p:sp>
    </p:spTree>
    <p:extLst>
      <p:ext uri="{BB962C8B-B14F-4D97-AF65-F5344CB8AC3E}">
        <p14:creationId xmlns:p14="http://schemas.microsoft.com/office/powerpoint/2010/main" val="39093214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624" y="9489504"/>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txBox="1">
            <a:spLocks/>
          </p:cNvSpPr>
          <p:nvPr/>
        </p:nvSpPr>
        <p:spPr>
          <a:xfrm>
            <a:off x="377280" y="206624"/>
            <a:ext cx="6480720" cy="9433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GB" sz="2000" b="1" u="sng" dirty="0" smtClean="0"/>
              <a:t>Practical 4: bean chilli</a:t>
            </a:r>
            <a:endParaRPr lang="en-GB" sz="2000" dirty="0"/>
          </a:p>
          <a:p>
            <a:pPr marL="0" indent="0">
              <a:spcBef>
                <a:spcPts val="0"/>
              </a:spcBef>
              <a:buNone/>
            </a:pPr>
            <a:r>
              <a:rPr lang="en-GB" sz="1200" dirty="0"/>
              <a:t> </a:t>
            </a:r>
            <a:endParaRPr lang="en-GB" sz="1200" dirty="0" smtClean="0"/>
          </a:p>
          <a:p>
            <a:pPr marL="0" indent="0">
              <a:spcBef>
                <a:spcPts val="0"/>
              </a:spcBef>
              <a:buNone/>
            </a:pPr>
            <a:r>
              <a:rPr lang="en-GB" sz="1200" b="1" dirty="0" smtClean="0"/>
              <a:t>Ingredients :</a:t>
            </a:r>
          </a:p>
          <a:p>
            <a:pPr marL="0" indent="0">
              <a:spcBef>
                <a:spcPts val="0"/>
              </a:spcBef>
              <a:buNone/>
            </a:pPr>
            <a:r>
              <a:rPr lang="en-GB" sz="1200" b="1" dirty="0" smtClean="0"/>
              <a:t>½ can beans</a:t>
            </a:r>
          </a:p>
          <a:p>
            <a:pPr marL="0" indent="0">
              <a:spcBef>
                <a:spcPts val="0"/>
              </a:spcBef>
              <a:buNone/>
            </a:pPr>
            <a:r>
              <a:rPr lang="en-GB" sz="1200" b="1" dirty="0" smtClean="0"/>
              <a:t>½ onion</a:t>
            </a:r>
          </a:p>
          <a:p>
            <a:pPr marL="0" indent="0">
              <a:spcBef>
                <a:spcPts val="0"/>
              </a:spcBef>
              <a:buNone/>
            </a:pPr>
            <a:r>
              <a:rPr lang="en-GB" sz="1200" b="1" dirty="0" smtClean="0"/>
              <a:t>1/2 tsp oil</a:t>
            </a:r>
          </a:p>
          <a:p>
            <a:pPr marL="0" indent="0">
              <a:spcBef>
                <a:spcPts val="0"/>
              </a:spcBef>
              <a:buNone/>
            </a:pPr>
            <a:r>
              <a:rPr lang="en-GB" sz="1200" b="1" dirty="0" smtClean="0"/>
              <a:t>1.4 can chopped tomatoes</a:t>
            </a:r>
          </a:p>
          <a:p>
            <a:pPr marL="0" indent="0">
              <a:spcBef>
                <a:spcPts val="0"/>
              </a:spcBef>
              <a:buNone/>
            </a:pPr>
            <a:r>
              <a:rPr lang="en-GB" sz="1200" b="1" dirty="0" smtClean="0"/>
              <a:t>1 tsp chilli spice mix</a:t>
            </a:r>
          </a:p>
          <a:p>
            <a:pPr marL="0" indent="0">
              <a:spcBef>
                <a:spcPts val="0"/>
              </a:spcBef>
              <a:buNone/>
            </a:pPr>
            <a:r>
              <a:rPr lang="en-GB" sz="1200" b="1" dirty="0" smtClean="0"/>
              <a:t>1 tbsp. ketchup</a:t>
            </a:r>
          </a:p>
          <a:p>
            <a:pPr marL="0" indent="0">
              <a:spcBef>
                <a:spcPts val="0"/>
              </a:spcBef>
              <a:buNone/>
            </a:pPr>
            <a:r>
              <a:rPr lang="en-GB" sz="1200" b="1" dirty="0" smtClean="0"/>
              <a:t>Salt and pepper</a:t>
            </a:r>
          </a:p>
          <a:p>
            <a:pPr marL="0" indent="0">
              <a:spcBef>
                <a:spcPts val="0"/>
              </a:spcBef>
              <a:buNone/>
            </a:pPr>
            <a:endParaRPr lang="en-GB" sz="1200" b="1" dirty="0" smtClean="0"/>
          </a:p>
          <a:p>
            <a:pPr marL="0" indent="0">
              <a:spcBef>
                <a:spcPts val="0"/>
              </a:spcBef>
              <a:buNone/>
            </a:pPr>
            <a:r>
              <a:rPr lang="en-GB" sz="1200" b="1" dirty="0" smtClean="0"/>
              <a:t>Equipment:</a:t>
            </a:r>
          </a:p>
          <a:p>
            <a:pPr marL="0" indent="0">
              <a:spcBef>
                <a:spcPts val="0"/>
              </a:spcBef>
              <a:buNone/>
            </a:pPr>
            <a:r>
              <a:rPr lang="en-GB" sz="1200" b="1" dirty="0" smtClean="0"/>
              <a:t>Knife</a:t>
            </a:r>
          </a:p>
          <a:p>
            <a:pPr marL="0" indent="0">
              <a:spcBef>
                <a:spcPts val="0"/>
              </a:spcBef>
              <a:buNone/>
            </a:pPr>
            <a:r>
              <a:rPr lang="en-GB" sz="1200" b="1" dirty="0" smtClean="0"/>
              <a:t>Brown chopping board</a:t>
            </a:r>
          </a:p>
          <a:p>
            <a:pPr marL="0" indent="0">
              <a:spcBef>
                <a:spcPts val="0"/>
              </a:spcBef>
              <a:buNone/>
            </a:pPr>
            <a:r>
              <a:rPr lang="en-GB" sz="1200" b="1" dirty="0" smtClean="0"/>
              <a:t>Saucepan</a:t>
            </a:r>
          </a:p>
          <a:p>
            <a:pPr marL="0" indent="0">
              <a:spcBef>
                <a:spcPts val="0"/>
              </a:spcBef>
              <a:buNone/>
            </a:pPr>
            <a:r>
              <a:rPr lang="en-GB" sz="1200" b="1" dirty="0" smtClean="0"/>
              <a:t>Wooden spoon</a:t>
            </a:r>
          </a:p>
          <a:p>
            <a:pPr marL="0" indent="0">
              <a:spcBef>
                <a:spcPts val="0"/>
              </a:spcBef>
              <a:buNone/>
            </a:pPr>
            <a:r>
              <a:rPr lang="en-GB" sz="1200" b="1" dirty="0" smtClean="0"/>
              <a:t>Measuring spoons</a:t>
            </a:r>
            <a:endParaRPr lang="en-GB" sz="1200" b="1" dirty="0"/>
          </a:p>
          <a:p>
            <a:pPr marL="0" indent="0">
              <a:spcBef>
                <a:spcPts val="0"/>
              </a:spcBef>
              <a:buNone/>
            </a:pPr>
            <a:endParaRPr lang="en-GB" sz="1200" dirty="0" smtClean="0"/>
          </a:p>
          <a:p>
            <a:pPr marL="0" indent="0">
              <a:spcBef>
                <a:spcPts val="0"/>
              </a:spcBef>
              <a:buNone/>
            </a:pPr>
            <a:r>
              <a:rPr lang="en-GB" altLang="en-US" sz="1200" b="1" dirty="0"/>
              <a:t>Method</a:t>
            </a:r>
            <a:r>
              <a:rPr lang="en-GB" altLang="en-US" sz="1200" b="1" dirty="0" smtClean="0"/>
              <a:t>:</a:t>
            </a:r>
          </a:p>
          <a:p>
            <a:pPr marL="228600" indent="-228600">
              <a:spcBef>
                <a:spcPts val="0"/>
              </a:spcBef>
              <a:buFont typeface="+mj-lt"/>
              <a:buAutoNum type="arabicPeriod"/>
            </a:pPr>
            <a:r>
              <a:rPr lang="en-GB" altLang="en-US" sz="1200" b="1" dirty="0" smtClean="0"/>
              <a:t>Cut the onion into small dice</a:t>
            </a:r>
          </a:p>
          <a:p>
            <a:pPr marL="228600" indent="-228600">
              <a:spcBef>
                <a:spcPts val="0"/>
              </a:spcBef>
              <a:buFont typeface="+mj-lt"/>
              <a:buAutoNum type="arabicPeriod"/>
            </a:pPr>
            <a:r>
              <a:rPr lang="en-GB" altLang="en-US" sz="1200" b="1" dirty="0" smtClean="0"/>
              <a:t>Put in a pan with the oil and cook on a low heat for 2 minutes</a:t>
            </a:r>
          </a:p>
          <a:p>
            <a:pPr marL="228600" indent="-228600">
              <a:spcBef>
                <a:spcPts val="0"/>
              </a:spcBef>
              <a:buFont typeface="+mj-lt"/>
              <a:buAutoNum type="arabicPeriod"/>
            </a:pPr>
            <a:r>
              <a:rPr lang="en-GB" altLang="en-US" sz="1200" b="1" dirty="0" smtClean="0"/>
              <a:t>Add chilli spice mix, stir and cook for 1 minute</a:t>
            </a:r>
          </a:p>
          <a:p>
            <a:pPr marL="228600" indent="-228600">
              <a:spcBef>
                <a:spcPts val="0"/>
              </a:spcBef>
              <a:buFont typeface="+mj-lt"/>
              <a:buAutoNum type="arabicPeriod"/>
            </a:pPr>
            <a:r>
              <a:rPr lang="en-GB" altLang="en-US" sz="1200" b="1" dirty="0" smtClean="0"/>
              <a:t>Add the rest of the ingredients and simmer for 5 – 10 minutes.</a:t>
            </a:r>
          </a:p>
          <a:p>
            <a:pPr marL="228600" indent="-228600">
              <a:spcBef>
                <a:spcPts val="0"/>
              </a:spcBef>
              <a:buFont typeface="+mj-lt"/>
              <a:buAutoNum type="arabicPeriod"/>
            </a:pPr>
            <a:r>
              <a:rPr lang="en-GB" altLang="en-US" sz="1200" b="1" dirty="0" smtClean="0"/>
              <a:t>Season to taste.</a:t>
            </a:r>
          </a:p>
          <a:p>
            <a:pPr marL="0" indent="0">
              <a:spcBef>
                <a:spcPts val="0"/>
              </a:spcBef>
              <a:buNone/>
            </a:pPr>
            <a:endParaRPr lang="en-GB" altLang="en-US" sz="1200" b="1" dirty="0"/>
          </a:p>
          <a:p>
            <a:pPr marL="0" indent="0">
              <a:spcBef>
                <a:spcPts val="0"/>
              </a:spcBef>
              <a:buNone/>
            </a:pPr>
            <a:r>
              <a:rPr lang="en-GB" sz="1200" b="1" dirty="0" smtClean="0"/>
              <a:t>Recipe Modifications:</a:t>
            </a:r>
            <a:endParaRPr lang="en-GB" sz="1200" dirty="0" smtClean="0"/>
          </a:p>
          <a:p>
            <a:pPr marL="0" indent="0">
              <a:spcBef>
                <a:spcPts val="0"/>
              </a:spcBef>
              <a:buNone/>
            </a:pPr>
            <a:r>
              <a:rPr lang="en-GB" sz="1200" dirty="0" smtClean="0"/>
              <a:t>__________________________________________________________________________________</a:t>
            </a:r>
            <a:endParaRPr lang="en-GB" sz="1200" dirty="0"/>
          </a:p>
          <a:p>
            <a:pPr marL="0" indent="0">
              <a:lnSpc>
                <a:spcPct val="150000"/>
              </a:lnSpc>
              <a:spcBef>
                <a:spcPts val="0"/>
              </a:spcBef>
              <a:buNone/>
            </a:pPr>
            <a:r>
              <a:rPr lang="en-GB" sz="1200" dirty="0"/>
              <a:t>__________________________________________________________________________________</a:t>
            </a:r>
          </a:p>
          <a:p>
            <a:pPr marL="0" indent="0">
              <a:spcBef>
                <a:spcPts val="0"/>
              </a:spcBef>
              <a:buNone/>
            </a:pPr>
            <a:endParaRPr lang="en-GB" sz="1200" dirty="0"/>
          </a:p>
          <a:p>
            <a:pPr marL="0" indent="0">
              <a:spcBef>
                <a:spcPts val="0"/>
              </a:spcBef>
              <a:buNone/>
            </a:pPr>
            <a:r>
              <a:rPr lang="en-GB" sz="1200" b="1" dirty="0" smtClean="0"/>
              <a:t>How will these ingredients improve the nutritional value of your chilli?</a:t>
            </a:r>
          </a:p>
          <a:p>
            <a:pPr marL="0" indent="0">
              <a:lnSpc>
                <a:spcPct val="150000"/>
              </a:lnSpc>
              <a:spcBef>
                <a:spcPts val="0"/>
              </a:spcBef>
              <a:buNone/>
            </a:pPr>
            <a:r>
              <a:rPr lang="en-GB" sz="1200" dirty="0" smtClean="0"/>
              <a:t>__________________________________________________________________________________</a:t>
            </a:r>
            <a:r>
              <a:rPr lang="en-GB" sz="1200" dirty="0"/>
              <a:t>__________________________________________________________________________________</a:t>
            </a:r>
          </a:p>
          <a:p>
            <a:pPr marL="0" indent="0">
              <a:lnSpc>
                <a:spcPct val="150000"/>
              </a:lnSpc>
              <a:spcBef>
                <a:spcPts val="0"/>
              </a:spcBef>
              <a:buNone/>
            </a:pPr>
            <a:r>
              <a:rPr lang="en-GB" sz="1200" dirty="0" smtClean="0"/>
              <a:t>_____________________________________________________</a:t>
            </a:r>
          </a:p>
          <a:p>
            <a:pPr marL="0" indent="0">
              <a:spcBef>
                <a:spcPts val="0"/>
              </a:spcBef>
              <a:buNone/>
            </a:pPr>
            <a:endParaRPr lang="en-GB" sz="1200" b="1" dirty="0" smtClean="0"/>
          </a:p>
          <a:p>
            <a:pPr marL="0" indent="0">
              <a:spcBef>
                <a:spcPts val="0"/>
              </a:spcBef>
              <a:buNone/>
            </a:pPr>
            <a:r>
              <a:rPr lang="en-GB" sz="1200" b="1" dirty="0" smtClean="0"/>
              <a:t>How else could you modify/change this recipe?</a:t>
            </a:r>
            <a:endParaRPr lang="en-GB" sz="1200" b="1" dirty="0"/>
          </a:p>
          <a:p>
            <a:pPr marL="0" indent="0">
              <a:lnSpc>
                <a:spcPct val="150000"/>
              </a:lnSpc>
              <a:spcBef>
                <a:spcPts val="0"/>
              </a:spcBef>
              <a:buNone/>
            </a:pPr>
            <a:r>
              <a:rPr lang="en-GB" sz="1200" dirty="0" smtClean="0"/>
              <a:t>______________________________________________________</a:t>
            </a:r>
            <a:endParaRPr lang="en-GB" sz="1200" dirty="0"/>
          </a:p>
          <a:p>
            <a:pPr marL="0" indent="0">
              <a:lnSpc>
                <a:spcPct val="150000"/>
              </a:lnSpc>
              <a:spcBef>
                <a:spcPts val="0"/>
              </a:spcBef>
              <a:buNone/>
            </a:pPr>
            <a:r>
              <a:rPr lang="en-GB" sz="1200" dirty="0" smtClean="0"/>
              <a:t>______________________________________________________</a:t>
            </a:r>
            <a:endParaRPr lang="en-GB" sz="1200" dirty="0"/>
          </a:p>
          <a:p>
            <a:pPr marL="0" indent="0">
              <a:lnSpc>
                <a:spcPct val="150000"/>
              </a:lnSpc>
              <a:spcBef>
                <a:spcPts val="0"/>
              </a:spcBef>
              <a:buNone/>
            </a:pPr>
            <a:r>
              <a:rPr lang="en-GB" sz="1200" dirty="0" smtClean="0"/>
              <a:t>______________________________________________________</a:t>
            </a:r>
            <a:endParaRPr lang="en-GB" sz="1200" dirty="0"/>
          </a:p>
          <a:p>
            <a:pPr marL="0" indent="0">
              <a:lnSpc>
                <a:spcPct val="150000"/>
              </a:lnSpc>
              <a:spcBef>
                <a:spcPts val="0"/>
              </a:spcBef>
              <a:buNone/>
            </a:pPr>
            <a:endParaRPr lang="en-GB" sz="1200" dirty="0" smtClean="0"/>
          </a:p>
        </p:txBody>
      </p:sp>
      <p:graphicFrame>
        <p:nvGraphicFramePr>
          <p:cNvPr id="12" name="Table 11"/>
          <p:cNvGraphicFramePr>
            <a:graphicFrameLocks noGrp="1"/>
          </p:cNvGraphicFramePr>
          <p:nvPr>
            <p:extLst>
              <p:ext uri="{D42A27DB-BD31-4B8C-83A1-F6EECF244321}">
                <p14:modId xmlns:p14="http://schemas.microsoft.com/office/powerpoint/2010/main" val="2740811865"/>
              </p:ext>
            </p:extLst>
          </p:nvPr>
        </p:nvGraphicFramePr>
        <p:xfrm>
          <a:off x="4389500" y="704528"/>
          <a:ext cx="2279860" cy="2560320"/>
        </p:xfrm>
        <a:graphic>
          <a:graphicData uri="http://schemas.openxmlformats.org/drawingml/2006/table">
            <a:tbl>
              <a:tblPr firstRow="1" bandRow="1">
                <a:tableStyleId>{ED083AE6-46FA-4A59-8FB0-9F97EB10719F}</a:tableStyleId>
              </a:tblPr>
              <a:tblGrid>
                <a:gridCol w="1989345">
                  <a:extLst>
                    <a:ext uri="{9D8B030D-6E8A-4147-A177-3AD203B41FA5}">
                      <a16:colId xmlns:a16="http://schemas.microsoft.com/office/drawing/2014/main" val="20000"/>
                    </a:ext>
                  </a:extLst>
                </a:gridCol>
                <a:gridCol w="290515">
                  <a:extLst>
                    <a:ext uri="{9D8B030D-6E8A-4147-A177-3AD203B41FA5}">
                      <a16:colId xmlns:a16="http://schemas.microsoft.com/office/drawing/2014/main" val="20001"/>
                    </a:ext>
                  </a:extLst>
                </a:gridCol>
              </a:tblGrid>
              <a:tr h="0">
                <a:tc>
                  <a:txBody>
                    <a:bodyPr/>
                    <a:lstStyle/>
                    <a:p>
                      <a:r>
                        <a:rPr lang="en-GB" sz="1200" dirty="0" smtClean="0"/>
                        <a:t>Skills Shown</a:t>
                      </a:r>
                      <a:endParaRPr lang="en-GB" sz="1200" b="1" dirty="0"/>
                    </a:p>
                  </a:txBody>
                  <a:tcPr/>
                </a:tc>
                <a:tc>
                  <a:txBody>
                    <a:bodyPr/>
                    <a:lstStyle/>
                    <a:p>
                      <a:pPr marL="171450" indent="-171450" algn="ctr">
                        <a:buFont typeface="Wingdings" panose="05000000000000000000" pitchFamily="2" charset="2"/>
                        <a:buChar char="ü"/>
                      </a:pPr>
                      <a:r>
                        <a:rPr lang="en-GB" sz="1200" dirty="0" smtClean="0"/>
                        <a:t> </a:t>
                      </a:r>
                      <a:endParaRPr lang="en-GB" sz="1200" dirty="0"/>
                    </a:p>
                  </a:txBody>
                  <a:tcPr anchor="ctr"/>
                </a:tc>
                <a:extLst>
                  <a:ext uri="{0D108BD9-81ED-4DB2-BD59-A6C34878D82A}">
                    <a16:rowId xmlns:a16="http://schemas.microsoft.com/office/drawing/2014/main" val="10000"/>
                  </a:ext>
                </a:extLst>
              </a:tr>
              <a:tr h="0">
                <a:tc>
                  <a:txBody>
                    <a:bodyPr/>
                    <a:lstStyle/>
                    <a:p>
                      <a:r>
                        <a:rPr lang="en-GB" sz="1200" dirty="0" smtClean="0"/>
                        <a:t>Weighing / measuring</a:t>
                      </a:r>
                      <a:endParaRPr lang="en-GB" sz="1200" dirty="0"/>
                    </a:p>
                  </a:txBody>
                  <a:tcPr/>
                </a:tc>
                <a:tc>
                  <a:txBody>
                    <a:bodyPr/>
                    <a:lstStyle/>
                    <a:p>
                      <a:endParaRPr lang="en-GB" sz="1200" dirty="0"/>
                    </a:p>
                  </a:txBody>
                  <a:tcPr/>
                </a:tc>
                <a:extLst>
                  <a:ext uri="{0D108BD9-81ED-4DB2-BD59-A6C34878D82A}">
                    <a16:rowId xmlns:a16="http://schemas.microsoft.com/office/drawing/2014/main" val="10001"/>
                  </a:ext>
                </a:extLst>
              </a:tr>
              <a:tr h="0">
                <a:tc>
                  <a:txBody>
                    <a:bodyPr/>
                    <a:lstStyle/>
                    <a:p>
                      <a:r>
                        <a:rPr lang="en-GB" sz="1200" dirty="0" smtClean="0"/>
                        <a:t>Using the hob</a:t>
                      </a:r>
                      <a:endParaRPr lang="en-GB" sz="1200" dirty="0"/>
                    </a:p>
                  </a:txBody>
                  <a:tcPr/>
                </a:tc>
                <a:tc>
                  <a:txBody>
                    <a:bodyPr/>
                    <a:lstStyle/>
                    <a:p>
                      <a:endParaRPr lang="en-GB" sz="1200" dirty="0"/>
                    </a:p>
                  </a:txBody>
                  <a:tcPr/>
                </a:tc>
                <a:extLst>
                  <a:ext uri="{0D108BD9-81ED-4DB2-BD59-A6C34878D82A}">
                    <a16:rowId xmlns:a16="http://schemas.microsoft.com/office/drawing/2014/main" val="10002"/>
                  </a:ext>
                </a:extLst>
              </a:tr>
              <a:tr h="0">
                <a:tc>
                  <a:txBody>
                    <a:bodyPr/>
                    <a:lstStyle/>
                    <a:p>
                      <a:r>
                        <a:rPr lang="en-GB" sz="1200" dirty="0" smtClean="0"/>
                        <a:t>Stirring and mixing</a:t>
                      </a:r>
                      <a:endParaRPr lang="en-GB" sz="1200" dirty="0"/>
                    </a:p>
                  </a:txBody>
                  <a:tcPr/>
                </a:tc>
                <a:tc>
                  <a:txBody>
                    <a:bodyPr/>
                    <a:lstStyle/>
                    <a:p>
                      <a:endParaRPr lang="en-GB" sz="1200" dirty="0"/>
                    </a:p>
                  </a:txBody>
                  <a:tcPr/>
                </a:tc>
                <a:extLst>
                  <a:ext uri="{0D108BD9-81ED-4DB2-BD59-A6C34878D82A}">
                    <a16:rowId xmlns:a16="http://schemas.microsoft.com/office/drawing/2014/main" val="10003"/>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Combining ingredients</a:t>
                      </a:r>
                    </a:p>
                  </a:txBody>
                  <a:tcPr/>
                </a:tc>
                <a:tc>
                  <a:txBody>
                    <a:bodyPr/>
                    <a:lstStyle/>
                    <a:p>
                      <a:endParaRPr lang="en-GB" sz="1200" dirty="0"/>
                    </a:p>
                  </a:txBody>
                  <a:tcPr/>
                </a:tc>
                <a:extLst>
                  <a:ext uri="{0D108BD9-81ED-4DB2-BD59-A6C34878D82A}">
                    <a16:rowId xmlns:a16="http://schemas.microsoft.com/office/drawing/2014/main" val="10004"/>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Careful</a:t>
                      </a:r>
                      <a:r>
                        <a:rPr lang="en-GB" sz="1200" baseline="0" dirty="0" smtClean="0"/>
                        <a:t> seasoning</a:t>
                      </a:r>
                      <a:endParaRPr lang="en-GB" sz="1200" dirty="0" smtClean="0"/>
                    </a:p>
                  </a:txBody>
                  <a:tcPr/>
                </a:tc>
                <a:tc>
                  <a:txBody>
                    <a:bodyPr/>
                    <a:lstStyle/>
                    <a:p>
                      <a:endParaRPr lang="en-GB" sz="1200" dirty="0"/>
                    </a:p>
                  </a:txBody>
                  <a:tcPr/>
                </a:tc>
                <a:extLst>
                  <a:ext uri="{0D108BD9-81ED-4DB2-BD59-A6C34878D82A}">
                    <a16:rowId xmlns:a16="http://schemas.microsoft.com/office/drawing/2014/main" val="10005"/>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simmering</a:t>
                      </a:r>
                    </a:p>
                  </a:txBody>
                  <a:tcPr/>
                </a:tc>
                <a:tc>
                  <a:txBody>
                    <a:bodyPr/>
                    <a:lstStyle/>
                    <a:p>
                      <a:endParaRPr lang="en-GB" sz="1200" dirty="0"/>
                    </a:p>
                  </a:txBody>
                  <a:tcPr/>
                </a:tc>
                <a:extLst>
                  <a:ext uri="{0D108BD9-81ED-4DB2-BD59-A6C34878D82A}">
                    <a16:rowId xmlns:a16="http://schemas.microsoft.com/office/drawing/2014/main" val="10006"/>
                  </a:ext>
                </a:extLst>
              </a:tr>
              <a:tr h="0">
                <a:tc gridSpan="2">
                  <a:txBody>
                    <a:bodyPr/>
                    <a:lstStyle/>
                    <a:p>
                      <a:pPr algn="ctr"/>
                      <a:r>
                        <a:rPr lang="en-GB" sz="1200" b="1" dirty="0" smtClean="0">
                          <a:solidFill>
                            <a:srgbClr val="FF0000"/>
                          </a:solidFill>
                        </a:rPr>
                        <a:t>REMINDER: Complete the ‘My Practical Learning Journey’ page for skills used.</a:t>
                      </a:r>
                      <a:endParaRPr lang="en-GB" sz="1200" b="1" dirty="0">
                        <a:solidFill>
                          <a:srgbClr val="FF0000"/>
                        </a:solidFill>
                      </a:endParaRPr>
                    </a:p>
                  </a:txBody>
                  <a:tcPr>
                    <a:solidFill>
                      <a:schemeClr val="bg1">
                        <a:alpha val="20000"/>
                      </a:schemeClr>
                    </a:solidFill>
                  </a:tcPr>
                </a:tc>
                <a:tc hMerge="1">
                  <a:txBody>
                    <a:bodyPr/>
                    <a:lstStyle/>
                    <a:p>
                      <a:endParaRPr lang="en-GB" sz="1200" dirty="0"/>
                    </a:p>
                  </a:txBody>
                  <a:tcPr/>
                </a:tc>
                <a:extLst>
                  <a:ext uri="{0D108BD9-81ED-4DB2-BD59-A6C34878D82A}">
                    <a16:rowId xmlns:a16="http://schemas.microsoft.com/office/drawing/2014/main" val="10007"/>
                  </a:ext>
                </a:extLst>
              </a:tr>
            </a:tbl>
          </a:graphicData>
        </a:graphic>
      </p:graphicFrame>
      <p:pic>
        <p:nvPicPr>
          <p:cNvPr id="13" name="Picture 9" descr="http://www.psdgraphics.com/wp-content/uploads/2009/04/sticky-notes.jpg">
            <a:hlinkClick r:id="rId3"/>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3780337" y="7904417"/>
            <a:ext cx="3512839" cy="205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23"/>
          <p:cNvSpPr txBox="1">
            <a:spLocks noChangeArrowheads="1"/>
          </p:cNvSpPr>
          <p:nvPr/>
        </p:nvSpPr>
        <p:spPr bwMode="auto">
          <a:xfrm rot="21290018">
            <a:off x="4586618" y="9294461"/>
            <a:ext cx="241417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900" b="1" dirty="0" smtClean="0">
                <a:solidFill>
                  <a:srgbClr val="C00000"/>
                </a:solidFill>
                <a:latin typeface="Comic Sans MS" pitchFamily="66" charset="0"/>
              </a:rPr>
              <a:t>Level:	       Date</a:t>
            </a:r>
            <a:r>
              <a:rPr lang="en-GB" altLang="en-US" sz="900" b="1" dirty="0">
                <a:solidFill>
                  <a:srgbClr val="C00000"/>
                </a:solidFill>
                <a:latin typeface="Comic Sans MS" pitchFamily="66" charset="0"/>
              </a:rPr>
              <a:t>:</a:t>
            </a:r>
          </a:p>
        </p:txBody>
      </p:sp>
      <p:sp>
        <p:nvSpPr>
          <p:cNvPr id="16" name="TextBox 22"/>
          <p:cNvSpPr txBox="1">
            <a:spLocks noChangeArrowheads="1"/>
          </p:cNvSpPr>
          <p:nvPr/>
        </p:nvSpPr>
        <p:spPr bwMode="auto">
          <a:xfrm rot="21375075">
            <a:off x="4420970" y="8055237"/>
            <a:ext cx="241417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800" b="1" dirty="0" smtClean="0">
                <a:solidFill>
                  <a:srgbClr val="C00000"/>
                </a:solidFill>
                <a:latin typeface="Comic Sans MS" pitchFamily="66" charset="0"/>
              </a:rPr>
              <a:t>Practical Assessment</a:t>
            </a:r>
            <a:r>
              <a:rPr lang="en-GB" altLang="en-US" sz="800" b="1" dirty="0">
                <a:solidFill>
                  <a:srgbClr val="C00000"/>
                </a:solidFill>
                <a:latin typeface="Comic Sans MS" pitchFamily="66" charset="0"/>
              </a:rPr>
              <a:t>: </a:t>
            </a:r>
            <a:r>
              <a:rPr lang="en-GB" altLang="en-US" sz="800" b="1" dirty="0" smtClean="0">
                <a:solidFill>
                  <a:srgbClr val="C00000"/>
                </a:solidFill>
                <a:latin typeface="Comic Sans MS" pitchFamily="66" charset="0"/>
              </a:rPr>
              <a:t>SA </a:t>
            </a:r>
            <a:r>
              <a:rPr lang="en-GB" altLang="en-US" sz="800" b="1" dirty="0">
                <a:solidFill>
                  <a:srgbClr val="C00000"/>
                </a:solidFill>
                <a:latin typeface="Comic Sans MS" pitchFamily="66" charset="0"/>
              </a:rPr>
              <a:t>/ PA / TA</a:t>
            </a: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r>
              <a:rPr lang="en-GB" altLang="en-US" sz="800" b="1" dirty="0" smtClean="0">
                <a:solidFill>
                  <a:srgbClr val="C00000"/>
                </a:solidFill>
                <a:latin typeface="Comic Sans MS" pitchFamily="66" charset="0"/>
              </a:rPr>
              <a:t>WWW</a:t>
            </a:r>
            <a:r>
              <a:rPr lang="en-GB" altLang="en-US" sz="800" b="1" dirty="0">
                <a:solidFill>
                  <a:srgbClr val="C00000"/>
                </a:solidFill>
                <a:latin typeface="Comic Sans MS" pitchFamily="66" charset="0"/>
              </a:rPr>
              <a:t>:</a:t>
            </a:r>
          </a:p>
          <a:p>
            <a:pPr eaLnBrk="1" hangingPunct="1">
              <a:spcBef>
                <a:spcPct val="0"/>
              </a:spcBef>
              <a:buFontTx/>
              <a:buNone/>
            </a:pPr>
            <a:endParaRPr lang="en-GB" altLang="en-US" sz="800" b="1" dirty="0" smtClean="0">
              <a:solidFill>
                <a:srgbClr val="C00000"/>
              </a:solidFill>
              <a:latin typeface="Comic Sans MS" pitchFamily="66" charset="0"/>
            </a:endParaRP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r>
              <a:rPr lang="en-GB" altLang="en-US" sz="800" b="1" dirty="0">
                <a:solidFill>
                  <a:srgbClr val="C00000"/>
                </a:solidFill>
                <a:latin typeface="Comic Sans MS" pitchFamily="66" charset="0"/>
              </a:rPr>
              <a:t> </a:t>
            </a:r>
            <a:r>
              <a:rPr lang="en-GB" altLang="en-US" sz="800" b="1" dirty="0" smtClean="0">
                <a:solidFill>
                  <a:srgbClr val="C00000"/>
                </a:solidFill>
                <a:latin typeface="Comic Sans MS" pitchFamily="66" charset="0"/>
              </a:rPr>
              <a:t>EBI</a:t>
            </a:r>
            <a:r>
              <a:rPr lang="en-GB" altLang="en-US" sz="800" b="1" dirty="0">
                <a:solidFill>
                  <a:srgbClr val="C00000"/>
                </a:solidFill>
                <a:latin typeface="Comic Sans MS" pitchFamily="66" charset="0"/>
              </a:rPr>
              <a:t>:</a:t>
            </a:r>
          </a:p>
        </p:txBody>
      </p:sp>
    </p:spTree>
    <p:extLst>
      <p:ext uri="{BB962C8B-B14F-4D97-AF65-F5344CB8AC3E}">
        <p14:creationId xmlns:p14="http://schemas.microsoft.com/office/powerpoint/2010/main" val="16939366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624" y="9489504"/>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Content Placeholder 2"/>
          <p:cNvSpPr txBox="1">
            <a:spLocks/>
          </p:cNvSpPr>
          <p:nvPr/>
        </p:nvSpPr>
        <p:spPr>
          <a:xfrm>
            <a:off x="188640" y="200472"/>
            <a:ext cx="6480720" cy="9433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GB" sz="2000" b="1" u="sng" dirty="0" smtClean="0"/>
              <a:t>Practical 6: Savoury Tarts</a:t>
            </a:r>
            <a:endParaRPr lang="en-GB" sz="2000" dirty="0"/>
          </a:p>
          <a:p>
            <a:pPr marL="0" indent="0">
              <a:spcBef>
                <a:spcPts val="0"/>
              </a:spcBef>
              <a:buNone/>
            </a:pPr>
            <a:r>
              <a:rPr lang="en-GB" sz="1200" dirty="0"/>
              <a:t> </a:t>
            </a:r>
            <a:endParaRPr lang="en-GB" sz="1200" dirty="0" smtClean="0"/>
          </a:p>
          <a:p>
            <a:pPr marL="0" indent="0">
              <a:spcBef>
                <a:spcPts val="0"/>
              </a:spcBef>
              <a:buNone/>
            </a:pPr>
            <a:r>
              <a:rPr lang="en-GB" sz="1200" b="1" dirty="0" smtClean="0"/>
              <a:t>Ingredients (for 12 tarts):</a:t>
            </a:r>
            <a:endParaRPr lang="en-GB" sz="1200" b="1" dirty="0"/>
          </a:p>
          <a:p>
            <a:pPr marL="0" indent="0">
              <a:spcBef>
                <a:spcPts val="0"/>
              </a:spcBef>
              <a:buNone/>
            </a:pPr>
            <a:r>
              <a:rPr lang="en-GB" sz="1200" b="1" dirty="0" smtClean="0"/>
              <a:t>For the Pastry</a:t>
            </a:r>
          </a:p>
          <a:p>
            <a:pPr marL="171450" indent="-171450">
              <a:spcBef>
                <a:spcPts val="0"/>
              </a:spcBef>
            </a:pPr>
            <a:r>
              <a:rPr lang="en-GB" sz="1200" dirty="0" smtClean="0"/>
              <a:t>200g plain flour</a:t>
            </a:r>
          </a:p>
          <a:p>
            <a:pPr marL="171450" indent="-171450">
              <a:spcBef>
                <a:spcPts val="0"/>
              </a:spcBef>
            </a:pPr>
            <a:r>
              <a:rPr lang="en-GB" sz="1200" dirty="0" smtClean="0"/>
              <a:t>100g fat</a:t>
            </a:r>
          </a:p>
          <a:p>
            <a:pPr marL="171450" indent="-171450">
              <a:spcBef>
                <a:spcPts val="0"/>
              </a:spcBef>
            </a:pPr>
            <a:r>
              <a:rPr lang="en-GB" sz="1200" dirty="0" smtClean="0"/>
              <a:t>2 tablespoons cold water</a:t>
            </a:r>
            <a:endParaRPr lang="en-GB" sz="1200" dirty="0"/>
          </a:p>
          <a:p>
            <a:pPr marL="0" indent="0">
              <a:spcBef>
                <a:spcPts val="0"/>
              </a:spcBef>
              <a:buNone/>
            </a:pPr>
            <a:r>
              <a:rPr lang="en-GB" sz="1200" b="1" dirty="0" smtClean="0"/>
              <a:t>For the Filling</a:t>
            </a:r>
            <a:endParaRPr lang="en-GB" sz="1200" b="1" dirty="0"/>
          </a:p>
          <a:p>
            <a:pPr marL="171450" indent="-171450">
              <a:spcBef>
                <a:spcPts val="0"/>
              </a:spcBef>
            </a:pPr>
            <a:r>
              <a:rPr lang="en-GB" sz="1200" dirty="0" smtClean="0"/>
              <a:t>2-3 ingredients of your choice</a:t>
            </a:r>
          </a:p>
          <a:p>
            <a:pPr marL="171450" indent="-171450">
              <a:spcBef>
                <a:spcPts val="0"/>
              </a:spcBef>
            </a:pPr>
            <a:r>
              <a:rPr lang="en-GB" sz="1200" dirty="0" smtClean="0"/>
              <a:t>1 egg</a:t>
            </a:r>
          </a:p>
          <a:p>
            <a:pPr marL="171450" indent="-171450">
              <a:spcBef>
                <a:spcPts val="0"/>
              </a:spcBef>
            </a:pPr>
            <a:r>
              <a:rPr lang="en-GB" sz="1200" dirty="0" smtClean="0"/>
              <a:t>75ml milk</a:t>
            </a:r>
            <a:endParaRPr lang="en-GB" sz="1200" dirty="0"/>
          </a:p>
          <a:p>
            <a:pPr marL="0" indent="0">
              <a:spcBef>
                <a:spcPts val="0"/>
              </a:spcBef>
              <a:buNone/>
            </a:pPr>
            <a:endParaRPr lang="en-GB" sz="1200" dirty="0" smtClean="0"/>
          </a:p>
          <a:p>
            <a:pPr marL="0" indent="0">
              <a:spcBef>
                <a:spcPts val="0"/>
              </a:spcBef>
              <a:buNone/>
            </a:pPr>
            <a:r>
              <a:rPr lang="en-GB" sz="1200" b="1" dirty="0"/>
              <a:t>Equipment:</a:t>
            </a:r>
          </a:p>
          <a:p>
            <a:pPr marL="171450" indent="-171450">
              <a:spcBef>
                <a:spcPts val="0"/>
              </a:spcBef>
            </a:pPr>
            <a:r>
              <a:rPr lang="en-GB" sz="1200" dirty="0"/>
              <a:t>Large mixing bowl</a:t>
            </a:r>
          </a:p>
          <a:p>
            <a:pPr marL="171450" indent="-171450">
              <a:spcBef>
                <a:spcPts val="0"/>
              </a:spcBef>
            </a:pPr>
            <a:r>
              <a:rPr lang="en-GB" sz="1200" dirty="0"/>
              <a:t>Jug</a:t>
            </a:r>
          </a:p>
          <a:p>
            <a:pPr marL="171450" indent="-171450">
              <a:spcBef>
                <a:spcPts val="0"/>
              </a:spcBef>
            </a:pPr>
            <a:r>
              <a:rPr lang="en-GB" sz="1200" dirty="0" smtClean="0"/>
              <a:t>Tablespoon</a:t>
            </a:r>
          </a:p>
          <a:p>
            <a:pPr marL="171450" indent="-171450">
              <a:spcBef>
                <a:spcPts val="0"/>
              </a:spcBef>
            </a:pPr>
            <a:r>
              <a:rPr lang="en-GB" sz="1200" dirty="0" smtClean="0"/>
              <a:t>Palette </a:t>
            </a:r>
            <a:r>
              <a:rPr lang="en-GB" sz="1200" dirty="0"/>
              <a:t>Knife</a:t>
            </a:r>
          </a:p>
          <a:p>
            <a:pPr marL="171450" indent="-171450">
              <a:spcBef>
                <a:spcPts val="0"/>
              </a:spcBef>
            </a:pPr>
            <a:r>
              <a:rPr lang="en-GB" sz="1200" dirty="0" smtClean="0"/>
              <a:t>Rolling Pin</a:t>
            </a:r>
          </a:p>
          <a:p>
            <a:pPr marL="171450" indent="-171450">
              <a:spcBef>
                <a:spcPts val="0"/>
              </a:spcBef>
            </a:pPr>
            <a:r>
              <a:rPr lang="en-GB" sz="1200" dirty="0" smtClean="0"/>
              <a:t>Cutter</a:t>
            </a:r>
            <a:endParaRPr lang="en-GB" sz="1200" dirty="0"/>
          </a:p>
          <a:p>
            <a:pPr marL="171450" indent="-171450">
              <a:spcBef>
                <a:spcPts val="0"/>
              </a:spcBef>
            </a:pPr>
            <a:r>
              <a:rPr lang="en-GB" sz="1200" dirty="0"/>
              <a:t>Fork</a:t>
            </a:r>
          </a:p>
          <a:p>
            <a:pPr marL="171450" indent="-171450">
              <a:spcBef>
                <a:spcPts val="0"/>
              </a:spcBef>
            </a:pPr>
            <a:r>
              <a:rPr lang="en-GB" sz="1200" dirty="0" smtClean="0"/>
              <a:t>Bun / Muffin Tin</a:t>
            </a:r>
            <a:endParaRPr lang="en-GB" sz="1200" dirty="0"/>
          </a:p>
          <a:p>
            <a:pPr marL="0" indent="0">
              <a:spcBef>
                <a:spcPts val="0"/>
              </a:spcBef>
              <a:buNone/>
            </a:pPr>
            <a:endParaRPr lang="en-GB" sz="1200" dirty="0" smtClean="0"/>
          </a:p>
          <a:p>
            <a:pPr marL="0" indent="0">
              <a:spcBef>
                <a:spcPts val="0"/>
              </a:spcBef>
              <a:buNone/>
            </a:pPr>
            <a:r>
              <a:rPr lang="en-GB" altLang="en-US" sz="1200" b="1" dirty="0"/>
              <a:t>Method:</a:t>
            </a:r>
          </a:p>
          <a:p>
            <a:pPr marL="228600" indent="-228600">
              <a:spcBef>
                <a:spcPts val="0"/>
              </a:spcBef>
              <a:buFont typeface="+mj-lt"/>
              <a:buAutoNum type="arabicPeriod"/>
            </a:pPr>
            <a:r>
              <a:rPr lang="en-GB" altLang="en-US" sz="1200" dirty="0" smtClean="0"/>
              <a:t>Prepare yourself and your equipment. Pre-heat </a:t>
            </a:r>
            <a:r>
              <a:rPr lang="en-GB" altLang="en-US" sz="1200" dirty="0"/>
              <a:t>your oven to 200°C</a:t>
            </a:r>
            <a:r>
              <a:rPr lang="en-GB" altLang="en-US" sz="1200" dirty="0" smtClean="0"/>
              <a:t>. </a:t>
            </a:r>
          </a:p>
          <a:p>
            <a:pPr marL="228600" lvl="0" indent="-228600">
              <a:spcBef>
                <a:spcPts val="0"/>
              </a:spcBef>
              <a:buFont typeface="+mj-lt"/>
              <a:buAutoNum type="arabicPeriod"/>
            </a:pPr>
            <a:r>
              <a:rPr lang="en-GB" altLang="en-US" sz="1200" dirty="0"/>
              <a:t>In a bowl, rub the fat into the flour until the mixture resembles breadcrumbs.</a:t>
            </a:r>
            <a:endParaRPr lang="en-GB" altLang="en-US" sz="1200" i="1" u="sng" dirty="0"/>
          </a:p>
          <a:p>
            <a:pPr marL="228600" lvl="0" indent="-228600">
              <a:spcBef>
                <a:spcPts val="0"/>
              </a:spcBef>
              <a:buFont typeface="+mj-lt"/>
              <a:buAutoNum type="arabicPeriod"/>
            </a:pPr>
            <a:r>
              <a:rPr lang="en-GB" sz="1200" dirty="0"/>
              <a:t>Make a well in the centre of the breadcrumb mixture and </a:t>
            </a:r>
            <a:r>
              <a:rPr lang="en-GB" sz="1200" dirty="0" smtClean="0"/>
              <a:t>add </a:t>
            </a:r>
            <a:r>
              <a:rPr lang="en-GB" sz="1200" dirty="0"/>
              <a:t>the cold </a:t>
            </a:r>
            <a:r>
              <a:rPr lang="en-GB" sz="1200" dirty="0" smtClean="0"/>
              <a:t>water. Use a </a:t>
            </a:r>
            <a:r>
              <a:rPr lang="en-GB" sz="1200" dirty="0"/>
              <a:t>palette knife </a:t>
            </a:r>
            <a:r>
              <a:rPr lang="en-GB" sz="1200" dirty="0" smtClean="0"/>
              <a:t>to mix it through.</a:t>
            </a:r>
            <a:endParaRPr lang="en-GB" sz="1200" dirty="0"/>
          </a:p>
          <a:p>
            <a:pPr marL="228600" lvl="0" indent="-228600">
              <a:spcBef>
                <a:spcPts val="0"/>
              </a:spcBef>
              <a:buFont typeface="+mj-lt"/>
              <a:buAutoNum type="arabicPeriod"/>
            </a:pPr>
            <a:r>
              <a:rPr lang="en-GB" altLang="en-US" sz="1200" dirty="0"/>
              <a:t>Bring the dough together with </a:t>
            </a:r>
            <a:r>
              <a:rPr lang="en-GB" altLang="en-US" sz="1200" dirty="0" smtClean="0"/>
              <a:t>your hands. If a dough does not form, gradually add a little more water and repeat the step.</a:t>
            </a:r>
          </a:p>
          <a:p>
            <a:pPr marL="228600" lvl="0" indent="-228600">
              <a:spcBef>
                <a:spcPts val="0"/>
              </a:spcBef>
              <a:buFont typeface="+mj-lt"/>
              <a:buAutoNum type="arabicPeriod"/>
            </a:pPr>
            <a:r>
              <a:rPr lang="en-GB" altLang="en-US" sz="1200" dirty="0" smtClean="0"/>
              <a:t>Transfer the dough to a lightly floured surface, and roll it out t</a:t>
            </a:r>
            <a:r>
              <a:rPr lang="en-GB" sz="1200" dirty="0" smtClean="0"/>
              <a:t>o the </a:t>
            </a:r>
            <a:r>
              <a:rPr lang="en-GB" sz="1200" dirty="0"/>
              <a:t>thickness of </a:t>
            </a:r>
            <a:r>
              <a:rPr lang="en-GB" sz="1200" dirty="0" smtClean="0"/>
              <a:t>a 2 pence coin using </a:t>
            </a:r>
            <a:r>
              <a:rPr lang="en-GB" sz="1200" dirty="0"/>
              <a:t>a rolling pin</a:t>
            </a:r>
            <a:r>
              <a:rPr lang="en-GB" altLang="en-US" sz="1200" dirty="0"/>
              <a:t>.</a:t>
            </a:r>
          </a:p>
          <a:p>
            <a:pPr marL="228600" lvl="0" indent="-228600">
              <a:spcBef>
                <a:spcPts val="0"/>
              </a:spcBef>
              <a:buFont typeface="+mj-lt"/>
              <a:buAutoNum type="arabicPeriod"/>
            </a:pPr>
            <a:r>
              <a:rPr lang="en-GB" altLang="en-US" sz="1200" dirty="0"/>
              <a:t>Cut out the </a:t>
            </a:r>
            <a:r>
              <a:rPr lang="en-GB" altLang="en-US" sz="1200" dirty="0" smtClean="0"/>
              <a:t>dough using a cutter, </a:t>
            </a:r>
            <a:r>
              <a:rPr lang="en-GB" altLang="en-US" sz="1200" dirty="0"/>
              <a:t>and place the </a:t>
            </a:r>
            <a:r>
              <a:rPr lang="en-GB" altLang="en-US" sz="1200" dirty="0" smtClean="0"/>
              <a:t> pastry circles </a:t>
            </a:r>
            <a:r>
              <a:rPr lang="en-GB" altLang="en-US" sz="1200" dirty="0"/>
              <a:t>in a </a:t>
            </a:r>
            <a:r>
              <a:rPr lang="en-GB" altLang="en-US" sz="1200" dirty="0" smtClean="0"/>
              <a:t>bun / muffin tin</a:t>
            </a:r>
            <a:r>
              <a:rPr lang="en-GB" altLang="en-US" sz="1200" dirty="0"/>
              <a:t>.</a:t>
            </a:r>
          </a:p>
          <a:p>
            <a:pPr marL="228600" lvl="0" indent="-228600">
              <a:spcBef>
                <a:spcPts val="0"/>
              </a:spcBef>
              <a:buFont typeface="+mj-lt"/>
              <a:buAutoNum type="arabicPeriod"/>
            </a:pPr>
            <a:r>
              <a:rPr lang="en-GB" sz="1200" dirty="0"/>
              <a:t>In a jug, beat </a:t>
            </a:r>
            <a:r>
              <a:rPr lang="en-GB" sz="1200" dirty="0" smtClean="0"/>
              <a:t>the egg and milk together using </a:t>
            </a:r>
            <a:r>
              <a:rPr lang="en-GB" sz="1200" dirty="0"/>
              <a:t>a fork.</a:t>
            </a:r>
          </a:p>
          <a:p>
            <a:pPr marL="228600" lvl="0" indent="-228600">
              <a:spcBef>
                <a:spcPts val="0"/>
              </a:spcBef>
              <a:buFont typeface="+mj-lt"/>
              <a:buAutoNum type="arabicPeriod"/>
            </a:pPr>
            <a:r>
              <a:rPr lang="en-GB" sz="1200" dirty="0"/>
              <a:t>Add your additional ingredients to the tart cases. </a:t>
            </a:r>
            <a:r>
              <a:rPr lang="en-GB" sz="1200" dirty="0" smtClean="0"/>
              <a:t>Then carefully </a:t>
            </a:r>
            <a:r>
              <a:rPr lang="en-GB" sz="1200" dirty="0"/>
              <a:t>pour the egg/milk mixture over the top. </a:t>
            </a:r>
          </a:p>
          <a:p>
            <a:pPr marL="228600" lvl="0" indent="-228600">
              <a:spcBef>
                <a:spcPts val="0"/>
              </a:spcBef>
              <a:buFont typeface="+mj-lt"/>
              <a:buAutoNum type="arabicPeriod"/>
            </a:pPr>
            <a:r>
              <a:rPr lang="en-GB" sz="1200" dirty="0"/>
              <a:t>Place the tarts in the oven for 10-15 minutes. When </a:t>
            </a:r>
            <a:r>
              <a:rPr lang="en-GB" sz="1200" dirty="0" smtClean="0"/>
              <a:t>cooked and slightly golden, </a:t>
            </a:r>
            <a:r>
              <a:rPr lang="en-GB" sz="1200" dirty="0"/>
              <a:t>remove </a:t>
            </a:r>
            <a:r>
              <a:rPr lang="en-GB" sz="1200" dirty="0" smtClean="0"/>
              <a:t>them from </a:t>
            </a:r>
            <a:r>
              <a:rPr lang="en-GB" sz="1200" dirty="0"/>
              <a:t>the oven and allow to cool.</a:t>
            </a:r>
            <a:endParaRPr lang="en-GB" altLang="en-US" sz="1200" b="1" dirty="0">
              <a:solidFill>
                <a:srgbClr val="FF0000"/>
              </a:solidFill>
            </a:endParaRPr>
          </a:p>
          <a:p>
            <a:pPr marL="228600" indent="-228600">
              <a:spcBef>
                <a:spcPts val="0"/>
              </a:spcBef>
              <a:buFont typeface="+mj-lt"/>
              <a:buAutoNum type="arabicPeriod"/>
            </a:pPr>
            <a:r>
              <a:rPr lang="en-GB" altLang="en-US" sz="1200" b="1" dirty="0" smtClean="0">
                <a:solidFill>
                  <a:srgbClr val="FF0000"/>
                </a:solidFill>
              </a:rPr>
              <a:t>When </a:t>
            </a:r>
            <a:r>
              <a:rPr lang="en-GB" altLang="en-US" sz="1200" b="1" dirty="0">
                <a:solidFill>
                  <a:srgbClr val="FF0000"/>
                </a:solidFill>
              </a:rPr>
              <a:t>your </a:t>
            </a:r>
            <a:r>
              <a:rPr lang="en-GB" altLang="en-US" sz="1200" b="1" dirty="0" smtClean="0">
                <a:solidFill>
                  <a:srgbClr val="FF0000"/>
                </a:solidFill>
              </a:rPr>
              <a:t>tarts </a:t>
            </a:r>
            <a:r>
              <a:rPr lang="en-GB" altLang="en-US" sz="1200" b="1" dirty="0">
                <a:solidFill>
                  <a:srgbClr val="FF0000"/>
                </a:solidFill>
              </a:rPr>
              <a:t>are cooking, wash up your equipment and clean your work areas.</a:t>
            </a:r>
          </a:p>
          <a:p>
            <a:pPr marL="0" indent="0">
              <a:spcBef>
                <a:spcPts val="0"/>
              </a:spcBef>
              <a:buNone/>
            </a:pPr>
            <a:endParaRPr lang="en-GB" sz="1200" dirty="0" smtClean="0"/>
          </a:p>
          <a:p>
            <a:pPr marL="0" indent="0">
              <a:spcBef>
                <a:spcPts val="0"/>
              </a:spcBef>
              <a:buNone/>
            </a:pPr>
            <a:r>
              <a:rPr lang="en-GB" sz="1200" b="1" dirty="0" smtClean="0"/>
              <a:t>Recipe Modifications:</a:t>
            </a:r>
            <a:endParaRPr lang="en-GB" sz="1200" dirty="0" smtClean="0"/>
          </a:p>
          <a:p>
            <a:pPr marL="0" indent="0">
              <a:spcBef>
                <a:spcPts val="0"/>
              </a:spcBef>
              <a:buNone/>
            </a:pPr>
            <a:r>
              <a:rPr lang="en-GB" sz="1200" b="1" dirty="0" smtClean="0"/>
              <a:t>What additional ingredients are you going to add to your savoury tarts? Why?</a:t>
            </a:r>
          </a:p>
          <a:p>
            <a:pPr marL="0" indent="0">
              <a:lnSpc>
                <a:spcPct val="150000"/>
              </a:lnSpc>
              <a:spcBef>
                <a:spcPts val="0"/>
              </a:spcBef>
              <a:buNone/>
            </a:pPr>
            <a:r>
              <a:rPr lang="en-GB" sz="1200" dirty="0" smtClean="0"/>
              <a:t>_____________________________________________________</a:t>
            </a:r>
          </a:p>
          <a:p>
            <a:pPr marL="0" indent="0">
              <a:lnSpc>
                <a:spcPct val="150000"/>
              </a:lnSpc>
              <a:spcBef>
                <a:spcPts val="0"/>
              </a:spcBef>
              <a:buNone/>
            </a:pPr>
            <a:r>
              <a:rPr lang="en-GB" sz="1200" dirty="0" smtClean="0"/>
              <a:t>_____________________________________________________</a:t>
            </a:r>
          </a:p>
          <a:p>
            <a:pPr marL="0" indent="0">
              <a:lnSpc>
                <a:spcPct val="150000"/>
              </a:lnSpc>
              <a:spcBef>
                <a:spcPts val="0"/>
              </a:spcBef>
              <a:buNone/>
            </a:pPr>
            <a:r>
              <a:rPr lang="en-GB" sz="1200" dirty="0" smtClean="0"/>
              <a:t>_____________________________________________________</a:t>
            </a:r>
          </a:p>
          <a:p>
            <a:pPr marL="0" indent="0">
              <a:lnSpc>
                <a:spcPct val="150000"/>
              </a:lnSpc>
              <a:spcBef>
                <a:spcPts val="0"/>
              </a:spcBef>
              <a:buNone/>
            </a:pPr>
            <a:r>
              <a:rPr lang="en-GB" sz="1200" dirty="0" smtClean="0"/>
              <a:t>_____________________________________________________</a:t>
            </a:r>
          </a:p>
          <a:p>
            <a:pPr marL="0" indent="0">
              <a:lnSpc>
                <a:spcPct val="150000"/>
              </a:lnSpc>
              <a:spcBef>
                <a:spcPts val="0"/>
              </a:spcBef>
              <a:buNone/>
            </a:pPr>
            <a:r>
              <a:rPr lang="en-GB" sz="1200" dirty="0" smtClean="0"/>
              <a:t>_____________________________________________________</a:t>
            </a:r>
            <a:endParaRPr lang="en-GB" sz="1200" dirty="0"/>
          </a:p>
          <a:p>
            <a:pPr marL="0" indent="0">
              <a:lnSpc>
                <a:spcPct val="150000"/>
              </a:lnSpc>
              <a:spcBef>
                <a:spcPts val="0"/>
              </a:spcBef>
              <a:buNone/>
            </a:pPr>
            <a:r>
              <a:rPr lang="en-GB" sz="1200" dirty="0" smtClean="0"/>
              <a:t>_____________________________________________________</a:t>
            </a:r>
            <a:endParaRPr lang="en-GB" sz="1200" dirty="0"/>
          </a:p>
        </p:txBody>
      </p:sp>
      <p:graphicFrame>
        <p:nvGraphicFramePr>
          <p:cNvPr id="10" name="Table 9"/>
          <p:cNvGraphicFramePr>
            <a:graphicFrameLocks noGrp="1"/>
          </p:cNvGraphicFramePr>
          <p:nvPr>
            <p:extLst>
              <p:ext uri="{D42A27DB-BD31-4B8C-83A1-F6EECF244321}">
                <p14:modId xmlns:p14="http://schemas.microsoft.com/office/powerpoint/2010/main" val="2877885309"/>
              </p:ext>
            </p:extLst>
          </p:nvPr>
        </p:nvGraphicFramePr>
        <p:xfrm>
          <a:off x="4005065" y="704528"/>
          <a:ext cx="2664296" cy="3749040"/>
        </p:xfrm>
        <a:graphic>
          <a:graphicData uri="http://schemas.openxmlformats.org/drawingml/2006/table">
            <a:tbl>
              <a:tblPr firstRow="1" bandRow="1">
                <a:tableStyleId>{ED083AE6-46FA-4A59-8FB0-9F97EB10719F}</a:tableStyleId>
              </a:tblPr>
              <a:tblGrid>
                <a:gridCol w="2416551">
                  <a:extLst>
                    <a:ext uri="{9D8B030D-6E8A-4147-A177-3AD203B41FA5}">
                      <a16:colId xmlns:a16="http://schemas.microsoft.com/office/drawing/2014/main" val="20000"/>
                    </a:ext>
                  </a:extLst>
                </a:gridCol>
                <a:gridCol w="247745">
                  <a:extLst>
                    <a:ext uri="{9D8B030D-6E8A-4147-A177-3AD203B41FA5}">
                      <a16:colId xmlns:a16="http://schemas.microsoft.com/office/drawing/2014/main" val="20001"/>
                    </a:ext>
                  </a:extLst>
                </a:gridCol>
              </a:tblGrid>
              <a:tr h="0">
                <a:tc>
                  <a:txBody>
                    <a:bodyPr/>
                    <a:lstStyle/>
                    <a:p>
                      <a:r>
                        <a:rPr lang="en-GB" sz="1200" dirty="0" smtClean="0"/>
                        <a:t>Skills Shown</a:t>
                      </a:r>
                      <a:endParaRPr lang="en-GB" sz="1200" b="1" dirty="0"/>
                    </a:p>
                  </a:txBody>
                  <a:tcPr/>
                </a:tc>
                <a:tc>
                  <a:txBody>
                    <a:bodyPr/>
                    <a:lstStyle/>
                    <a:p>
                      <a:pPr marL="171450" indent="-171450" algn="ctr">
                        <a:buFont typeface="Wingdings" panose="05000000000000000000" pitchFamily="2" charset="2"/>
                        <a:buChar char="ü"/>
                      </a:pPr>
                      <a:r>
                        <a:rPr lang="en-GB" sz="1200" dirty="0" smtClean="0"/>
                        <a:t> </a:t>
                      </a:r>
                      <a:endParaRPr lang="en-GB" sz="1200" dirty="0"/>
                    </a:p>
                  </a:txBody>
                  <a:tcPr anchor="ctr"/>
                </a:tc>
                <a:extLst>
                  <a:ext uri="{0D108BD9-81ED-4DB2-BD59-A6C34878D82A}">
                    <a16:rowId xmlns:a16="http://schemas.microsoft.com/office/drawing/2014/main" val="10000"/>
                  </a:ext>
                </a:extLst>
              </a:tr>
              <a:tr h="0">
                <a:tc>
                  <a:txBody>
                    <a:bodyPr/>
                    <a:lstStyle/>
                    <a:p>
                      <a:r>
                        <a:rPr lang="en-GB" sz="1200" dirty="0" smtClean="0"/>
                        <a:t>Weighing ingredients</a:t>
                      </a:r>
                      <a:endParaRPr lang="en-GB" sz="1200" dirty="0"/>
                    </a:p>
                  </a:txBody>
                  <a:tcPr/>
                </a:tc>
                <a:tc>
                  <a:txBody>
                    <a:bodyPr/>
                    <a:lstStyle/>
                    <a:p>
                      <a:endParaRPr lang="en-GB" sz="1200" dirty="0"/>
                    </a:p>
                  </a:txBody>
                  <a:tcPr/>
                </a:tc>
                <a:extLst>
                  <a:ext uri="{0D108BD9-81ED-4DB2-BD59-A6C34878D82A}">
                    <a16:rowId xmlns:a16="http://schemas.microsoft.com/office/drawing/2014/main" val="10001"/>
                  </a:ext>
                </a:extLst>
              </a:tr>
              <a:tr h="0">
                <a:tc>
                  <a:txBody>
                    <a:bodyPr/>
                    <a:lstStyle/>
                    <a:p>
                      <a:r>
                        <a:rPr lang="en-GB" sz="1200" dirty="0" smtClean="0"/>
                        <a:t>Rubbing in</a:t>
                      </a:r>
                      <a:endParaRPr lang="en-GB" sz="1200" dirty="0"/>
                    </a:p>
                  </a:txBody>
                  <a:tcPr/>
                </a:tc>
                <a:tc>
                  <a:txBody>
                    <a:bodyPr/>
                    <a:lstStyle/>
                    <a:p>
                      <a:endParaRPr lang="en-GB" sz="1200" dirty="0"/>
                    </a:p>
                  </a:txBody>
                  <a:tcPr/>
                </a:tc>
                <a:extLst>
                  <a:ext uri="{0D108BD9-81ED-4DB2-BD59-A6C34878D82A}">
                    <a16:rowId xmlns:a16="http://schemas.microsoft.com/office/drawing/2014/main" val="10002"/>
                  </a:ext>
                </a:extLst>
              </a:tr>
              <a:tr h="0">
                <a:tc>
                  <a:txBody>
                    <a:bodyPr/>
                    <a:lstStyle/>
                    <a:p>
                      <a:r>
                        <a:rPr lang="en-GB" sz="1200" dirty="0" smtClean="0"/>
                        <a:t>Combining ingredients</a:t>
                      </a:r>
                      <a:endParaRPr lang="en-GB" sz="1200" dirty="0"/>
                    </a:p>
                  </a:txBody>
                  <a:tcPr/>
                </a:tc>
                <a:tc>
                  <a:txBody>
                    <a:bodyPr/>
                    <a:lstStyle/>
                    <a:p>
                      <a:endParaRPr lang="en-GB" sz="1200" dirty="0"/>
                    </a:p>
                  </a:txBody>
                  <a:tcPr/>
                </a:tc>
                <a:extLst>
                  <a:ext uri="{0D108BD9-81ED-4DB2-BD59-A6C34878D82A}">
                    <a16:rowId xmlns:a16="http://schemas.microsoft.com/office/drawing/2014/main" val="10003"/>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Rolling Out</a:t>
                      </a:r>
                    </a:p>
                  </a:txBody>
                  <a:tcPr/>
                </a:tc>
                <a:tc>
                  <a:txBody>
                    <a:bodyPr/>
                    <a:lstStyle/>
                    <a:p>
                      <a:endParaRPr lang="en-GB" sz="1200" dirty="0"/>
                    </a:p>
                  </a:txBody>
                  <a:tcPr/>
                </a:tc>
                <a:extLst>
                  <a:ext uri="{0D108BD9-81ED-4DB2-BD59-A6C34878D82A}">
                    <a16:rowId xmlns:a16="http://schemas.microsoft.com/office/drawing/2014/main" val="10004"/>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Measuring thickness</a:t>
                      </a:r>
                    </a:p>
                  </a:txBody>
                  <a:tcPr/>
                </a:tc>
                <a:tc>
                  <a:txBody>
                    <a:bodyPr/>
                    <a:lstStyle/>
                    <a:p>
                      <a:endParaRPr lang="en-GB" sz="1200" dirty="0"/>
                    </a:p>
                  </a:txBody>
                  <a:tcPr/>
                </a:tc>
                <a:extLst>
                  <a:ext uri="{0D108BD9-81ED-4DB2-BD59-A6C34878D82A}">
                    <a16:rowId xmlns:a16="http://schemas.microsoft.com/office/drawing/2014/main" val="10005"/>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Cutting</a:t>
                      </a:r>
                    </a:p>
                  </a:txBody>
                  <a:tcPr/>
                </a:tc>
                <a:tc>
                  <a:txBody>
                    <a:bodyPr/>
                    <a:lstStyle/>
                    <a:p>
                      <a:endParaRPr lang="en-GB" sz="1200" dirty="0"/>
                    </a:p>
                  </a:txBody>
                  <a:tcPr/>
                </a:tc>
                <a:extLst>
                  <a:ext uri="{0D108BD9-81ED-4DB2-BD59-A6C34878D82A}">
                    <a16:rowId xmlns:a16="http://schemas.microsoft.com/office/drawing/2014/main" val="10006"/>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Beating</a:t>
                      </a:r>
                    </a:p>
                  </a:txBody>
                  <a:tcPr/>
                </a:tc>
                <a:tc>
                  <a:txBody>
                    <a:bodyPr/>
                    <a:lstStyle/>
                    <a:p>
                      <a:endParaRPr lang="en-GB" sz="1200" dirty="0"/>
                    </a:p>
                  </a:txBody>
                  <a:tcPr/>
                </a:tc>
                <a:extLst>
                  <a:ext uri="{0D108BD9-81ED-4DB2-BD59-A6C34878D82A}">
                    <a16:rowId xmlns:a16="http://schemas.microsoft.com/office/drawing/2014/main" val="10007"/>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Use of</a:t>
                      </a:r>
                      <a:r>
                        <a:rPr lang="en-GB" sz="1200" baseline="0" dirty="0" smtClean="0"/>
                        <a:t> the oven</a:t>
                      </a:r>
                      <a:endParaRPr lang="en-GB" sz="1200" dirty="0" smtClean="0"/>
                    </a:p>
                  </a:txBody>
                  <a:tcPr/>
                </a:tc>
                <a:tc>
                  <a:txBody>
                    <a:bodyPr/>
                    <a:lstStyle/>
                    <a:p>
                      <a:endParaRPr lang="en-GB" sz="1200" dirty="0"/>
                    </a:p>
                  </a:txBody>
                  <a:tcPr/>
                </a:tc>
                <a:extLst>
                  <a:ext uri="{0D108BD9-81ED-4DB2-BD59-A6C34878D82A}">
                    <a16:rowId xmlns:a16="http://schemas.microsoft.com/office/drawing/2014/main" val="10008"/>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p>
                  </a:txBody>
                  <a:tcPr/>
                </a:tc>
                <a:tc>
                  <a:txBody>
                    <a:bodyPr/>
                    <a:lstStyle/>
                    <a:p>
                      <a:endParaRPr lang="en-GB" sz="1200" dirty="0"/>
                    </a:p>
                  </a:txBody>
                  <a:tcPr/>
                </a:tc>
                <a:extLst>
                  <a:ext uri="{0D108BD9-81ED-4DB2-BD59-A6C34878D82A}">
                    <a16:rowId xmlns:a16="http://schemas.microsoft.com/office/drawing/2014/main" val="10009"/>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p>
                  </a:txBody>
                  <a:tcPr/>
                </a:tc>
                <a:tc>
                  <a:txBody>
                    <a:bodyPr/>
                    <a:lstStyle/>
                    <a:p>
                      <a:endParaRPr lang="en-GB" sz="1200" dirty="0"/>
                    </a:p>
                  </a:txBody>
                  <a:tcPr/>
                </a:tc>
                <a:extLst>
                  <a:ext uri="{0D108BD9-81ED-4DB2-BD59-A6C34878D82A}">
                    <a16:rowId xmlns:a16="http://schemas.microsoft.com/office/drawing/2014/main" val="10010"/>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p>
                  </a:txBody>
                  <a:tcPr/>
                </a:tc>
                <a:tc>
                  <a:txBody>
                    <a:bodyPr/>
                    <a:lstStyle/>
                    <a:p>
                      <a:endParaRPr lang="en-GB" sz="1200" dirty="0"/>
                    </a:p>
                  </a:txBody>
                  <a:tcPr/>
                </a:tc>
                <a:extLst>
                  <a:ext uri="{0D108BD9-81ED-4DB2-BD59-A6C34878D82A}">
                    <a16:rowId xmlns:a16="http://schemas.microsoft.com/office/drawing/2014/main" val="10011"/>
                  </a:ext>
                </a:extLst>
              </a:tr>
              <a:tr h="0">
                <a:tc gridSpan="2">
                  <a:txBody>
                    <a:bodyPr/>
                    <a:lstStyle/>
                    <a:p>
                      <a:pPr algn="ctr"/>
                      <a:r>
                        <a:rPr lang="en-GB" sz="1200" b="1" dirty="0" smtClean="0">
                          <a:solidFill>
                            <a:srgbClr val="FF0000"/>
                          </a:solidFill>
                        </a:rPr>
                        <a:t>REMINDER: Complete the ‘My Practical Learning Journey’ page for skills used.</a:t>
                      </a:r>
                      <a:endParaRPr lang="en-GB" sz="1200" b="1" dirty="0">
                        <a:solidFill>
                          <a:srgbClr val="FF0000"/>
                        </a:solidFill>
                      </a:endParaRPr>
                    </a:p>
                  </a:txBody>
                  <a:tcPr/>
                </a:tc>
                <a:tc hMerge="1">
                  <a:txBody>
                    <a:bodyPr/>
                    <a:lstStyle/>
                    <a:p>
                      <a:endParaRPr lang="en-GB" sz="1200" dirty="0"/>
                    </a:p>
                  </a:txBody>
                  <a:tcPr/>
                </a:tc>
                <a:extLst>
                  <a:ext uri="{0D108BD9-81ED-4DB2-BD59-A6C34878D82A}">
                    <a16:rowId xmlns:a16="http://schemas.microsoft.com/office/drawing/2014/main" val="10012"/>
                  </a:ext>
                </a:extLst>
              </a:tr>
            </a:tbl>
          </a:graphicData>
        </a:graphic>
      </p:graphicFrame>
      <p:sp>
        <p:nvSpPr>
          <p:cNvPr id="2" name="Rectangle 1"/>
          <p:cNvSpPr/>
          <p:nvPr/>
        </p:nvSpPr>
        <p:spPr>
          <a:xfrm>
            <a:off x="2404531" y="3261682"/>
            <a:ext cx="1368861" cy="646331"/>
          </a:xfrm>
          <a:prstGeom prst="rect">
            <a:avLst/>
          </a:prstGeom>
        </p:spPr>
        <p:txBody>
          <a:bodyPr wrap="square">
            <a:spAutoFit/>
          </a:bodyPr>
          <a:lstStyle/>
          <a:p>
            <a:pPr algn="ctr"/>
            <a:r>
              <a:rPr lang="en-GB" sz="1200" dirty="0" smtClean="0">
                <a:solidFill>
                  <a:srgbClr val="FF0000"/>
                </a:solidFill>
              </a:rPr>
              <a:t>Make a note of any additional skills you use</a:t>
            </a:r>
            <a:endParaRPr lang="en-GB" sz="1200" dirty="0">
              <a:solidFill>
                <a:srgbClr val="FF0000"/>
              </a:solidFill>
            </a:endParaRPr>
          </a:p>
        </p:txBody>
      </p:sp>
      <p:sp>
        <p:nvSpPr>
          <p:cNvPr id="3" name="Left Brace 2"/>
          <p:cNvSpPr/>
          <p:nvPr/>
        </p:nvSpPr>
        <p:spPr>
          <a:xfrm>
            <a:off x="3645025" y="3152800"/>
            <a:ext cx="288032" cy="864096"/>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pic>
        <p:nvPicPr>
          <p:cNvPr id="11" name="Picture 9" descr="http://www.psdgraphics.com/wp-content/uploads/2009/04/sticky-notes.jpg">
            <a:hlinkClick r:id="rId3"/>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3780337" y="7904417"/>
            <a:ext cx="3512839" cy="205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23"/>
          <p:cNvSpPr txBox="1">
            <a:spLocks noChangeArrowheads="1"/>
          </p:cNvSpPr>
          <p:nvPr/>
        </p:nvSpPr>
        <p:spPr bwMode="auto">
          <a:xfrm rot="21290018">
            <a:off x="4586618" y="9294461"/>
            <a:ext cx="241417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900" b="1" dirty="0" smtClean="0">
                <a:solidFill>
                  <a:srgbClr val="C00000"/>
                </a:solidFill>
                <a:latin typeface="Comic Sans MS" pitchFamily="66" charset="0"/>
              </a:rPr>
              <a:t>Level:	       Date</a:t>
            </a:r>
            <a:r>
              <a:rPr lang="en-GB" altLang="en-US" sz="900" b="1" dirty="0">
                <a:solidFill>
                  <a:srgbClr val="C00000"/>
                </a:solidFill>
                <a:latin typeface="Comic Sans MS" pitchFamily="66" charset="0"/>
              </a:rPr>
              <a:t>:</a:t>
            </a:r>
          </a:p>
        </p:txBody>
      </p:sp>
      <p:sp>
        <p:nvSpPr>
          <p:cNvPr id="14" name="TextBox 22"/>
          <p:cNvSpPr txBox="1">
            <a:spLocks noChangeArrowheads="1"/>
          </p:cNvSpPr>
          <p:nvPr/>
        </p:nvSpPr>
        <p:spPr bwMode="auto">
          <a:xfrm rot="21375075">
            <a:off x="4420970" y="8055237"/>
            <a:ext cx="241417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800" b="1" dirty="0" smtClean="0">
                <a:solidFill>
                  <a:srgbClr val="C00000"/>
                </a:solidFill>
                <a:latin typeface="Comic Sans MS" pitchFamily="66" charset="0"/>
              </a:rPr>
              <a:t>Practical Assessment</a:t>
            </a:r>
            <a:r>
              <a:rPr lang="en-GB" altLang="en-US" sz="800" b="1" dirty="0">
                <a:solidFill>
                  <a:srgbClr val="C00000"/>
                </a:solidFill>
                <a:latin typeface="Comic Sans MS" pitchFamily="66" charset="0"/>
              </a:rPr>
              <a:t>: </a:t>
            </a:r>
            <a:r>
              <a:rPr lang="en-GB" altLang="en-US" sz="800" b="1" dirty="0" smtClean="0">
                <a:solidFill>
                  <a:srgbClr val="C00000"/>
                </a:solidFill>
                <a:latin typeface="Comic Sans MS" pitchFamily="66" charset="0"/>
              </a:rPr>
              <a:t>SA </a:t>
            </a:r>
            <a:r>
              <a:rPr lang="en-GB" altLang="en-US" sz="800" b="1" dirty="0">
                <a:solidFill>
                  <a:srgbClr val="C00000"/>
                </a:solidFill>
                <a:latin typeface="Comic Sans MS" pitchFamily="66" charset="0"/>
              </a:rPr>
              <a:t>/ PA / TA</a:t>
            </a: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r>
              <a:rPr lang="en-GB" altLang="en-US" sz="800" b="1" dirty="0" smtClean="0">
                <a:solidFill>
                  <a:srgbClr val="C00000"/>
                </a:solidFill>
                <a:latin typeface="Comic Sans MS" pitchFamily="66" charset="0"/>
              </a:rPr>
              <a:t>WWW</a:t>
            </a:r>
            <a:r>
              <a:rPr lang="en-GB" altLang="en-US" sz="800" b="1" dirty="0">
                <a:solidFill>
                  <a:srgbClr val="C00000"/>
                </a:solidFill>
                <a:latin typeface="Comic Sans MS" pitchFamily="66" charset="0"/>
              </a:rPr>
              <a:t>:</a:t>
            </a:r>
          </a:p>
          <a:p>
            <a:pPr eaLnBrk="1" hangingPunct="1">
              <a:spcBef>
                <a:spcPct val="0"/>
              </a:spcBef>
              <a:buFontTx/>
              <a:buNone/>
            </a:pPr>
            <a:endParaRPr lang="en-GB" altLang="en-US" sz="800" b="1" dirty="0" smtClean="0">
              <a:solidFill>
                <a:srgbClr val="C00000"/>
              </a:solidFill>
              <a:latin typeface="Comic Sans MS" pitchFamily="66" charset="0"/>
            </a:endParaRP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r>
              <a:rPr lang="en-GB" altLang="en-US" sz="800" b="1" dirty="0">
                <a:solidFill>
                  <a:srgbClr val="C00000"/>
                </a:solidFill>
                <a:latin typeface="Comic Sans MS" pitchFamily="66" charset="0"/>
              </a:rPr>
              <a:t> </a:t>
            </a:r>
            <a:r>
              <a:rPr lang="en-GB" altLang="en-US" sz="800" b="1" dirty="0" smtClean="0">
                <a:solidFill>
                  <a:srgbClr val="C00000"/>
                </a:solidFill>
                <a:latin typeface="Comic Sans MS" pitchFamily="66" charset="0"/>
              </a:rPr>
              <a:t>EBI</a:t>
            </a:r>
            <a:r>
              <a:rPr lang="en-GB" altLang="en-US" sz="800" b="1" dirty="0">
                <a:solidFill>
                  <a:srgbClr val="C00000"/>
                </a:solidFill>
                <a:latin typeface="Comic Sans MS" pitchFamily="66" charset="0"/>
              </a:rPr>
              <a:t>:</a:t>
            </a:r>
          </a:p>
        </p:txBody>
      </p:sp>
    </p:spTree>
    <p:extLst>
      <p:ext uri="{BB962C8B-B14F-4D97-AF65-F5344CB8AC3E}">
        <p14:creationId xmlns:p14="http://schemas.microsoft.com/office/powerpoint/2010/main" val="39214728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624" y="9489504"/>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Content Placeholder 2"/>
          <p:cNvSpPr txBox="1">
            <a:spLocks/>
          </p:cNvSpPr>
          <p:nvPr/>
        </p:nvSpPr>
        <p:spPr>
          <a:xfrm>
            <a:off x="188640" y="200472"/>
            <a:ext cx="6480720" cy="9433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GB" sz="2000" b="1" u="sng" dirty="0" smtClean="0"/>
              <a:t>Practical 7: Fruity Cakes</a:t>
            </a:r>
            <a:endParaRPr lang="en-GB" sz="2000" dirty="0"/>
          </a:p>
          <a:p>
            <a:pPr marL="0" indent="0">
              <a:spcBef>
                <a:spcPts val="0"/>
              </a:spcBef>
              <a:buNone/>
            </a:pPr>
            <a:r>
              <a:rPr lang="en-GB" sz="1200" dirty="0"/>
              <a:t> </a:t>
            </a:r>
            <a:endParaRPr lang="en-GB" sz="1200" dirty="0" smtClean="0"/>
          </a:p>
          <a:p>
            <a:pPr marL="0" indent="0">
              <a:spcBef>
                <a:spcPts val="0"/>
              </a:spcBef>
              <a:buNone/>
            </a:pPr>
            <a:r>
              <a:rPr lang="en-GB" sz="1200" b="1" dirty="0" smtClean="0"/>
              <a:t>Ingredients (for 12 cakes):</a:t>
            </a:r>
          </a:p>
          <a:p>
            <a:pPr marL="171450" indent="-171450">
              <a:spcBef>
                <a:spcPts val="0"/>
              </a:spcBef>
            </a:pPr>
            <a:r>
              <a:rPr lang="en-GB" sz="1200" dirty="0"/>
              <a:t>1</a:t>
            </a:r>
            <a:r>
              <a:rPr lang="en-GB" sz="1200" dirty="0" smtClean="0"/>
              <a:t>00g self-raising flour</a:t>
            </a:r>
          </a:p>
          <a:p>
            <a:pPr marL="171450" indent="-171450">
              <a:spcBef>
                <a:spcPts val="0"/>
              </a:spcBef>
            </a:pPr>
            <a:r>
              <a:rPr lang="en-GB" sz="1200" dirty="0" smtClean="0"/>
              <a:t>100g caster sugar</a:t>
            </a:r>
          </a:p>
          <a:p>
            <a:pPr marL="171450" indent="-171450">
              <a:spcBef>
                <a:spcPts val="0"/>
              </a:spcBef>
            </a:pPr>
            <a:r>
              <a:rPr lang="en-GB" sz="1200" dirty="0" smtClean="0"/>
              <a:t>100g fat</a:t>
            </a:r>
          </a:p>
          <a:p>
            <a:pPr marL="171450" indent="-171450">
              <a:spcBef>
                <a:spcPts val="0"/>
              </a:spcBef>
            </a:pPr>
            <a:r>
              <a:rPr lang="en-GB" sz="1200" dirty="0" smtClean="0"/>
              <a:t>2 eggs</a:t>
            </a:r>
          </a:p>
          <a:p>
            <a:pPr marL="171450" indent="-171450">
              <a:spcBef>
                <a:spcPts val="0"/>
              </a:spcBef>
            </a:pPr>
            <a:r>
              <a:rPr lang="en-GB" sz="1200" dirty="0" smtClean="0"/>
              <a:t>2-3 additional ingredients of your choice to add flavour</a:t>
            </a:r>
          </a:p>
          <a:p>
            <a:pPr marL="0" indent="0">
              <a:spcBef>
                <a:spcPts val="0"/>
              </a:spcBef>
              <a:buNone/>
            </a:pPr>
            <a:r>
              <a:rPr lang="en-GB" sz="1200" dirty="0" smtClean="0"/>
              <a:t>     and to make your cakes healthier (e.g. blueberries and </a:t>
            </a:r>
          </a:p>
          <a:p>
            <a:pPr marL="0" indent="0">
              <a:spcBef>
                <a:spcPts val="0"/>
              </a:spcBef>
              <a:buNone/>
            </a:pPr>
            <a:r>
              <a:rPr lang="en-GB" sz="1200" dirty="0"/>
              <a:t> </a:t>
            </a:r>
            <a:r>
              <a:rPr lang="en-GB" sz="1200" dirty="0" smtClean="0"/>
              <a:t>    lemon)</a:t>
            </a:r>
          </a:p>
          <a:p>
            <a:pPr marL="0" indent="0">
              <a:spcBef>
                <a:spcPts val="0"/>
              </a:spcBef>
              <a:buNone/>
            </a:pPr>
            <a:endParaRPr lang="en-GB" sz="1200" dirty="0" smtClean="0"/>
          </a:p>
          <a:p>
            <a:pPr marL="0" indent="0">
              <a:spcBef>
                <a:spcPts val="0"/>
              </a:spcBef>
              <a:buNone/>
            </a:pPr>
            <a:r>
              <a:rPr lang="en-GB" sz="1200" b="1" dirty="0" smtClean="0"/>
              <a:t>Equipment</a:t>
            </a:r>
            <a:r>
              <a:rPr lang="en-GB" sz="1200" b="1" dirty="0"/>
              <a:t>:</a:t>
            </a:r>
          </a:p>
          <a:p>
            <a:pPr marL="171450" indent="-171450">
              <a:spcBef>
                <a:spcPts val="0"/>
              </a:spcBef>
            </a:pPr>
            <a:r>
              <a:rPr lang="en-GB" sz="1200" dirty="0"/>
              <a:t>Bun </a:t>
            </a:r>
            <a:r>
              <a:rPr lang="en-GB" sz="1200" dirty="0" smtClean="0"/>
              <a:t>Tin</a:t>
            </a:r>
            <a:endParaRPr lang="en-GB" sz="1200" dirty="0"/>
          </a:p>
          <a:p>
            <a:pPr marL="171450" indent="-171450">
              <a:spcBef>
                <a:spcPts val="0"/>
              </a:spcBef>
            </a:pPr>
            <a:r>
              <a:rPr lang="en-GB" sz="1200" dirty="0"/>
              <a:t>12 Fairy Cake Cases</a:t>
            </a:r>
          </a:p>
          <a:p>
            <a:pPr marL="171450" indent="-171450">
              <a:spcBef>
                <a:spcPts val="0"/>
              </a:spcBef>
            </a:pPr>
            <a:r>
              <a:rPr lang="en-GB" sz="1200" dirty="0" smtClean="0"/>
              <a:t>Large </a:t>
            </a:r>
            <a:r>
              <a:rPr lang="en-GB" sz="1200" dirty="0"/>
              <a:t>mixing bowl</a:t>
            </a:r>
          </a:p>
          <a:p>
            <a:pPr marL="171450" indent="-171450">
              <a:spcBef>
                <a:spcPts val="0"/>
              </a:spcBef>
            </a:pPr>
            <a:r>
              <a:rPr lang="en-GB" sz="1200" dirty="0" smtClean="0"/>
              <a:t>Wooden Spoon</a:t>
            </a:r>
          </a:p>
          <a:p>
            <a:pPr marL="171450" indent="-171450">
              <a:spcBef>
                <a:spcPts val="0"/>
              </a:spcBef>
            </a:pPr>
            <a:r>
              <a:rPr lang="en-GB" sz="1200" dirty="0" smtClean="0"/>
              <a:t>Sieve</a:t>
            </a:r>
          </a:p>
          <a:p>
            <a:pPr marL="171450" indent="-171450">
              <a:spcBef>
                <a:spcPts val="0"/>
              </a:spcBef>
            </a:pPr>
            <a:r>
              <a:rPr lang="en-GB" sz="1200" dirty="0" smtClean="0"/>
              <a:t>Jug</a:t>
            </a:r>
            <a:endParaRPr lang="en-GB" sz="1200" dirty="0"/>
          </a:p>
          <a:p>
            <a:pPr marL="171450" indent="-171450">
              <a:spcBef>
                <a:spcPts val="0"/>
              </a:spcBef>
            </a:pPr>
            <a:r>
              <a:rPr lang="en-GB" sz="1200" dirty="0" smtClean="0"/>
              <a:t>Fork</a:t>
            </a:r>
          </a:p>
          <a:p>
            <a:pPr marL="171450" indent="-171450">
              <a:spcBef>
                <a:spcPts val="0"/>
              </a:spcBef>
            </a:pPr>
            <a:r>
              <a:rPr lang="en-GB" sz="1200" dirty="0" smtClean="0"/>
              <a:t>Tablespoon</a:t>
            </a:r>
          </a:p>
          <a:p>
            <a:pPr marL="171450" indent="-171450">
              <a:spcBef>
                <a:spcPts val="0"/>
              </a:spcBef>
            </a:pPr>
            <a:r>
              <a:rPr lang="en-GB" sz="1200" dirty="0" smtClean="0"/>
              <a:t>Teaspoon</a:t>
            </a:r>
            <a:endParaRPr lang="en-GB" sz="1200" dirty="0"/>
          </a:p>
          <a:p>
            <a:pPr marL="0" indent="0">
              <a:spcBef>
                <a:spcPts val="0"/>
              </a:spcBef>
              <a:buNone/>
            </a:pPr>
            <a:endParaRPr lang="en-GB" sz="1200" dirty="0" smtClean="0"/>
          </a:p>
          <a:p>
            <a:pPr marL="0" indent="0">
              <a:spcBef>
                <a:spcPts val="0"/>
              </a:spcBef>
              <a:buNone/>
            </a:pPr>
            <a:r>
              <a:rPr lang="en-GB" altLang="en-US" sz="1200" b="1" dirty="0"/>
              <a:t>Method:</a:t>
            </a:r>
          </a:p>
          <a:p>
            <a:pPr marL="228600" indent="-228600">
              <a:spcBef>
                <a:spcPts val="0"/>
              </a:spcBef>
              <a:buFont typeface="+mj-lt"/>
              <a:buAutoNum type="arabicPeriod"/>
            </a:pPr>
            <a:r>
              <a:rPr lang="en-GB" altLang="en-US" sz="1200" dirty="0" smtClean="0"/>
              <a:t>Prepare yourself and your equipment. Pre-heat </a:t>
            </a:r>
            <a:r>
              <a:rPr lang="en-GB" altLang="en-US" sz="1200" dirty="0"/>
              <a:t>your oven to 180°C. Place your cake cases in </a:t>
            </a:r>
            <a:r>
              <a:rPr lang="en-GB" altLang="en-US" sz="1200" dirty="0" smtClean="0"/>
              <a:t>a bun </a:t>
            </a:r>
            <a:r>
              <a:rPr lang="en-GB" altLang="en-US" sz="1200" dirty="0"/>
              <a:t>tin.</a:t>
            </a:r>
          </a:p>
          <a:p>
            <a:pPr marL="228600" lvl="0" indent="-228600">
              <a:spcBef>
                <a:spcPts val="0"/>
              </a:spcBef>
              <a:buFont typeface="+mj-lt"/>
              <a:buAutoNum type="arabicPeriod"/>
            </a:pPr>
            <a:r>
              <a:rPr lang="en-GB" altLang="en-US" sz="1200" dirty="0"/>
              <a:t>Place your </a:t>
            </a:r>
            <a:r>
              <a:rPr lang="en-GB" altLang="en-US" sz="1200" dirty="0" smtClean="0"/>
              <a:t>fat and </a:t>
            </a:r>
            <a:r>
              <a:rPr lang="en-GB" altLang="en-US" sz="1200" dirty="0"/>
              <a:t>caster sugar in a bowl, and beat with a wooden spoon until light and fluffy.</a:t>
            </a:r>
            <a:endParaRPr lang="en-GB" altLang="en-US" sz="1200" i="1" u="sng" dirty="0"/>
          </a:p>
          <a:p>
            <a:pPr marL="228600" lvl="0" indent="-228600">
              <a:spcBef>
                <a:spcPts val="0"/>
              </a:spcBef>
              <a:buFont typeface="+mj-lt"/>
              <a:buAutoNum type="arabicPeriod"/>
            </a:pPr>
            <a:r>
              <a:rPr lang="en-GB" sz="1200" dirty="0"/>
              <a:t>Crack both of your eggs into </a:t>
            </a:r>
            <a:r>
              <a:rPr lang="en-GB" sz="1200" dirty="0" smtClean="0"/>
              <a:t>a jug </a:t>
            </a:r>
            <a:r>
              <a:rPr lang="en-GB" sz="1200" dirty="0"/>
              <a:t>and beat with a fork.</a:t>
            </a:r>
          </a:p>
          <a:p>
            <a:pPr marL="228600" lvl="0" indent="-228600">
              <a:spcBef>
                <a:spcPts val="0"/>
              </a:spcBef>
              <a:buFont typeface="+mj-lt"/>
              <a:buAutoNum type="arabicPeriod"/>
            </a:pPr>
            <a:r>
              <a:rPr lang="en-GB" altLang="en-US" sz="1200" dirty="0"/>
              <a:t>Gradually add the egg to </a:t>
            </a:r>
            <a:r>
              <a:rPr lang="en-GB" altLang="en-US" sz="1200" dirty="0" smtClean="0"/>
              <a:t>the bowl</a:t>
            </a:r>
            <a:r>
              <a:rPr lang="en-GB" altLang="en-US" sz="1200" dirty="0"/>
              <a:t>, and beat it in using the wooden spoon.</a:t>
            </a:r>
          </a:p>
          <a:p>
            <a:pPr marL="228600" lvl="0" indent="-228600">
              <a:spcBef>
                <a:spcPts val="0"/>
              </a:spcBef>
              <a:buFont typeface="+mj-lt"/>
              <a:buAutoNum type="arabicPeriod"/>
            </a:pPr>
            <a:r>
              <a:rPr lang="en-GB" altLang="en-US" sz="1200" dirty="0"/>
              <a:t>Sift in your self-raising flour, and mix </a:t>
            </a:r>
            <a:r>
              <a:rPr lang="en-GB" altLang="en-US" sz="1200" dirty="0" smtClean="0"/>
              <a:t>through until a smooth batter is achieved.</a:t>
            </a:r>
            <a:endParaRPr lang="en-GB" altLang="en-US" sz="1200" dirty="0"/>
          </a:p>
          <a:p>
            <a:pPr marL="228600" lvl="0" indent="-228600">
              <a:spcBef>
                <a:spcPts val="0"/>
              </a:spcBef>
              <a:buFont typeface="+mj-lt"/>
              <a:buAutoNum type="arabicPeriod"/>
            </a:pPr>
            <a:r>
              <a:rPr lang="en-GB" sz="1200" dirty="0"/>
              <a:t>Add </a:t>
            </a:r>
            <a:r>
              <a:rPr lang="en-GB" sz="1200" dirty="0" smtClean="0"/>
              <a:t>your additional </a:t>
            </a:r>
            <a:r>
              <a:rPr lang="en-GB" sz="1200" dirty="0"/>
              <a:t>ingredients to </a:t>
            </a:r>
            <a:r>
              <a:rPr lang="en-GB" sz="1200" dirty="0" smtClean="0"/>
              <a:t>the mixture</a:t>
            </a:r>
            <a:r>
              <a:rPr lang="en-GB" sz="1200" dirty="0"/>
              <a:t>, e.g. fruit, and stir through.</a:t>
            </a:r>
          </a:p>
          <a:p>
            <a:pPr marL="228600" lvl="0" indent="-228600">
              <a:spcBef>
                <a:spcPts val="0"/>
              </a:spcBef>
              <a:buFont typeface="+mj-lt"/>
              <a:buAutoNum type="arabicPeriod"/>
            </a:pPr>
            <a:r>
              <a:rPr lang="en-GB" sz="1200" dirty="0"/>
              <a:t>Spoon the mixture into the cake cases. For this, use a tablespoon to get the mixture out of the bowl and a teaspoon to scrape it off the tablespoon into the cake case. </a:t>
            </a:r>
          </a:p>
          <a:p>
            <a:pPr marL="228600" lvl="0" indent="-228600">
              <a:spcBef>
                <a:spcPts val="0"/>
              </a:spcBef>
              <a:buFont typeface="+mj-lt"/>
              <a:buAutoNum type="arabicPeriod"/>
            </a:pPr>
            <a:r>
              <a:rPr lang="en-GB" sz="1200" dirty="0"/>
              <a:t>Place the cakes in the oven for 10-12 minutes, until they are risen and golden brown.</a:t>
            </a:r>
          </a:p>
          <a:p>
            <a:pPr marL="228600" lvl="0" indent="-228600">
              <a:spcBef>
                <a:spcPts val="0"/>
              </a:spcBef>
              <a:buFont typeface="+mj-lt"/>
              <a:buAutoNum type="arabicPeriod"/>
            </a:pPr>
            <a:r>
              <a:rPr lang="en-GB" sz="1200" b="1" dirty="0">
                <a:solidFill>
                  <a:srgbClr val="FF0000"/>
                </a:solidFill>
              </a:rPr>
              <a:t>When your cakes are cooking, get all of your washing up done.</a:t>
            </a:r>
          </a:p>
          <a:p>
            <a:pPr marL="0" indent="0">
              <a:spcBef>
                <a:spcPts val="0"/>
              </a:spcBef>
              <a:buNone/>
            </a:pPr>
            <a:endParaRPr lang="en-GB" sz="1200" dirty="0" smtClean="0"/>
          </a:p>
          <a:p>
            <a:pPr marL="0" indent="0">
              <a:spcBef>
                <a:spcPts val="0"/>
              </a:spcBef>
              <a:buNone/>
            </a:pPr>
            <a:r>
              <a:rPr lang="en-GB" sz="1200" b="1" dirty="0" smtClean="0"/>
              <a:t>Evaluation:</a:t>
            </a:r>
            <a:endParaRPr lang="en-GB" sz="1200" dirty="0" smtClean="0"/>
          </a:p>
          <a:p>
            <a:pPr marL="0" indent="0">
              <a:spcBef>
                <a:spcPts val="0"/>
              </a:spcBef>
              <a:buNone/>
            </a:pPr>
            <a:r>
              <a:rPr lang="en-GB" sz="1200" b="1" dirty="0" smtClean="0"/>
              <a:t>What additional ingredients did you choose to add to your cakes? Why?</a:t>
            </a:r>
          </a:p>
          <a:p>
            <a:pPr marL="0" indent="0">
              <a:lnSpc>
                <a:spcPct val="150000"/>
              </a:lnSpc>
              <a:spcBef>
                <a:spcPts val="0"/>
              </a:spcBef>
              <a:buNone/>
            </a:pPr>
            <a:r>
              <a:rPr lang="en-GB" sz="1200" dirty="0" smtClean="0"/>
              <a:t>____________________________________________________________________________________________________________________________________________________________________</a:t>
            </a:r>
          </a:p>
          <a:p>
            <a:pPr marL="0" indent="0">
              <a:spcBef>
                <a:spcPts val="0"/>
              </a:spcBef>
              <a:buNone/>
            </a:pPr>
            <a:r>
              <a:rPr lang="en-GB" sz="1200" dirty="0"/>
              <a:t> </a:t>
            </a:r>
          </a:p>
          <a:p>
            <a:pPr marL="0" indent="0">
              <a:spcBef>
                <a:spcPts val="0"/>
              </a:spcBef>
              <a:buNone/>
            </a:pPr>
            <a:r>
              <a:rPr lang="en-GB" sz="1200" b="1" dirty="0"/>
              <a:t>What would you do differently if you made the </a:t>
            </a:r>
            <a:r>
              <a:rPr lang="en-GB" sz="1200" b="1" dirty="0" smtClean="0"/>
              <a:t>cakes </a:t>
            </a:r>
            <a:r>
              <a:rPr lang="en-GB" sz="1200" b="1" dirty="0"/>
              <a:t>again?</a:t>
            </a:r>
            <a:r>
              <a:rPr lang="en-GB" sz="1200" dirty="0"/>
              <a:t> </a:t>
            </a:r>
          </a:p>
          <a:p>
            <a:pPr marL="0" indent="0">
              <a:lnSpc>
                <a:spcPct val="150000"/>
              </a:lnSpc>
              <a:spcBef>
                <a:spcPts val="0"/>
              </a:spcBef>
              <a:buNone/>
            </a:pPr>
            <a:r>
              <a:rPr lang="en-GB" sz="1200" dirty="0" smtClean="0"/>
              <a:t>_____________________________________________________</a:t>
            </a:r>
            <a:endParaRPr lang="en-GB" sz="1200" dirty="0"/>
          </a:p>
          <a:p>
            <a:pPr marL="0" indent="0">
              <a:lnSpc>
                <a:spcPct val="150000"/>
              </a:lnSpc>
              <a:spcBef>
                <a:spcPts val="0"/>
              </a:spcBef>
              <a:buNone/>
            </a:pPr>
            <a:r>
              <a:rPr lang="en-GB" sz="1200" dirty="0" smtClean="0"/>
              <a:t>_____________________________________________________</a:t>
            </a:r>
            <a:endParaRPr lang="en-GB" sz="1200" dirty="0"/>
          </a:p>
          <a:p>
            <a:pPr marL="0" indent="0">
              <a:spcBef>
                <a:spcPts val="0"/>
              </a:spcBef>
              <a:buNone/>
            </a:pPr>
            <a:endParaRPr lang="en-GB" sz="1200" dirty="0"/>
          </a:p>
          <a:p>
            <a:pPr marL="0" indent="0">
              <a:spcBef>
                <a:spcPts val="0"/>
              </a:spcBef>
              <a:buNone/>
            </a:pPr>
            <a:r>
              <a:rPr lang="en-GB" sz="1200" b="1" dirty="0"/>
              <a:t>Sensory Analysis - Choose 3 words to describe your </a:t>
            </a:r>
            <a:r>
              <a:rPr lang="en-GB" sz="1200" b="1" dirty="0" smtClean="0"/>
              <a:t>cakes using </a:t>
            </a:r>
          </a:p>
          <a:p>
            <a:pPr marL="0" indent="0">
              <a:spcBef>
                <a:spcPts val="0"/>
              </a:spcBef>
              <a:buNone/>
            </a:pPr>
            <a:r>
              <a:rPr lang="en-GB" sz="1200" b="1" dirty="0" smtClean="0"/>
              <a:t>the </a:t>
            </a:r>
            <a:r>
              <a:rPr lang="en-GB" sz="1200" b="1" dirty="0"/>
              <a:t>Sensory Analysis Word Bank.</a:t>
            </a:r>
          </a:p>
          <a:p>
            <a:pPr marL="0" indent="0">
              <a:lnSpc>
                <a:spcPct val="150000"/>
              </a:lnSpc>
              <a:spcBef>
                <a:spcPts val="0"/>
              </a:spcBef>
              <a:buNone/>
            </a:pPr>
            <a:r>
              <a:rPr lang="en-GB" sz="1200" dirty="0" smtClean="0"/>
              <a:t>______________________________________________________</a:t>
            </a:r>
            <a:endParaRPr lang="en-GB" sz="1200" dirty="0"/>
          </a:p>
          <a:p>
            <a:pPr marL="0" indent="0">
              <a:lnSpc>
                <a:spcPct val="150000"/>
              </a:lnSpc>
              <a:spcBef>
                <a:spcPts val="0"/>
              </a:spcBef>
              <a:buNone/>
            </a:pPr>
            <a:endParaRPr lang="en-GB" sz="1200" dirty="0"/>
          </a:p>
        </p:txBody>
      </p:sp>
      <p:graphicFrame>
        <p:nvGraphicFramePr>
          <p:cNvPr id="10" name="Table 9"/>
          <p:cNvGraphicFramePr>
            <a:graphicFrameLocks noGrp="1"/>
          </p:cNvGraphicFramePr>
          <p:nvPr>
            <p:extLst>
              <p:ext uri="{D42A27DB-BD31-4B8C-83A1-F6EECF244321}">
                <p14:modId xmlns:p14="http://schemas.microsoft.com/office/powerpoint/2010/main" val="1495460873"/>
              </p:ext>
            </p:extLst>
          </p:nvPr>
        </p:nvGraphicFramePr>
        <p:xfrm>
          <a:off x="4005065" y="704528"/>
          <a:ext cx="2664296" cy="2926080"/>
        </p:xfrm>
        <a:graphic>
          <a:graphicData uri="http://schemas.openxmlformats.org/drawingml/2006/table">
            <a:tbl>
              <a:tblPr firstRow="1" bandRow="1">
                <a:tableStyleId>{ED083AE6-46FA-4A59-8FB0-9F97EB10719F}</a:tableStyleId>
              </a:tblPr>
              <a:tblGrid>
                <a:gridCol w="2416551">
                  <a:extLst>
                    <a:ext uri="{9D8B030D-6E8A-4147-A177-3AD203B41FA5}">
                      <a16:colId xmlns:a16="http://schemas.microsoft.com/office/drawing/2014/main" val="20000"/>
                    </a:ext>
                  </a:extLst>
                </a:gridCol>
                <a:gridCol w="247745">
                  <a:extLst>
                    <a:ext uri="{9D8B030D-6E8A-4147-A177-3AD203B41FA5}">
                      <a16:colId xmlns:a16="http://schemas.microsoft.com/office/drawing/2014/main" val="20001"/>
                    </a:ext>
                  </a:extLst>
                </a:gridCol>
              </a:tblGrid>
              <a:tr h="0">
                <a:tc>
                  <a:txBody>
                    <a:bodyPr/>
                    <a:lstStyle/>
                    <a:p>
                      <a:r>
                        <a:rPr lang="en-GB" sz="1200" dirty="0" smtClean="0"/>
                        <a:t>Skills Shown</a:t>
                      </a:r>
                      <a:endParaRPr lang="en-GB" sz="1200" b="1" dirty="0"/>
                    </a:p>
                  </a:txBody>
                  <a:tcPr/>
                </a:tc>
                <a:tc>
                  <a:txBody>
                    <a:bodyPr/>
                    <a:lstStyle/>
                    <a:p>
                      <a:pPr marL="171450" indent="-171450" algn="ctr">
                        <a:buFont typeface="Wingdings" panose="05000000000000000000" pitchFamily="2" charset="2"/>
                        <a:buChar char="ü"/>
                      </a:pPr>
                      <a:r>
                        <a:rPr lang="en-GB" sz="1200" dirty="0" smtClean="0"/>
                        <a:t> </a:t>
                      </a:r>
                      <a:endParaRPr lang="en-GB" sz="1200" dirty="0"/>
                    </a:p>
                  </a:txBody>
                  <a:tcPr anchor="ctr"/>
                </a:tc>
                <a:extLst>
                  <a:ext uri="{0D108BD9-81ED-4DB2-BD59-A6C34878D82A}">
                    <a16:rowId xmlns:a16="http://schemas.microsoft.com/office/drawing/2014/main" val="10000"/>
                  </a:ext>
                </a:extLst>
              </a:tr>
              <a:tr h="0">
                <a:tc>
                  <a:txBody>
                    <a:bodyPr/>
                    <a:lstStyle/>
                    <a:p>
                      <a:r>
                        <a:rPr lang="en-GB" sz="1200" dirty="0" smtClean="0"/>
                        <a:t>Weighing / Measuring</a:t>
                      </a:r>
                      <a:endParaRPr lang="en-GB" sz="1200" dirty="0"/>
                    </a:p>
                  </a:txBody>
                  <a:tcPr/>
                </a:tc>
                <a:tc>
                  <a:txBody>
                    <a:bodyPr/>
                    <a:lstStyle/>
                    <a:p>
                      <a:endParaRPr lang="en-GB" sz="1200" dirty="0"/>
                    </a:p>
                  </a:txBody>
                  <a:tcPr/>
                </a:tc>
                <a:extLst>
                  <a:ext uri="{0D108BD9-81ED-4DB2-BD59-A6C34878D82A}">
                    <a16:rowId xmlns:a16="http://schemas.microsoft.com/office/drawing/2014/main" val="10001"/>
                  </a:ext>
                </a:extLst>
              </a:tr>
              <a:tr h="0">
                <a:tc>
                  <a:txBody>
                    <a:bodyPr/>
                    <a:lstStyle/>
                    <a:p>
                      <a:r>
                        <a:rPr lang="en-GB" sz="1200" dirty="0" smtClean="0"/>
                        <a:t>Creaming</a:t>
                      </a:r>
                      <a:r>
                        <a:rPr lang="en-GB" sz="1200" baseline="0" dirty="0" smtClean="0"/>
                        <a:t> Method</a:t>
                      </a:r>
                      <a:endParaRPr lang="en-GB" sz="1200" dirty="0"/>
                    </a:p>
                  </a:txBody>
                  <a:tcPr/>
                </a:tc>
                <a:tc>
                  <a:txBody>
                    <a:bodyPr/>
                    <a:lstStyle/>
                    <a:p>
                      <a:endParaRPr lang="en-GB" sz="1200" dirty="0"/>
                    </a:p>
                  </a:txBody>
                  <a:tcPr/>
                </a:tc>
                <a:extLst>
                  <a:ext uri="{0D108BD9-81ED-4DB2-BD59-A6C34878D82A}">
                    <a16:rowId xmlns:a16="http://schemas.microsoft.com/office/drawing/2014/main" val="10002"/>
                  </a:ext>
                </a:extLst>
              </a:tr>
              <a:tr h="0">
                <a:tc>
                  <a:txBody>
                    <a:bodyPr/>
                    <a:lstStyle/>
                    <a:p>
                      <a:r>
                        <a:rPr lang="en-GB" sz="1200" dirty="0" smtClean="0"/>
                        <a:t>Combining ingredients</a:t>
                      </a:r>
                      <a:endParaRPr lang="en-GB" sz="1200" dirty="0"/>
                    </a:p>
                  </a:txBody>
                  <a:tcPr/>
                </a:tc>
                <a:tc>
                  <a:txBody>
                    <a:bodyPr/>
                    <a:lstStyle/>
                    <a:p>
                      <a:endParaRPr lang="en-GB" sz="1200" dirty="0"/>
                    </a:p>
                  </a:txBody>
                  <a:tcPr/>
                </a:tc>
                <a:extLst>
                  <a:ext uri="{0D108BD9-81ED-4DB2-BD59-A6C34878D82A}">
                    <a16:rowId xmlns:a16="http://schemas.microsoft.com/office/drawing/2014/main" val="10003"/>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Beating</a:t>
                      </a:r>
                    </a:p>
                  </a:txBody>
                  <a:tcPr/>
                </a:tc>
                <a:tc>
                  <a:txBody>
                    <a:bodyPr/>
                    <a:lstStyle/>
                    <a:p>
                      <a:endParaRPr lang="en-GB" sz="1200" dirty="0"/>
                    </a:p>
                  </a:txBody>
                  <a:tcPr/>
                </a:tc>
                <a:extLst>
                  <a:ext uri="{0D108BD9-81ED-4DB2-BD59-A6C34878D82A}">
                    <a16:rowId xmlns:a16="http://schemas.microsoft.com/office/drawing/2014/main" val="10004"/>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Even</a:t>
                      </a:r>
                      <a:r>
                        <a:rPr lang="en-GB" sz="1200" baseline="0" dirty="0" smtClean="0"/>
                        <a:t> d</a:t>
                      </a:r>
                      <a:r>
                        <a:rPr lang="en-GB" sz="1200" dirty="0" smtClean="0"/>
                        <a:t>ividing of mixture</a:t>
                      </a:r>
                    </a:p>
                  </a:txBody>
                  <a:tcPr/>
                </a:tc>
                <a:tc>
                  <a:txBody>
                    <a:bodyPr/>
                    <a:lstStyle/>
                    <a:p>
                      <a:endParaRPr lang="en-GB" sz="1200" dirty="0"/>
                    </a:p>
                  </a:txBody>
                  <a:tcPr/>
                </a:tc>
                <a:extLst>
                  <a:ext uri="{0D108BD9-81ED-4DB2-BD59-A6C34878D82A}">
                    <a16:rowId xmlns:a16="http://schemas.microsoft.com/office/drawing/2014/main" val="10005"/>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Use of</a:t>
                      </a:r>
                      <a:r>
                        <a:rPr lang="en-GB" sz="1200" baseline="0" dirty="0" smtClean="0"/>
                        <a:t> the oven</a:t>
                      </a:r>
                      <a:endParaRPr lang="en-GB" sz="1200" dirty="0" smtClean="0"/>
                    </a:p>
                  </a:txBody>
                  <a:tcPr/>
                </a:tc>
                <a:tc>
                  <a:txBody>
                    <a:bodyPr/>
                    <a:lstStyle/>
                    <a:p>
                      <a:endParaRPr lang="en-GB" sz="1200" dirty="0"/>
                    </a:p>
                  </a:txBody>
                  <a:tcPr/>
                </a:tc>
                <a:extLst>
                  <a:ext uri="{0D108BD9-81ED-4DB2-BD59-A6C34878D82A}">
                    <a16:rowId xmlns:a16="http://schemas.microsoft.com/office/drawing/2014/main" val="10006"/>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p>
                  </a:txBody>
                  <a:tcPr/>
                </a:tc>
                <a:tc>
                  <a:txBody>
                    <a:bodyPr/>
                    <a:lstStyle/>
                    <a:p>
                      <a:endParaRPr lang="en-GB" sz="1200" dirty="0"/>
                    </a:p>
                  </a:txBody>
                  <a:tcPr/>
                </a:tc>
                <a:extLst>
                  <a:ext uri="{0D108BD9-81ED-4DB2-BD59-A6C34878D82A}">
                    <a16:rowId xmlns:a16="http://schemas.microsoft.com/office/drawing/2014/main" val="10007"/>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p>
                  </a:txBody>
                  <a:tcPr/>
                </a:tc>
                <a:tc>
                  <a:txBody>
                    <a:bodyPr/>
                    <a:lstStyle/>
                    <a:p>
                      <a:endParaRPr lang="en-GB" sz="1200" dirty="0"/>
                    </a:p>
                  </a:txBody>
                  <a:tcPr/>
                </a:tc>
                <a:extLst>
                  <a:ext uri="{0D108BD9-81ED-4DB2-BD59-A6C34878D82A}">
                    <a16:rowId xmlns:a16="http://schemas.microsoft.com/office/drawing/2014/main" val="10008"/>
                  </a:ext>
                </a:extLst>
              </a:tr>
              <a:tr h="0">
                <a:tc gridSpan="2">
                  <a:txBody>
                    <a:bodyPr/>
                    <a:lstStyle/>
                    <a:p>
                      <a:pPr algn="ctr"/>
                      <a:r>
                        <a:rPr lang="en-GB" sz="1200" b="1" dirty="0" smtClean="0">
                          <a:solidFill>
                            <a:srgbClr val="FF0000"/>
                          </a:solidFill>
                        </a:rPr>
                        <a:t>REMINDER: Complete the ‘My Practical Learning Journey’ page for skills used.</a:t>
                      </a:r>
                      <a:endParaRPr lang="en-GB" sz="1200" b="1" dirty="0">
                        <a:solidFill>
                          <a:srgbClr val="FF0000"/>
                        </a:solidFill>
                      </a:endParaRPr>
                    </a:p>
                  </a:txBody>
                  <a:tcPr>
                    <a:solidFill>
                      <a:schemeClr val="bg1">
                        <a:alpha val="20000"/>
                      </a:schemeClr>
                    </a:solidFill>
                  </a:tcPr>
                </a:tc>
                <a:tc hMerge="1">
                  <a:txBody>
                    <a:bodyPr/>
                    <a:lstStyle/>
                    <a:p>
                      <a:endParaRPr lang="en-GB" sz="1200" dirty="0"/>
                    </a:p>
                  </a:txBody>
                  <a:tcPr/>
                </a:tc>
                <a:extLst>
                  <a:ext uri="{0D108BD9-81ED-4DB2-BD59-A6C34878D82A}">
                    <a16:rowId xmlns:a16="http://schemas.microsoft.com/office/drawing/2014/main" val="10009"/>
                  </a:ext>
                </a:extLst>
              </a:tr>
            </a:tbl>
          </a:graphicData>
        </a:graphic>
      </p:graphicFrame>
      <p:sp>
        <p:nvSpPr>
          <p:cNvPr id="11" name="Rectangle 10"/>
          <p:cNvSpPr/>
          <p:nvPr/>
        </p:nvSpPr>
        <p:spPr>
          <a:xfrm>
            <a:off x="2356322" y="2541602"/>
            <a:ext cx="1368861" cy="646331"/>
          </a:xfrm>
          <a:prstGeom prst="rect">
            <a:avLst/>
          </a:prstGeom>
        </p:spPr>
        <p:txBody>
          <a:bodyPr wrap="square">
            <a:spAutoFit/>
          </a:bodyPr>
          <a:lstStyle/>
          <a:p>
            <a:pPr algn="ctr"/>
            <a:r>
              <a:rPr lang="en-GB" sz="1200" dirty="0" smtClean="0">
                <a:solidFill>
                  <a:srgbClr val="FF0000"/>
                </a:solidFill>
              </a:rPr>
              <a:t>Make a note of any additional skills that you use</a:t>
            </a:r>
            <a:endParaRPr lang="en-GB" sz="1200" dirty="0">
              <a:solidFill>
                <a:srgbClr val="FF0000"/>
              </a:solidFill>
            </a:endParaRPr>
          </a:p>
        </p:txBody>
      </p:sp>
      <p:sp>
        <p:nvSpPr>
          <p:cNvPr id="12" name="Left Brace 11"/>
          <p:cNvSpPr/>
          <p:nvPr/>
        </p:nvSpPr>
        <p:spPr>
          <a:xfrm>
            <a:off x="3645025" y="2576736"/>
            <a:ext cx="288032" cy="576064"/>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pic>
        <p:nvPicPr>
          <p:cNvPr id="13" name="Picture 9" descr="http://www.psdgraphics.com/wp-content/uploads/2009/04/sticky-notes.jpg">
            <a:hlinkClick r:id="rId3"/>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3780337" y="7904417"/>
            <a:ext cx="3512839" cy="205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23"/>
          <p:cNvSpPr txBox="1">
            <a:spLocks noChangeArrowheads="1"/>
          </p:cNvSpPr>
          <p:nvPr/>
        </p:nvSpPr>
        <p:spPr bwMode="auto">
          <a:xfrm rot="21290018">
            <a:off x="4586618" y="9294461"/>
            <a:ext cx="241417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900" b="1" dirty="0" smtClean="0">
                <a:solidFill>
                  <a:srgbClr val="C00000"/>
                </a:solidFill>
                <a:latin typeface="Comic Sans MS" pitchFamily="66" charset="0"/>
              </a:rPr>
              <a:t>Level:	       Date</a:t>
            </a:r>
            <a:r>
              <a:rPr lang="en-GB" altLang="en-US" sz="900" b="1" dirty="0">
                <a:solidFill>
                  <a:srgbClr val="C00000"/>
                </a:solidFill>
                <a:latin typeface="Comic Sans MS" pitchFamily="66" charset="0"/>
              </a:rPr>
              <a:t>:</a:t>
            </a:r>
          </a:p>
        </p:txBody>
      </p:sp>
      <p:sp>
        <p:nvSpPr>
          <p:cNvPr id="16" name="TextBox 22"/>
          <p:cNvSpPr txBox="1">
            <a:spLocks noChangeArrowheads="1"/>
          </p:cNvSpPr>
          <p:nvPr/>
        </p:nvSpPr>
        <p:spPr bwMode="auto">
          <a:xfrm rot="21375075">
            <a:off x="4420970" y="8055237"/>
            <a:ext cx="241417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800" b="1" dirty="0" smtClean="0">
                <a:solidFill>
                  <a:srgbClr val="C00000"/>
                </a:solidFill>
                <a:latin typeface="Comic Sans MS" pitchFamily="66" charset="0"/>
              </a:rPr>
              <a:t>Practical Assessment</a:t>
            </a:r>
            <a:r>
              <a:rPr lang="en-GB" altLang="en-US" sz="800" b="1" dirty="0">
                <a:solidFill>
                  <a:srgbClr val="C00000"/>
                </a:solidFill>
                <a:latin typeface="Comic Sans MS" pitchFamily="66" charset="0"/>
              </a:rPr>
              <a:t>: </a:t>
            </a:r>
            <a:r>
              <a:rPr lang="en-GB" altLang="en-US" sz="800" b="1" dirty="0" smtClean="0">
                <a:solidFill>
                  <a:srgbClr val="C00000"/>
                </a:solidFill>
                <a:latin typeface="Comic Sans MS" pitchFamily="66" charset="0"/>
              </a:rPr>
              <a:t>SA </a:t>
            </a:r>
            <a:r>
              <a:rPr lang="en-GB" altLang="en-US" sz="800" b="1" dirty="0">
                <a:solidFill>
                  <a:srgbClr val="C00000"/>
                </a:solidFill>
                <a:latin typeface="Comic Sans MS" pitchFamily="66" charset="0"/>
              </a:rPr>
              <a:t>/ PA / TA</a:t>
            </a: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r>
              <a:rPr lang="en-GB" altLang="en-US" sz="800" b="1" dirty="0" smtClean="0">
                <a:solidFill>
                  <a:srgbClr val="C00000"/>
                </a:solidFill>
                <a:latin typeface="Comic Sans MS" pitchFamily="66" charset="0"/>
              </a:rPr>
              <a:t>WWW</a:t>
            </a:r>
            <a:r>
              <a:rPr lang="en-GB" altLang="en-US" sz="800" b="1" dirty="0">
                <a:solidFill>
                  <a:srgbClr val="C00000"/>
                </a:solidFill>
                <a:latin typeface="Comic Sans MS" pitchFamily="66" charset="0"/>
              </a:rPr>
              <a:t>:</a:t>
            </a:r>
          </a:p>
          <a:p>
            <a:pPr eaLnBrk="1" hangingPunct="1">
              <a:spcBef>
                <a:spcPct val="0"/>
              </a:spcBef>
              <a:buFontTx/>
              <a:buNone/>
            </a:pPr>
            <a:endParaRPr lang="en-GB" altLang="en-US" sz="800" b="1" dirty="0" smtClean="0">
              <a:solidFill>
                <a:srgbClr val="C00000"/>
              </a:solidFill>
              <a:latin typeface="Comic Sans MS" pitchFamily="66" charset="0"/>
            </a:endParaRP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endParaRPr lang="en-GB" altLang="en-US" sz="800" b="1" dirty="0">
              <a:solidFill>
                <a:srgbClr val="C00000"/>
              </a:solidFill>
              <a:latin typeface="Comic Sans MS" pitchFamily="66" charset="0"/>
            </a:endParaRPr>
          </a:p>
          <a:p>
            <a:pPr eaLnBrk="1" hangingPunct="1">
              <a:spcBef>
                <a:spcPct val="0"/>
              </a:spcBef>
              <a:buFontTx/>
              <a:buNone/>
            </a:pPr>
            <a:r>
              <a:rPr lang="en-GB" altLang="en-US" sz="800" b="1" dirty="0">
                <a:solidFill>
                  <a:srgbClr val="C00000"/>
                </a:solidFill>
                <a:latin typeface="Comic Sans MS" pitchFamily="66" charset="0"/>
              </a:rPr>
              <a:t> </a:t>
            </a:r>
            <a:r>
              <a:rPr lang="en-GB" altLang="en-US" sz="800" b="1" dirty="0" smtClean="0">
                <a:solidFill>
                  <a:srgbClr val="C00000"/>
                </a:solidFill>
                <a:latin typeface="Comic Sans MS" pitchFamily="66" charset="0"/>
              </a:rPr>
              <a:t>EBI</a:t>
            </a:r>
            <a:r>
              <a:rPr lang="en-GB" altLang="en-US" sz="800" b="1" dirty="0">
                <a:solidFill>
                  <a:srgbClr val="C00000"/>
                </a:solidFill>
                <a:latin typeface="Comic Sans MS" pitchFamily="66" charset="0"/>
              </a:rPr>
              <a:t>:</a:t>
            </a:r>
          </a:p>
        </p:txBody>
      </p:sp>
    </p:spTree>
    <p:extLst>
      <p:ext uri="{BB962C8B-B14F-4D97-AF65-F5344CB8AC3E}">
        <p14:creationId xmlns:p14="http://schemas.microsoft.com/office/powerpoint/2010/main" val="39798442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88640" y="200472"/>
            <a:ext cx="6480720" cy="9433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50000"/>
              </a:lnSpc>
              <a:spcBef>
                <a:spcPts val="0"/>
              </a:spcBef>
              <a:buNone/>
            </a:pPr>
            <a:r>
              <a:rPr lang="en-GB" sz="1200" dirty="0" smtClean="0"/>
              <a:t>Level up task:</a:t>
            </a:r>
          </a:p>
          <a:p>
            <a:pPr marL="0" indent="0">
              <a:lnSpc>
                <a:spcPct val="150000"/>
              </a:lnSpc>
              <a:spcBef>
                <a:spcPts val="0"/>
              </a:spcBef>
              <a:buNone/>
            </a:pPr>
            <a:endParaRPr lang="en-GB" sz="1200" dirty="0"/>
          </a:p>
          <a:p>
            <a:pPr marL="0" indent="0">
              <a:lnSpc>
                <a:spcPct val="150000"/>
              </a:lnSpc>
              <a:spcBef>
                <a:spcPts val="0"/>
              </a:spcBef>
              <a:buNone/>
            </a:pPr>
            <a:endParaRPr lang="en-GB" sz="1200" dirty="0" smtClean="0"/>
          </a:p>
          <a:p>
            <a:pPr marL="0" indent="0">
              <a:lnSpc>
                <a:spcPct val="150000"/>
              </a:lnSpc>
              <a:spcBef>
                <a:spcPts val="0"/>
              </a:spcBef>
              <a:buNone/>
            </a:pPr>
            <a:endParaRPr lang="en-GB" sz="1200" dirty="0"/>
          </a:p>
          <a:p>
            <a:pPr marL="0" indent="0">
              <a:lnSpc>
                <a:spcPct val="150000"/>
              </a:lnSpc>
              <a:spcBef>
                <a:spcPts val="0"/>
              </a:spcBef>
              <a:buNone/>
            </a:pPr>
            <a:endParaRPr lang="en-GB" sz="1200" dirty="0" smtClean="0"/>
          </a:p>
          <a:p>
            <a:pPr marL="0" indent="0">
              <a:lnSpc>
                <a:spcPct val="150000"/>
              </a:lnSpc>
              <a:spcBef>
                <a:spcPts val="0"/>
              </a:spcBef>
              <a:buNone/>
            </a:pPr>
            <a:endParaRPr lang="en-GB" sz="1200" dirty="0"/>
          </a:p>
          <a:p>
            <a:pPr marL="0" indent="0">
              <a:lnSpc>
                <a:spcPct val="150000"/>
              </a:lnSpc>
              <a:spcBef>
                <a:spcPts val="0"/>
              </a:spcBef>
              <a:buNone/>
            </a:pPr>
            <a:endParaRPr lang="en-GB" sz="1200" dirty="0" smtClean="0"/>
          </a:p>
          <a:p>
            <a:pPr marL="0" indent="0">
              <a:lnSpc>
                <a:spcPct val="150000"/>
              </a:lnSpc>
              <a:spcBef>
                <a:spcPts val="0"/>
              </a:spcBef>
              <a:buNone/>
            </a:pPr>
            <a:endParaRPr lang="en-GB" sz="1200" dirty="0"/>
          </a:p>
          <a:p>
            <a:pPr marL="0" indent="0">
              <a:lnSpc>
                <a:spcPct val="150000"/>
              </a:lnSpc>
              <a:spcBef>
                <a:spcPts val="0"/>
              </a:spcBef>
              <a:buNone/>
            </a:pPr>
            <a:r>
              <a:rPr lang="en-GB" sz="1200" dirty="0" smtClean="0"/>
              <a:t>Overall assessment of medal task:</a:t>
            </a:r>
          </a:p>
          <a:p>
            <a:pPr marL="0" indent="0">
              <a:lnSpc>
                <a:spcPct val="150000"/>
              </a:lnSpc>
              <a:spcBef>
                <a:spcPts val="0"/>
              </a:spcBef>
              <a:buNone/>
            </a:pPr>
            <a:endParaRPr lang="en-GB" sz="1200" dirty="0"/>
          </a:p>
          <a:p>
            <a:pPr marL="0" indent="0">
              <a:lnSpc>
                <a:spcPct val="150000"/>
              </a:lnSpc>
              <a:spcBef>
                <a:spcPts val="0"/>
              </a:spcBef>
              <a:buNone/>
            </a:pPr>
            <a:r>
              <a:rPr lang="en-GB" sz="1200" dirty="0" smtClean="0"/>
              <a:t>Gold: Has a clear understanding of all the recipes and ways to develop them to be healthy </a:t>
            </a:r>
          </a:p>
          <a:p>
            <a:pPr marL="0" indent="0">
              <a:lnSpc>
                <a:spcPct val="150000"/>
              </a:lnSpc>
              <a:spcBef>
                <a:spcPts val="0"/>
              </a:spcBef>
              <a:buNone/>
            </a:pPr>
            <a:endParaRPr lang="en-GB" sz="1200" dirty="0"/>
          </a:p>
          <a:p>
            <a:pPr marL="0" indent="0">
              <a:lnSpc>
                <a:spcPct val="150000"/>
              </a:lnSpc>
              <a:spcBef>
                <a:spcPts val="0"/>
              </a:spcBef>
              <a:buNone/>
            </a:pPr>
            <a:r>
              <a:rPr lang="en-GB" sz="1200" dirty="0" smtClean="0"/>
              <a:t>Silver: Understands basic food healthy choices and researches </a:t>
            </a:r>
          </a:p>
          <a:p>
            <a:pPr marL="0" indent="0">
              <a:lnSpc>
                <a:spcPct val="150000"/>
              </a:lnSpc>
              <a:spcBef>
                <a:spcPts val="0"/>
              </a:spcBef>
              <a:buNone/>
            </a:pPr>
            <a:endParaRPr lang="en-GB" sz="1200" dirty="0"/>
          </a:p>
          <a:p>
            <a:pPr marL="0" indent="0">
              <a:lnSpc>
                <a:spcPct val="150000"/>
              </a:lnSpc>
              <a:spcBef>
                <a:spcPts val="0"/>
              </a:spcBef>
              <a:buNone/>
            </a:pPr>
            <a:r>
              <a:rPr lang="en-GB" sz="1200" dirty="0" smtClean="0"/>
              <a:t>Bronze: completed all recipes to a adequate standard identifying hygiene  </a:t>
            </a:r>
            <a:endParaRPr lang="en-GB" sz="1200" dirty="0"/>
          </a:p>
        </p:txBody>
      </p:sp>
      <p:pic>
        <p:nvPicPr>
          <p:cNvPr id="11"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01208" y="9540116"/>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34077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01208" y="9540116"/>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ontent Placeholder 2"/>
          <p:cNvSpPr txBox="1">
            <a:spLocks/>
          </p:cNvSpPr>
          <p:nvPr/>
        </p:nvSpPr>
        <p:spPr>
          <a:xfrm>
            <a:off x="188640" y="200472"/>
            <a:ext cx="6480720" cy="9433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GB" sz="2000" b="1" u="sng" dirty="0" smtClean="0"/>
              <a:t>My Practical Learning Journey</a:t>
            </a:r>
            <a:endParaRPr lang="en-GB" sz="2000" dirty="0"/>
          </a:p>
          <a:p>
            <a:pPr marL="0" indent="0">
              <a:spcBef>
                <a:spcPts val="0"/>
              </a:spcBef>
              <a:buNone/>
            </a:pPr>
            <a:r>
              <a:rPr lang="en-GB" sz="1200" dirty="0"/>
              <a:t> </a:t>
            </a:r>
            <a:endParaRPr lang="en-GB" sz="1200" dirty="0" smtClean="0"/>
          </a:p>
          <a:p>
            <a:pPr marL="0" indent="0">
              <a:spcBef>
                <a:spcPts val="0"/>
              </a:spcBef>
              <a:buNone/>
            </a:pPr>
            <a:r>
              <a:rPr lang="en-GB" sz="1200" dirty="0" smtClean="0"/>
              <a:t>As you use skills again and again during practical lessons, you should become more confident and independent in the kitchen. </a:t>
            </a:r>
            <a:r>
              <a:rPr lang="en-GB" sz="1200" dirty="0"/>
              <a:t>On this page, you will keep a record of the skills that you are learning and </a:t>
            </a:r>
            <a:r>
              <a:rPr lang="en-GB" sz="1200" dirty="0" smtClean="0"/>
              <a:t>developing.</a:t>
            </a:r>
            <a:r>
              <a:rPr lang="en-GB" sz="1200" dirty="0"/>
              <a:t> </a:t>
            </a:r>
            <a:r>
              <a:rPr lang="en-GB" sz="1200" dirty="0" smtClean="0"/>
              <a:t>The page should be looked at </a:t>
            </a:r>
            <a:r>
              <a:rPr lang="en-GB" sz="1200" b="1" dirty="0" smtClean="0"/>
              <a:t>after each practical</a:t>
            </a:r>
            <a:r>
              <a:rPr lang="en-GB" sz="1200" dirty="0" smtClean="0"/>
              <a:t>. </a:t>
            </a:r>
          </a:p>
          <a:p>
            <a:pPr marL="0" indent="0">
              <a:spcBef>
                <a:spcPts val="0"/>
              </a:spcBef>
              <a:buNone/>
            </a:pPr>
            <a:endParaRPr lang="en-GB" sz="1200" dirty="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a:p>
        </p:txBody>
      </p:sp>
      <p:graphicFrame>
        <p:nvGraphicFramePr>
          <p:cNvPr id="22" name="Table 21"/>
          <p:cNvGraphicFramePr>
            <a:graphicFrameLocks noGrp="1"/>
          </p:cNvGraphicFramePr>
          <p:nvPr>
            <p:extLst>
              <p:ext uri="{D42A27DB-BD31-4B8C-83A1-F6EECF244321}">
                <p14:modId xmlns:p14="http://schemas.microsoft.com/office/powerpoint/2010/main" val="2149450860"/>
              </p:ext>
            </p:extLst>
          </p:nvPr>
        </p:nvGraphicFramePr>
        <p:xfrm>
          <a:off x="116632" y="2437824"/>
          <a:ext cx="6647566" cy="1579072"/>
        </p:xfrm>
        <a:graphic>
          <a:graphicData uri="http://schemas.openxmlformats.org/drawingml/2006/table">
            <a:tbl>
              <a:tblPr firstRow="1" bandRow="1">
                <a:tableStyleId>{1E171933-4619-4E11-9A3F-F7608DF75F80}</a:tableStyleId>
              </a:tblPr>
              <a:tblGrid>
                <a:gridCol w="982027">
                  <a:extLst>
                    <a:ext uri="{9D8B030D-6E8A-4147-A177-3AD203B41FA5}">
                      <a16:colId xmlns:a16="http://schemas.microsoft.com/office/drawing/2014/main" val="20000"/>
                    </a:ext>
                  </a:extLst>
                </a:gridCol>
                <a:gridCol w="5665539">
                  <a:extLst>
                    <a:ext uri="{9D8B030D-6E8A-4147-A177-3AD203B41FA5}">
                      <a16:colId xmlns:a16="http://schemas.microsoft.com/office/drawing/2014/main" val="20001"/>
                    </a:ext>
                  </a:extLst>
                </a:gridCol>
              </a:tblGrid>
              <a:tr h="190778">
                <a:tc>
                  <a:txBody>
                    <a:bodyPr/>
                    <a:lstStyle/>
                    <a:p>
                      <a:r>
                        <a:rPr lang="en-GB" sz="1200" dirty="0" smtClean="0"/>
                        <a:t>Colour</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200" dirty="0" smtClean="0"/>
                        <a:t>What does</a:t>
                      </a:r>
                      <a:r>
                        <a:rPr lang="en-GB" sz="1200" baseline="0" dirty="0" smtClean="0"/>
                        <a:t> it mean?</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26188">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200" dirty="0" smtClean="0"/>
                        <a:t>Not covered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26188">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200" dirty="0" smtClean="0"/>
                        <a:t>I understand some (i.e. from watching a demonstration, or from doing it previously)</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26188">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200" dirty="0" smtClean="0"/>
                        <a:t>I understand and can do (i.e.</a:t>
                      </a:r>
                      <a:r>
                        <a:rPr lang="en-GB" sz="1200" baseline="0" dirty="0" smtClean="0"/>
                        <a:t> </a:t>
                      </a:r>
                      <a:r>
                        <a:rPr lang="en-GB" sz="1200" dirty="0" smtClean="0"/>
                        <a:t>from completing a practical)</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26188">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200" dirty="0" smtClean="0"/>
                        <a:t>I</a:t>
                      </a:r>
                      <a:r>
                        <a:rPr lang="en-GB" sz="1200" baseline="0" dirty="0" smtClean="0"/>
                        <a:t> understand and can help others (i.e. from completing more than one practical)</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pSp>
        <p:nvGrpSpPr>
          <p:cNvPr id="3" name="Group 2"/>
          <p:cNvGrpSpPr>
            <a:grpSpLocks/>
          </p:cNvGrpSpPr>
          <p:nvPr/>
        </p:nvGrpSpPr>
        <p:grpSpPr bwMode="auto">
          <a:xfrm>
            <a:off x="404664" y="2768066"/>
            <a:ext cx="352425" cy="185738"/>
            <a:chOff x="1603" y="13111"/>
            <a:chExt cx="555" cy="291"/>
          </a:xfrm>
        </p:grpSpPr>
        <p:sp>
          <p:nvSpPr>
            <p:cNvPr id="5" name="AutoShape 3"/>
            <p:cNvSpPr>
              <a:spLocks noChangeArrowheads="1"/>
            </p:cNvSpPr>
            <p:nvPr/>
          </p:nvSpPr>
          <p:spPr bwMode="auto">
            <a:xfrm>
              <a:off x="1603" y="13111"/>
              <a:ext cx="224" cy="291"/>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6" name="AutoShape 4"/>
            <p:cNvSpPr>
              <a:spLocks noChangeArrowheads="1"/>
            </p:cNvSpPr>
            <p:nvPr/>
          </p:nvSpPr>
          <p:spPr bwMode="auto">
            <a:xfrm>
              <a:off x="1764" y="13111"/>
              <a:ext cx="224" cy="291"/>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7" name="AutoShape 5"/>
            <p:cNvSpPr>
              <a:spLocks noChangeArrowheads="1"/>
            </p:cNvSpPr>
            <p:nvPr/>
          </p:nvSpPr>
          <p:spPr bwMode="auto">
            <a:xfrm>
              <a:off x="1934" y="13111"/>
              <a:ext cx="224" cy="291"/>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grpSp>
      <p:grpSp>
        <p:nvGrpSpPr>
          <p:cNvPr id="8" name="Group 6"/>
          <p:cNvGrpSpPr>
            <a:grpSpLocks/>
          </p:cNvGrpSpPr>
          <p:nvPr/>
        </p:nvGrpSpPr>
        <p:grpSpPr bwMode="auto">
          <a:xfrm>
            <a:off x="404664" y="3105621"/>
            <a:ext cx="352425" cy="185738"/>
            <a:chOff x="1676" y="13556"/>
            <a:chExt cx="555" cy="291"/>
          </a:xfrm>
        </p:grpSpPr>
        <p:sp>
          <p:nvSpPr>
            <p:cNvPr id="10" name="AutoShape 7"/>
            <p:cNvSpPr>
              <a:spLocks noChangeArrowheads="1"/>
            </p:cNvSpPr>
            <p:nvPr/>
          </p:nvSpPr>
          <p:spPr bwMode="auto">
            <a:xfrm>
              <a:off x="1676" y="13556"/>
              <a:ext cx="224" cy="291"/>
            </a:xfrm>
            <a:prstGeom prst="chevron">
              <a:avLst>
                <a:gd name="adj" fmla="val 25000"/>
              </a:avLst>
            </a:prstGeom>
            <a:solidFill>
              <a:srgbClr val="F79646"/>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1" name="AutoShape 8"/>
            <p:cNvSpPr>
              <a:spLocks noChangeArrowheads="1"/>
            </p:cNvSpPr>
            <p:nvPr/>
          </p:nvSpPr>
          <p:spPr bwMode="auto">
            <a:xfrm>
              <a:off x="1837" y="13556"/>
              <a:ext cx="224" cy="291"/>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2" name="AutoShape 9"/>
            <p:cNvSpPr>
              <a:spLocks noChangeArrowheads="1"/>
            </p:cNvSpPr>
            <p:nvPr/>
          </p:nvSpPr>
          <p:spPr bwMode="auto">
            <a:xfrm>
              <a:off x="2007" y="13556"/>
              <a:ext cx="224" cy="291"/>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grpSp>
      <p:grpSp>
        <p:nvGrpSpPr>
          <p:cNvPr id="13" name="Group 10"/>
          <p:cNvGrpSpPr>
            <a:grpSpLocks/>
          </p:cNvGrpSpPr>
          <p:nvPr/>
        </p:nvGrpSpPr>
        <p:grpSpPr bwMode="auto">
          <a:xfrm>
            <a:off x="404664" y="3443176"/>
            <a:ext cx="352425" cy="185738"/>
            <a:chOff x="1692" y="14101"/>
            <a:chExt cx="555" cy="291"/>
          </a:xfrm>
        </p:grpSpPr>
        <p:sp>
          <p:nvSpPr>
            <p:cNvPr id="14" name="AutoShape 11"/>
            <p:cNvSpPr>
              <a:spLocks noChangeArrowheads="1"/>
            </p:cNvSpPr>
            <p:nvPr/>
          </p:nvSpPr>
          <p:spPr bwMode="auto">
            <a:xfrm>
              <a:off x="1692" y="14101"/>
              <a:ext cx="224" cy="291"/>
            </a:xfrm>
            <a:prstGeom prst="chevron">
              <a:avLst>
                <a:gd name="adj" fmla="val 25000"/>
              </a:avLst>
            </a:prstGeom>
            <a:solidFill>
              <a:srgbClr val="F79646"/>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5" name="AutoShape 12"/>
            <p:cNvSpPr>
              <a:spLocks noChangeArrowheads="1"/>
            </p:cNvSpPr>
            <p:nvPr/>
          </p:nvSpPr>
          <p:spPr bwMode="auto">
            <a:xfrm>
              <a:off x="1853" y="14101"/>
              <a:ext cx="224" cy="291"/>
            </a:xfrm>
            <a:prstGeom prst="chevron">
              <a:avLst>
                <a:gd name="adj" fmla="val 25000"/>
              </a:avLst>
            </a:prstGeom>
            <a:solidFill>
              <a:srgbClr val="92D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6" name="AutoShape 13"/>
            <p:cNvSpPr>
              <a:spLocks noChangeArrowheads="1"/>
            </p:cNvSpPr>
            <p:nvPr/>
          </p:nvSpPr>
          <p:spPr bwMode="auto">
            <a:xfrm>
              <a:off x="2023" y="14101"/>
              <a:ext cx="224" cy="291"/>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grpSp>
      <p:grpSp>
        <p:nvGrpSpPr>
          <p:cNvPr id="17" name="Group 14"/>
          <p:cNvGrpSpPr>
            <a:grpSpLocks/>
          </p:cNvGrpSpPr>
          <p:nvPr/>
        </p:nvGrpSpPr>
        <p:grpSpPr bwMode="auto">
          <a:xfrm>
            <a:off x="404664" y="3780730"/>
            <a:ext cx="352425" cy="184150"/>
            <a:chOff x="1676" y="14570"/>
            <a:chExt cx="555" cy="291"/>
          </a:xfrm>
        </p:grpSpPr>
        <p:sp>
          <p:nvSpPr>
            <p:cNvPr id="18" name="AutoShape 15"/>
            <p:cNvSpPr>
              <a:spLocks noChangeArrowheads="1"/>
            </p:cNvSpPr>
            <p:nvPr/>
          </p:nvSpPr>
          <p:spPr bwMode="auto">
            <a:xfrm>
              <a:off x="1676" y="14570"/>
              <a:ext cx="224" cy="291"/>
            </a:xfrm>
            <a:prstGeom prst="chevron">
              <a:avLst>
                <a:gd name="adj" fmla="val 25000"/>
              </a:avLst>
            </a:prstGeom>
            <a:solidFill>
              <a:srgbClr val="F79646"/>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9" name="AutoShape 16"/>
            <p:cNvSpPr>
              <a:spLocks noChangeArrowheads="1"/>
            </p:cNvSpPr>
            <p:nvPr/>
          </p:nvSpPr>
          <p:spPr bwMode="auto">
            <a:xfrm>
              <a:off x="1837" y="14570"/>
              <a:ext cx="224" cy="291"/>
            </a:xfrm>
            <a:prstGeom prst="chevron">
              <a:avLst>
                <a:gd name="adj" fmla="val 25000"/>
              </a:avLst>
            </a:prstGeom>
            <a:solidFill>
              <a:srgbClr val="92D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0" name="AutoShape 17"/>
            <p:cNvSpPr>
              <a:spLocks noChangeArrowheads="1"/>
            </p:cNvSpPr>
            <p:nvPr/>
          </p:nvSpPr>
          <p:spPr bwMode="auto">
            <a:xfrm>
              <a:off x="2007" y="14570"/>
              <a:ext cx="224" cy="291"/>
            </a:xfrm>
            <a:prstGeom prst="chevron">
              <a:avLst>
                <a:gd name="adj" fmla="val 25000"/>
              </a:avLst>
            </a:prstGeom>
            <a:solidFill>
              <a:srgbClr val="00B0F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grpSp>
      <p:graphicFrame>
        <p:nvGraphicFramePr>
          <p:cNvPr id="23" name="Table 22"/>
          <p:cNvGraphicFramePr>
            <a:graphicFrameLocks noGrp="1"/>
          </p:cNvGraphicFramePr>
          <p:nvPr>
            <p:extLst>
              <p:ext uri="{D42A27DB-BD31-4B8C-83A1-F6EECF244321}">
                <p14:modId xmlns:p14="http://schemas.microsoft.com/office/powerpoint/2010/main" val="1348943476"/>
              </p:ext>
            </p:extLst>
          </p:nvPr>
        </p:nvGraphicFramePr>
        <p:xfrm>
          <a:off x="116632" y="4088904"/>
          <a:ext cx="6642264" cy="5451216"/>
        </p:xfrm>
        <a:graphic>
          <a:graphicData uri="http://schemas.openxmlformats.org/drawingml/2006/table">
            <a:tbl>
              <a:tblPr firstRow="1" bandRow="1">
                <a:tableStyleId>{2D5ABB26-0587-4C30-8999-92F81FD0307C}</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gridCol w="208280">
                  <a:extLst>
                    <a:ext uri="{9D8B030D-6E8A-4147-A177-3AD203B41FA5}">
                      <a16:colId xmlns:a16="http://schemas.microsoft.com/office/drawing/2014/main" val="20002"/>
                    </a:ext>
                  </a:extLst>
                </a:gridCol>
                <a:gridCol w="1599394">
                  <a:extLst>
                    <a:ext uri="{9D8B030D-6E8A-4147-A177-3AD203B41FA5}">
                      <a16:colId xmlns:a16="http://schemas.microsoft.com/office/drawing/2014/main" val="20003"/>
                    </a:ext>
                  </a:extLst>
                </a:gridCol>
                <a:gridCol w="208280">
                  <a:extLst>
                    <a:ext uri="{9D8B030D-6E8A-4147-A177-3AD203B41FA5}">
                      <a16:colId xmlns:a16="http://schemas.microsoft.com/office/drawing/2014/main" val="20004"/>
                    </a:ext>
                  </a:extLst>
                </a:gridCol>
                <a:gridCol w="208280">
                  <a:extLst>
                    <a:ext uri="{9D8B030D-6E8A-4147-A177-3AD203B41FA5}">
                      <a16:colId xmlns:a16="http://schemas.microsoft.com/office/drawing/2014/main" val="20005"/>
                    </a:ext>
                  </a:extLst>
                </a:gridCol>
                <a:gridCol w="208280">
                  <a:extLst>
                    <a:ext uri="{9D8B030D-6E8A-4147-A177-3AD203B41FA5}">
                      <a16:colId xmlns:a16="http://schemas.microsoft.com/office/drawing/2014/main" val="20006"/>
                    </a:ext>
                  </a:extLst>
                </a:gridCol>
                <a:gridCol w="1584176">
                  <a:extLst>
                    <a:ext uri="{9D8B030D-6E8A-4147-A177-3AD203B41FA5}">
                      <a16:colId xmlns:a16="http://schemas.microsoft.com/office/drawing/2014/main" val="20007"/>
                    </a:ext>
                  </a:extLst>
                </a:gridCol>
                <a:gridCol w="208280">
                  <a:extLst>
                    <a:ext uri="{9D8B030D-6E8A-4147-A177-3AD203B41FA5}">
                      <a16:colId xmlns:a16="http://schemas.microsoft.com/office/drawing/2014/main" val="20008"/>
                    </a:ext>
                  </a:extLst>
                </a:gridCol>
                <a:gridCol w="208280">
                  <a:extLst>
                    <a:ext uri="{9D8B030D-6E8A-4147-A177-3AD203B41FA5}">
                      <a16:colId xmlns:a16="http://schemas.microsoft.com/office/drawing/2014/main" val="20009"/>
                    </a:ext>
                  </a:extLst>
                </a:gridCol>
                <a:gridCol w="208280">
                  <a:extLst>
                    <a:ext uri="{9D8B030D-6E8A-4147-A177-3AD203B41FA5}">
                      <a16:colId xmlns:a16="http://schemas.microsoft.com/office/drawing/2014/main" val="20010"/>
                    </a:ext>
                  </a:extLst>
                </a:gridCol>
                <a:gridCol w="1584174">
                  <a:extLst>
                    <a:ext uri="{9D8B030D-6E8A-4147-A177-3AD203B41FA5}">
                      <a16:colId xmlns:a16="http://schemas.microsoft.com/office/drawing/2014/main" val="20011"/>
                    </a:ext>
                  </a:extLst>
                </a:gridCol>
              </a:tblGrid>
              <a:tr h="333748">
                <a:tc>
                  <a:txBody>
                    <a:bodyPr/>
                    <a:lstStyle/>
                    <a:p>
                      <a:endParaRPr lang="en-GB"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1200" dirty="0" smtClean="0"/>
                        <a:t>Weigh / Measure Ingredients</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1200" dirty="0" smtClean="0"/>
                        <a:t>Assemble a Food</a:t>
                      </a:r>
                      <a:r>
                        <a:rPr lang="en-GB" sz="1200" baseline="0" dirty="0" smtClean="0"/>
                        <a:t> Product</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1200" dirty="0" smtClean="0"/>
                        <a:t>Boil</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33748">
                <a:tc>
                  <a:txBody>
                    <a:bodyPr/>
                    <a:lstStyle/>
                    <a:p>
                      <a:endParaRPr lang="en-GB"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0001"/>
                  </a:ext>
                </a:extLst>
              </a:tr>
              <a:tr h="333748">
                <a:tc>
                  <a:txBody>
                    <a:bodyPr/>
                    <a:lstStyle/>
                    <a:p>
                      <a:endParaRPr lang="en-GB"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1200" dirty="0" smtClean="0"/>
                        <a:t>Use the Bridge Hold Cutting Technique</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1200" dirty="0" smtClean="0"/>
                        <a:t>Use the Hob Safely</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1200" dirty="0" smtClean="0"/>
                        <a:t>Shape</a:t>
                      </a:r>
                      <a:r>
                        <a:rPr lang="en-GB" sz="1200" baseline="0" dirty="0" smtClean="0"/>
                        <a:t> Dough</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33748">
                <a:tc>
                  <a:txBody>
                    <a:bodyPr/>
                    <a:lstStyle/>
                    <a:p>
                      <a:endParaRPr lang="en-GB"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0003"/>
                  </a:ext>
                </a:extLst>
              </a:tr>
              <a:tr h="333748">
                <a:tc>
                  <a:txBody>
                    <a:bodyPr/>
                    <a:lstStyle/>
                    <a:p>
                      <a:endParaRPr lang="en-GB"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1200" dirty="0" smtClean="0"/>
                        <a:t>Use the Claw Grip Cutting Technique</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1200" dirty="0" smtClean="0"/>
                        <a:t>Use</a:t>
                      </a:r>
                      <a:r>
                        <a:rPr lang="en-GB" sz="1200" baseline="0" dirty="0" smtClean="0"/>
                        <a:t> the Grill Safely</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1200" dirty="0" smtClean="0"/>
                        <a:t>Use</a:t>
                      </a:r>
                      <a:r>
                        <a:rPr lang="en-GB" sz="1200" baseline="0" dirty="0" smtClean="0"/>
                        <a:t> a Cutter</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33748">
                <a:tc>
                  <a:txBody>
                    <a:bodyPr/>
                    <a:lstStyle/>
                    <a:p>
                      <a:endParaRPr lang="en-GB"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0005"/>
                  </a:ext>
                </a:extLst>
              </a:tr>
              <a:tr h="333748">
                <a:tc>
                  <a:txBody>
                    <a:bodyPr/>
                    <a:lstStyle/>
                    <a:p>
                      <a:endParaRPr lang="en-GB"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1200" dirty="0" smtClean="0"/>
                        <a:t>Cut Evenly Sized Pieces</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1200" dirty="0" smtClean="0"/>
                        <a:t>Use the Oven Safely</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1200" dirty="0" smtClean="0"/>
                        <a:t>Measure Thickness of Dough</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33748">
                <a:tc>
                  <a:txBody>
                    <a:bodyPr/>
                    <a:lstStyle/>
                    <a:p>
                      <a:endParaRPr lang="en-GB"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0007"/>
                  </a:ext>
                </a:extLst>
              </a:tr>
              <a:tr h="333748">
                <a:tc>
                  <a:txBody>
                    <a:bodyPr/>
                    <a:lstStyle/>
                    <a:p>
                      <a:endParaRPr lang="en-GB"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Combine Ingredients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1200" dirty="0" smtClean="0"/>
                        <a:t>Use the Melting Method</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1200" dirty="0" smtClean="0"/>
                        <a:t>Beat</a:t>
                      </a:r>
                      <a:r>
                        <a:rPr lang="en-GB" sz="1200" baseline="0" dirty="0" smtClean="0"/>
                        <a:t> Ingredients</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33748">
                <a:tc>
                  <a:txBody>
                    <a:bodyPr/>
                    <a:lstStyle/>
                    <a:p>
                      <a:endParaRPr lang="en-GB"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0009"/>
                  </a:ext>
                </a:extLst>
              </a:tr>
              <a:tr h="333748">
                <a:tc>
                  <a:txBody>
                    <a:bodyPr/>
                    <a:lstStyle/>
                    <a:p>
                      <a:endParaRPr lang="en-GB"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1200" dirty="0" smtClean="0"/>
                        <a:t>Spread Ingredients</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1200" dirty="0" smtClean="0"/>
                        <a:t>Use the Creaming Method</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1200" dirty="0" smtClean="0"/>
                        <a:t>Roll out Dough</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333748">
                <a:tc>
                  <a:txBody>
                    <a:bodyPr/>
                    <a:lstStyle/>
                    <a:p>
                      <a:endParaRPr lang="en-GB"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0011"/>
                  </a:ext>
                </a:extLst>
              </a:tr>
              <a:tr h="333748">
                <a:tc>
                  <a:txBody>
                    <a:bodyPr/>
                    <a:lstStyle/>
                    <a:p>
                      <a:endParaRPr lang="en-GB"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1200" dirty="0" smtClean="0"/>
                        <a:t>Use Finishing</a:t>
                      </a:r>
                      <a:r>
                        <a:rPr lang="en-GB" sz="1200" baseline="0" dirty="0" smtClean="0"/>
                        <a:t> Techniques</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1200" dirty="0" smtClean="0"/>
                        <a:t>Form a Dough</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1200" dirty="0" smtClean="0"/>
                        <a:t>Drain</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333748">
                <a:tc>
                  <a:txBody>
                    <a:bodyPr/>
                    <a:lstStyle/>
                    <a:p>
                      <a:endParaRPr lang="en-GB"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0013"/>
                  </a:ext>
                </a:extLst>
              </a:tr>
              <a:tr h="389372">
                <a:tc>
                  <a:txBody>
                    <a:bodyPr/>
                    <a:lstStyle/>
                    <a:p>
                      <a:endParaRPr lang="en-GB"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1200" dirty="0" smtClean="0"/>
                        <a:t>Grate</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Use the Rubbing-in Method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Divide Mixtures Evenly</a:t>
                      </a:r>
                    </a:p>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r h="389372">
                <a:tc>
                  <a:txBody>
                    <a:bodyPr/>
                    <a:lstStyle/>
                    <a:p>
                      <a:endParaRPr lang="en-GB"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0015"/>
                  </a:ext>
                </a:extLst>
              </a:tr>
            </a:tbl>
          </a:graphicData>
        </a:graphic>
      </p:graphicFrame>
      <p:sp>
        <p:nvSpPr>
          <p:cNvPr id="28" name="AutoShape 18"/>
          <p:cNvSpPr>
            <a:spLocks noChangeArrowheads="1"/>
          </p:cNvSpPr>
          <p:nvPr/>
        </p:nvSpPr>
        <p:spPr bwMode="auto">
          <a:xfrm>
            <a:off x="168539" y="4479230"/>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9" name="AutoShape 18"/>
          <p:cNvSpPr>
            <a:spLocks noChangeArrowheads="1"/>
          </p:cNvSpPr>
          <p:nvPr/>
        </p:nvSpPr>
        <p:spPr bwMode="auto">
          <a:xfrm>
            <a:off x="357172" y="4479230"/>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0" name="AutoShape 18"/>
          <p:cNvSpPr>
            <a:spLocks noChangeArrowheads="1"/>
          </p:cNvSpPr>
          <p:nvPr/>
        </p:nvSpPr>
        <p:spPr bwMode="auto">
          <a:xfrm>
            <a:off x="554001" y="4479230"/>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1" name="AutoShape 18"/>
          <p:cNvSpPr>
            <a:spLocks noChangeArrowheads="1"/>
          </p:cNvSpPr>
          <p:nvPr/>
        </p:nvSpPr>
        <p:spPr bwMode="auto">
          <a:xfrm>
            <a:off x="165810" y="5169024"/>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2" name="AutoShape 18"/>
          <p:cNvSpPr>
            <a:spLocks noChangeArrowheads="1"/>
          </p:cNvSpPr>
          <p:nvPr/>
        </p:nvSpPr>
        <p:spPr bwMode="auto">
          <a:xfrm>
            <a:off x="354443" y="5169024"/>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3" name="AutoShape 18"/>
          <p:cNvSpPr>
            <a:spLocks noChangeArrowheads="1"/>
          </p:cNvSpPr>
          <p:nvPr/>
        </p:nvSpPr>
        <p:spPr bwMode="auto">
          <a:xfrm>
            <a:off x="548680" y="5169024"/>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4" name="AutoShape 18"/>
          <p:cNvSpPr>
            <a:spLocks noChangeArrowheads="1"/>
          </p:cNvSpPr>
          <p:nvPr/>
        </p:nvSpPr>
        <p:spPr bwMode="auto">
          <a:xfrm>
            <a:off x="165810" y="5817096"/>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5" name="AutoShape 18"/>
          <p:cNvSpPr>
            <a:spLocks noChangeArrowheads="1"/>
          </p:cNvSpPr>
          <p:nvPr/>
        </p:nvSpPr>
        <p:spPr bwMode="auto">
          <a:xfrm>
            <a:off x="354443" y="5817096"/>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6" name="AutoShape 18"/>
          <p:cNvSpPr>
            <a:spLocks noChangeArrowheads="1"/>
          </p:cNvSpPr>
          <p:nvPr/>
        </p:nvSpPr>
        <p:spPr bwMode="auto">
          <a:xfrm>
            <a:off x="551272" y="5817096"/>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7" name="AutoShape 18"/>
          <p:cNvSpPr>
            <a:spLocks noChangeArrowheads="1"/>
          </p:cNvSpPr>
          <p:nvPr/>
        </p:nvSpPr>
        <p:spPr bwMode="auto">
          <a:xfrm>
            <a:off x="165810" y="6495454"/>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8" name="AutoShape 18"/>
          <p:cNvSpPr>
            <a:spLocks noChangeArrowheads="1"/>
          </p:cNvSpPr>
          <p:nvPr/>
        </p:nvSpPr>
        <p:spPr bwMode="auto">
          <a:xfrm>
            <a:off x="354443" y="6495454"/>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9" name="AutoShape 18"/>
          <p:cNvSpPr>
            <a:spLocks noChangeArrowheads="1"/>
          </p:cNvSpPr>
          <p:nvPr/>
        </p:nvSpPr>
        <p:spPr bwMode="auto">
          <a:xfrm>
            <a:off x="551272" y="6495454"/>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0" name="AutoShape 18"/>
          <p:cNvSpPr>
            <a:spLocks noChangeArrowheads="1"/>
          </p:cNvSpPr>
          <p:nvPr/>
        </p:nvSpPr>
        <p:spPr bwMode="auto">
          <a:xfrm>
            <a:off x="165810" y="7143526"/>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1" name="AutoShape 18"/>
          <p:cNvSpPr>
            <a:spLocks noChangeArrowheads="1"/>
          </p:cNvSpPr>
          <p:nvPr/>
        </p:nvSpPr>
        <p:spPr bwMode="auto">
          <a:xfrm>
            <a:off x="354443" y="7143526"/>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2" name="AutoShape 18"/>
          <p:cNvSpPr>
            <a:spLocks noChangeArrowheads="1"/>
          </p:cNvSpPr>
          <p:nvPr/>
        </p:nvSpPr>
        <p:spPr bwMode="auto">
          <a:xfrm>
            <a:off x="551272" y="7143526"/>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3" name="AutoShape 18"/>
          <p:cNvSpPr>
            <a:spLocks noChangeArrowheads="1"/>
          </p:cNvSpPr>
          <p:nvPr/>
        </p:nvSpPr>
        <p:spPr bwMode="auto">
          <a:xfrm>
            <a:off x="165810" y="7833320"/>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4" name="AutoShape 18"/>
          <p:cNvSpPr>
            <a:spLocks noChangeArrowheads="1"/>
          </p:cNvSpPr>
          <p:nvPr/>
        </p:nvSpPr>
        <p:spPr bwMode="auto">
          <a:xfrm>
            <a:off x="354443" y="7833320"/>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5" name="AutoShape 18"/>
          <p:cNvSpPr>
            <a:spLocks noChangeArrowheads="1"/>
          </p:cNvSpPr>
          <p:nvPr/>
        </p:nvSpPr>
        <p:spPr bwMode="auto">
          <a:xfrm>
            <a:off x="551272" y="7833320"/>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6" name="AutoShape 18"/>
          <p:cNvSpPr>
            <a:spLocks noChangeArrowheads="1"/>
          </p:cNvSpPr>
          <p:nvPr/>
        </p:nvSpPr>
        <p:spPr bwMode="auto">
          <a:xfrm>
            <a:off x="165810" y="8481392"/>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7" name="AutoShape 18"/>
          <p:cNvSpPr>
            <a:spLocks noChangeArrowheads="1"/>
          </p:cNvSpPr>
          <p:nvPr/>
        </p:nvSpPr>
        <p:spPr bwMode="auto">
          <a:xfrm>
            <a:off x="354443" y="8481392"/>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8" name="AutoShape 18"/>
          <p:cNvSpPr>
            <a:spLocks noChangeArrowheads="1"/>
          </p:cNvSpPr>
          <p:nvPr/>
        </p:nvSpPr>
        <p:spPr bwMode="auto">
          <a:xfrm>
            <a:off x="551272" y="8481392"/>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9" name="AutoShape 18"/>
          <p:cNvSpPr>
            <a:spLocks noChangeArrowheads="1"/>
          </p:cNvSpPr>
          <p:nvPr/>
        </p:nvSpPr>
        <p:spPr bwMode="auto">
          <a:xfrm>
            <a:off x="165810" y="9231758"/>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0" name="AutoShape 18"/>
          <p:cNvSpPr>
            <a:spLocks noChangeArrowheads="1"/>
          </p:cNvSpPr>
          <p:nvPr/>
        </p:nvSpPr>
        <p:spPr bwMode="auto">
          <a:xfrm>
            <a:off x="354443" y="9231758"/>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1" name="AutoShape 18"/>
          <p:cNvSpPr>
            <a:spLocks noChangeArrowheads="1"/>
          </p:cNvSpPr>
          <p:nvPr/>
        </p:nvSpPr>
        <p:spPr bwMode="auto">
          <a:xfrm>
            <a:off x="551272" y="9231758"/>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5" name="AutoShape 18"/>
          <p:cNvSpPr>
            <a:spLocks noChangeArrowheads="1"/>
          </p:cNvSpPr>
          <p:nvPr/>
        </p:nvSpPr>
        <p:spPr bwMode="auto">
          <a:xfrm>
            <a:off x="2375365" y="4479230"/>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6" name="AutoShape 18"/>
          <p:cNvSpPr>
            <a:spLocks noChangeArrowheads="1"/>
          </p:cNvSpPr>
          <p:nvPr/>
        </p:nvSpPr>
        <p:spPr bwMode="auto">
          <a:xfrm>
            <a:off x="2563998" y="4479230"/>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7" name="AutoShape 18"/>
          <p:cNvSpPr>
            <a:spLocks noChangeArrowheads="1"/>
          </p:cNvSpPr>
          <p:nvPr/>
        </p:nvSpPr>
        <p:spPr bwMode="auto">
          <a:xfrm>
            <a:off x="2783657" y="4479230"/>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8" name="AutoShape 18"/>
          <p:cNvSpPr>
            <a:spLocks noChangeArrowheads="1"/>
          </p:cNvSpPr>
          <p:nvPr/>
        </p:nvSpPr>
        <p:spPr bwMode="auto">
          <a:xfrm>
            <a:off x="2372636" y="5169024"/>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9" name="AutoShape 18"/>
          <p:cNvSpPr>
            <a:spLocks noChangeArrowheads="1"/>
          </p:cNvSpPr>
          <p:nvPr/>
        </p:nvSpPr>
        <p:spPr bwMode="auto">
          <a:xfrm>
            <a:off x="2561269" y="5169024"/>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60" name="AutoShape 18"/>
          <p:cNvSpPr>
            <a:spLocks noChangeArrowheads="1"/>
          </p:cNvSpPr>
          <p:nvPr/>
        </p:nvSpPr>
        <p:spPr bwMode="auto">
          <a:xfrm>
            <a:off x="2783657" y="5169024"/>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61" name="AutoShape 18"/>
          <p:cNvSpPr>
            <a:spLocks noChangeArrowheads="1"/>
          </p:cNvSpPr>
          <p:nvPr/>
        </p:nvSpPr>
        <p:spPr bwMode="auto">
          <a:xfrm>
            <a:off x="2372636" y="5817096"/>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62" name="AutoShape 18"/>
          <p:cNvSpPr>
            <a:spLocks noChangeArrowheads="1"/>
          </p:cNvSpPr>
          <p:nvPr/>
        </p:nvSpPr>
        <p:spPr bwMode="auto">
          <a:xfrm>
            <a:off x="2561269" y="5817096"/>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63" name="AutoShape 18"/>
          <p:cNvSpPr>
            <a:spLocks noChangeArrowheads="1"/>
          </p:cNvSpPr>
          <p:nvPr/>
        </p:nvSpPr>
        <p:spPr bwMode="auto">
          <a:xfrm>
            <a:off x="2783657" y="5817096"/>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64" name="AutoShape 18"/>
          <p:cNvSpPr>
            <a:spLocks noChangeArrowheads="1"/>
          </p:cNvSpPr>
          <p:nvPr/>
        </p:nvSpPr>
        <p:spPr bwMode="auto">
          <a:xfrm>
            <a:off x="2372636" y="6495454"/>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65" name="AutoShape 18"/>
          <p:cNvSpPr>
            <a:spLocks noChangeArrowheads="1"/>
          </p:cNvSpPr>
          <p:nvPr/>
        </p:nvSpPr>
        <p:spPr bwMode="auto">
          <a:xfrm>
            <a:off x="2561269" y="6495454"/>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66" name="AutoShape 18"/>
          <p:cNvSpPr>
            <a:spLocks noChangeArrowheads="1"/>
          </p:cNvSpPr>
          <p:nvPr/>
        </p:nvSpPr>
        <p:spPr bwMode="auto">
          <a:xfrm>
            <a:off x="2783657" y="6495454"/>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67" name="AutoShape 18"/>
          <p:cNvSpPr>
            <a:spLocks noChangeArrowheads="1"/>
          </p:cNvSpPr>
          <p:nvPr/>
        </p:nvSpPr>
        <p:spPr bwMode="auto">
          <a:xfrm>
            <a:off x="2372636" y="7143526"/>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68" name="AutoShape 18"/>
          <p:cNvSpPr>
            <a:spLocks noChangeArrowheads="1"/>
          </p:cNvSpPr>
          <p:nvPr/>
        </p:nvSpPr>
        <p:spPr bwMode="auto">
          <a:xfrm>
            <a:off x="2561269" y="7143526"/>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69" name="AutoShape 18"/>
          <p:cNvSpPr>
            <a:spLocks noChangeArrowheads="1"/>
          </p:cNvSpPr>
          <p:nvPr/>
        </p:nvSpPr>
        <p:spPr bwMode="auto">
          <a:xfrm>
            <a:off x="2780928" y="7143526"/>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70" name="AutoShape 18"/>
          <p:cNvSpPr>
            <a:spLocks noChangeArrowheads="1"/>
          </p:cNvSpPr>
          <p:nvPr/>
        </p:nvSpPr>
        <p:spPr bwMode="auto">
          <a:xfrm>
            <a:off x="2372636" y="7833320"/>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71" name="AutoShape 18"/>
          <p:cNvSpPr>
            <a:spLocks noChangeArrowheads="1"/>
          </p:cNvSpPr>
          <p:nvPr/>
        </p:nvSpPr>
        <p:spPr bwMode="auto">
          <a:xfrm>
            <a:off x="2561269" y="7833320"/>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72" name="AutoShape 18"/>
          <p:cNvSpPr>
            <a:spLocks noChangeArrowheads="1"/>
          </p:cNvSpPr>
          <p:nvPr/>
        </p:nvSpPr>
        <p:spPr bwMode="auto">
          <a:xfrm>
            <a:off x="2783657" y="7833320"/>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73" name="AutoShape 18"/>
          <p:cNvSpPr>
            <a:spLocks noChangeArrowheads="1"/>
          </p:cNvSpPr>
          <p:nvPr/>
        </p:nvSpPr>
        <p:spPr bwMode="auto">
          <a:xfrm>
            <a:off x="2372636" y="8481392"/>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74" name="AutoShape 18"/>
          <p:cNvSpPr>
            <a:spLocks noChangeArrowheads="1"/>
          </p:cNvSpPr>
          <p:nvPr/>
        </p:nvSpPr>
        <p:spPr bwMode="auto">
          <a:xfrm>
            <a:off x="2561269" y="8481392"/>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75" name="AutoShape 18"/>
          <p:cNvSpPr>
            <a:spLocks noChangeArrowheads="1"/>
          </p:cNvSpPr>
          <p:nvPr/>
        </p:nvSpPr>
        <p:spPr bwMode="auto">
          <a:xfrm>
            <a:off x="2783657" y="8481392"/>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76" name="AutoShape 18"/>
          <p:cNvSpPr>
            <a:spLocks noChangeArrowheads="1"/>
          </p:cNvSpPr>
          <p:nvPr/>
        </p:nvSpPr>
        <p:spPr bwMode="auto">
          <a:xfrm>
            <a:off x="2372636" y="9231758"/>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77" name="AutoShape 18"/>
          <p:cNvSpPr>
            <a:spLocks noChangeArrowheads="1"/>
          </p:cNvSpPr>
          <p:nvPr/>
        </p:nvSpPr>
        <p:spPr bwMode="auto">
          <a:xfrm>
            <a:off x="2561269" y="9231758"/>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78" name="AutoShape 18"/>
          <p:cNvSpPr>
            <a:spLocks noChangeArrowheads="1"/>
          </p:cNvSpPr>
          <p:nvPr/>
        </p:nvSpPr>
        <p:spPr bwMode="auto">
          <a:xfrm>
            <a:off x="2783657" y="9231758"/>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79" name="AutoShape 18"/>
          <p:cNvSpPr>
            <a:spLocks noChangeArrowheads="1"/>
          </p:cNvSpPr>
          <p:nvPr/>
        </p:nvSpPr>
        <p:spPr bwMode="auto">
          <a:xfrm>
            <a:off x="4581128" y="4479230"/>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80" name="AutoShape 18"/>
          <p:cNvSpPr>
            <a:spLocks noChangeArrowheads="1"/>
          </p:cNvSpPr>
          <p:nvPr/>
        </p:nvSpPr>
        <p:spPr bwMode="auto">
          <a:xfrm>
            <a:off x="4796246" y="4479230"/>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81" name="AutoShape 18"/>
          <p:cNvSpPr>
            <a:spLocks noChangeArrowheads="1"/>
          </p:cNvSpPr>
          <p:nvPr/>
        </p:nvSpPr>
        <p:spPr bwMode="auto">
          <a:xfrm>
            <a:off x="4993075" y="4479230"/>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82" name="AutoShape 18"/>
          <p:cNvSpPr>
            <a:spLocks noChangeArrowheads="1"/>
          </p:cNvSpPr>
          <p:nvPr/>
        </p:nvSpPr>
        <p:spPr bwMode="auto">
          <a:xfrm>
            <a:off x="4581128" y="5169024"/>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83" name="AutoShape 18"/>
          <p:cNvSpPr>
            <a:spLocks noChangeArrowheads="1"/>
          </p:cNvSpPr>
          <p:nvPr/>
        </p:nvSpPr>
        <p:spPr bwMode="auto">
          <a:xfrm>
            <a:off x="4793517" y="5169024"/>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84" name="AutoShape 18"/>
          <p:cNvSpPr>
            <a:spLocks noChangeArrowheads="1"/>
          </p:cNvSpPr>
          <p:nvPr/>
        </p:nvSpPr>
        <p:spPr bwMode="auto">
          <a:xfrm>
            <a:off x="4990346" y="5169024"/>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85" name="AutoShape 18"/>
          <p:cNvSpPr>
            <a:spLocks noChangeArrowheads="1"/>
          </p:cNvSpPr>
          <p:nvPr/>
        </p:nvSpPr>
        <p:spPr bwMode="auto">
          <a:xfrm>
            <a:off x="4581128" y="5817096"/>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86" name="AutoShape 18"/>
          <p:cNvSpPr>
            <a:spLocks noChangeArrowheads="1"/>
          </p:cNvSpPr>
          <p:nvPr/>
        </p:nvSpPr>
        <p:spPr bwMode="auto">
          <a:xfrm>
            <a:off x="4793517" y="5817096"/>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87" name="AutoShape 18"/>
          <p:cNvSpPr>
            <a:spLocks noChangeArrowheads="1"/>
          </p:cNvSpPr>
          <p:nvPr/>
        </p:nvSpPr>
        <p:spPr bwMode="auto">
          <a:xfrm>
            <a:off x="4990346" y="5817096"/>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88" name="AutoShape 18"/>
          <p:cNvSpPr>
            <a:spLocks noChangeArrowheads="1"/>
          </p:cNvSpPr>
          <p:nvPr/>
        </p:nvSpPr>
        <p:spPr bwMode="auto">
          <a:xfrm>
            <a:off x="4581128" y="6495454"/>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89" name="AutoShape 18"/>
          <p:cNvSpPr>
            <a:spLocks noChangeArrowheads="1"/>
          </p:cNvSpPr>
          <p:nvPr/>
        </p:nvSpPr>
        <p:spPr bwMode="auto">
          <a:xfrm>
            <a:off x="4793517" y="6495454"/>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90" name="AutoShape 18"/>
          <p:cNvSpPr>
            <a:spLocks noChangeArrowheads="1"/>
          </p:cNvSpPr>
          <p:nvPr/>
        </p:nvSpPr>
        <p:spPr bwMode="auto">
          <a:xfrm>
            <a:off x="4990346" y="6495454"/>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91" name="AutoShape 18"/>
          <p:cNvSpPr>
            <a:spLocks noChangeArrowheads="1"/>
          </p:cNvSpPr>
          <p:nvPr/>
        </p:nvSpPr>
        <p:spPr bwMode="auto">
          <a:xfrm>
            <a:off x="4581128" y="7143526"/>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92" name="AutoShape 18"/>
          <p:cNvSpPr>
            <a:spLocks noChangeArrowheads="1"/>
          </p:cNvSpPr>
          <p:nvPr/>
        </p:nvSpPr>
        <p:spPr bwMode="auto">
          <a:xfrm>
            <a:off x="4793517" y="7143526"/>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93" name="AutoShape 18"/>
          <p:cNvSpPr>
            <a:spLocks noChangeArrowheads="1"/>
          </p:cNvSpPr>
          <p:nvPr/>
        </p:nvSpPr>
        <p:spPr bwMode="auto">
          <a:xfrm>
            <a:off x="4990346" y="7143526"/>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94" name="AutoShape 18"/>
          <p:cNvSpPr>
            <a:spLocks noChangeArrowheads="1"/>
          </p:cNvSpPr>
          <p:nvPr/>
        </p:nvSpPr>
        <p:spPr bwMode="auto">
          <a:xfrm>
            <a:off x="4581128" y="7833320"/>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95" name="AutoShape 18"/>
          <p:cNvSpPr>
            <a:spLocks noChangeArrowheads="1"/>
          </p:cNvSpPr>
          <p:nvPr/>
        </p:nvSpPr>
        <p:spPr bwMode="auto">
          <a:xfrm>
            <a:off x="4793517" y="7833320"/>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96" name="AutoShape 18"/>
          <p:cNvSpPr>
            <a:spLocks noChangeArrowheads="1"/>
          </p:cNvSpPr>
          <p:nvPr/>
        </p:nvSpPr>
        <p:spPr bwMode="auto">
          <a:xfrm>
            <a:off x="4990346" y="7833320"/>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97" name="AutoShape 18"/>
          <p:cNvSpPr>
            <a:spLocks noChangeArrowheads="1"/>
          </p:cNvSpPr>
          <p:nvPr/>
        </p:nvSpPr>
        <p:spPr bwMode="auto">
          <a:xfrm>
            <a:off x="4581128" y="8481392"/>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98" name="AutoShape 18"/>
          <p:cNvSpPr>
            <a:spLocks noChangeArrowheads="1"/>
          </p:cNvSpPr>
          <p:nvPr/>
        </p:nvSpPr>
        <p:spPr bwMode="auto">
          <a:xfrm>
            <a:off x="4793517" y="8481392"/>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99" name="AutoShape 18"/>
          <p:cNvSpPr>
            <a:spLocks noChangeArrowheads="1"/>
          </p:cNvSpPr>
          <p:nvPr/>
        </p:nvSpPr>
        <p:spPr bwMode="auto">
          <a:xfrm>
            <a:off x="4990346" y="8481392"/>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00" name="AutoShape 18"/>
          <p:cNvSpPr>
            <a:spLocks noChangeArrowheads="1"/>
          </p:cNvSpPr>
          <p:nvPr/>
        </p:nvSpPr>
        <p:spPr bwMode="auto">
          <a:xfrm>
            <a:off x="4581128" y="9231758"/>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01" name="AutoShape 18"/>
          <p:cNvSpPr>
            <a:spLocks noChangeArrowheads="1"/>
          </p:cNvSpPr>
          <p:nvPr/>
        </p:nvSpPr>
        <p:spPr bwMode="auto">
          <a:xfrm>
            <a:off x="4793517" y="9231758"/>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02" name="AutoShape 18"/>
          <p:cNvSpPr>
            <a:spLocks noChangeArrowheads="1"/>
          </p:cNvSpPr>
          <p:nvPr/>
        </p:nvSpPr>
        <p:spPr bwMode="auto">
          <a:xfrm>
            <a:off x="4982380" y="9231758"/>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graphicFrame>
        <p:nvGraphicFramePr>
          <p:cNvPr id="2" name="Table 1"/>
          <p:cNvGraphicFramePr>
            <a:graphicFrameLocks noGrp="1"/>
          </p:cNvGraphicFramePr>
          <p:nvPr>
            <p:extLst>
              <p:ext uri="{D42A27DB-BD31-4B8C-83A1-F6EECF244321}">
                <p14:modId xmlns:p14="http://schemas.microsoft.com/office/powerpoint/2010/main" val="4279162081"/>
              </p:ext>
            </p:extLst>
          </p:nvPr>
        </p:nvGraphicFramePr>
        <p:xfrm>
          <a:off x="4437112" y="1244588"/>
          <a:ext cx="2224234" cy="1044116"/>
        </p:xfrm>
        <a:graphic>
          <a:graphicData uri="http://schemas.openxmlformats.org/drawingml/2006/table">
            <a:tbl>
              <a:tblPr firstRow="1" bandRow="1">
                <a:tableStyleId>{2D5ABB26-0587-4C30-8999-92F81FD0307C}</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gridCol w="208280">
                  <a:extLst>
                    <a:ext uri="{9D8B030D-6E8A-4147-A177-3AD203B41FA5}">
                      <a16:colId xmlns:a16="http://schemas.microsoft.com/office/drawing/2014/main" val="20002"/>
                    </a:ext>
                  </a:extLst>
                </a:gridCol>
                <a:gridCol w="1599394">
                  <a:extLst>
                    <a:ext uri="{9D8B030D-6E8A-4147-A177-3AD203B41FA5}">
                      <a16:colId xmlns:a16="http://schemas.microsoft.com/office/drawing/2014/main" val="20003"/>
                    </a:ext>
                  </a:extLst>
                </a:gridCol>
              </a:tblGrid>
              <a:tr h="576064">
                <a:tc>
                  <a:txBody>
                    <a:bodyPr/>
                    <a:lstStyle/>
                    <a:p>
                      <a:r>
                        <a:rPr lang="en-GB" sz="900" b="1" dirty="0" smtClean="0"/>
                        <a:t>23/09/14</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900" b="1" dirty="0" smtClean="0"/>
                        <a:t>12/10/14</a:t>
                      </a:r>
                      <a:endParaRPr lang="en-GB" sz="900" b="1"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1200" dirty="0" smtClean="0"/>
                        <a:t>Weigh / Measure Ingredients</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68052">
                <a:tc>
                  <a:txBody>
                    <a:bodyPr/>
                    <a:lstStyle/>
                    <a:p>
                      <a:endParaRPr lang="en-GB"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0001"/>
                  </a:ext>
                </a:extLst>
              </a:tr>
            </a:tbl>
          </a:graphicData>
        </a:graphic>
      </p:graphicFrame>
      <p:sp>
        <p:nvSpPr>
          <p:cNvPr id="103" name="AutoShape 18"/>
          <p:cNvSpPr>
            <a:spLocks noChangeArrowheads="1"/>
          </p:cNvSpPr>
          <p:nvPr/>
        </p:nvSpPr>
        <p:spPr bwMode="auto">
          <a:xfrm>
            <a:off x="4486427" y="2005880"/>
            <a:ext cx="141287" cy="185738"/>
          </a:xfrm>
          <a:prstGeom prst="chevron">
            <a:avLst>
              <a:gd name="adj" fmla="val 25000"/>
            </a:avLst>
          </a:prstGeom>
          <a:solidFill>
            <a:schemeClr val="accent6"/>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04" name="AutoShape 18"/>
          <p:cNvSpPr>
            <a:spLocks noChangeArrowheads="1"/>
          </p:cNvSpPr>
          <p:nvPr/>
        </p:nvSpPr>
        <p:spPr bwMode="auto">
          <a:xfrm>
            <a:off x="4675060" y="2005880"/>
            <a:ext cx="141287" cy="185738"/>
          </a:xfrm>
          <a:prstGeom prst="chevron">
            <a:avLst>
              <a:gd name="adj" fmla="val 25000"/>
            </a:avLst>
          </a:prstGeom>
          <a:solidFill>
            <a:srgbClr val="92D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05" name="AutoShape 18"/>
          <p:cNvSpPr>
            <a:spLocks noChangeArrowheads="1"/>
          </p:cNvSpPr>
          <p:nvPr/>
        </p:nvSpPr>
        <p:spPr bwMode="auto">
          <a:xfrm>
            <a:off x="4871889" y="2005880"/>
            <a:ext cx="141287" cy="185738"/>
          </a:xfrm>
          <a:prstGeom prst="chevron">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1" name="Rectangle 20"/>
          <p:cNvSpPr/>
          <p:nvPr/>
        </p:nvSpPr>
        <p:spPr>
          <a:xfrm>
            <a:off x="188640" y="1352600"/>
            <a:ext cx="4221306" cy="1015663"/>
          </a:xfrm>
          <a:prstGeom prst="rect">
            <a:avLst/>
          </a:prstGeom>
        </p:spPr>
        <p:txBody>
          <a:bodyPr wrap="square">
            <a:spAutoFit/>
          </a:bodyPr>
          <a:lstStyle/>
          <a:p>
            <a:r>
              <a:rPr lang="en-GB" sz="1200" dirty="0"/>
              <a:t>Next to the skills you have used in the practical lesson, you should track what stage you are at. Be honest when completing the trackers so that your progress here reflects how confidently and independently you are working in class. Each time you colour in a section of the tracker, write the date above </a:t>
            </a:r>
            <a:r>
              <a:rPr lang="en-GB" sz="1200" dirty="0" smtClean="0"/>
              <a:t>it, as shown.</a:t>
            </a:r>
            <a:endParaRPr lang="en-GB" sz="1200" dirty="0"/>
          </a:p>
        </p:txBody>
      </p:sp>
    </p:spTree>
    <p:extLst>
      <p:ext uri="{BB962C8B-B14F-4D97-AF65-F5344CB8AC3E}">
        <p14:creationId xmlns:p14="http://schemas.microsoft.com/office/powerpoint/2010/main" val="4149929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22019963"/>
              </p:ext>
            </p:extLst>
          </p:nvPr>
        </p:nvGraphicFramePr>
        <p:xfrm>
          <a:off x="0" y="0"/>
          <a:ext cx="6858000" cy="10149400"/>
        </p:xfrm>
        <a:graphic>
          <a:graphicData uri="http://schemas.openxmlformats.org/drawingml/2006/table">
            <a:tbl>
              <a:tblPr firstRow="1" bandRow="1">
                <a:tableStyleId>{5C22544A-7EE6-4342-B048-85BDC9FD1C3A}</a:tableStyleId>
              </a:tblPr>
              <a:tblGrid>
                <a:gridCol w="6858000">
                  <a:extLst>
                    <a:ext uri="{9D8B030D-6E8A-4147-A177-3AD203B41FA5}">
                      <a16:colId xmlns:a16="http://schemas.microsoft.com/office/drawing/2014/main" val="1218565295"/>
                    </a:ext>
                  </a:extLst>
                </a:gridCol>
              </a:tblGrid>
              <a:tr h="396457">
                <a:tc>
                  <a:txBody>
                    <a:bodyPr/>
                    <a:lstStyle/>
                    <a:p>
                      <a:endParaRPr lang="en-GB" dirty="0"/>
                    </a:p>
                  </a:txBody>
                  <a:tcPr/>
                </a:tc>
                <a:extLst>
                  <a:ext uri="{0D108BD9-81ED-4DB2-BD59-A6C34878D82A}">
                    <a16:rowId xmlns:a16="http://schemas.microsoft.com/office/drawing/2014/main" val="935405334"/>
                  </a:ext>
                </a:extLst>
              </a:tr>
              <a:tr h="396457">
                <a:tc>
                  <a:txBody>
                    <a:bodyPr/>
                    <a:lstStyle/>
                    <a:p>
                      <a:pPr algn="ctr"/>
                      <a:r>
                        <a:rPr lang="en-GB" sz="3200" u="sng" dirty="0" smtClean="0"/>
                        <a:t>NOTES</a:t>
                      </a:r>
                      <a:endParaRPr lang="en-GB" sz="3200" u="sng" dirty="0"/>
                    </a:p>
                  </a:txBody>
                  <a:tcPr/>
                </a:tc>
                <a:extLst>
                  <a:ext uri="{0D108BD9-81ED-4DB2-BD59-A6C34878D82A}">
                    <a16:rowId xmlns:a16="http://schemas.microsoft.com/office/drawing/2014/main" val="1008149428"/>
                  </a:ext>
                </a:extLst>
              </a:tr>
              <a:tr h="396457">
                <a:tc>
                  <a:txBody>
                    <a:bodyPr/>
                    <a:lstStyle/>
                    <a:p>
                      <a:pPr algn="ctr"/>
                      <a:r>
                        <a:rPr lang="en-GB" sz="2400" dirty="0" smtClean="0"/>
                        <a:t>P OF 3  -   RECIPE NOTES   -   OTHE</a:t>
                      </a:r>
                      <a:r>
                        <a:rPr lang="en-GB" sz="2400" baseline="0" dirty="0" smtClean="0"/>
                        <a:t> RTHINGS</a:t>
                      </a:r>
                      <a:endParaRPr lang="en-GB" sz="2400" dirty="0"/>
                    </a:p>
                  </a:txBody>
                  <a:tcPr/>
                </a:tc>
                <a:extLst>
                  <a:ext uri="{0D108BD9-81ED-4DB2-BD59-A6C34878D82A}">
                    <a16:rowId xmlns:a16="http://schemas.microsoft.com/office/drawing/2014/main" val="2240071205"/>
                  </a:ext>
                </a:extLst>
              </a:tr>
              <a:tr h="391026">
                <a:tc>
                  <a:txBody>
                    <a:bodyPr/>
                    <a:lstStyle/>
                    <a:p>
                      <a:endParaRPr lang="en-GB" dirty="0"/>
                    </a:p>
                  </a:txBody>
                  <a:tcPr/>
                </a:tc>
                <a:extLst>
                  <a:ext uri="{0D108BD9-81ED-4DB2-BD59-A6C34878D82A}">
                    <a16:rowId xmlns:a16="http://schemas.microsoft.com/office/drawing/2014/main" val="867794983"/>
                  </a:ext>
                </a:extLst>
              </a:tr>
              <a:tr h="396457">
                <a:tc>
                  <a:txBody>
                    <a:bodyPr/>
                    <a:lstStyle/>
                    <a:p>
                      <a:endParaRPr lang="en-GB" dirty="0"/>
                    </a:p>
                  </a:txBody>
                  <a:tcPr/>
                </a:tc>
                <a:extLst>
                  <a:ext uri="{0D108BD9-81ED-4DB2-BD59-A6C34878D82A}">
                    <a16:rowId xmlns:a16="http://schemas.microsoft.com/office/drawing/2014/main" val="2754514410"/>
                  </a:ext>
                </a:extLst>
              </a:tr>
              <a:tr h="396457">
                <a:tc>
                  <a:txBody>
                    <a:bodyPr/>
                    <a:lstStyle/>
                    <a:p>
                      <a:endParaRPr lang="en-GB"/>
                    </a:p>
                  </a:txBody>
                  <a:tcPr/>
                </a:tc>
                <a:extLst>
                  <a:ext uri="{0D108BD9-81ED-4DB2-BD59-A6C34878D82A}">
                    <a16:rowId xmlns:a16="http://schemas.microsoft.com/office/drawing/2014/main" val="3047732163"/>
                  </a:ext>
                </a:extLst>
              </a:tr>
              <a:tr h="396457">
                <a:tc>
                  <a:txBody>
                    <a:bodyPr/>
                    <a:lstStyle/>
                    <a:p>
                      <a:endParaRPr lang="en-GB"/>
                    </a:p>
                  </a:txBody>
                  <a:tcPr/>
                </a:tc>
                <a:extLst>
                  <a:ext uri="{0D108BD9-81ED-4DB2-BD59-A6C34878D82A}">
                    <a16:rowId xmlns:a16="http://schemas.microsoft.com/office/drawing/2014/main" val="2770851483"/>
                  </a:ext>
                </a:extLst>
              </a:tr>
              <a:tr h="396457">
                <a:tc>
                  <a:txBody>
                    <a:bodyPr/>
                    <a:lstStyle/>
                    <a:p>
                      <a:endParaRPr lang="en-GB"/>
                    </a:p>
                  </a:txBody>
                  <a:tcPr/>
                </a:tc>
                <a:extLst>
                  <a:ext uri="{0D108BD9-81ED-4DB2-BD59-A6C34878D82A}">
                    <a16:rowId xmlns:a16="http://schemas.microsoft.com/office/drawing/2014/main" val="2080955785"/>
                  </a:ext>
                </a:extLst>
              </a:tr>
              <a:tr h="396457">
                <a:tc>
                  <a:txBody>
                    <a:bodyPr/>
                    <a:lstStyle/>
                    <a:p>
                      <a:endParaRPr lang="en-GB"/>
                    </a:p>
                  </a:txBody>
                  <a:tcPr/>
                </a:tc>
                <a:extLst>
                  <a:ext uri="{0D108BD9-81ED-4DB2-BD59-A6C34878D82A}">
                    <a16:rowId xmlns:a16="http://schemas.microsoft.com/office/drawing/2014/main" val="929831395"/>
                  </a:ext>
                </a:extLst>
              </a:tr>
              <a:tr h="396457">
                <a:tc>
                  <a:txBody>
                    <a:bodyPr/>
                    <a:lstStyle/>
                    <a:p>
                      <a:endParaRPr lang="en-GB"/>
                    </a:p>
                  </a:txBody>
                  <a:tcPr/>
                </a:tc>
                <a:extLst>
                  <a:ext uri="{0D108BD9-81ED-4DB2-BD59-A6C34878D82A}">
                    <a16:rowId xmlns:a16="http://schemas.microsoft.com/office/drawing/2014/main" val="2526447605"/>
                  </a:ext>
                </a:extLst>
              </a:tr>
              <a:tr h="396457">
                <a:tc>
                  <a:txBody>
                    <a:bodyPr/>
                    <a:lstStyle/>
                    <a:p>
                      <a:endParaRPr lang="en-GB"/>
                    </a:p>
                  </a:txBody>
                  <a:tcPr/>
                </a:tc>
                <a:extLst>
                  <a:ext uri="{0D108BD9-81ED-4DB2-BD59-A6C34878D82A}">
                    <a16:rowId xmlns:a16="http://schemas.microsoft.com/office/drawing/2014/main" val="4269240204"/>
                  </a:ext>
                </a:extLst>
              </a:tr>
              <a:tr h="396457">
                <a:tc>
                  <a:txBody>
                    <a:bodyPr/>
                    <a:lstStyle/>
                    <a:p>
                      <a:endParaRPr lang="en-GB"/>
                    </a:p>
                  </a:txBody>
                  <a:tcPr/>
                </a:tc>
                <a:extLst>
                  <a:ext uri="{0D108BD9-81ED-4DB2-BD59-A6C34878D82A}">
                    <a16:rowId xmlns:a16="http://schemas.microsoft.com/office/drawing/2014/main" val="1800472609"/>
                  </a:ext>
                </a:extLst>
              </a:tr>
              <a:tr h="396457">
                <a:tc>
                  <a:txBody>
                    <a:bodyPr/>
                    <a:lstStyle/>
                    <a:p>
                      <a:endParaRPr lang="en-GB"/>
                    </a:p>
                  </a:txBody>
                  <a:tcPr/>
                </a:tc>
                <a:extLst>
                  <a:ext uri="{0D108BD9-81ED-4DB2-BD59-A6C34878D82A}">
                    <a16:rowId xmlns:a16="http://schemas.microsoft.com/office/drawing/2014/main" val="4244286681"/>
                  </a:ext>
                </a:extLst>
              </a:tr>
              <a:tr h="396457">
                <a:tc>
                  <a:txBody>
                    <a:bodyPr/>
                    <a:lstStyle/>
                    <a:p>
                      <a:endParaRPr lang="en-GB"/>
                    </a:p>
                  </a:txBody>
                  <a:tcPr/>
                </a:tc>
                <a:extLst>
                  <a:ext uri="{0D108BD9-81ED-4DB2-BD59-A6C34878D82A}">
                    <a16:rowId xmlns:a16="http://schemas.microsoft.com/office/drawing/2014/main" val="1499084089"/>
                  </a:ext>
                </a:extLst>
              </a:tr>
              <a:tr h="396457">
                <a:tc>
                  <a:txBody>
                    <a:bodyPr/>
                    <a:lstStyle/>
                    <a:p>
                      <a:endParaRPr lang="en-GB"/>
                    </a:p>
                  </a:txBody>
                  <a:tcPr/>
                </a:tc>
                <a:extLst>
                  <a:ext uri="{0D108BD9-81ED-4DB2-BD59-A6C34878D82A}">
                    <a16:rowId xmlns:a16="http://schemas.microsoft.com/office/drawing/2014/main" val="1796065812"/>
                  </a:ext>
                </a:extLst>
              </a:tr>
              <a:tr h="396457">
                <a:tc>
                  <a:txBody>
                    <a:bodyPr/>
                    <a:lstStyle/>
                    <a:p>
                      <a:endParaRPr lang="en-GB"/>
                    </a:p>
                  </a:txBody>
                  <a:tcPr/>
                </a:tc>
                <a:extLst>
                  <a:ext uri="{0D108BD9-81ED-4DB2-BD59-A6C34878D82A}">
                    <a16:rowId xmlns:a16="http://schemas.microsoft.com/office/drawing/2014/main" val="2714141547"/>
                  </a:ext>
                </a:extLst>
              </a:tr>
              <a:tr h="396457">
                <a:tc>
                  <a:txBody>
                    <a:bodyPr/>
                    <a:lstStyle/>
                    <a:p>
                      <a:endParaRPr lang="en-GB"/>
                    </a:p>
                  </a:txBody>
                  <a:tcPr/>
                </a:tc>
                <a:extLst>
                  <a:ext uri="{0D108BD9-81ED-4DB2-BD59-A6C34878D82A}">
                    <a16:rowId xmlns:a16="http://schemas.microsoft.com/office/drawing/2014/main" val="2196056488"/>
                  </a:ext>
                </a:extLst>
              </a:tr>
              <a:tr h="396457">
                <a:tc>
                  <a:txBody>
                    <a:bodyPr/>
                    <a:lstStyle/>
                    <a:p>
                      <a:endParaRPr lang="en-GB"/>
                    </a:p>
                  </a:txBody>
                  <a:tcPr/>
                </a:tc>
                <a:extLst>
                  <a:ext uri="{0D108BD9-81ED-4DB2-BD59-A6C34878D82A}">
                    <a16:rowId xmlns:a16="http://schemas.microsoft.com/office/drawing/2014/main" val="4120086165"/>
                  </a:ext>
                </a:extLst>
              </a:tr>
              <a:tr h="396457">
                <a:tc>
                  <a:txBody>
                    <a:bodyPr/>
                    <a:lstStyle/>
                    <a:p>
                      <a:endParaRPr lang="en-GB"/>
                    </a:p>
                  </a:txBody>
                  <a:tcPr/>
                </a:tc>
                <a:extLst>
                  <a:ext uri="{0D108BD9-81ED-4DB2-BD59-A6C34878D82A}">
                    <a16:rowId xmlns:a16="http://schemas.microsoft.com/office/drawing/2014/main" val="3270541018"/>
                  </a:ext>
                </a:extLst>
              </a:tr>
              <a:tr h="396457">
                <a:tc>
                  <a:txBody>
                    <a:bodyPr/>
                    <a:lstStyle/>
                    <a:p>
                      <a:endParaRPr lang="en-GB"/>
                    </a:p>
                  </a:txBody>
                  <a:tcPr/>
                </a:tc>
                <a:extLst>
                  <a:ext uri="{0D108BD9-81ED-4DB2-BD59-A6C34878D82A}">
                    <a16:rowId xmlns:a16="http://schemas.microsoft.com/office/drawing/2014/main" val="1636421703"/>
                  </a:ext>
                </a:extLst>
              </a:tr>
              <a:tr h="396457">
                <a:tc>
                  <a:txBody>
                    <a:bodyPr/>
                    <a:lstStyle/>
                    <a:p>
                      <a:endParaRPr lang="en-GB"/>
                    </a:p>
                  </a:txBody>
                  <a:tcPr/>
                </a:tc>
                <a:extLst>
                  <a:ext uri="{0D108BD9-81ED-4DB2-BD59-A6C34878D82A}">
                    <a16:rowId xmlns:a16="http://schemas.microsoft.com/office/drawing/2014/main" val="1002856717"/>
                  </a:ext>
                </a:extLst>
              </a:tr>
              <a:tr h="396457">
                <a:tc>
                  <a:txBody>
                    <a:bodyPr/>
                    <a:lstStyle/>
                    <a:p>
                      <a:endParaRPr lang="en-GB"/>
                    </a:p>
                  </a:txBody>
                  <a:tcPr/>
                </a:tc>
                <a:extLst>
                  <a:ext uri="{0D108BD9-81ED-4DB2-BD59-A6C34878D82A}">
                    <a16:rowId xmlns:a16="http://schemas.microsoft.com/office/drawing/2014/main" val="853023849"/>
                  </a:ext>
                </a:extLst>
              </a:tr>
              <a:tr h="396457">
                <a:tc>
                  <a:txBody>
                    <a:bodyPr/>
                    <a:lstStyle/>
                    <a:p>
                      <a:endParaRPr lang="en-GB"/>
                    </a:p>
                  </a:txBody>
                  <a:tcPr/>
                </a:tc>
                <a:extLst>
                  <a:ext uri="{0D108BD9-81ED-4DB2-BD59-A6C34878D82A}">
                    <a16:rowId xmlns:a16="http://schemas.microsoft.com/office/drawing/2014/main" val="3818717200"/>
                  </a:ext>
                </a:extLst>
              </a:tr>
              <a:tr h="396457">
                <a:tc>
                  <a:txBody>
                    <a:bodyPr/>
                    <a:lstStyle/>
                    <a:p>
                      <a:endParaRPr lang="en-GB"/>
                    </a:p>
                  </a:txBody>
                  <a:tcPr/>
                </a:tc>
                <a:extLst>
                  <a:ext uri="{0D108BD9-81ED-4DB2-BD59-A6C34878D82A}">
                    <a16:rowId xmlns:a16="http://schemas.microsoft.com/office/drawing/2014/main" val="2398884399"/>
                  </a:ext>
                </a:extLst>
              </a:tr>
              <a:tr h="396457">
                <a:tc>
                  <a:txBody>
                    <a:bodyPr/>
                    <a:lstStyle/>
                    <a:p>
                      <a:endParaRPr lang="en-GB" dirty="0"/>
                    </a:p>
                  </a:txBody>
                  <a:tcPr/>
                </a:tc>
                <a:extLst>
                  <a:ext uri="{0D108BD9-81ED-4DB2-BD59-A6C34878D82A}">
                    <a16:rowId xmlns:a16="http://schemas.microsoft.com/office/drawing/2014/main" val="1674301054"/>
                  </a:ext>
                </a:extLst>
              </a:tr>
            </a:tbl>
          </a:graphicData>
        </a:graphic>
      </p:graphicFrame>
    </p:spTree>
    <p:extLst>
      <p:ext uri="{BB962C8B-B14F-4D97-AF65-F5344CB8AC3E}">
        <p14:creationId xmlns:p14="http://schemas.microsoft.com/office/powerpoint/2010/main" val="36929006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88640" y="200472"/>
            <a:ext cx="6480720" cy="9433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GB" sz="2000" b="1" u="sng" dirty="0" smtClean="0"/>
              <a:t>End of Project Self Assessment</a:t>
            </a:r>
            <a:endParaRPr lang="en-GB" sz="2000" dirty="0"/>
          </a:p>
          <a:p>
            <a:pPr marL="0" indent="0">
              <a:spcBef>
                <a:spcPts val="0"/>
              </a:spcBef>
              <a:buNone/>
            </a:pPr>
            <a:endParaRPr lang="en-GB" altLang="en-US" sz="1200" dirty="0" smtClean="0">
              <a:ea typeface="Calibri" pitchFamily="34" charset="0"/>
            </a:endParaRPr>
          </a:p>
          <a:p>
            <a:pPr marL="0" indent="0">
              <a:buNone/>
            </a:pPr>
            <a:r>
              <a:rPr lang="en-GB" sz="1200" dirty="0"/>
              <a:t>Complete the following self-assessment to help you reflect on how well you have worked </a:t>
            </a:r>
            <a:r>
              <a:rPr lang="en-GB" sz="1200" dirty="0" smtClean="0"/>
              <a:t>in Food Technology. </a:t>
            </a:r>
            <a:r>
              <a:rPr lang="en-GB" sz="1200" b="1" dirty="0"/>
              <a:t>Tick the appropriate face for each of the statements.</a:t>
            </a:r>
            <a:endParaRPr lang="en-GB" sz="1200" dirty="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p:txBody>
      </p:sp>
      <p:pic>
        <p:nvPicPr>
          <p:cNvPr id="11"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01208" y="9540116"/>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4" name="Table 3"/>
          <p:cNvGraphicFramePr>
            <a:graphicFrameLocks noGrp="1"/>
          </p:cNvGraphicFramePr>
          <p:nvPr>
            <p:extLst>
              <p:ext uri="{D42A27DB-BD31-4B8C-83A1-F6EECF244321}">
                <p14:modId xmlns:p14="http://schemas.microsoft.com/office/powerpoint/2010/main" val="3295286204"/>
              </p:ext>
            </p:extLst>
          </p:nvPr>
        </p:nvGraphicFramePr>
        <p:xfrm>
          <a:off x="260646" y="1208584"/>
          <a:ext cx="6336705" cy="8261911"/>
        </p:xfrm>
        <a:graphic>
          <a:graphicData uri="http://schemas.openxmlformats.org/drawingml/2006/table">
            <a:tbl>
              <a:tblPr firstRow="1" firstCol="1" bandRow="1">
                <a:tableStyleId>{5940675A-B579-460E-94D1-54222C63F5DA}</a:tableStyleId>
              </a:tblPr>
              <a:tblGrid>
                <a:gridCol w="4360890">
                  <a:extLst>
                    <a:ext uri="{9D8B030D-6E8A-4147-A177-3AD203B41FA5}">
                      <a16:colId xmlns:a16="http://schemas.microsoft.com/office/drawing/2014/main" val="20000"/>
                    </a:ext>
                  </a:extLst>
                </a:gridCol>
                <a:gridCol w="658399">
                  <a:extLst>
                    <a:ext uri="{9D8B030D-6E8A-4147-A177-3AD203B41FA5}">
                      <a16:colId xmlns:a16="http://schemas.microsoft.com/office/drawing/2014/main" val="20001"/>
                    </a:ext>
                  </a:extLst>
                </a:gridCol>
                <a:gridCol w="658399">
                  <a:extLst>
                    <a:ext uri="{9D8B030D-6E8A-4147-A177-3AD203B41FA5}">
                      <a16:colId xmlns:a16="http://schemas.microsoft.com/office/drawing/2014/main" val="20002"/>
                    </a:ext>
                  </a:extLst>
                </a:gridCol>
                <a:gridCol w="659017">
                  <a:extLst>
                    <a:ext uri="{9D8B030D-6E8A-4147-A177-3AD203B41FA5}">
                      <a16:colId xmlns:a16="http://schemas.microsoft.com/office/drawing/2014/main" val="20003"/>
                    </a:ext>
                  </a:extLst>
                </a:gridCol>
              </a:tblGrid>
              <a:tr h="586964">
                <a:tc>
                  <a:txBody>
                    <a:bodyPr/>
                    <a:lstStyle/>
                    <a:p>
                      <a:pPr>
                        <a:lnSpc>
                          <a:spcPct val="100000"/>
                        </a:lnSpc>
                        <a:spcBef>
                          <a:spcPts val="0"/>
                        </a:spcBef>
                        <a:spcAft>
                          <a:spcPts val="0"/>
                        </a:spcAft>
                      </a:pPr>
                      <a:r>
                        <a:rPr lang="en-GB" sz="1200" dirty="0">
                          <a:effectLst/>
                        </a:rPr>
                        <a:t> </a:t>
                      </a:r>
                      <a:endParaRPr lang="en-GB" sz="1200" dirty="0">
                        <a:effectLst/>
                        <a:latin typeface="Calibri"/>
                        <a:ea typeface="Calibri"/>
                        <a:cs typeface="Times New Roman"/>
                      </a:endParaRPr>
                    </a:p>
                  </a:txBody>
                  <a:tcPr marL="48868" marR="48868" marT="0" marB="0"/>
                </a:tc>
                <a:tc>
                  <a:txBody>
                    <a:bodyPr/>
                    <a:lstStyle/>
                    <a:p>
                      <a:pPr algn="ctr">
                        <a:lnSpc>
                          <a:spcPct val="100000"/>
                        </a:lnSpc>
                        <a:spcBef>
                          <a:spcPts val="0"/>
                        </a:spcBef>
                        <a:spcAft>
                          <a:spcPts val="0"/>
                        </a:spcAft>
                      </a:pPr>
                      <a:r>
                        <a:rPr lang="en-GB" sz="3000" b="0" dirty="0">
                          <a:effectLst/>
                          <a:sym typeface="Wingdings"/>
                        </a:rPr>
                        <a:t></a:t>
                      </a:r>
                      <a:endParaRPr lang="en-GB" sz="3000" b="0" dirty="0">
                        <a:effectLst/>
                      </a:endParaRPr>
                    </a:p>
                    <a:p>
                      <a:pPr algn="ctr">
                        <a:lnSpc>
                          <a:spcPct val="100000"/>
                        </a:lnSpc>
                        <a:spcBef>
                          <a:spcPts val="0"/>
                        </a:spcBef>
                        <a:spcAft>
                          <a:spcPts val="0"/>
                        </a:spcAft>
                      </a:pPr>
                      <a:r>
                        <a:rPr lang="en-GB" sz="1200" b="1" dirty="0">
                          <a:effectLst/>
                        </a:rPr>
                        <a:t>Yes</a:t>
                      </a:r>
                      <a:endParaRPr lang="en-GB" sz="1200" b="1" dirty="0">
                        <a:effectLst/>
                        <a:latin typeface="Calibri"/>
                        <a:ea typeface="Calibri"/>
                        <a:cs typeface="Times New Roman"/>
                      </a:endParaRPr>
                    </a:p>
                  </a:txBody>
                  <a:tcPr marL="48868" marR="48868" marT="0" marB="0"/>
                </a:tc>
                <a:tc>
                  <a:txBody>
                    <a:bodyPr/>
                    <a:lstStyle/>
                    <a:p>
                      <a:pPr algn="ctr">
                        <a:lnSpc>
                          <a:spcPct val="100000"/>
                        </a:lnSpc>
                        <a:spcBef>
                          <a:spcPts val="0"/>
                        </a:spcBef>
                        <a:spcAft>
                          <a:spcPts val="0"/>
                        </a:spcAft>
                      </a:pPr>
                      <a:r>
                        <a:rPr lang="en-GB" sz="3000" b="0" dirty="0">
                          <a:effectLst/>
                          <a:sym typeface="Wingdings"/>
                        </a:rPr>
                        <a:t></a:t>
                      </a:r>
                      <a:endParaRPr lang="en-GB" sz="3000" b="0" dirty="0">
                        <a:effectLst/>
                      </a:endParaRPr>
                    </a:p>
                    <a:p>
                      <a:pPr algn="ctr">
                        <a:lnSpc>
                          <a:spcPct val="100000"/>
                        </a:lnSpc>
                        <a:spcBef>
                          <a:spcPts val="0"/>
                        </a:spcBef>
                        <a:spcAft>
                          <a:spcPts val="0"/>
                        </a:spcAft>
                      </a:pPr>
                      <a:r>
                        <a:rPr lang="en-GB" sz="1200" b="1" dirty="0">
                          <a:effectLst/>
                        </a:rPr>
                        <a:t>Maybe</a:t>
                      </a:r>
                      <a:endParaRPr lang="en-GB" sz="1200" b="1" dirty="0">
                        <a:effectLst/>
                        <a:latin typeface="Calibri"/>
                        <a:ea typeface="Calibri"/>
                        <a:cs typeface="Times New Roman"/>
                      </a:endParaRPr>
                    </a:p>
                  </a:txBody>
                  <a:tcPr marL="48868" marR="48868" marT="0" marB="0"/>
                </a:tc>
                <a:tc>
                  <a:txBody>
                    <a:bodyPr/>
                    <a:lstStyle/>
                    <a:p>
                      <a:pPr algn="ctr">
                        <a:lnSpc>
                          <a:spcPct val="100000"/>
                        </a:lnSpc>
                        <a:spcBef>
                          <a:spcPts val="0"/>
                        </a:spcBef>
                        <a:spcAft>
                          <a:spcPts val="0"/>
                        </a:spcAft>
                      </a:pPr>
                      <a:r>
                        <a:rPr lang="en-GB" sz="3000" b="0" dirty="0">
                          <a:effectLst/>
                          <a:sym typeface="Wingdings"/>
                        </a:rPr>
                        <a:t></a:t>
                      </a:r>
                      <a:endParaRPr lang="en-GB" sz="3000" b="0" dirty="0">
                        <a:effectLst/>
                      </a:endParaRPr>
                    </a:p>
                    <a:p>
                      <a:pPr algn="ctr">
                        <a:lnSpc>
                          <a:spcPct val="100000"/>
                        </a:lnSpc>
                        <a:spcBef>
                          <a:spcPts val="0"/>
                        </a:spcBef>
                        <a:spcAft>
                          <a:spcPts val="0"/>
                        </a:spcAft>
                      </a:pPr>
                      <a:r>
                        <a:rPr lang="en-GB" sz="1200" b="1" dirty="0">
                          <a:effectLst/>
                        </a:rPr>
                        <a:t>No</a:t>
                      </a:r>
                      <a:endParaRPr lang="en-GB" sz="1200" b="1" dirty="0">
                        <a:effectLst/>
                        <a:latin typeface="Calibri"/>
                        <a:ea typeface="Calibri"/>
                        <a:cs typeface="Times New Roman"/>
                      </a:endParaRPr>
                    </a:p>
                  </a:txBody>
                  <a:tcPr marL="48868" marR="48868" marT="0" marB="0"/>
                </a:tc>
                <a:extLst>
                  <a:ext uri="{0D108BD9-81ED-4DB2-BD59-A6C34878D82A}">
                    <a16:rowId xmlns:a16="http://schemas.microsoft.com/office/drawing/2014/main" val="10000"/>
                  </a:ext>
                </a:extLst>
              </a:tr>
              <a:tr h="187329">
                <a:tc gridSpan="4">
                  <a:txBody>
                    <a:bodyPr/>
                    <a:lstStyle/>
                    <a:p>
                      <a:pPr>
                        <a:lnSpc>
                          <a:spcPct val="100000"/>
                        </a:lnSpc>
                        <a:spcBef>
                          <a:spcPts val="0"/>
                        </a:spcBef>
                        <a:spcAft>
                          <a:spcPts val="0"/>
                        </a:spcAft>
                      </a:pPr>
                      <a:r>
                        <a:rPr lang="en-GB" sz="1200" b="1" dirty="0">
                          <a:effectLst/>
                        </a:rPr>
                        <a:t>Organisation</a:t>
                      </a:r>
                      <a:endParaRPr lang="en-GB" sz="1200" b="1" dirty="0">
                        <a:effectLst/>
                        <a:latin typeface="Calibri"/>
                        <a:ea typeface="Calibri"/>
                        <a:cs typeface="Times New Roman"/>
                      </a:endParaRPr>
                    </a:p>
                  </a:txBody>
                  <a:tcPr marL="48868" marR="48868" marT="0" marB="0">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299726">
                <a:tc>
                  <a:txBody>
                    <a:bodyPr/>
                    <a:lstStyle/>
                    <a:p>
                      <a:pPr>
                        <a:lnSpc>
                          <a:spcPct val="100000"/>
                        </a:lnSpc>
                        <a:spcBef>
                          <a:spcPts val="0"/>
                        </a:spcBef>
                        <a:spcAft>
                          <a:spcPts val="0"/>
                        </a:spcAft>
                        <a:tabLst>
                          <a:tab pos="2530475" algn="l"/>
                        </a:tabLst>
                      </a:pPr>
                      <a:r>
                        <a:rPr lang="en-GB" sz="1200" dirty="0">
                          <a:effectLst/>
                        </a:rPr>
                        <a:t>I came to </a:t>
                      </a:r>
                      <a:r>
                        <a:rPr lang="en-GB" sz="1200" dirty="0" smtClean="0">
                          <a:effectLst/>
                        </a:rPr>
                        <a:t>practical </a:t>
                      </a:r>
                      <a:r>
                        <a:rPr lang="en-GB" sz="1200" dirty="0">
                          <a:effectLst/>
                        </a:rPr>
                        <a:t>lessons ready to cook and prepared with the necessary ingredients.</a:t>
                      </a:r>
                      <a:endParaRPr lang="en-GB" sz="1200" b="0" dirty="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extLst>
                  <a:ext uri="{0D108BD9-81ED-4DB2-BD59-A6C34878D82A}">
                    <a16:rowId xmlns:a16="http://schemas.microsoft.com/office/drawing/2014/main" val="10002"/>
                  </a:ext>
                </a:extLst>
              </a:tr>
              <a:tr h="299726">
                <a:tc>
                  <a:txBody>
                    <a:bodyPr/>
                    <a:lstStyle/>
                    <a:p>
                      <a:pPr>
                        <a:lnSpc>
                          <a:spcPct val="100000"/>
                        </a:lnSpc>
                        <a:spcBef>
                          <a:spcPts val="0"/>
                        </a:spcBef>
                        <a:spcAft>
                          <a:spcPts val="0"/>
                        </a:spcAft>
                      </a:pPr>
                      <a:r>
                        <a:rPr lang="en-GB" sz="1200" dirty="0">
                          <a:effectLst/>
                        </a:rPr>
                        <a:t>I worked well throughout practical lessons and kept my work area tidy.</a:t>
                      </a:r>
                      <a:endParaRPr lang="en-GB" sz="1200" b="0" dirty="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extLst>
                  <a:ext uri="{0D108BD9-81ED-4DB2-BD59-A6C34878D82A}">
                    <a16:rowId xmlns:a16="http://schemas.microsoft.com/office/drawing/2014/main" val="10003"/>
                  </a:ext>
                </a:extLst>
              </a:tr>
              <a:tr h="299726">
                <a:tc>
                  <a:txBody>
                    <a:bodyPr/>
                    <a:lstStyle/>
                    <a:p>
                      <a:pPr>
                        <a:lnSpc>
                          <a:spcPct val="100000"/>
                        </a:lnSpc>
                        <a:spcBef>
                          <a:spcPts val="0"/>
                        </a:spcBef>
                        <a:spcAft>
                          <a:spcPts val="0"/>
                        </a:spcAft>
                      </a:pPr>
                      <a:r>
                        <a:rPr lang="en-GB" sz="1200" dirty="0">
                          <a:effectLst/>
                        </a:rPr>
                        <a:t>I managed my time effectively and completed all of the tasks set each lesson.</a:t>
                      </a:r>
                      <a:endParaRPr lang="en-GB" sz="1200" b="0" dirty="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extLst>
                  <a:ext uri="{0D108BD9-81ED-4DB2-BD59-A6C34878D82A}">
                    <a16:rowId xmlns:a16="http://schemas.microsoft.com/office/drawing/2014/main" val="10004"/>
                  </a:ext>
                </a:extLst>
              </a:tr>
              <a:tr h="265156">
                <a:tc>
                  <a:txBody>
                    <a:bodyPr/>
                    <a:lstStyle/>
                    <a:p>
                      <a:pPr>
                        <a:lnSpc>
                          <a:spcPct val="100000"/>
                        </a:lnSpc>
                        <a:spcBef>
                          <a:spcPts val="0"/>
                        </a:spcBef>
                        <a:spcAft>
                          <a:spcPts val="0"/>
                        </a:spcAft>
                      </a:pPr>
                      <a:r>
                        <a:rPr lang="en-GB" sz="1200" dirty="0">
                          <a:effectLst/>
                        </a:rPr>
                        <a:t>I listened to instructions and followed them carefully in all lessons.</a:t>
                      </a:r>
                      <a:endParaRPr lang="en-GB" sz="1200" b="0" dirty="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extLst>
                  <a:ext uri="{0D108BD9-81ED-4DB2-BD59-A6C34878D82A}">
                    <a16:rowId xmlns:a16="http://schemas.microsoft.com/office/drawing/2014/main" val="10005"/>
                  </a:ext>
                </a:extLst>
              </a:tr>
              <a:tr h="187329">
                <a:tc gridSpan="4">
                  <a:txBody>
                    <a:bodyPr/>
                    <a:lstStyle/>
                    <a:p>
                      <a:pPr>
                        <a:lnSpc>
                          <a:spcPct val="100000"/>
                        </a:lnSpc>
                        <a:spcBef>
                          <a:spcPts val="0"/>
                        </a:spcBef>
                        <a:spcAft>
                          <a:spcPts val="0"/>
                        </a:spcAft>
                      </a:pPr>
                      <a:r>
                        <a:rPr lang="en-GB" sz="1200" b="1" dirty="0">
                          <a:effectLst/>
                        </a:rPr>
                        <a:t>Hygiene and Safety</a:t>
                      </a:r>
                      <a:endParaRPr lang="en-GB" sz="1200" b="1" dirty="0">
                        <a:effectLst/>
                        <a:latin typeface="Calibri"/>
                        <a:ea typeface="Calibri"/>
                        <a:cs typeface="Times New Roman"/>
                      </a:endParaRPr>
                    </a:p>
                  </a:txBody>
                  <a:tcPr marL="48868" marR="48868" marT="0" marB="0">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6"/>
                  </a:ext>
                </a:extLst>
              </a:tr>
              <a:tr h="299726">
                <a:tc>
                  <a:txBody>
                    <a:bodyPr/>
                    <a:lstStyle/>
                    <a:p>
                      <a:pPr>
                        <a:lnSpc>
                          <a:spcPct val="100000"/>
                        </a:lnSpc>
                        <a:spcBef>
                          <a:spcPts val="0"/>
                        </a:spcBef>
                        <a:spcAft>
                          <a:spcPts val="0"/>
                        </a:spcAft>
                      </a:pPr>
                      <a:r>
                        <a:rPr lang="en-GB" sz="1200" dirty="0">
                          <a:effectLst/>
                        </a:rPr>
                        <a:t>I wore an apron, tied my hair back (if necessary) and removed jewellery at the start of practical lessons.</a:t>
                      </a:r>
                      <a:endParaRPr lang="en-GB" sz="1200" b="0" dirty="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extLst>
                  <a:ext uri="{0D108BD9-81ED-4DB2-BD59-A6C34878D82A}">
                    <a16:rowId xmlns:a16="http://schemas.microsoft.com/office/drawing/2014/main" val="10007"/>
                  </a:ext>
                </a:extLst>
              </a:tr>
              <a:tr h="265156">
                <a:tc>
                  <a:txBody>
                    <a:bodyPr/>
                    <a:lstStyle/>
                    <a:p>
                      <a:pPr>
                        <a:lnSpc>
                          <a:spcPct val="100000"/>
                        </a:lnSpc>
                        <a:spcBef>
                          <a:spcPts val="0"/>
                        </a:spcBef>
                        <a:spcAft>
                          <a:spcPts val="0"/>
                        </a:spcAft>
                      </a:pPr>
                      <a:r>
                        <a:rPr lang="en-GB" sz="1200" dirty="0">
                          <a:effectLst/>
                        </a:rPr>
                        <a:t>I washed my hands before and during practical lessons.</a:t>
                      </a:r>
                      <a:endParaRPr lang="en-GB" sz="1200" b="0" dirty="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extLst>
                  <a:ext uri="{0D108BD9-81ED-4DB2-BD59-A6C34878D82A}">
                    <a16:rowId xmlns:a16="http://schemas.microsoft.com/office/drawing/2014/main" val="10008"/>
                  </a:ext>
                </a:extLst>
              </a:tr>
              <a:tr h="299726">
                <a:tc>
                  <a:txBody>
                    <a:bodyPr/>
                    <a:lstStyle/>
                    <a:p>
                      <a:pPr>
                        <a:lnSpc>
                          <a:spcPct val="100000"/>
                        </a:lnSpc>
                        <a:spcBef>
                          <a:spcPts val="0"/>
                        </a:spcBef>
                        <a:spcAft>
                          <a:spcPts val="0"/>
                        </a:spcAft>
                      </a:pPr>
                      <a:r>
                        <a:rPr lang="en-GB" sz="1200" dirty="0">
                          <a:effectLst/>
                        </a:rPr>
                        <a:t>I cleaned my area, washed up, and cleared away properly after each practical lesson.</a:t>
                      </a:r>
                      <a:endParaRPr lang="en-GB" sz="1200" b="0" dirty="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extLst>
                  <a:ext uri="{0D108BD9-81ED-4DB2-BD59-A6C34878D82A}">
                    <a16:rowId xmlns:a16="http://schemas.microsoft.com/office/drawing/2014/main" val="10009"/>
                  </a:ext>
                </a:extLst>
              </a:tr>
              <a:tr h="299726">
                <a:tc>
                  <a:txBody>
                    <a:bodyPr/>
                    <a:lstStyle/>
                    <a:p>
                      <a:pPr>
                        <a:lnSpc>
                          <a:spcPct val="100000"/>
                        </a:lnSpc>
                        <a:spcBef>
                          <a:spcPts val="0"/>
                        </a:spcBef>
                        <a:spcAft>
                          <a:spcPts val="0"/>
                        </a:spcAft>
                      </a:pPr>
                      <a:r>
                        <a:rPr lang="en-GB" sz="1200" dirty="0">
                          <a:effectLst/>
                        </a:rPr>
                        <a:t>I used the </a:t>
                      </a:r>
                      <a:r>
                        <a:rPr lang="en-GB" sz="1200" dirty="0" smtClean="0">
                          <a:effectLst/>
                        </a:rPr>
                        <a:t>oven/grill </a:t>
                      </a:r>
                      <a:r>
                        <a:rPr lang="en-GB" sz="1200" dirty="0">
                          <a:effectLst/>
                        </a:rPr>
                        <a:t>safely, and used oven gloves to place items into and remove items from the </a:t>
                      </a:r>
                      <a:r>
                        <a:rPr lang="en-GB" sz="1200" dirty="0" smtClean="0">
                          <a:effectLst/>
                        </a:rPr>
                        <a:t>oven/grill.</a:t>
                      </a:r>
                      <a:endParaRPr lang="en-GB" sz="1200" b="0" dirty="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extLst>
                  <a:ext uri="{0D108BD9-81ED-4DB2-BD59-A6C34878D82A}">
                    <a16:rowId xmlns:a16="http://schemas.microsoft.com/office/drawing/2014/main" val="10010"/>
                  </a:ext>
                </a:extLst>
              </a:tr>
              <a:tr h="299726">
                <a:tc>
                  <a:txBody>
                    <a:bodyPr/>
                    <a:lstStyle/>
                    <a:p>
                      <a:pPr>
                        <a:lnSpc>
                          <a:spcPct val="100000"/>
                        </a:lnSpc>
                        <a:spcBef>
                          <a:spcPts val="0"/>
                        </a:spcBef>
                        <a:spcAft>
                          <a:spcPts val="0"/>
                        </a:spcAft>
                      </a:pPr>
                      <a:r>
                        <a:rPr lang="en-GB" sz="1200" dirty="0">
                          <a:effectLst/>
                        </a:rPr>
                        <a:t>I used the hob safely, and remembered how to position saucepans safely (handles turned in).</a:t>
                      </a:r>
                      <a:endParaRPr lang="en-GB" sz="1200" b="0" dirty="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extLst>
                  <a:ext uri="{0D108BD9-81ED-4DB2-BD59-A6C34878D82A}">
                    <a16:rowId xmlns:a16="http://schemas.microsoft.com/office/drawing/2014/main" val="10011"/>
                  </a:ext>
                </a:extLst>
              </a:tr>
              <a:tr h="299726">
                <a:tc>
                  <a:txBody>
                    <a:bodyPr/>
                    <a:lstStyle/>
                    <a:p>
                      <a:pPr>
                        <a:lnSpc>
                          <a:spcPct val="100000"/>
                        </a:lnSpc>
                        <a:spcBef>
                          <a:spcPts val="0"/>
                        </a:spcBef>
                        <a:spcAft>
                          <a:spcPts val="0"/>
                        </a:spcAft>
                      </a:pPr>
                      <a:r>
                        <a:rPr lang="en-GB" sz="1200" dirty="0" smtClean="0">
                          <a:effectLst/>
                        </a:rPr>
                        <a:t>I used sharp knives safely</a:t>
                      </a:r>
                      <a:r>
                        <a:rPr lang="en-GB" sz="1200" baseline="0" dirty="0" smtClean="0">
                          <a:effectLst/>
                        </a:rPr>
                        <a:t> with the correct cutting techniques.</a:t>
                      </a:r>
                      <a:endParaRPr lang="en-GB" sz="1200" b="0" dirty="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endParaRPr lang="en-GB" sz="1200" dirty="0">
                        <a:effectLst/>
                        <a:latin typeface="Calibri"/>
                        <a:ea typeface="Calibri"/>
                        <a:cs typeface="Times New Roman"/>
                      </a:endParaRPr>
                    </a:p>
                  </a:txBody>
                  <a:tcPr marL="48868" marR="48868" marT="0" marB="0"/>
                </a:tc>
                <a:extLst>
                  <a:ext uri="{0D108BD9-81ED-4DB2-BD59-A6C34878D82A}">
                    <a16:rowId xmlns:a16="http://schemas.microsoft.com/office/drawing/2014/main" val="10012"/>
                  </a:ext>
                </a:extLst>
              </a:tr>
              <a:tr h="187329">
                <a:tc gridSpan="4">
                  <a:txBody>
                    <a:bodyPr/>
                    <a:lstStyle/>
                    <a:p>
                      <a:pPr>
                        <a:lnSpc>
                          <a:spcPct val="100000"/>
                        </a:lnSpc>
                        <a:spcBef>
                          <a:spcPts val="0"/>
                        </a:spcBef>
                        <a:spcAft>
                          <a:spcPts val="0"/>
                        </a:spcAft>
                      </a:pPr>
                      <a:r>
                        <a:rPr lang="en-GB" sz="1200" b="1" dirty="0">
                          <a:effectLst/>
                        </a:rPr>
                        <a:t>Food Preparation and Making Skills</a:t>
                      </a:r>
                      <a:endParaRPr lang="en-GB" sz="1200" b="1" dirty="0">
                        <a:effectLst/>
                        <a:latin typeface="Calibri"/>
                        <a:ea typeface="Calibri"/>
                        <a:cs typeface="Times New Roman"/>
                      </a:endParaRPr>
                    </a:p>
                  </a:txBody>
                  <a:tcPr marL="48868" marR="48868" marT="0" marB="0">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13"/>
                  </a:ext>
                </a:extLst>
              </a:tr>
              <a:tr h="265156">
                <a:tc>
                  <a:txBody>
                    <a:bodyPr/>
                    <a:lstStyle/>
                    <a:p>
                      <a:pPr>
                        <a:lnSpc>
                          <a:spcPct val="100000"/>
                        </a:lnSpc>
                        <a:spcBef>
                          <a:spcPts val="0"/>
                        </a:spcBef>
                        <a:spcAft>
                          <a:spcPts val="0"/>
                        </a:spcAft>
                      </a:pPr>
                      <a:r>
                        <a:rPr lang="en-GB" sz="1200" dirty="0">
                          <a:effectLst/>
                        </a:rPr>
                        <a:t>I followed recipes accurately.</a:t>
                      </a:r>
                      <a:endParaRPr lang="en-GB" sz="1200" b="0" dirty="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extLst>
                  <a:ext uri="{0D108BD9-81ED-4DB2-BD59-A6C34878D82A}">
                    <a16:rowId xmlns:a16="http://schemas.microsoft.com/office/drawing/2014/main" val="10014"/>
                  </a:ext>
                </a:extLst>
              </a:tr>
              <a:tr h="299726">
                <a:tc>
                  <a:txBody>
                    <a:bodyPr/>
                    <a:lstStyle/>
                    <a:p>
                      <a:pPr>
                        <a:lnSpc>
                          <a:spcPct val="100000"/>
                        </a:lnSpc>
                        <a:spcBef>
                          <a:spcPts val="0"/>
                        </a:spcBef>
                        <a:spcAft>
                          <a:spcPts val="0"/>
                        </a:spcAft>
                      </a:pPr>
                      <a:r>
                        <a:rPr lang="en-GB" sz="1200" dirty="0">
                          <a:effectLst/>
                        </a:rPr>
                        <a:t>I measured and weighed ingredients accurately using the appropriate equipment, e.g. measuring jug, weighing scales.</a:t>
                      </a:r>
                      <a:endParaRPr lang="en-GB" sz="1200" b="0" dirty="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extLst>
                  <a:ext uri="{0D108BD9-81ED-4DB2-BD59-A6C34878D82A}">
                    <a16:rowId xmlns:a16="http://schemas.microsoft.com/office/drawing/2014/main" val="10015"/>
                  </a:ext>
                </a:extLst>
              </a:tr>
              <a:tr h="265156">
                <a:tc>
                  <a:txBody>
                    <a:bodyPr/>
                    <a:lstStyle/>
                    <a:p>
                      <a:pPr>
                        <a:lnSpc>
                          <a:spcPct val="100000"/>
                        </a:lnSpc>
                        <a:spcBef>
                          <a:spcPts val="0"/>
                        </a:spcBef>
                        <a:spcAft>
                          <a:spcPts val="0"/>
                        </a:spcAft>
                      </a:pPr>
                      <a:r>
                        <a:rPr lang="en-GB" sz="1200" dirty="0">
                          <a:effectLst/>
                        </a:rPr>
                        <a:t>I used a range of basic equipment.</a:t>
                      </a:r>
                      <a:endParaRPr lang="en-GB" sz="1200" b="0" dirty="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extLst>
                  <a:ext uri="{0D108BD9-81ED-4DB2-BD59-A6C34878D82A}">
                    <a16:rowId xmlns:a16="http://schemas.microsoft.com/office/drawing/2014/main" val="10016"/>
                  </a:ext>
                </a:extLst>
              </a:tr>
              <a:tr h="299726">
                <a:tc>
                  <a:txBody>
                    <a:bodyPr/>
                    <a:lstStyle/>
                    <a:p>
                      <a:pPr>
                        <a:lnSpc>
                          <a:spcPct val="100000"/>
                        </a:lnSpc>
                        <a:spcBef>
                          <a:spcPts val="0"/>
                        </a:spcBef>
                        <a:spcAft>
                          <a:spcPts val="0"/>
                        </a:spcAft>
                      </a:pPr>
                      <a:r>
                        <a:rPr lang="en-GB" sz="1200" dirty="0">
                          <a:effectLst/>
                        </a:rPr>
                        <a:t>I know what the bridge hold and claw grip cutting techniques are, </a:t>
                      </a:r>
                      <a:r>
                        <a:rPr lang="en-GB" sz="1200" dirty="0" smtClean="0">
                          <a:effectLst/>
                        </a:rPr>
                        <a:t>and can use them </a:t>
                      </a:r>
                      <a:r>
                        <a:rPr lang="en-GB" sz="1200" dirty="0">
                          <a:effectLst/>
                        </a:rPr>
                        <a:t>accurately.</a:t>
                      </a:r>
                      <a:endParaRPr lang="en-GB" sz="1200" b="0" dirty="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extLst>
                  <a:ext uri="{0D108BD9-81ED-4DB2-BD59-A6C34878D82A}">
                    <a16:rowId xmlns:a16="http://schemas.microsoft.com/office/drawing/2014/main" val="10017"/>
                  </a:ext>
                </a:extLst>
              </a:tr>
              <a:tr h="299726">
                <a:tc>
                  <a:txBody>
                    <a:bodyPr/>
                    <a:lstStyle/>
                    <a:p>
                      <a:pPr>
                        <a:lnSpc>
                          <a:spcPct val="100000"/>
                        </a:lnSpc>
                        <a:spcBef>
                          <a:spcPts val="0"/>
                        </a:spcBef>
                        <a:spcAft>
                          <a:spcPts val="0"/>
                        </a:spcAft>
                      </a:pPr>
                      <a:r>
                        <a:rPr lang="en-GB" sz="1200" dirty="0">
                          <a:effectLst/>
                        </a:rPr>
                        <a:t>I used different techniques when making food, e.g. the rubbing-in method when making scones.</a:t>
                      </a:r>
                      <a:endParaRPr lang="en-GB" sz="1200" b="0" dirty="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extLst>
                  <a:ext uri="{0D108BD9-81ED-4DB2-BD59-A6C34878D82A}">
                    <a16:rowId xmlns:a16="http://schemas.microsoft.com/office/drawing/2014/main" val="10018"/>
                  </a:ext>
                </a:extLst>
              </a:tr>
              <a:tr h="187329">
                <a:tc gridSpan="4">
                  <a:txBody>
                    <a:bodyPr/>
                    <a:lstStyle/>
                    <a:p>
                      <a:pPr>
                        <a:lnSpc>
                          <a:spcPct val="100000"/>
                        </a:lnSpc>
                        <a:spcBef>
                          <a:spcPts val="0"/>
                        </a:spcBef>
                        <a:spcAft>
                          <a:spcPts val="0"/>
                        </a:spcAft>
                      </a:pPr>
                      <a:r>
                        <a:rPr lang="en-GB" sz="1200" b="1" dirty="0">
                          <a:effectLst/>
                        </a:rPr>
                        <a:t>Evaluating</a:t>
                      </a:r>
                      <a:endParaRPr lang="en-GB" sz="1200" b="1" dirty="0">
                        <a:effectLst/>
                        <a:latin typeface="Calibri"/>
                        <a:ea typeface="Calibri"/>
                        <a:cs typeface="Times New Roman"/>
                      </a:endParaRPr>
                    </a:p>
                  </a:txBody>
                  <a:tcPr marL="48868" marR="48868" marT="0" marB="0">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19"/>
                  </a:ext>
                </a:extLst>
              </a:tr>
              <a:tr h="265156">
                <a:tc>
                  <a:txBody>
                    <a:bodyPr/>
                    <a:lstStyle/>
                    <a:p>
                      <a:pPr>
                        <a:lnSpc>
                          <a:spcPct val="100000"/>
                        </a:lnSpc>
                        <a:spcBef>
                          <a:spcPts val="0"/>
                        </a:spcBef>
                        <a:spcAft>
                          <a:spcPts val="0"/>
                        </a:spcAft>
                      </a:pPr>
                      <a:r>
                        <a:rPr lang="en-GB" sz="1200" dirty="0">
                          <a:effectLst/>
                        </a:rPr>
                        <a:t>When evaluating products, I used sensory analysis terminology.</a:t>
                      </a:r>
                      <a:endParaRPr lang="en-GB" sz="1200" b="0" dirty="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extLst>
                  <a:ext uri="{0D108BD9-81ED-4DB2-BD59-A6C34878D82A}">
                    <a16:rowId xmlns:a16="http://schemas.microsoft.com/office/drawing/2014/main" val="10020"/>
                  </a:ext>
                </a:extLst>
              </a:tr>
              <a:tr h="299726">
                <a:tc>
                  <a:txBody>
                    <a:bodyPr/>
                    <a:lstStyle/>
                    <a:p>
                      <a:pPr>
                        <a:lnSpc>
                          <a:spcPct val="100000"/>
                        </a:lnSpc>
                        <a:spcBef>
                          <a:spcPts val="0"/>
                        </a:spcBef>
                        <a:spcAft>
                          <a:spcPts val="0"/>
                        </a:spcAft>
                      </a:pPr>
                      <a:r>
                        <a:rPr lang="en-GB" sz="1200" dirty="0" smtClean="0">
                          <a:effectLst/>
                        </a:rPr>
                        <a:t>When asked to do so, I </a:t>
                      </a:r>
                      <a:r>
                        <a:rPr lang="en-GB" sz="1200" dirty="0">
                          <a:effectLst/>
                        </a:rPr>
                        <a:t>evaluated practical lessons in detail, and thought about what went well and what I could do to improve products / my performance.</a:t>
                      </a:r>
                      <a:endParaRPr lang="en-GB" sz="1200" b="0" dirty="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tc>
                  <a:txBody>
                    <a:bodyPr/>
                    <a:lstStyle/>
                    <a:p>
                      <a:pPr>
                        <a:lnSpc>
                          <a:spcPct val="100000"/>
                        </a:lnSpc>
                        <a:spcBef>
                          <a:spcPts val="0"/>
                        </a:spcBef>
                        <a:spcAft>
                          <a:spcPts val="0"/>
                        </a:spcAft>
                      </a:pPr>
                      <a:r>
                        <a:rPr lang="en-GB" sz="1200">
                          <a:effectLst/>
                        </a:rPr>
                        <a:t> </a:t>
                      </a:r>
                      <a:endParaRPr lang="en-GB" sz="1200">
                        <a:effectLst/>
                        <a:latin typeface="Calibri"/>
                        <a:ea typeface="Calibri"/>
                        <a:cs typeface="Times New Roman"/>
                      </a:endParaRPr>
                    </a:p>
                  </a:txBody>
                  <a:tcPr marL="48868" marR="48868" marT="0" marB="0"/>
                </a:tc>
                <a:extLst>
                  <a:ext uri="{0D108BD9-81ED-4DB2-BD59-A6C34878D82A}">
                    <a16:rowId xmlns:a16="http://schemas.microsoft.com/office/drawing/2014/main" val="10021"/>
                  </a:ext>
                </a:extLst>
              </a:tr>
              <a:tr h="187329">
                <a:tc gridSpan="4">
                  <a:txBody>
                    <a:bodyPr/>
                    <a:lstStyle/>
                    <a:p>
                      <a:pPr>
                        <a:lnSpc>
                          <a:spcPct val="100000"/>
                        </a:lnSpc>
                        <a:spcBef>
                          <a:spcPts val="0"/>
                        </a:spcBef>
                        <a:spcAft>
                          <a:spcPts val="0"/>
                        </a:spcAft>
                      </a:pPr>
                      <a:r>
                        <a:rPr lang="en-GB" sz="1200" b="1" dirty="0">
                          <a:effectLst/>
                        </a:rPr>
                        <a:t>Targets</a:t>
                      </a:r>
                      <a:endParaRPr lang="en-GB" sz="1200" b="1" dirty="0">
                        <a:effectLst/>
                        <a:latin typeface="Calibri"/>
                        <a:ea typeface="Calibri"/>
                        <a:cs typeface="Times New Roman"/>
                      </a:endParaRPr>
                    </a:p>
                  </a:txBody>
                  <a:tcPr marL="48868" marR="48868" marT="0" marB="0">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22"/>
                  </a:ext>
                </a:extLst>
              </a:tr>
              <a:tr h="390947">
                <a:tc gridSpan="4">
                  <a:txBody>
                    <a:bodyPr/>
                    <a:lstStyle/>
                    <a:p>
                      <a:pPr>
                        <a:lnSpc>
                          <a:spcPct val="100000"/>
                        </a:lnSpc>
                        <a:spcBef>
                          <a:spcPts val="0"/>
                        </a:spcBef>
                        <a:spcAft>
                          <a:spcPts val="0"/>
                        </a:spcAft>
                      </a:pPr>
                      <a:r>
                        <a:rPr lang="en-GB" sz="1200" dirty="0">
                          <a:effectLst/>
                        </a:rPr>
                        <a:t>Based on the Food Technology module, what do you hope to improve during the next D&amp;T module?</a:t>
                      </a:r>
                    </a:p>
                    <a:p>
                      <a:pPr algn="ctr">
                        <a:lnSpc>
                          <a:spcPct val="150000"/>
                        </a:lnSpc>
                        <a:spcBef>
                          <a:spcPts val="0"/>
                        </a:spcBef>
                        <a:spcAft>
                          <a:spcPts val="0"/>
                        </a:spcAft>
                      </a:pPr>
                      <a:r>
                        <a:rPr lang="en-GB" sz="1200" dirty="0" smtClean="0">
                          <a:effectLst/>
                        </a:rPr>
                        <a:t>__________________________________________________________________________________________________________________________________________________________________</a:t>
                      </a:r>
                    </a:p>
                    <a:p>
                      <a:pPr algn="ctr">
                        <a:lnSpc>
                          <a:spcPct val="100000"/>
                        </a:lnSpc>
                        <a:spcBef>
                          <a:spcPts val="0"/>
                        </a:spcBef>
                        <a:spcAft>
                          <a:spcPts val="0"/>
                        </a:spcAft>
                      </a:pPr>
                      <a:endParaRPr lang="en-GB" sz="800" dirty="0">
                        <a:effectLst/>
                        <a:latin typeface="Calibri"/>
                        <a:ea typeface="Calibri"/>
                        <a:cs typeface="Times New Roman"/>
                      </a:endParaRPr>
                    </a:p>
                  </a:txBody>
                  <a:tcPr marL="48868" marR="48868" marT="0" marB="0"/>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23"/>
                  </a:ext>
                </a:extLst>
              </a:tr>
            </a:tbl>
          </a:graphicData>
        </a:graphic>
      </p:graphicFrame>
    </p:spTree>
    <p:extLst>
      <p:ext uri="{BB962C8B-B14F-4D97-AF65-F5344CB8AC3E}">
        <p14:creationId xmlns:p14="http://schemas.microsoft.com/office/powerpoint/2010/main" val="31184151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88640" y="200472"/>
            <a:ext cx="6480720" cy="9433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GB" sz="2000" b="1" u="sng" dirty="0" smtClean="0"/>
              <a:t>End of Project Survey</a:t>
            </a:r>
            <a:endParaRPr lang="en-GB" sz="2000" dirty="0"/>
          </a:p>
          <a:p>
            <a:pPr marL="0" indent="0">
              <a:spcBef>
                <a:spcPts val="0"/>
              </a:spcBef>
              <a:buNone/>
            </a:pPr>
            <a:endParaRPr lang="en-GB" altLang="en-US" sz="1200" dirty="0" smtClean="0">
              <a:ea typeface="Calibri" pitchFamily="34" charset="0"/>
            </a:endParaRPr>
          </a:p>
          <a:p>
            <a:pPr marL="0" indent="0">
              <a:spcBef>
                <a:spcPts val="0"/>
              </a:spcBef>
              <a:buNone/>
            </a:pPr>
            <a:r>
              <a:rPr lang="en-GB" sz="1200" dirty="0"/>
              <a:t>Please complete the following survey to let us know what you think about the food technology module you have just </a:t>
            </a:r>
            <a:r>
              <a:rPr lang="en-GB" sz="1200" dirty="0" smtClean="0"/>
              <a:t>completed. </a:t>
            </a:r>
            <a:r>
              <a:rPr lang="en-GB" sz="1200" b="1" dirty="0" smtClean="0"/>
              <a:t>Read </a:t>
            </a:r>
            <a:r>
              <a:rPr lang="en-GB" sz="1200" b="1" dirty="0"/>
              <a:t>the statements in the table below, and then tick the relevant box to show if you strongly agree, agree, disagree, or strongly disagree with it</a:t>
            </a:r>
            <a:r>
              <a:rPr lang="en-GB" sz="1200" b="1" dirty="0" smtClean="0"/>
              <a:t>.</a:t>
            </a:r>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r>
              <a:rPr lang="en-GB" sz="1200" b="1" dirty="0" smtClean="0"/>
              <a:t>In </a:t>
            </a:r>
            <a:r>
              <a:rPr lang="en-GB" sz="1200" b="1" dirty="0"/>
              <a:t>the table below, choose the most appropriate smiley face to rate the practical lessons you completed. Mark your answers by ticking the relevant box</a:t>
            </a:r>
            <a:r>
              <a:rPr lang="en-GB" sz="1200" b="1" dirty="0" smtClean="0"/>
              <a:t>.</a:t>
            </a:r>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lnSpc>
                <a:spcPct val="150000"/>
              </a:lnSpc>
              <a:buNone/>
            </a:pPr>
            <a:r>
              <a:rPr lang="en-GB" sz="1200" b="1" dirty="0"/>
              <a:t>How could </a:t>
            </a:r>
            <a:r>
              <a:rPr lang="en-GB" sz="1200" b="1" dirty="0" smtClean="0"/>
              <a:t>year 7 Food Technology be </a:t>
            </a:r>
            <a:r>
              <a:rPr lang="en-GB" sz="1200" b="1" dirty="0"/>
              <a:t>improved? </a:t>
            </a:r>
            <a:r>
              <a:rPr lang="en-GB" sz="1200" dirty="0" smtClean="0"/>
              <a:t>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dirty="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p:txBody>
      </p:sp>
      <p:pic>
        <p:nvPicPr>
          <p:cNvPr id="11"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01208" y="9540116"/>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2" name="Table 1"/>
          <p:cNvGraphicFramePr>
            <a:graphicFrameLocks noGrp="1"/>
          </p:cNvGraphicFramePr>
          <p:nvPr>
            <p:extLst>
              <p:ext uri="{D42A27DB-BD31-4B8C-83A1-F6EECF244321}">
                <p14:modId xmlns:p14="http://schemas.microsoft.com/office/powerpoint/2010/main" val="3506920025"/>
              </p:ext>
            </p:extLst>
          </p:nvPr>
        </p:nvGraphicFramePr>
        <p:xfrm>
          <a:off x="260646" y="1424608"/>
          <a:ext cx="6336707" cy="3575355"/>
        </p:xfrm>
        <a:graphic>
          <a:graphicData uri="http://schemas.openxmlformats.org/drawingml/2006/table">
            <a:tbl>
              <a:tblPr firstRow="1" firstCol="1" bandRow="1">
                <a:tableStyleId>{ED083AE6-46FA-4A59-8FB0-9F97EB10719F}</a:tableStyleId>
              </a:tblPr>
              <a:tblGrid>
                <a:gridCol w="3365563">
                  <a:extLst>
                    <a:ext uri="{9D8B030D-6E8A-4147-A177-3AD203B41FA5}">
                      <a16:colId xmlns:a16="http://schemas.microsoft.com/office/drawing/2014/main" val="20000"/>
                    </a:ext>
                  </a:extLst>
                </a:gridCol>
                <a:gridCol w="742477">
                  <a:extLst>
                    <a:ext uri="{9D8B030D-6E8A-4147-A177-3AD203B41FA5}">
                      <a16:colId xmlns:a16="http://schemas.microsoft.com/office/drawing/2014/main" val="20001"/>
                    </a:ext>
                  </a:extLst>
                </a:gridCol>
                <a:gridCol w="743095">
                  <a:extLst>
                    <a:ext uri="{9D8B030D-6E8A-4147-A177-3AD203B41FA5}">
                      <a16:colId xmlns:a16="http://schemas.microsoft.com/office/drawing/2014/main" val="20002"/>
                    </a:ext>
                  </a:extLst>
                </a:gridCol>
                <a:gridCol w="742477">
                  <a:extLst>
                    <a:ext uri="{9D8B030D-6E8A-4147-A177-3AD203B41FA5}">
                      <a16:colId xmlns:a16="http://schemas.microsoft.com/office/drawing/2014/main" val="20003"/>
                    </a:ext>
                  </a:extLst>
                </a:gridCol>
                <a:gridCol w="743095">
                  <a:extLst>
                    <a:ext uri="{9D8B030D-6E8A-4147-A177-3AD203B41FA5}">
                      <a16:colId xmlns:a16="http://schemas.microsoft.com/office/drawing/2014/main" val="20004"/>
                    </a:ext>
                  </a:extLst>
                </a:gridCol>
              </a:tblGrid>
              <a:tr h="398875">
                <a:tc>
                  <a:txBody>
                    <a:bodyPr/>
                    <a:lstStyle/>
                    <a:p>
                      <a:pPr>
                        <a:lnSpc>
                          <a:spcPct val="115000"/>
                        </a:lnSpc>
                        <a:spcAft>
                          <a:spcPts val="0"/>
                        </a:spcAft>
                      </a:pPr>
                      <a:r>
                        <a:rPr lang="en-GB" sz="1200" dirty="0">
                          <a:effectLst/>
                        </a:rPr>
                        <a:t> </a:t>
                      </a:r>
                      <a:endParaRPr lang="en-GB" sz="1200" dirty="0">
                        <a:effectLst/>
                        <a:latin typeface="Calibri"/>
                        <a:ea typeface="Calibri"/>
                        <a:cs typeface="Times New Roman"/>
                      </a:endParaRPr>
                    </a:p>
                  </a:txBody>
                  <a:tcPr marL="65034" marR="65034" marT="0" marB="0"/>
                </a:tc>
                <a:tc>
                  <a:txBody>
                    <a:bodyPr/>
                    <a:lstStyle/>
                    <a:p>
                      <a:pPr algn="ctr">
                        <a:lnSpc>
                          <a:spcPct val="115000"/>
                        </a:lnSpc>
                        <a:spcAft>
                          <a:spcPts val="0"/>
                        </a:spcAft>
                      </a:pPr>
                      <a:r>
                        <a:rPr lang="en-GB" sz="1200" dirty="0">
                          <a:effectLst/>
                        </a:rPr>
                        <a:t>Strongly Agree</a:t>
                      </a:r>
                      <a:endParaRPr lang="en-GB" sz="1200" dirty="0">
                        <a:effectLst/>
                        <a:latin typeface="Calibri"/>
                        <a:ea typeface="Calibri"/>
                        <a:cs typeface="Times New Roman"/>
                      </a:endParaRPr>
                    </a:p>
                  </a:txBody>
                  <a:tcPr marL="65034" marR="65034" marT="0" marB="0"/>
                </a:tc>
                <a:tc>
                  <a:txBody>
                    <a:bodyPr/>
                    <a:lstStyle/>
                    <a:p>
                      <a:pPr algn="ctr">
                        <a:lnSpc>
                          <a:spcPct val="115000"/>
                        </a:lnSpc>
                        <a:spcAft>
                          <a:spcPts val="0"/>
                        </a:spcAft>
                      </a:pPr>
                      <a:r>
                        <a:rPr lang="en-GB" sz="1200" dirty="0">
                          <a:effectLst/>
                        </a:rPr>
                        <a:t>Agree</a:t>
                      </a:r>
                      <a:endParaRPr lang="en-GB" sz="1200" dirty="0">
                        <a:effectLst/>
                        <a:latin typeface="Calibri"/>
                        <a:ea typeface="Calibri"/>
                        <a:cs typeface="Times New Roman"/>
                      </a:endParaRPr>
                    </a:p>
                  </a:txBody>
                  <a:tcPr marL="65034" marR="65034" marT="0" marB="0"/>
                </a:tc>
                <a:tc>
                  <a:txBody>
                    <a:bodyPr/>
                    <a:lstStyle/>
                    <a:p>
                      <a:pPr algn="ctr">
                        <a:lnSpc>
                          <a:spcPct val="115000"/>
                        </a:lnSpc>
                        <a:spcAft>
                          <a:spcPts val="0"/>
                        </a:spcAft>
                      </a:pPr>
                      <a:r>
                        <a:rPr lang="en-GB" sz="1200" dirty="0">
                          <a:effectLst/>
                        </a:rPr>
                        <a:t>Disagree</a:t>
                      </a:r>
                      <a:endParaRPr lang="en-GB" sz="1200" dirty="0">
                        <a:effectLst/>
                        <a:latin typeface="Calibri"/>
                        <a:ea typeface="Calibri"/>
                        <a:cs typeface="Times New Roman"/>
                      </a:endParaRPr>
                    </a:p>
                  </a:txBody>
                  <a:tcPr marL="65034" marR="65034" marT="0" marB="0"/>
                </a:tc>
                <a:tc>
                  <a:txBody>
                    <a:bodyPr/>
                    <a:lstStyle/>
                    <a:p>
                      <a:pPr algn="ctr">
                        <a:lnSpc>
                          <a:spcPct val="115000"/>
                        </a:lnSpc>
                        <a:spcAft>
                          <a:spcPts val="0"/>
                        </a:spcAft>
                      </a:pPr>
                      <a:r>
                        <a:rPr lang="en-GB" sz="1200" dirty="0">
                          <a:effectLst/>
                        </a:rPr>
                        <a:t>Strongly Disagree</a:t>
                      </a:r>
                      <a:endParaRPr lang="en-GB" sz="1200" dirty="0">
                        <a:effectLst/>
                        <a:latin typeface="Calibri"/>
                        <a:ea typeface="Calibri"/>
                        <a:cs typeface="Times New Roman"/>
                      </a:endParaRPr>
                    </a:p>
                  </a:txBody>
                  <a:tcPr marL="65034" marR="65034" marT="0" marB="0"/>
                </a:tc>
                <a:extLst>
                  <a:ext uri="{0D108BD9-81ED-4DB2-BD59-A6C34878D82A}">
                    <a16:rowId xmlns:a16="http://schemas.microsoft.com/office/drawing/2014/main" val="10000"/>
                  </a:ext>
                </a:extLst>
              </a:tr>
              <a:tr h="199437">
                <a:tc>
                  <a:txBody>
                    <a:bodyPr/>
                    <a:lstStyle/>
                    <a:p>
                      <a:pPr>
                        <a:lnSpc>
                          <a:spcPct val="115000"/>
                        </a:lnSpc>
                        <a:spcAft>
                          <a:spcPts val="0"/>
                        </a:spcAft>
                      </a:pPr>
                      <a:r>
                        <a:rPr lang="en-GB" sz="1200" dirty="0">
                          <a:effectLst/>
                        </a:rPr>
                        <a:t>Lessons were enjoyable.</a:t>
                      </a:r>
                      <a:endParaRPr lang="en-GB" sz="1200" dirty="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extLst>
                  <a:ext uri="{0D108BD9-81ED-4DB2-BD59-A6C34878D82A}">
                    <a16:rowId xmlns:a16="http://schemas.microsoft.com/office/drawing/2014/main" val="10001"/>
                  </a:ext>
                </a:extLst>
              </a:tr>
              <a:tr h="199437">
                <a:tc>
                  <a:txBody>
                    <a:bodyPr/>
                    <a:lstStyle/>
                    <a:p>
                      <a:pPr>
                        <a:lnSpc>
                          <a:spcPct val="115000"/>
                        </a:lnSpc>
                        <a:spcAft>
                          <a:spcPts val="0"/>
                        </a:spcAft>
                      </a:pPr>
                      <a:r>
                        <a:rPr lang="en-GB" sz="1200" dirty="0">
                          <a:effectLst/>
                        </a:rPr>
                        <a:t>The booklet was easy to complete.</a:t>
                      </a:r>
                      <a:endParaRPr lang="en-GB" sz="1200" dirty="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extLst>
                  <a:ext uri="{0D108BD9-81ED-4DB2-BD59-A6C34878D82A}">
                    <a16:rowId xmlns:a16="http://schemas.microsoft.com/office/drawing/2014/main" val="10002"/>
                  </a:ext>
                </a:extLst>
              </a:tr>
              <a:tr h="210363">
                <a:tc>
                  <a:txBody>
                    <a:bodyPr/>
                    <a:lstStyle/>
                    <a:p>
                      <a:pPr>
                        <a:lnSpc>
                          <a:spcPct val="115000"/>
                        </a:lnSpc>
                        <a:spcAft>
                          <a:spcPts val="0"/>
                        </a:spcAft>
                      </a:pPr>
                      <a:r>
                        <a:rPr lang="en-GB" sz="1200">
                          <a:effectLst/>
                        </a:rPr>
                        <a:t>I understood what I had to do in all of the lessons.</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extLst>
                  <a:ext uri="{0D108BD9-81ED-4DB2-BD59-A6C34878D82A}">
                    <a16:rowId xmlns:a16="http://schemas.microsoft.com/office/drawing/2014/main" val="10003"/>
                  </a:ext>
                </a:extLst>
              </a:tr>
              <a:tr h="199437">
                <a:tc>
                  <a:txBody>
                    <a:bodyPr/>
                    <a:lstStyle/>
                    <a:p>
                      <a:pPr>
                        <a:lnSpc>
                          <a:spcPct val="115000"/>
                        </a:lnSpc>
                        <a:spcAft>
                          <a:spcPts val="0"/>
                        </a:spcAft>
                      </a:pPr>
                      <a:r>
                        <a:rPr lang="en-GB" sz="1200">
                          <a:effectLst/>
                        </a:rPr>
                        <a:t>The classroom environment was managed safely.</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extLst>
                  <a:ext uri="{0D108BD9-81ED-4DB2-BD59-A6C34878D82A}">
                    <a16:rowId xmlns:a16="http://schemas.microsoft.com/office/drawing/2014/main" val="10004"/>
                  </a:ext>
                </a:extLst>
              </a:tr>
              <a:tr h="199437">
                <a:tc>
                  <a:txBody>
                    <a:bodyPr/>
                    <a:lstStyle/>
                    <a:p>
                      <a:pPr>
                        <a:lnSpc>
                          <a:spcPct val="115000"/>
                        </a:lnSpc>
                        <a:spcAft>
                          <a:spcPts val="0"/>
                        </a:spcAft>
                      </a:pPr>
                      <a:r>
                        <a:rPr lang="en-GB" sz="1200">
                          <a:effectLst/>
                        </a:rPr>
                        <a:t>I have developed basic cooking skills.</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extLst>
                  <a:ext uri="{0D108BD9-81ED-4DB2-BD59-A6C34878D82A}">
                    <a16:rowId xmlns:a16="http://schemas.microsoft.com/office/drawing/2014/main" val="10005"/>
                  </a:ext>
                </a:extLst>
              </a:tr>
              <a:tr h="199437">
                <a:tc>
                  <a:txBody>
                    <a:bodyPr/>
                    <a:lstStyle/>
                    <a:p>
                      <a:pPr>
                        <a:lnSpc>
                          <a:spcPct val="115000"/>
                        </a:lnSpc>
                        <a:spcAft>
                          <a:spcPts val="0"/>
                        </a:spcAft>
                      </a:pPr>
                      <a:r>
                        <a:rPr lang="en-GB" sz="1200">
                          <a:effectLst/>
                        </a:rPr>
                        <a:t>I have developed a good understanding of nutrition.</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extLst>
                  <a:ext uri="{0D108BD9-81ED-4DB2-BD59-A6C34878D82A}">
                    <a16:rowId xmlns:a16="http://schemas.microsoft.com/office/drawing/2014/main" val="10006"/>
                  </a:ext>
                </a:extLst>
              </a:tr>
              <a:tr h="398875">
                <a:tc>
                  <a:txBody>
                    <a:bodyPr/>
                    <a:lstStyle/>
                    <a:p>
                      <a:pPr>
                        <a:lnSpc>
                          <a:spcPct val="115000"/>
                        </a:lnSpc>
                        <a:spcAft>
                          <a:spcPts val="0"/>
                        </a:spcAft>
                      </a:pPr>
                      <a:r>
                        <a:rPr lang="en-GB" sz="1200" dirty="0">
                          <a:effectLst/>
                        </a:rPr>
                        <a:t>My teacher provided useful feedback to help me achieve my potential.</a:t>
                      </a:r>
                      <a:endParaRPr lang="en-GB" sz="1200" dirty="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extLst>
                  <a:ext uri="{0D108BD9-81ED-4DB2-BD59-A6C34878D82A}">
                    <a16:rowId xmlns:a16="http://schemas.microsoft.com/office/drawing/2014/main" val="10007"/>
                  </a:ext>
                </a:extLst>
              </a:tr>
              <a:tr h="199437">
                <a:tc>
                  <a:txBody>
                    <a:bodyPr/>
                    <a:lstStyle/>
                    <a:p>
                      <a:pPr>
                        <a:lnSpc>
                          <a:spcPct val="115000"/>
                        </a:lnSpc>
                        <a:spcAft>
                          <a:spcPts val="0"/>
                        </a:spcAft>
                      </a:pPr>
                      <a:r>
                        <a:rPr lang="en-GB" sz="1200">
                          <a:effectLst/>
                        </a:rPr>
                        <a:t>I know my target level.</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extLst>
                  <a:ext uri="{0D108BD9-81ED-4DB2-BD59-A6C34878D82A}">
                    <a16:rowId xmlns:a16="http://schemas.microsoft.com/office/drawing/2014/main" val="10008"/>
                  </a:ext>
                </a:extLst>
              </a:tr>
              <a:tr h="199437">
                <a:tc>
                  <a:txBody>
                    <a:bodyPr/>
                    <a:lstStyle/>
                    <a:p>
                      <a:pPr>
                        <a:lnSpc>
                          <a:spcPct val="115000"/>
                        </a:lnSpc>
                        <a:spcAft>
                          <a:spcPts val="0"/>
                        </a:spcAft>
                      </a:pPr>
                      <a:r>
                        <a:rPr lang="en-GB" sz="1200" dirty="0">
                          <a:effectLst/>
                        </a:rPr>
                        <a:t>I know what I need to do to meet my target level.</a:t>
                      </a:r>
                      <a:endParaRPr lang="en-GB" sz="1200" dirty="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dirty="0">
                          <a:effectLst/>
                        </a:rPr>
                        <a:t> </a:t>
                      </a:r>
                      <a:endParaRPr lang="en-GB" sz="1200" dirty="0">
                        <a:effectLst/>
                        <a:latin typeface="Calibri"/>
                        <a:ea typeface="Calibri"/>
                        <a:cs typeface="Times New Roman"/>
                      </a:endParaRPr>
                    </a:p>
                  </a:txBody>
                  <a:tcPr marL="65034" marR="65034" marT="0" marB="0" anchor="ctr"/>
                </a:tc>
                <a:tc>
                  <a:txBody>
                    <a:bodyPr/>
                    <a:lstStyle/>
                    <a:p>
                      <a:pPr>
                        <a:lnSpc>
                          <a:spcPct val="115000"/>
                        </a:lnSpc>
                        <a:spcAft>
                          <a:spcPts val="0"/>
                        </a:spcAft>
                      </a:pPr>
                      <a:r>
                        <a:rPr lang="en-GB" sz="1200" dirty="0">
                          <a:effectLst/>
                        </a:rPr>
                        <a:t> </a:t>
                      </a:r>
                      <a:endParaRPr lang="en-GB" sz="1200" dirty="0">
                        <a:effectLst/>
                        <a:latin typeface="Calibri"/>
                        <a:ea typeface="Calibri"/>
                        <a:cs typeface="Times New Roman"/>
                      </a:endParaRPr>
                    </a:p>
                  </a:txBody>
                  <a:tcPr marL="65034" marR="65034" marT="0" marB="0" anchor="ctr"/>
                </a:tc>
                <a:extLst>
                  <a:ext uri="{0D108BD9-81ED-4DB2-BD59-A6C34878D82A}">
                    <a16:rowId xmlns:a16="http://schemas.microsoft.com/office/drawing/2014/main" val="10009"/>
                  </a:ext>
                </a:extLst>
              </a:tr>
              <a:tr h="199437">
                <a:tc>
                  <a:txBody>
                    <a:bodyPr/>
                    <a:lstStyle/>
                    <a:p>
                      <a:pPr>
                        <a:lnSpc>
                          <a:spcPct val="115000"/>
                        </a:lnSpc>
                        <a:spcAft>
                          <a:spcPts val="0"/>
                        </a:spcAft>
                      </a:pPr>
                      <a:r>
                        <a:rPr lang="en-GB" sz="1200" dirty="0" smtClean="0">
                          <a:effectLst/>
                          <a:latin typeface="Calibri"/>
                          <a:ea typeface="Calibri"/>
                          <a:cs typeface="Times New Roman"/>
                        </a:rPr>
                        <a:t>I enjoyed</a:t>
                      </a:r>
                      <a:r>
                        <a:rPr lang="en-GB" sz="1200" baseline="0" dirty="0" smtClean="0">
                          <a:effectLst/>
                          <a:latin typeface="Calibri"/>
                          <a:ea typeface="Calibri"/>
                          <a:cs typeface="Times New Roman"/>
                        </a:rPr>
                        <a:t> being able to choose my homework from the Homework Menu.</a:t>
                      </a:r>
                      <a:endParaRPr lang="en-GB" sz="1200" dirty="0">
                        <a:effectLst/>
                        <a:latin typeface="Calibri"/>
                        <a:ea typeface="Calibri"/>
                        <a:cs typeface="Times New Roman"/>
                      </a:endParaRPr>
                    </a:p>
                  </a:txBody>
                  <a:tcPr marL="65034" marR="65034" marT="0" marB="0" anchor="ctr"/>
                </a:tc>
                <a:tc>
                  <a:txBody>
                    <a:bodyPr/>
                    <a:lstStyle/>
                    <a:p>
                      <a:pPr>
                        <a:lnSpc>
                          <a:spcPct val="115000"/>
                        </a:lnSpc>
                        <a:spcAft>
                          <a:spcPts val="0"/>
                        </a:spcAft>
                      </a:pPr>
                      <a:endParaRPr lang="en-GB" sz="1200" dirty="0">
                        <a:effectLst/>
                        <a:latin typeface="Calibri"/>
                        <a:ea typeface="Calibri"/>
                        <a:cs typeface="Times New Roman"/>
                      </a:endParaRPr>
                    </a:p>
                  </a:txBody>
                  <a:tcPr marL="65034" marR="65034" marT="0" marB="0" anchor="ctr"/>
                </a:tc>
                <a:tc>
                  <a:txBody>
                    <a:bodyPr/>
                    <a:lstStyle/>
                    <a:p>
                      <a:pPr>
                        <a:lnSpc>
                          <a:spcPct val="115000"/>
                        </a:lnSpc>
                        <a:spcAft>
                          <a:spcPts val="0"/>
                        </a:spcAft>
                      </a:pP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endParaRPr lang="en-GB" sz="1200" dirty="0">
                        <a:effectLst/>
                        <a:latin typeface="Calibri"/>
                        <a:ea typeface="Calibri"/>
                        <a:cs typeface="Times New Roman"/>
                      </a:endParaRPr>
                    </a:p>
                  </a:txBody>
                  <a:tcPr marL="65034" marR="65034" marT="0" marB="0" anchor="ctr"/>
                </a:tc>
                <a:tc>
                  <a:txBody>
                    <a:bodyPr/>
                    <a:lstStyle/>
                    <a:p>
                      <a:pPr>
                        <a:lnSpc>
                          <a:spcPct val="115000"/>
                        </a:lnSpc>
                        <a:spcAft>
                          <a:spcPts val="0"/>
                        </a:spcAft>
                      </a:pPr>
                      <a:endParaRPr lang="en-GB" sz="1200" dirty="0">
                        <a:effectLst/>
                        <a:latin typeface="Calibri"/>
                        <a:ea typeface="Calibri"/>
                        <a:cs typeface="Times New Roman"/>
                      </a:endParaRPr>
                    </a:p>
                  </a:txBody>
                  <a:tcPr marL="65034" marR="65034" marT="0" marB="0" anchor="ctr"/>
                </a:tc>
                <a:extLst>
                  <a:ext uri="{0D108BD9-81ED-4DB2-BD59-A6C34878D82A}">
                    <a16:rowId xmlns:a16="http://schemas.microsoft.com/office/drawing/2014/main" val="10010"/>
                  </a:ext>
                </a:extLst>
              </a:tr>
              <a:tr h="199437">
                <a:tc>
                  <a:txBody>
                    <a:bodyPr/>
                    <a:lstStyle/>
                    <a:p>
                      <a:pPr>
                        <a:lnSpc>
                          <a:spcPct val="115000"/>
                        </a:lnSpc>
                        <a:spcAft>
                          <a:spcPts val="0"/>
                        </a:spcAft>
                      </a:pPr>
                      <a:r>
                        <a:rPr lang="en-GB" sz="1200" dirty="0" smtClean="0">
                          <a:effectLst/>
                          <a:latin typeface="Calibri"/>
                          <a:ea typeface="Calibri"/>
                          <a:cs typeface="Times New Roman"/>
                        </a:rPr>
                        <a:t>Home</a:t>
                      </a:r>
                      <a:r>
                        <a:rPr lang="en-GB" sz="1200" baseline="0" dirty="0" smtClean="0">
                          <a:effectLst/>
                          <a:latin typeface="Calibri"/>
                          <a:ea typeface="Calibri"/>
                          <a:cs typeface="Times New Roman"/>
                        </a:rPr>
                        <a:t>work Tasks were easy to understand.</a:t>
                      </a:r>
                      <a:endParaRPr lang="en-GB" sz="1200" dirty="0">
                        <a:effectLst/>
                        <a:latin typeface="Calibri"/>
                        <a:ea typeface="Calibri"/>
                        <a:cs typeface="Times New Roman"/>
                      </a:endParaRPr>
                    </a:p>
                  </a:txBody>
                  <a:tcPr marL="65034" marR="65034" marT="0" marB="0" anchor="ctr"/>
                </a:tc>
                <a:tc>
                  <a:txBody>
                    <a:bodyPr/>
                    <a:lstStyle/>
                    <a:p>
                      <a:pPr>
                        <a:lnSpc>
                          <a:spcPct val="115000"/>
                        </a:lnSpc>
                        <a:spcAft>
                          <a:spcPts val="0"/>
                        </a:spcAft>
                      </a:pP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endParaRPr lang="en-GB" sz="1200" dirty="0">
                        <a:effectLst/>
                        <a:latin typeface="Calibri"/>
                        <a:ea typeface="Calibri"/>
                        <a:cs typeface="Times New Roman"/>
                      </a:endParaRPr>
                    </a:p>
                  </a:txBody>
                  <a:tcPr marL="65034" marR="65034" marT="0" marB="0" anchor="ctr"/>
                </a:tc>
                <a:tc>
                  <a:txBody>
                    <a:bodyPr/>
                    <a:lstStyle/>
                    <a:p>
                      <a:pPr>
                        <a:lnSpc>
                          <a:spcPct val="115000"/>
                        </a:lnSpc>
                        <a:spcAft>
                          <a:spcPts val="0"/>
                        </a:spcAft>
                      </a:pPr>
                      <a:endParaRPr lang="en-GB" sz="1200" dirty="0">
                        <a:effectLst/>
                        <a:latin typeface="Calibri"/>
                        <a:ea typeface="Calibri"/>
                        <a:cs typeface="Times New Roman"/>
                      </a:endParaRPr>
                    </a:p>
                  </a:txBody>
                  <a:tcPr marL="65034" marR="65034" marT="0" marB="0" anchor="ctr"/>
                </a:tc>
                <a:extLst>
                  <a:ext uri="{0D108BD9-81ED-4DB2-BD59-A6C34878D82A}">
                    <a16:rowId xmlns:a16="http://schemas.microsoft.com/office/drawing/2014/main" val="10011"/>
                  </a:ext>
                </a:extLst>
              </a:tr>
              <a:tr h="199437">
                <a:tc>
                  <a:txBody>
                    <a:bodyPr/>
                    <a:lstStyle/>
                    <a:p>
                      <a:pPr>
                        <a:lnSpc>
                          <a:spcPct val="115000"/>
                        </a:lnSpc>
                        <a:spcAft>
                          <a:spcPts val="0"/>
                        </a:spcAft>
                      </a:pPr>
                      <a:r>
                        <a:rPr lang="en-GB" sz="1200" dirty="0" smtClean="0">
                          <a:effectLst/>
                          <a:latin typeface="Calibri"/>
                          <a:ea typeface="Calibri"/>
                          <a:cs typeface="Times New Roman"/>
                        </a:rPr>
                        <a:t>Homework Tasks were enjoyable to complete.</a:t>
                      </a:r>
                      <a:endParaRPr lang="en-GB" sz="1200" dirty="0">
                        <a:effectLst/>
                        <a:latin typeface="Calibri"/>
                        <a:ea typeface="Calibri"/>
                        <a:cs typeface="Times New Roman"/>
                      </a:endParaRPr>
                    </a:p>
                  </a:txBody>
                  <a:tcPr marL="65034" marR="65034" marT="0" marB="0" anchor="ctr"/>
                </a:tc>
                <a:tc>
                  <a:txBody>
                    <a:bodyPr/>
                    <a:lstStyle/>
                    <a:p>
                      <a:pPr>
                        <a:lnSpc>
                          <a:spcPct val="115000"/>
                        </a:lnSpc>
                        <a:spcAft>
                          <a:spcPts val="0"/>
                        </a:spcAft>
                      </a:pP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endParaRPr lang="en-GB" sz="1200">
                        <a:effectLst/>
                        <a:latin typeface="Calibri"/>
                        <a:ea typeface="Calibri"/>
                        <a:cs typeface="Times New Roman"/>
                      </a:endParaRPr>
                    </a:p>
                  </a:txBody>
                  <a:tcPr marL="65034" marR="65034" marT="0" marB="0" anchor="ctr"/>
                </a:tc>
                <a:tc>
                  <a:txBody>
                    <a:bodyPr/>
                    <a:lstStyle/>
                    <a:p>
                      <a:pPr>
                        <a:lnSpc>
                          <a:spcPct val="115000"/>
                        </a:lnSpc>
                        <a:spcAft>
                          <a:spcPts val="0"/>
                        </a:spcAft>
                      </a:pPr>
                      <a:endParaRPr lang="en-GB" sz="1200" dirty="0">
                        <a:effectLst/>
                        <a:latin typeface="Calibri"/>
                        <a:ea typeface="Calibri"/>
                        <a:cs typeface="Times New Roman"/>
                      </a:endParaRPr>
                    </a:p>
                  </a:txBody>
                  <a:tcPr marL="65034" marR="65034" marT="0" marB="0" anchor="ctr"/>
                </a:tc>
                <a:tc>
                  <a:txBody>
                    <a:bodyPr/>
                    <a:lstStyle/>
                    <a:p>
                      <a:pPr>
                        <a:lnSpc>
                          <a:spcPct val="115000"/>
                        </a:lnSpc>
                        <a:spcAft>
                          <a:spcPts val="0"/>
                        </a:spcAft>
                      </a:pPr>
                      <a:endParaRPr lang="en-GB" sz="1200" dirty="0">
                        <a:effectLst/>
                        <a:latin typeface="Calibri"/>
                        <a:ea typeface="Calibri"/>
                        <a:cs typeface="Times New Roman"/>
                      </a:endParaRPr>
                    </a:p>
                  </a:txBody>
                  <a:tcPr marL="65034" marR="65034" marT="0" marB="0" anchor="ctr"/>
                </a:tc>
                <a:extLst>
                  <a:ext uri="{0D108BD9-81ED-4DB2-BD59-A6C34878D82A}">
                    <a16:rowId xmlns:a16="http://schemas.microsoft.com/office/drawing/2014/main" val="10012"/>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677744536"/>
              </p:ext>
            </p:extLst>
          </p:nvPr>
        </p:nvGraphicFramePr>
        <p:xfrm>
          <a:off x="260646" y="5601072"/>
          <a:ext cx="6336706" cy="2738778"/>
        </p:xfrm>
        <a:graphic>
          <a:graphicData uri="http://schemas.openxmlformats.org/drawingml/2006/table">
            <a:tbl>
              <a:tblPr firstRow="1" firstCol="1" bandRow="1">
                <a:tableStyleId>{ED083AE6-46FA-4A59-8FB0-9F97EB10719F}</a:tableStyleId>
              </a:tblPr>
              <a:tblGrid>
                <a:gridCol w="1728194">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152128">
                  <a:extLst>
                    <a:ext uri="{9D8B030D-6E8A-4147-A177-3AD203B41FA5}">
                      <a16:colId xmlns:a16="http://schemas.microsoft.com/office/drawing/2014/main" val="20004"/>
                    </a:ext>
                  </a:extLst>
                </a:gridCol>
              </a:tblGrid>
              <a:tr h="638542">
                <a:tc>
                  <a:txBody>
                    <a:bodyPr/>
                    <a:lstStyle/>
                    <a:p>
                      <a:pPr>
                        <a:lnSpc>
                          <a:spcPct val="115000"/>
                        </a:lnSpc>
                        <a:spcAft>
                          <a:spcPts val="0"/>
                        </a:spcAft>
                      </a:pPr>
                      <a:r>
                        <a:rPr lang="en-GB" sz="1200" dirty="0">
                          <a:effectLst/>
                        </a:rPr>
                        <a:t> </a:t>
                      </a:r>
                      <a:endParaRPr lang="en-GB" sz="1200" dirty="0">
                        <a:effectLst/>
                        <a:latin typeface="Calibri"/>
                        <a:ea typeface="Calibri"/>
                        <a:cs typeface="Times New Roman"/>
                      </a:endParaRPr>
                    </a:p>
                  </a:txBody>
                  <a:tcPr marL="65034" marR="65034" marT="0" marB="0"/>
                </a:tc>
                <a:tc>
                  <a:txBody>
                    <a:bodyPr/>
                    <a:lstStyle/>
                    <a:p>
                      <a:pPr algn="ctr">
                        <a:lnSpc>
                          <a:spcPct val="115000"/>
                        </a:lnSpc>
                        <a:spcAft>
                          <a:spcPts val="0"/>
                        </a:spcAft>
                      </a:pPr>
                      <a:r>
                        <a:rPr lang="en-GB" sz="4000" dirty="0">
                          <a:effectLst/>
                          <a:sym typeface="Wingdings"/>
                        </a:rPr>
                        <a:t></a:t>
                      </a:r>
                      <a:endParaRPr lang="en-GB" sz="4000" dirty="0">
                        <a:effectLst/>
                      </a:endParaRPr>
                    </a:p>
                    <a:p>
                      <a:pPr algn="ctr">
                        <a:lnSpc>
                          <a:spcPct val="115000"/>
                        </a:lnSpc>
                        <a:spcAft>
                          <a:spcPts val="0"/>
                        </a:spcAft>
                      </a:pPr>
                      <a:r>
                        <a:rPr lang="en-GB" sz="1200" dirty="0">
                          <a:effectLst/>
                        </a:rPr>
                        <a:t>Like</a:t>
                      </a:r>
                      <a:endParaRPr lang="en-GB" sz="1200" dirty="0">
                        <a:effectLst/>
                        <a:latin typeface="Calibri"/>
                        <a:ea typeface="Calibri"/>
                        <a:cs typeface="Times New Roman"/>
                      </a:endParaRPr>
                    </a:p>
                  </a:txBody>
                  <a:tcPr marL="65034" marR="65034" marT="0" marB="0"/>
                </a:tc>
                <a:tc>
                  <a:txBody>
                    <a:bodyPr/>
                    <a:lstStyle/>
                    <a:p>
                      <a:pPr algn="ctr">
                        <a:lnSpc>
                          <a:spcPct val="115000"/>
                        </a:lnSpc>
                        <a:spcAft>
                          <a:spcPts val="0"/>
                        </a:spcAft>
                      </a:pPr>
                      <a:r>
                        <a:rPr lang="en-GB" sz="4000" dirty="0">
                          <a:effectLst/>
                          <a:sym typeface="Wingdings"/>
                        </a:rPr>
                        <a:t></a:t>
                      </a:r>
                      <a:endParaRPr lang="en-GB" sz="4000" dirty="0">
                        <a:effectLst/>
                      </a:endParaRPr>
                    </a:p>
                    <a:p>
                      <a:pPr algn="ctr">
                        <a:lnSpc>
                          <a:spcPct val="115000"/>
                        </a:lnSpc>
                        <a:spcAft>
                          <a:spcPts val="0"/>
                        </a:spcAft>
                      </a:pPr>
                      <a:r>
                        <a:rPr lang="en-GB" sz="1200" dirty="0">
                          <a:effectLst/>
                        </a:rPr>
                        <a:t>Neutral</a:t>
                      </a:r>
                      <a:endParaRPr lang="en-GB" sz="1200" dirty="0">
                        <a:effectLst/>
                        <a:latin typeface="Calibri"/>
                        <a:ea typeface="Calibri"/>
                        <a:cs typeface="Times New Roman"/>
                      </a:endParaRPr>
                    </a:p>
                  </a:txBody>
                  <a:tcPr marL="65034" marR="65034" marT="0" marB="0"/>
                </a:tc>
                <a:tc>
                  <a:txBody>
                    <a:bodyPr/>
                    <a:lstStyle/>
                    <a:p>
                      <a:pPr algn="ctr">
                        <a:lnSpc>
                          <a:spcPct val="115000"/>
                        </a:lnSpc>
                        <a:spcAft>
                          <a:spcPts val="0"/>
                        </a:spcAft>
                      </a:pPr>
                      <a:r>
                        <a:rPr lang="en-GB" sz="4000" dirty="0">
                          <a:effectLst/>
                          <a:sym typeface="Wingdings"/>
                        </a:rPr>
                        <a:t></a:t>
                      </a:r>
                      <a:endParaRPr lang="en-GB" sz="4000" dirty="0">
                        <a:effectLst/>
                      </a:endParaRPr>
                    </a:p>
                    <a:p>
                      <a:pPr algn="ctr">
                        <a:lnSpc>
                          <a:spcPct val="115000"/>
                        </a:lnSpc>
                        <a:spcAft>
                          <a:spcPts val="0"/>
                        </a:spcAft>
                      </a:pPr>
                      <a:r>
                        <a:rPr lang="en-GB" sz="1200" dirty="0">
                          <a:effectLst/>
                        </a:rPr>
                        <a:t>Dislike</a:t>
                      </a:r>
                      <a:endParaRPr lang="en-GB" sz="1200" dirty="0">
                        <a:effectLst/>
                        <a:latin typeface="Calibri"/>
                        <a:ea typeface="Calibri"/>
                        <a:cs typeface="Times New Roman"/>
                      </a:endParaRPr>
                    </a:p>
                  </a:txBody>
                  <a:tcPr marL="65034" marR="65034" marT="0" marB="0"/>
                </a:tc>
                <a:tc>
                  <a:txBody>
                    <a:bodyPr/>
                    <a:lstStyle/>
                    <a:p>
                      <a:pPr algn="ctr">
                        <a:lnSpc>
                          <a:spcPct val="115000"/>
                        </a:lnSpc>
                        <a:spcAft>
                          <a:spcPts val="0"/>
                        </a:spcAft>
                      </a:pPr>
                      <a:r>
                        <a:rPr lang="en-GB" sz="1200">
                          <a:effectLst/>
                        </a:rPr>
                        <a:t> </a:t>
                      </a:r>
                    </a:p>
                    <a:p>
                      <a:pPr algn="ctr">
                        <a:lnSpc>
                          <a:spcPct val="115000"/>
                        </a:lnSpc>
                        <a:spcAft>
                          <a:spcPts val="0"/>
                        </a:spcAft>
                      </a:pPr>
                      <a:r>
                        <a:rPr lang="en-GB" sz="1200">
                          <a:effectLst/>
                        </a:rPr>
                        <a:t> </a:t>
                      </a:r>
                    </a:p>
                    <a:p>
                      <a:pPr algn="ctr">
                        <a:lnSpc>
                          <a:spcPct val="115000"/>
                        </a:lnSpc>
                        <a:spcAft>
                          <a:spcPts val="0"/>
                        </a:spcAft>
                      </a:pPr>
                      <a:r>
                        <a:rPr lang="en-GB" sz="1200">
                          <a:effectLst/>
                        </a:rPr>
                        <a:t>Practical not completed.</a:t>
                      </a:r>
                      <a:endParaRPr lang="en-GB" sz="1200">
                        <a:effectLst/>
                        <a:latin typeface="Calibri"/>
                        <a:ea typeface="Calibri"/>
                        <a:cs typeface="Times New Roman"/>
                      </a:endParaRPr>
                    </a:p>
                  </a:txBody>
                  <a:tcPr marL="65034" marR="65034" marT="0" marB="0"/>
                </a:tc>
                <a:extLst>
                  <a:ext uri="{0D108BD9-81ED-4DB2-BD59-A6C34878D82A}">
                    <a16:rowId xmlns:a16="http://schemas.microsoft.com/office/drawing/2014/main" val="10000"/>
                  </a:ext>
                </a:extLst>
              </a:tr>
              <a:tr h="147356">
                <a:tc>
                  <a:txBody>
                    <a:bodyPr/>
                    <a:lstStyle/>
                    <a:p>
                      <a:pPr>
                        <a:lnSpc>
                          <a:spcPct val="115000"/>
                        </a:lnSpc>
                        <a:spcAft>
                          <a:spcPts val="0"/>
                        </a:spcAft>
                      </a:pPr>
                      <a:r>
                        <a:rPr lang="en-GB" sz="1200">
                          <a:effectLst/>
                        </a:rPr>
                        <a:t>Fruit Salad</a:t>
                      </a:r>
                      <a:endParaRPr lang="en-GB" sz="1200">
                        <a:effectLst/>
                        <a:latin typeface="Calibri"/>
                        <a:ea typeface="Calibri"/>
                        <a:cs typeface="Times New Roman"/>
                      </a:endParaRPr>
                    </a:p>
                  </a:txBody>
                  <a:tcPr marL="65034" marR="65034" marT="0" marB="0"/>
                </a:tc>
                <a:tc>
                  <a:txBody>
                    <a:bodyPr/>
                    <a:lstStyle/>
                    <a:p>
                      <a:pPr>
                        <a:lnSpc>
                          <a:spcPct val="115000"/>
                        </a:lnSpc>
                        <a:spcAft>
                          <a:spcPts val="0"/>
                        </a:spcAft>
                      </a:pPr>
                      <a:r>
                        <a:rPr lang="en-GB" sz="1200" dirty="0">
                          <a:effectLst/>
                        </a:rPr>
                        <a:t> </a:t>
                      </a:r>
                      <a:endParaRPr lang="en-GB" sz="1200" dirty="0">
                        <a:effectLst/>
                        <a:latin typeface="Calibri"/>
                        <a:ea typeface="Calibri"/>
                        <a:cs typeface="Times New Roman"/>
                      </a:endParaRPr>
                    </a:p>
                  </a:txBody>
                  <a:tcPr marL="65034" marR="65034" marT="0" marB="0"/>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tc>
                <a:tc>
                  <a:txBody>
                    <a:bodyPr/>
                    <a:lstStyle/>
                    <a:p>
                      <a:pPr>
                        <a:lnSpc>
                          <a:spcPct val="115000"/>
                        </a:lnSpc>
                        <a:spcAft>
                          <a:spcPts val="0"/>
                        </a:spcAft>
                      </a:pPr>
                      <a:r>
                        <a:rPr lang="en-GB" sz="1200" dirty="0">
                          <a:effectLst/>
                        </a:rPr>
                        <a:t> </a:t>
                      </a:r>
                      <a:endParaRPr lang="en-GB" sz="1200" dirty="0">
                        <a:effectLst/>
                        <a:latin typeface="Calibri"/>
                        <a:ea typeface="Calibri"/>
                        <a:cs typeface="Times New Roman"/>
                      </a:endParaRPr>
                    </a:p>
                  </a:txBody>
                  <a:tcPr marL="65034" marR="65034" marT="0" marB="0"/>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tc>
                <a:extLst>
                  <a:ext uri="{0D108BD9-81ED-4DB2-BD59-A6C34878D82A}">
                    <a16:rowId xmlns:a16="http://schemas.microsoft.com/office/drawing/2014/main" val="10001"/>
                  </a:ext>
                </a:extLst>
              </a:tr>
              <a:tr h="147356">
                <a:tc>
                  <a:txBody>
                    <a:bodyPr/>
                    <a:lstStyle/>
                    <a:p>
                      <a:pPr>
                        <a:lnSpc>
                          <a:spcPct val="115000"/>
                        </a:lnSpc>
                        <a:spcAft>
                          <a:spcPts val="0"/>
                        </a:spcAft>
                      </a:pPr>
                      <a:r>
                        <a:rPr lang="en-GB" sz="1200" dirty="0">
                          <a:effectLst/>
                        </a:rPr>
                        <a:t>Healthy </a:t>
                      </a:r>
                      <a:r>
                        <a:rPr lang="en-GB" sz="1200" dirty="0" smtClean="0">
                          <a:effectLst/>
                        </a:rPr>
                        <a:t>Pizza Bread</a:t>
                      </a:r>
                      <a:endParaRPr lang="en-GB" sz="1200" dirty="0">
                        <a:effectLst/>
                        <a:latin typeface="Calibri"/>
                        <a:ea typeface="Calibri"/>
                        <a:cs typeface="Times New Roman"/>
                      </a:endParaRPr>
                    </a:p>
                  </a:txBody>
                  <a:tcPr marL="65034" marR="65034" marT="0" marB="0"/>
                </a:tc>
                <a:tc>
                  <a:txBody>
                    <a:bodyPr/>
                    <a:lstStyle/>
                    <a:p>
                      <a:pPr>
                        <a:lnSpc>
                          <a:spcPct val="115000"/>
                        </a:lnSpc>
                        <a:spcAft>
                          <a:spcPts val="0"/>
                        </a:spcAft>
                      </a:pPr>
                      <a:r>
                        <a:rPr lang="en-GB" sz="1200" dirty="0">
                          <a:effectLst/>
                        </a:rPr>
                        <a:t> </a:t>
                      </a:r>
                      <a:endParaRPr lang="en-GB" sz="1200" dirty="0">
                        <a:effectLst/>
                        <a:latin typeface="Calibri"/>
                        <a:ea typeface="Calibri"/>
                        <a:cs typeface="Times New Roman"/>
                      </a:endParaRPr>
                    </a:p>
                  </a:txBody>
                  <a:tcPr marL="65034" marR="65034" marT="0" marB="0"/>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tc>
                <a:extLst>
                  <a:ext uri="{0D108BD9-81ED-4DB2-BD59-A6C34878D82A}">
                    <a16:rowId xmlns:a16="http://schemas.microsoft.com/office/drawing/2014/main" val="10002"/>
                  </a:ext>
                </a:extLst>
              </a:tr>
              <a:tr h="147356">
                <a:tc>
                  <a:txBody>
                    <a:bodyPr/>
                    <a:lstStyle/>
                    <a:p>
                      <a:pPr>
                        <a:lnSpc>
                          <a:spcPct val="115000"/>
                        </a:lnSpc>
                        <a:spcAft>
                          <a:spcPts val="0"/>
                        </a:spcAft>
                      </a:pPr>
                      <a:r>
                        <a:rPr lang="en-GB" sz="1200" dirty="0" smtClean="0">
                          <a:effectLst/>
                          <a:latin typeface="Calibri"/>
                          <a:ea typeface="Calibri"/>
                          <a:cs typeface="Times New Roman"/>
                        </a:rPr>
                        <a:t>Pasta Salad</a:t>
                      </a:r>
                      <a:endParaRPr lang="en-GB" sz="1200" dirty="0">
                        <a:effectLst/>
                        <a:latin typeface="Calibri"/>
                        <a:ea typeface="Calibri"/>
                        <a:cs typeface="Times New Roman"/>
                      </a:endParaRPr>
                    </a:p>
                  </a:txBody>
                  <a:tcPr marL="65034" marR="65034" marT="0" marB="0"/>
                </a:tc>
                <a:tc>
                  <a:txBody>
                    <a:bodyPr/>
                    <a:lstStyle/>
                    <a:p>
                      <a:pPr>
                        <a:lnSpc>
                          <a:spcPct val="115000"/>
                        </a:lnSpc>
                        <a:spcAft>
                          <a:spcPts val="0"/>
                        </a:spcAft>
                      </a:pPr>
                      <a:endParaRPr lang="en-GB" sz="1200" dirty="0">
                        <a:effectLst/>
                        <a:latin typeface="Calibri"/>
                        <a:ea typeface="Calibri"/>
                        <a:cs typeface="Times New Roman"/>
                      </a:endParaRPr>
                    </a:p>
                  </a:txBody>
                  <a:tcPr marL="65034" marR="65034" marT="0" marB="0"/>
                </a:tc>
                <a:tc>
                  <a:txBody>
                    <a:bodyPr/>
                    <a:lstStyle/>
                    <a:p>
                      <a:pPr>
                        <a:lnSpc>
                          <a:spcPct val="115000"/>
                        </a:lnSpc>
                        <a:spcAft>
                          <a:spcPts val="0"/>
                        </a:spcAft>
                      </a:pPr>
                      <a:endParaRPr lang="en-GB" sz="1200">
                        <a:effectLst/>
                        <a:latin typeface="Calibri"/>
                        <a:ea typeface="Calibri"/>
                        <a:cs typeface="Times New Roman"/>
                      </a:endParaRPr>
                    </a:p>
                  </a:txBody>
                  <a:tcPr marL="65034" marR="65034" marT="0" marB="0"/>
                </a:tc>
                <a:tc>
                  <a:txBody>
                    <a:bodyPr/>
                    <a:lstStyle/>
                    <a:p>
                      <a:pPr>
                        <a:lnSpc>
                          <a:spcPct val="115000"/>
                        </a:lnSpc>
                        <a:spcAft>
                          <a:spcPts val="0"/>
                        </a:spcAft>
                      </a:pPr>
                      <a:endParaRPr lang="en-GB" sz="1200">
                        <a:effectLst/>
                        <a:latin typeface="Calibri"/>
                        <a:ea typeface="Calibri"/>
                        <a:cs typeface="Times New Roman"/>
                      </a:endParaRPr>
                    </a:p>
                  </a:txBody>
                  <a:tcPr marL="65034" marR="65034" marT="0" marB="0"/>
                </a:tc>
                <a:tc>
                  <a:txBody>
                    <a:bodyPr/>
                    <a:lstStyle/>
                    <a:p>
                      <a:pPr>
                        <a:lnSpc>
                          <a:spcPct val="115000"/>
                        </a:lnSpc>
                        <a:spcAft>
                          <a:spcPts val="0"/>
                        </a:spcAft>
                      </a:pPr>
                      <a:endParaRPr lang="en-GB" sz="1200" dirty="0">
                        <a:effectLst/>
                        <a:latin typeface="Calibri"/>
                        <a:ea typeface="Calibri"/>
                        <a:cs typeface="Times New Roman"/>
                      </a:endParaRPr>
                    </a:p>
                  </a:txBody>
                  <a:tcPr marL="65034" marR="65034" marT="0" marB="0"/>
                </a:tc>
                <a:extLst>
                  <a:ext uri="{0D108BD9-81ED-4DB2-BD59-A6C34878D82A}">
                    <a16:rowId xmlns:a16="http://schemas.microsoft.com/office/drawing/2014/main" val="10003"/>
                  </a:ext>
                </a:extLst>
              </a:tr>
              <a:tr h="147356">
                <a:tc>
                  <a:txBody>
                    <a:bodyPr/>
                    <a:lstStyle/>
                    <a:p>
                      <a:pPr>
                        <a:lnSpc>
                          <a:spcPct val="115000"/>
                        </a:lnSpc>
                        <a:spcAft>
                          <a:spcPts val="0"/>
                        </a:spcAft>
                      </a:pPr>
                      <a:r>
                        <a:rPr lang="en-GB" sz="1200" dirty="0" smtClean="0">
                          <a:effectLst/>
                          <a:latin typeface="Calibri"/>
                          <a:ea typeface="Calibri"/>
                          <a:cs typeface="Times New Roman"/>
                        </a:rPr>
                        <a:t>Healthy Flapjack</a:t>
                      </a:r>
                      <a:endParaRPr lang="en-GB" sz="1200" dirty="0">
                        <a:effectLst/>
                        <a:latin typeface="Calibri"/>
                        <a:ea typeface="Calibri"/>
                        <a:cs typeface="Times New Roman"/>
                      </a:endParaRPr>
                    </a:p>
                  </a:txBody>
                  <a:tcPr marL="65034" marR="65034" marT="0" marB="0"/>
                </a:tc>
                <a:tc>
                  <a:txBody>
                    <a:bodyPr/>
                    <a:lstStyle/>
                    <a:p>
                      <a:pPr>
                        <a:lnSpc>
                          <a:spcPct val="115000"/>
                        </a:lnSpc>
                        <a:spcAft>
                          <a:spcPts val="0"/>
                        </a:spcAft>
                      </a:pPr>
                      <a:endParaRPr lang="en-GB" sz="1200" dirty="0">
                        <a:effectLst/>
                        <a:latin typeface="Calibri"/>
                        <a:ea typeface="Calibri"/>
                        <a:cs typeface="Times New Roman"/>
                      </a:endParaRPr>
                    </a:p>
                  </a:txBody>
                  <a:tcPr marL="65034" marR="65034" marT="0" marB="0"/>
                </a:tc>
                <a:tc>
                  <a:txBody>
                    <a:bodyPr/>
                    <a:lstStyle/>
                    <a:p>
                      <a:pPr>
                        <a:lnSpc>
                          <a:spcPct val="115000"/>
                        </a:lnSpc>
                        <a:spcAft>
                          <a:spcPts val="0"/>
                        </a:spcAft>
                      </a:pPr>
                      <a:endParaRPr lang="en-GB" sz="1200" dirty="0">
                        <a:effectLst/>
                        <a:latin typeface="Calibri"/>
                        <a:ea typeface="Calibri"/>
                        <a:cs typeface="Times New Roman"/>
                      </a:endParaRPr>
                    </a:p>
                  </a:txBody>
                  <a:tcPr marL="65034" marR="65034" marT="0" marB="0"/>
                </a:tc>
                <a:tc>
                  <a:txBody>
                    <a:bodyPr/>
                    <a:lstStyle/>
                    <a:p>
                      <a:pPr>
                        <a:lnSpc>
                          <a:spcPct val="115000"/>
                        </a:lnSpc>
                        <a:spcAft>
                          <a:spcPts val="0"/>
                        </a:spcAft>
                      </a:pPr>
                      <a:endParaRPr lang="en-GB" sz="1200">
                        <a:effectLst/>
                        <a:latin typeface="Calibri"/>
                        <a:ea typeface="Calibri"/>
                        <a:cs typeface="Times New Roman"/>
                      </a:endParaRPr>
                    </a:p>
                  </a:txBody>
                  <a:tcPr marL="65034" marR="65034" marT="0" marB="0"/>
                </a:tc>
                <a:tc>
                  <a:txBody>
                    <a:bodyPr/>
                    <a:lstStyle/>
                    <a:p>
                      <a:pPr>
                        <a:lnSpc>
                          <a:spcPct val="115000"/>
                        </a:lnSpc>
                        <a:spcAft>
                          <a:spcPts val="0"/>
                        </a:spcAft>
                      </a:pPr>
                      <a:endParaRPr lang="en-GB" sz="1200" dirty="0">
                        <a:effectLst/>
                        <a:latin typeface="Calibri"/>
                        <a:ea typeface="Calibri"/>
                        <a:cs typeface="Times New Roman"/>
                      </a:endParaRPr>
                    </a:p>
                  </a:txBody>
                  <a:tcPr marL="65034" marR="65034" marT="0" marB="0"/>
                </a:tc>
                <a:extLst>
                  <a:ext uri="{0D108BD9-81ED-4DB2-BD59-A6C34878D82A}">
                    <a16:rowId xmlns:a16="http://schemas.microsoft.com/office/drawing/2014/main" val="10004"/>
                  </a:ext>
                </a:extLst>
              </a:tr>
              <a:tr h="147356">
                <a:tc>
                  <a:txBody>
                    <a:bodyPr/>
                    <a:lstStyle/>
                    <a:p>
                      <a:pPr>
                        <a:lnSpc>
                          <a:spcPct val="115000"/>
                        </a:lnSpc>
                        <a:spcAft>
                          <a:spcPts val="0"/>
                        </a:spcAft>
                      </a:pPr>
                      <a:r>
                        <a:rPr lang="en-GB" sz="1200" dirty="0">
                          <a:effectLst/>
                        </a:rPr>
                        <a:t>Savoury Scones</a:t>
                      </a:r>
                      <a:endParaRPr lang="en-GB" sz="1200" dirty="0">
                        <a:effectLst/>
                        <a:latin typeface="Calibri"/>
                        <a:ea typeface="Calibri"/>
                        <a:cs typeface="Times New Roman"/>
                      </a:endParaRPr>
                    </a:p>
                  </a:txBody>
                  <a:tcPr marL="65034" marR="65034" marT="0" marB="0"/>
                </a:tc>
                <a:tc>
                  <a:txBody>
                    <a:bodyPr/>
                    <a:lstStyle/>
                    <a:p>
                      <a:pPr>
                        <a:lnSpc>
                          <a:spcPct val="115000"/>
                        </a:lnSpc>
                        <a:spcAft>
                          <a:spcPts val="0"/>
                        </a:spcAft>
                      </a:pPr>
                      <a:r>
                        <a:rPr lang="en-GB" sz="1200" dirty="0">
                          <a:effectLst/>
                        </a:rPr>
                        <a:t> </a:t>
                      </a:r>
                      <a:endParaRPr lang="en-GB" sz="1200" dirty="0">
                        <a:effectLst/>
                        <a:latin typeface="Calibri"/>
                        <a:ea typeface="Calibri"/>
                        <a:cs typeface="Times New Roman"/>
                      </a:endParaRPr>
                    </a:p>
                  </a:txBody>
                  <a:tcPr marL="65034" marR="65034" marT="0" marB="0"/>
                </a:tc>
                <a:tc>
                  <a:txBody>
                    <a:bodyPr/>
                    <a:lstStyle/>
                    <a:p>
                      <a:pPr>
                        <a:lnSpc>
                          <a:spcPct val="115000"/>
                        </a:lnSpc>
                        <a:spcAft>
                          <a:spcPts val="0"/>
                        </a:spcAft>
                      </a:pPr>
                      <a:r>
                        <a:rPr lang="en-GB" sz="1200" dirty="0">
                          <a:effectLst/>
                        </a:rPr>
                        <a:t> </a:t>
                      </a:r>
                      <a:endParaRPr lang="en-GB" sz="1200" dirty="0">
                        <a:effectLst/>
                        <a:latin typeface="Calibri"/>
                        <a:ea typeface="Calibri"/>
                        <a:cs typeface="Times New Roman"/>
                      </a:endParaRPr>
                    </a:p>
                  </a:txBody>
                  <a:tcPr marL="65034" marR="65034" marT="0" marB="0"/>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tc>
                <a:extLst>
                  <a:ext uri="{0D108BD9-81ED-4DB2-BD59-A6C34878D82A}">
                    <a16:rowId xmlns:a16="http://schemas.microsoft.com/office/drawing/2014/main" val="10005"/>
                  </a:ext>
                </a:extLst>
              </a:tr>
              <a:tr h="147356">
                <a:tc>
                  <a:txBody>
                    <a:bodyPr/>
                    <a:lstStyle/>
                    <a:p>
                      <a:pPr>
                        <a:lnSpc>
                          <a:spcPct val="115000"/>
                        </a:lnSpc>
                        <a:spcAft>
                          <a:spcPts val="0"/>
                        </a:spcAft>
                      </a:pPr>
                      <a:r>
                        <a:rPr lang="en-GB" sz="1200" dirty="0" smtClean="0">
                          <a:effectLst/>
                          <a:latin typeface="Calibri"/>
                          <a:ea typeface="Calibri"/>
                          <a:cs typeface="Times New Roman"/>
                        </a:rPr>
                        <a:t>Savoury Tarts</a:t>
                      </a:r>
                      <a:endParaRPr lang="en-GB" sz="1200" dirty="0">
                        <a:effectLst/>
                        <a:latin typeface="Calibri"/>
                        <a:ea typeface="Calibri"/>
                        <a:cs typeface="Times New Roman"/>
                      </a:endParaRPr>
                    </a:p>
                  </a:txBody>
                  <a:tcPr marL="65034" marR="65034" marT="0" marB="0"/>
                </a:tc>
                <a:tc>
                  <a:txBody>
                    <a:bodyPr/>
                    <a:lstStyle/>
                    <a:p>
                      <a:pPr>
                        <a:lnSpc>
                          <a:spcPct val="115000"/>
                        </a:lnSpc>
                        <a:spcAft>
                          <a:spcPts val="0"/>
                        </a:spcAft>
                      </a:pPr>
                      <a:r>
                        <a:rPr lang="en-GB" sz="1200" dirty="0">
                          <a:effectLst/>
                        </a:rPr>
                        <a:t> </a:t>
                      </a:r>
                      <a:endParaRPr lang="en-GB" sz="1200" dirty="0">
                        <a:effectLst/>
                        <a:latin typeface="Calibri"/>
                        <a:ea typeface="Calibri"/>
                        <a:cs typeface="Times New Roman"/>
                      </a:endParaRPr>
                    </a:p>
                  </a:txBody>
                  <a:tcPr marL="65034" marR="65034" marT="0" marB="0"/>
                </a:tc>
                <a:tc>
                  <a:txBody>
                    <a:bodyPr/>
                    <a:lstStyle/>
                    <a:p>
                      <a:pPr>
                        <a:lnSpc>
                          <a:spcPct val="115000"/>
                        </a:lnSpc>
                        <a:spcAft>
                          <a:spcPts val="0"/>
                        </a:spcAft>
                      </a:pPr>
                      <a:r>
                        <a:rPr lang="en-GB" sz="1200" dirty="0">
                          <a:effectLst/>
                        </a:rPr>
                        <a:t> </a:t>
                      </a:r>
                      <a:endParaRPr lang="en-GB" sz="1200" dirty="0">
                        <a:effectLst/>
                        <a:latin typeface="Calibri"/>
                        <a:ea typeface="Calibri"/>
                        <a:cs typeface="Times New Roman"/>
                      </a:endParaRPr>
                    </a:p>
                  </a:txBody>
                  <a:tcPr marL="65034" marR="65034" marT="0" marB="0"/>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tc>
                <a:extLst>
                  <a:ext uri="{0D108BD9-81ED-4DB2-BD59-A6C34878D82A}">
                    <a16:rowId xmlns:a16="http://schemas.microsoft.com/office/drawing/2014/main" val="10006"/>
                  </a:ext>
                </a:extLst>
              </a:tr>
              <a:tr h="279473">
                <a:tc>
                  <a:txBody>
                    <a:bodyPr/>
                    <a:lstStyle/>
                    <a:p>
                      <a:pPr>
                        <a:lnSpc>
                          <a:spcPct val="115000"/>
                        </a:lnSpc>
                        <a:spcAft>
                          <a:spcPts val="0"/>
                        </a:spcAft>
                      </a:pPr>
                      <a:r>
                        <a:rPr lang="en-GB" sz="1200" dirty="0" smtClean="0">
                          <a:effectLst/>
                          <a:latin typeface="Calibri"/>
                          <a:ea typeface="Calibri"/>
                          <a:cs typeface="Times New Roman"/>
                        </a:rPr>
                        <a:t>Fruity Cakes</a:t>
                      </a:r>
                      <a:endParaRPr lang="en-GB" sz="1200" dirty="0">
                        <a:effectLst/>
                        <a:latin typeface="Calibri"/>
                        <a:ea typeface="Calibri"/>
                        <a:cs typeface="Times New Roman"/>
                      </a:endParaRPr>
                    </a:p>
                  </a:txBody>
                  <a:tcPr marL="65034" marR="65034" marT="0" marB="0"/>
                </a:tc>
                <a:tc>
                  <a:txBody>
                    <a:bodyPr/>
                    <a:lstStyle/>
                    <a:p>
                      <a:pPr>
                        <a:lnSpc>
                          <a:spcPct val="115000"/>
                        </a:lnSpc>
                        <a:spcAft>
                          <a:spcPts val="0"/>
                        </a:spcAft>
                      </a:pPr>
                      <a:r>
                        <a:rPr lang="en-GB" sz="1200" dirty="0">
                          <a:effectLst/>
                        </a:rPr>
                        <a:t> </a:t>
                      </a:r>
                      <a:endParaRPr lang="en-GB" sz="1200" dirty="0">
                        <a:effectLst/>
                        <a:latin typeface="Calibri"/>
                        <a:ea typeface="Calibri"/>
                        <a:cs typeface="Times New Roman"/>
                      </a:endParaRPr>
                    </a:p>
                  </a:txBody>
                  <a:tcPr marL="65034" marR="65034" marT="0" marB="0"/>
                </a:tc>
                <a:tc>
                  <a:txBody>
                    <a:bodyPr/>
                    <a:lstStyle/>
                    <a:p>
                      <a:pPr>
                        <a:lnSpc>
                          <a:spcPct val="115000"/>
                        </a:lnSpc>
                        <a:spcAft>
                          <a:spcPts val="0"/>
                        </a:spcAft>
                      </a:pPr>
                      <a:r>
                        <a:rPr lang="en-GB" sz="1200" dirty="0">
                          <a:effectLst/>
                        </a:rPr>
                        <a:t> </a:t>
                      </a:r>
                      <a:endParaRPr lang="en-GB" sz="1200" dirty="0">
                        <a:effectLst/>
                        <a:latin typeface="Calibri"/>
                        <a:ea typeface="Calibri"/>
                        <a:cs typeface="Times New Roman"/>
                      </a:endParaRPr>
                    </a:p>
                  </a:txBody>
                  <a:tcPr marL="65034" marR="65034" marT="0" marB="0"/>
                </a:tc>
                <a:tc>
                  <a:txBody>
                    <a:bodyPr/>
                    <a:lstStyle/>
                    <a:p>
                      <a:pPr>
                        <a:lnSpc>
                          <a:spcPct val="115000"/>
                        </a:lnSpc>
                        <a:spcAft>
                          <a:spcPts val="0"/>
                        </a:spcAft>
                      </a:pPr>
                      <a:r>
                        <a:rPr lang="en-GB" sz="1200" dirty="0">
                          <a:effectLst/>
                        </a:rPr>
                        <a:t> </a:t>
                      </a:r>
                      <a:endParaRPr lang="en-GB" sz="1200" dirty="0">
                        <a:effectLst/>
                        <a:latin typeface="Calibri"/>
                        <a:ea typeface="Calibri"/>
                        <a:cs typeface="Times New Roman"/>
                      </a:endParaRPr>
                    </a:p>
                  </a:txBody>
                  <a:tcPr marL="65034" marR="65034" marT="0" marB="0"/>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tc>
                <a:extLst>
                  <a:ext uri="{0D108BD9-81ED-4DB2-BD59-A6C34878D82A}">
                    <a16:rowId xmlns:a16="http://schemas.microsoft.com/office/drawing/2014/main" val="10007"/>
                  </a:ext>
                </a:extLst>
              </a:tr>
              <a:tr h="286081">
                <a:tc>
                  <a:txBody>
                    <a:bodyPr/>
                    <a:lstStyle/>
                    <a:p>
                      <a:pPr>
                        <a:lnSpc>
                          <a:spcPct val="115000"/>
                        </a:lnSpc>
                        <a:spcAft>
                          <a:spcPts val="0"/>
                        </a:spcAft>
                      </a:pPr>
                      <a:r>
                        <a:rPr lang="en-GB" sz="1200" dirty="0" smtClean="0">
                          <a:effectLst/>
                          <a:latin typeface="Calibri"/>
                          <a:ea typeface="Calibri"/>
                          <a:cs typeface="Times New Roman"/>
                        </a:rPr>
                        <a:t>Handheld Lunch Product</a:t>
                      </a:r>
                      <a:endParaRPr lang="en-GB" sz="1200" dirty="0">
                        <a:effectLst/>
                        <a:latin typeface="Calibri"/>
                        <a:ea typeface="Calibri"/>
                        <a:cs typeface="Times New Roman"/>
                      </a:endParaRPr>
                    </a:p>
                  </a:txBody>
                  <a:tcPr marL="65034" marR="65034" marT="0" marB="0"/>
                </a:tc>
                <a:tc>
                  <a:txBody>
                    <a:bodyPr/>
                    <a:lstStyle/>
                    <a:p>
                      <a:pPr>
                        <a:lnSpc>
                          <a:spcPct val="115000"/>
                        </a:lnSpc>
                        <a:spcAft>
                          <a:spcPts val="0"/>
                        </a:spcAft>
                      </a:pPr>
                      <a:r>
                        <a:rPr lang="en-GB" sz="1200" dirty="0">
                          <a:effectLst/>
                        </a:rPr>
                        <a:t> </a:t>
                      </a:r>
                      <a:endParaRPr lang="en-GB" sz="1200" dirty="0">
                        <a:effectLst/>
                        <a:latin typeface="Calibri"/>
                        <a:ea typeface="Calibri"/>
                        <a:cs typeface="Times New Roman"/>
                      </a:endParaRPr>
                    </a:p>
                  </a:txBody>
                  <a:tcPr marL="65034" marR="65034" marT="0" marB="0"/>
                </a:tc>
                <a:tc>
                  <a:txBody>
                    <a:bodyPr/>
                    <a:lstStyle/>
                    <a:p>
                      <a:pPr>
                        <a:lnSpc>
                          <a:spcPct val="115000"/>
                        </a:lnSpc>
                        <a:spcAft>
                          <a:spcPts val="0"/>
                        </a:spcAft>
                      </a:pPr>
                      <a:r>
                        <a:rPr lang="en-GB" sz="1200">
                          <a:effectLst/>
                        </a:rPr>
                        <a:t> </a:t>
                      </a:r>
                      <a:endParaRPr lang="en-GB" sz="1200">
                        <a:effectLst/>
                        <a:latin typeface="Calibri"/>
                        <a:ea typeface="Calibri"/>
                        <a:cs typeface="Times New Roman"/>
                      </a:endParaRPr>
                    </a:p>
                  </a:txBody>
                  <a:tcPr marL="65034" marR="65034" marT="0" marB="0"/>
                </a:tc>
                <a:tc>
                  <a:txBody>
                    <a:bodyPr/>
                    <a:lstStyle/>
                    <a:p>
                      <a:pPr>
                        <a:lnSpc>
                          <a:spcPct val="115000"/>
                        </a:lnSpc>
                        <a:spcAft>
                          <a:spcPts val="0"/>
                        </a:spcAft>
                      </a:pPr>
                      <a:r>
                        <a:rPr lang="en-GB" sz="1200" dirty="0">
                          <a:effectLst/>
                        </a:rPr>
                        <a:t> </a:t>
                      </a:r>
                      <a:endParaRPr lang="en-GB" sz="1200" dirty="0">
                        <a:effectLst/>
                        <a:latin typeface="Calibri"/>
                        <a:ea typeface="Calibri"/>
                        <a:cs typeface="Times New Roman"/>
                      </a:endParaRPr>
                    </a:p>
                  </a:txBody>
                  <a:tcPr marL="65034" marR="65034" marT="0" marB="0"/>
                </a:tc>
                <a:tc>
                  <a:txBody>
                    <a:bodyPr/>
                    <a:lstStyle/>
                    <a:p>
                      <a:pPr>
                        <a:lnSpc>
                          <a:spcPct val="115000"/>
                        </a:lnSpc>
                        <a:spcAft>
                          <a:spcPts val="0"/>
                        </a:spcAft>
                      </a:pPr>
                      <a:r>
                        <a:rPr lang="en-GB" sz="1200" dirty="0">
                          <a:effectLst/>
                        </a:rPr>
                        <a:t> </a:t>
                      </a:r>
                      <a:endParaRPr lang="en-GB" sz="1200" dirty="0">
                        <a:effectLst/>
                        <a:latin typeface="Calibri"/>
                        <a:ea typeface="Calibri"/>
                        <a:cs typeface="Times New Roman"/>
                      </a:endParaRPr>
                    </a:p>
                  </a:txBody>
                  <a:tcPr marL="65034" marR="65034" marT="0" marB="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2096155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2696" y="416496"/>
            <a:ext cx="4752528" cy="2862322"/>
          </a:xfrm>
          <a:prstGeom prst="rect">
            <a:avLst/>
          </a:prstGeom>
          <a:noFill/>
        </p:spPr>
        <p:txBody>
          <a:bodyPr wrap="square" rtlCol="0">
            <a:spAutoFit/>
          </a:bodyPr>
          <a:lstStyle/>
          <a:p>
            <a:r>
              <a:rPr lang="en-GB" dirty="0" smtClean="0"/>
              <a:t>Environmental impacts around the world</a:t>
            </a:r>
          </a:p>
          <a:p>
            <a:endParaRPr lang="en-GB" dirty="0" smtClean="0"/>
          </a:p>
          <a:p>
            <a:endParaRPr lang="en-GB" dirty="0"/>
          </a:p>
          <a:p>
            <a:r>
              <a:rPr lang="en-GB" dirty="0"/>
              <a:t>Complete a poster of plastics, how this is effecting the planet, what we can do to help it, research what is being done now and in the future</a:t>
            </a:r>
          </a:p>
          <a:p>
            <a:endParaRPr lang="en-GB" dirty="0" smtClean="0"/>
          </a:p>
          <a:p>
            <a:r>
              <a:rPr lang="en-GB" dirty="0" smtClean="0"/>
              <a:t>Complete a spider graph of ideas on how you will complete your homework </a:t>
            </a:r>
            <a:endParaRPr lang="en-GB" dirty="0"/>
          </a:p>
        </p:txBody>
      </p:sp>
      <p:sp>
        <p:nvSpPr>
          <p:cNvPr id="3" name="Oval 2"/>
          <p:cNvSpPr/>
          <p:nvPr/>
        </p:nvSpPr>
        <p:spPr>
          <a:xfrm>
            <a:off x="2276872" y="5601072"/>
            <a:ext cx="1584176" cy="136815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28317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01208" y="9540116"/>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ontent Placeholder 2"/>
          <p:cNvSpPr txBox="1">
            <a:spLocks/>
          </p:cNvSpPr>
          <p:nvPr/>
        </p:nvSpPr>
        <p:spPr>
          <a:xfrm>
            <a:off x="188640" y="200472"/>
            <a:ext cx="6480720" cy="9522586"/>
          </a:xfrm>
          <a:prstGeom prst="rect">
            <a:avLst/>
          </a:prstGeom>
        </p:spPr>
        <p:txBody>
          <a:bodyPr>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GB" sz="2000" b="1" u="sng" dirty="0"/>
              <a:t>Lesson Procedures: Rules and </a:t>
            </a:r>
            <a:r>
              <a:rPr lang="en-GB" sz="2000" b="1" u="sng" dirty="0" smtClean="0"/>
              <a:t>Expectations</a:t>
            </a:r>
            <a:endParaRPr lang="en-GB" sz="2000" dirty="0"/>
          </a:p>
          <a:p>
            <a:pPr marL="0" indent="0">
              <a:spcBef>
                <a:spcPts val="0"/>
              </a:spcBef>
              <a:buNone/>
            </a:pPr>
            <a:endParaRPr lang="en-GB" sz="1200" dirty="0" smtClean="0"/>
          </a:p>
          <a:p>
            <a:pPr marL="0" indent="0">
              <a:spcBef>
                <a:spcPts val="0"/>
              </a:spcBef>
              <a:buNone/>
            </a:pPr>
            <a:r>
              <a:rPr lang="en-GB" sz="1200" dirty="0" smtClean="0"/>
              <a:t>Food practical lessons can be very busy, with a lot to get done in the time limit. To ensure lessons run smoothly, please make sure you follow the following rules and procedures.</a:t>
            </a:r>
          </a:p>
          <a:p>
            <a:pPr marL="0" indent="0">
              <a:spcBef>
                <a:spcPts val="0"/>
              </a:spcBef>
              <a:buNone/>
            </a:pPr>
            <a:endParaRPr lang="en-GB" sz="1200" dirty="0" smtClean="0"/>
          </a:p>
          <a:p>
            <a:pPr marL="0" indent="0">
              <a:spcBef>
                <a:spcPts val="0"/>
              </a:spcBef>
              <a:buNone/>
            </a:pPr>
            <a:r>
              <a:rPr lang="en-GB" sz="1200" b="1" u="sng" dirty="0" smtClean="0"/>
              <a:t>Rules and expectations</a:t>
            </a:r>
            <a:endParaRPr lang="en-GB" sz="1200" dirty="0" smtClean="0"/>
          </a:p>
          <a:p>
            <a:pPr marL="0" indent="0">
              <a:spcBef>
                <a:spcPts val="0"/>
              </a:spcBef>
              <a:buNone/>
            </a:pPr>
            <a:r>
              <a:rPr lang="en-GB" sz="1200" b="1" dirty="0" smtClean="0"/>
              <a:t>Before a practical lesson…</a:t>
            </a:r>
            <a:endParaRPr lang="en-GB" sz="1200" dirty="0" smtClean="0"/>
          </a:p>
          <a:p>
            <a:pPr>
              <a:spcBef>
                <a:spcPts val="0"/>
              </a:spcBef>
            </a:pPr>
            <a:r>
              <a:rPr lang="en-GB" sz="1200" dirty="0" smtClean="0"/>
              <a:t>Bring your ingredients to the food room </a:t>
            </a:r>
            <a:r>
              <a:rPr lang="en-GB" sz="1200" b="1" u="sng" dirty="0" smtClean="0"/>
              <a:t>BEFORE</a:t>
            </a:r>
            <a:r>
              <a:rPr lang="en-GB" sz="1200" dirty="0" smtClean="0"/>
              <a:t> the start of the day. </a:t>
            </a:r>
          </a:p>
          <a:p>
            <a:pPr>
              <a:spcBef>
                <a:spcPts val="0"/>
              </a:spcBef>
            </a:pPr>
            <a:r>
              <a:rPr lang="en-GB" sz="1200" dirty="0" smtClean="0"/>
              <a:t>Cold ingredients need to be stored in the fridge. Dry and ambient ingredients need to be stored on the trolley, along with your container.</a:t>
            </a:r>
          </a:p>
          <a:p>
            <a:pPr>
              <a:spcBef>
                <a:spcPts val="0"/>
              </a:spcBef>
            </a:pPr>
            <a:r>
              <a:rPr lang="en-GB" sz="1200" dirty="0" smtClean="0"/>
              <a:t>Your ingredients and container should be labelled with your name and tutor group.</a:t>
            </a:r>
          </a:p>
          <a:p>
            <a:pPr>
              <a:spcBef>
                <a:spcPts val="0"/>
              </a:spcBef>
            </a:pPr>
            <a:r>
              <a:rPr lang="en-GB" sz="1200" dirty="0" smtClean="0"/>
              <a:t>When specified and where possible, ingredients should be weighed out before coming to school, and everything should be labelled with your name and tutor group.</a:t>
            </a:r>
          </a:p>
          <a:p>
            <a:pPr>
              <a:spcBef>
                <a:spcPts val="0"/>
              </a:spcBef>
            </a:pPr>
            <a:r>
              <a:rPr lang="en-GB" sz="1200" dirty="0" smtClean="0"/>
              <a:t>If you are unable to weigh ingredients at home, you should come </a:t>
            </a:r>
            <a:r>
              <a:rPr lang="en-GB" sz="1200" b="1" u="sng" dirty="0" smtClean="0"/>
              <a:t>BEFORE</a:t>
            </a:r>
            <a:r>
              <a:rPr lang="en-GB" sz="1200" dirty="0" smtClean="0"/>
              <a:t> the lesson to weigh them out, e.g. before school, at break time, or at lunch time.</a:t>
            </a:r>
          </a:p>
          <a:p>
            <a:pPr>
              <a:spcBef>
                <a:spcPts val="0"/>
              </a:spcBef>
            </a:pPr>
            <a:r>
              <a:rPr lang="en-GB" sz="1200" dirty="0" smtClean="0"/>
              <a:t>If you are unable to bring ingredients to school, you must come and inform me </a:t>
            </a:r>
            <a:r>
              <a:rPr lang="en-GB" sz="1200" b="1" u="sng" dirty="0" smtClean="0"/>
              <a:t>BEFORE</a:t>
            </a:r>
            <a:r>
              <a:rPr lang="en-GB" sz="1200" dirty="0" smtClean="0"/>
              <a:t> the start of the day. You should have a note from home to explain why.</a:t>
            </a:r>
          </a:p>
          <a:p>
            <a:pPr marL="0" indent="0">
              <a:spcBef>
                <a:spcPts val="0"/>
              </a:spcBef>
              <a:buNone/>
            </a:pPr>
            <a:endParaRPr lang="en-GB" sz="1200" dirty="0" smtClean="0"/>
          </a:p>
          <a:p>
            <a:pPr marL="0" indent="0">
              <a:spcBef>
                <a:spcPts val="0"/>
              </a:spcBef>
              <a:buNone/>
            </a:pPr>
            <a:r>
              <a:rPr lang="en-GB" sz="1200" b="1" dirty="0" smtClean="0"/>
              <a:t>At the start of a lesson…</a:t>
            </a:r>
            <a:endParaRPr lang="en-GB" sz="1200" dirty="0" smtClean="0"/>
          </a:p>
          <a:p>
            <a:pPr>
              <a:spcBef>
                <a:spcPts val="0"/>
              </a:spcBef>
            </a:pPr>
            <a:r>
              <a:rPr lang="en-GB" sz="1200" dirty="0" smtClean="0"/>
              <a:t>Line up outside of the room sensibly and quietly.</a:t>
            </a:r>
          </a:p>
          <a:p>
            <a:pPr>
              <a:spcBef>
                <a:spcPts val="0"/>
              </a:spcBef>
            </a:pPr>
            <a:r>
              <a:rPr lang="en-GB" sz="1200" dirty="0" smtClean="0"/>
              <a:t>If it is a practical lesson, remove your blazer and have it ready to put in the storage unit, along with your bag.</a:t>
            </a:r>
          </a:p>
          <a:p>
            <a:pPr>
              <a:spcBef>
                <a:spcPts val="0"/>
              </a:spcBef>
            </a:pPr>
            <a:r>
              <a:rPr lang="en-GB" sz="1200" dirty="0"/>
              <a:t>Failure to be prepared before entering the food room will delay the lesson, which may prevent you from being able to complete your practical.</a:t>
            </a:r>
          </a:p>
          <a:p>
            <a:pPr>
              <a:spcBef>
                <a:spcPts val="0"/>
              </a:spcBef>
            </a:pPr>
            <a:r>
              <a:rPr lang="en-GB" sz="1200" dirty="0" smtClean="0"/>
              <a:t>If it is a theory lesson, remove your coat, and get out your diary, pencil case and homework (if due in). You will place your other belongings in the storage unit when you enter the room.</a:t>
            </a:r>
          </a:p>
          <a:p>
            <a:pPr marL="0" indent="0">
              <a:spcBef>
                <a:spcPts val="0"/>
              </a:spcBef>
              <a:buNone/>
            </a:pPr>
            <a:r>
              <a:rPr lang="en-GB" sz="1200" dirty="0" smtClean="0"/>
              <a:t> </a:t>
            </a:r>
          </a:p>
          <a:p>
            <a:pPr marL="0" indent="0">
              <a:spcBef>
                <a:spcPts val="0"/>
              </a:spcBef>
              <a:buNone/>
            </a:pPr>
            <a:r>
              <a:rPr lang="en-GB" sz="1200" b="1" dirty="0" smtClean="0"/>
              <a:t>During a lesson…</a:t>
            </a:r>
            <a:endParaRPr lang="en-GB" sz="1200" dirty="0" smtClean="0"/>
          </a:p>
          <a:p>
            <a:pPr>
              <a:spcBef>
                <a:spcPts val="0"/>
              </a:spcBef>
            </a:pPr>
            <a:r>
              <a:rPr lang="en-GB" sz="1200" dirty="0" smtClean="0"/>
              <a:t>You must sit in your assigned seat and work in your assigned kitchen area. It is your responsibility to ensure your area is clean and tidy at the end of the lesson, whether it is a theory or practical lesson.</a:t>
            </a:r>
          </a:p>
          <a:p>
            <a:pPr>
              <a:spcBef>
                <a:spcPts val="0"/>
              </a:spcBef>
            </a:pPr>
            <a:r>
              <a:rPr lang="en-GB" sz="1200" dirty="0" smtClean="0"/>
              <a:t>In practical lessons, you must only use equipment from the cupboard and drawer you have been assigned. It is your responsibility to ensure equipment is clean, dry and packed away in the right place by the end of the lesson. </a:t>
            </a:r>
          </a:p>
          <a:p>
            <a:pPr>
              <a:spcBef>
                <a:spcPts val="0"/>
              </a:spcBef>
            </a:pPr>
            <a:r>
              <a:rPr lang="en-GB" sz="1200" dirty="0" smtClean="0"/>
              <a:t>Sanctions will be issued to anyone who has not washed up, dried up, or cleared away their equipment properly. Please leave the room how you would expect to find it</a:t>
            </a:r>
            <a:r>
              <a:rPr lang="en-GB" sz="1200" dirty="0"/>
              <a:t>!</a:t>
            </a:r>
            <a:endParaRPr lang="en-GB" sz="1200" dirty="0" smtClean="0"/>
          </a:p>
          <a:p>
            <a:pPr marL="0" indent="0">
              <a:spcBef>
                <a:spcPts val="0"/>
              </a:spcBef>
              <a:buNone/>
            </a:pPr>
            <a:endParaRPr lang="en-GB" sz="1200" dirty="0" smtClean="0"/>
          </a:p>
          <a:p>
            <a:pPr marL="0" indent="0">
              <a:spcBef>
                <a:spcPts val="0"/>
              </a:spcBef>
              <a:buNone/>
            </a:pPr>
            <a:r>
              <a:rPr lang="en-GB" sz="1200" b="1" dirty="0" smtClean="0"/>
              <a:t>At the end of a lesson…</a:t>
            </a:r>
            <a:endParaRPr lang="en-GB" sz="1200" dirty="0" smtClean="0"/>
          </a:p>
          <a:p>
            <a:pPr>
              <a:spcBef>
                <a:spcPts val="0"/>
              </a:spcBef>
            </a:pPr>
            <a:r>
              <a:rPr lang="en-GB" sz="1200" dirty="0" smtClean="0"/>
              <a:t>Products can be left on the trolley or in the fridge (depending on what you have made) and collected at the end of the day.</a:t>
            </a:r>
          </a:p>
          <a:p>
            <a:pPr>
              <a:spcBef>
                <a:spcPts val="0"/>
              </a:spcBef>
            </a:pPr>
            <a:r>
              <a:rPr lang="en-GB" sz="1200" dirty="0" smtClean="0"/>
              <a:t>Anything that is left behind must be clearly labelled with your name and tutor group.</a:t>
            </a:r>
          </a:p>
          <a:p>
            <a:pPr>
              <a:spcBef>
                <a:spcPts val="0"/>
              </a:spcBef>
            </a:pPr>
            <a:r>
              <a:rPr lang="en-GB" sz="1200" dirty="0" smtClean="0"/>
              <a:t>If you choose to leave your food, you will not be allowed to collect it at break or lunch time – only at the end of the day.</a:t>
            </a:r>
          </a:p>
          <a:p>
            <a:pPr>
              <a:spcBef>
                <a:spcPts val="0"/>
              </a:spcBef>
            </a:pPr>
            <a:r>
              <a:rPr lang="en-GB" sz="1200" dirty="0" smtClean="0"/>
              <a:t>If any containers, ingredients, etc. are left behind after a lesson and not collected the next day, they will be thrown away. </a:t>
            </a:r>
          </a:p>
          <a:p>
            <a:pPr>
              <a:spcBef>
                <a:spcPts val="0"/>
              </a:spcBef>
            </a:pPr>
            <a:endParaRPr lang="en-GB" sz="1200" dirty="0" smtClean="0"/>
          </a:p>
          <a:p>
            <a:pPr marL="0" indent="0">
              <a:spcBef>
                <a:spcPts val="0"/>
              </a:spcBef>
              <a:buNone/>
            </a:pPr>
            <a:endParaRPr lang="en-GB" sz="1200" dirty="0"/>
          </a:p>
          <a:p>
            <a:pPr marL="0" indent="0">
              <a:spcBef>
                <a:spcPts val="0"/>
              </a:spcBef>
              <a:buNone/>
            </a:pPr>
            <a:r>
              <a:rPr lang="en-GB" sz="1200" b="1" u="sng" dirty="0" smtClean="0"/>
              <a:t>Student Contract</a:t>
            </a:r>
            <a:endParaRPr lang="en-GB" sz="1200" dirty="0"/>
          </a:p>
          <a:p>
            <a:pPr marL="0" lvl="0" indent="0">
              <a:lnSpc>
                <a:spcPct val="160000"/>
              </a:lnSpc>
              <a:spcBef>
                <a:spcPts val="0"/>
              </a:spcBef>
              <a:buNone/>
            </a:pPr>
            <a:r>
              <a:rPr lang="en-GB" sz="1200" dirty="0" smtClean="0"/>
              <a:t>I, ____________________________________, agree to follow the rules and procedures outlined above. I understand that failing to follow these rules and procedures will result in sanctions.</a:t>
            </a:r>
          </a:p>
          <a:p>
            <a:pPr marL="0" lvl="0" indent="0">
              <a:lnSpc>
                <a:spcPct val="160000"/>
              </a:lnSpc>
              <a:spcBef>
                <a:spcPts val="0"/>
              </a:spcBef>
              <a:buNone/>
            </a:pPr>
            <a:endParaRPr lang="en-GB" sz="1200" dirty="0" smtClean="0"/>
          </a:p>
          <a:p>
            <a:pPr marL="0" lvl="0" indent="0">
              <a:lnSpc>
                <a:spcPct val="160000"/>
              </a:lnSpc>
              <a:spcBef>
                <a:spcPts val="0"/>
              </a:spcBef>
              <a:buNone/>
            </a:pPr>
            <a:r>
              <a:rPr lang="en-GB" sz="1200" b="1" dirty="0" smtClean="0"/>
              <a:t>Signed: _ _______________________________________            Date: _________________________</a:t>
            </a:r>
            <a:endParaRPr lang="en-GB" sz="1200" b="1" dirty="0"/>
          </a:p>
        </p:txBody>
      </p:sp>
    </p:spTree>
    <p:extLst>
      <p:ext uri="{BB962C8B-B14F-4D97-AF65-F5344CB8AC3E}">
        <p14:creationId xmlns:p14="http://schemas.microsoft.com/office/powerpoint/2010/main" val="2807027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01208" y="9540116"/>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ontent Placeholder 2"/>
          <p:cNvSpPr txBox="1">
            <a:spLocks/>
          </p:cNvSpPr>
          <p:nvPr/>
        </p:nvSpPr>
        <p:spPr>
          <a:xfrm>
            <a:off x="188640" y="200472"/>
            <a:ext cx="6480720" cy="9433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GB" sz="2000" b="1" u="sng" dirty="0" smtClean="0"/>
              <a:t>Food Vocab Bank</a:t>
            </a:r>
            <a:endParaRPr lang="en-GB" sz="2000" dirty="0"/>
          </a:p>
          <a:p>
            <a:pPr marL="0" indent="0">
              <a:spcBef>
                <a:spcPts val="0"/>
              </a:spcBef>
              <a:buNone/>
            </a:pPr>
            <a:r>
              <a:rPr lang="en-GB" sz="1200" dirty="0"/>
              <a:t> </a:t>
            </a:r>
            <a:endParaRPr lang="en-GB" sz="1200" dirty="0" smtClean="0"/>
          </a:p>
          <a:p>
            <a:pPr marL="0" indent="0">
              <a:spcBef>
                <a:spcPts val="0"/>
              </a:spcBef>
              <a:buNone/>
            </a:pPr>
            <a:r>
              <a:rPr lang="en-GB" sz="1200" dirty="0" smtClean="0"/>
              <a:t>Any spelling errors in your work must be recorded in this table with the correct spelling. Don’t forget to check back over your work to make sure that you are spelling key words correctly.</a:t>
            </a:r>
            <a:endParaRPr lang="en-GB" sz="1200" dirty="0"/>
          </a:p>
          <a:p>
            <a:pPr marL="0" indent="0">
              <a:spcBef>
                <a:spcPts val="0"/>
              </a:spcBef>
              <a:buNone/>
            </a:pPr>
            <a:r>
              <a:rPr lang="en-GB" sz="1200" b="1" dirty="0"/>
              <a:t> </a:t>
            </a:r>
            <a:r>
              <a:rPr lang="en-GB" sz="1200" dirty="0"/>
              <a:t> </a:t>
            </a:r>
          </a:p>
        </p:txBody>
      </p:sp>
      <p:graphicFrame>
        <p:nvGraphicFramePr>
          <p:cNvPr id="2" name="Table 1"/>
          <p:cNvGraphicFramePr>
            <a:graphicFrameLocks noGrp="1"/>
          </p:cNvGraphicFramePr>
          <p:nvPr>
            <p:extLst>
              <p:ext uri="{D42A27DB-BD31-4B8C-83A1-F6EECF244321}">
                <p14:modId xmlns:p14="http://schemas.microsoft.com/office/powerpoint/2010/main" val="2043243028"/>
              </p:ext>
            </p:extLst>
          </p:nvPr>
        </p:nvGraphicFramePr>
        <p:xfrm>
          <a:off x="260648" y="4047386"/>
          <a:ext cx="6336704" cy="6080760"/>
        </p:xfrm>
        <a:graphic>
          <a:graphicData uri="http://schemas.openxmlformats.org/drawingml/2006/table">
            <a:tbl>
              <a:tblPr firstRow="1" bandRow="1">
                <a:tableStyleId>{ED083AE6-46FA-4A59-8FB0-9F97EB10719F}</a:tableStyleId>
              </a:tblPr>
              <a:tblGrid>
                <a:gridCol w="3168352">
                  <a:extLst>
                    <a:ext uri="{9D8B030D-6E8A-4147-A177-3AD203B41FA5}">
                      <a16:colId xmlns:a16="http://schemas.microsoft.com/office/drawing/2014/main" val="20000"/>
                    </a:ext>
                  </a:extLst>
                </a:gridCol>
                <a:gridCol w="3168352">
                  <a:extLst>
                    <a:ext uri="{9D8B030D-6E8A-4147-A177-3AD203B41FA5}">
                      <a16:colId xmlns:a16="http://schemas.microsoft.com/office/drawing/2014/main" val="20001"/>
                    </a:ext>
                  </a:extLst>
                </a:gridCol>
              </a:tblGrid>
              <a:tr h="416234">
                <a:tc>
                  <a:txBody>
                    <a:bodyPr/>
                    <a:lstStyle/>
                    <a:p>
                      <a:pPr>
                        <a:lnSpc>
                          <a:spcPct val="150000"/>
                        </a:lnSpc>
                      </a:pPr>
                      <a:endParaRPr lang="en-GB" sz="1500" dirty="0"/>
                    </a:p>
                  </a:txBody>
                  <a:tcPr/>
                </a:tc>
                <a:tc>
                  <a:txBody>
                    <a:bodyPr/>
                    <a:lstStyle/>
                    <a:p>
                      <a:pPr>
                        <a:lnSpc>
                          <a:spcPct val="150000"/>
                        </a:lnSpc>
                      </a:pPr>
                      <a:endParaRPr lang="en-GB" sz="1500" dirty="0"/>
                    </a:p>
                  </a:txBody>
                  <a:tcPr/>
                </a:tc>
                <a:extLst>
                  <a:ext uri="{0D108BD9-81ED-4DB2-BD59-A6C34878D82A}">
                    <a16:rowId xmlns:a16="http://schemas.microsoft.com/office/drawing/2014/main" val="10000"/>
                  </a:ext>
                </a:extLst>
              </a:tr>
              <a:tr h="416234">
                <a:tc>
                  <a:txBody>
                    <a:bodyPr/>
                    <a:lstStyle/>
                    <a:p>
                      <a:pPr>
                        <a:lnSpc>
                          <a:spcPct val="150000"/>
                        </a:lnSpc>
                      </a:pPr>
                      <a:endParaRPr lang="en-GB" sz="1500" dirty="0"/>
                    </a:p>
                  </a:txBody>
                  <a:tcPr/>
                </a:tc>
                <a:tc>
                  <a:txBody>
                    <a:bodyPr/>
                    <a:lstStyle/>
                    <a:p>
                      <a:pPr>
                        <a:lnSpc>
                          <a:spcPct val="150000"/>
                        </a:lnSpc>
                      </a:pPr>
                      <a:endParaRPr lang="en-GB" sz="1500" dirty="0"/>
                    </a:p>
                  </a:txBody>
                  <a:tcPr/>
                </a:tc>
                <a:extLst>
                  <a:ext uri="{0D108BD9-81ED-4DB2-BD59-A6C34878D82A}">
                    <a16:rowId xmlns:a16="http://schemas.microsoft.com/office/drawing/2014/main" val="10001"/>
                  </a:ext>
                </a:extLst>
              </a:tr>
              <a:tr h="416234">
                <a:tc>
                  <a:txBody>
                    <a:bodyPr/>
                    <a:lstStyle/>
                    <a:p>
                      <a:pPr>
                        <a:lnSpc>
                          <a:spcPct val="150000"/>
                        </a:lnSpc>
                      </a:pPr>
                      <a:endParaRPr lang="en-GB" sz="1500" dirty="0"/>
                    </a:p>
                  </a:txBody>
                  <a:tcPr/>
                </a:tc>
                <a:tc>
                  <a:txBody>
                    <a:bodyPr/>
                    <a:lstStyle/>
                    <a:p>
                      <a:pPr>
                        <a:lnSpc>
                          <a:spcPct val="150000"/>
                        </a:lnSpc>
                      </a:pPr>
                      <a:endParaRPr lang="en-GB" sz="1500" dirty="0"/>
                    </a:p>
                  </a:txBody>
                  <a:tcPr/>
                </a:tc>
                <a:extLst>
                  <a:ext uri="{0D108BD9-81ED-4DB2-BD59-A6C34878D82A}">
                    <a16:rowId xmlns:a16="http://schemas.microsoft.com/office/drawing/2014/main" val="10002"/>
                  </a:ext>
                </a:extLst>
              </a:tr>
              <a:tr h="416234">
                <a:tc>
                  <a:txBody>
                    <a:bodyPr/>
                    <a:lstStyle/>
                    <a:p>
                      <a:pPr>
                        <a:lnSpc>
                          <a:spcPct val="150000"/>
                        </a:lnSpc>
                      </a:pPr>
                      <a:endParaRPr lang="en-GB" sz="1500" dirty="0"/>
                    </a:p>
                  </a:txBody>
                  <a:tcPr/>
                </a:tc>
                <a:tc>
                  <a:txBody>
                    <a:bodyPr/>
                    <a:lstStyle/>
                    <a:p>
                      <a:pPr>
                        <a:lnSpc>
                          <a:spcPct val="150000"/>
                        </a:lnSpc>
                      </a:pPr>
                      <a:endParaRPr lang="en-GB" sz="1500" dirty="0"/>
                    </a:p>
                  </a:txBody>
                  <a:tcPr/>
                </a:tc>
                <a:extLst>
                  <a:ext uri="{0D108BD9-81ED-4DB2-BD59-A6C34878D82A}">
                    <a16:rowId xmlns:a16="http://schemas.microsoft.com/office/drawing/2014/main" val="10003"/>
                  </a:ext>
                </a:extLst>
              </a:tr>
              <a:tr h="416234">
                <a:tc>
                  <a:txBody>
                    <a:bodyPr/>
                    <a:lstStyle/>
                    <a:p>
                      <a:pPr>
                        <a:lnSpc>
                          <a:spcPct val="150000"/>
                        </a:lnSpc>
                      </a:pPr>
                      <a:endParaRPr lang="en-GB" sz="1500" dirty="0"/>
                    </a:p>
                  </a:txBody>
                  <a:tcPr/>
                </a:tc>
                <a:tc>
                  <a:txBody>
                    <a:bodyPr/>
                    <a:lstStyle/>
                    <a:p>
                      <a:pPr>
                        <a:lnSpc>
                          <a:spcPct val="150000"/>
                        </a:lnSpc>
                      </a:pPr>
                      <a:endParaRPr lang="en-GB" sz="1500" dirty="0"/>
                    </a:p>
                  </a:txBody>
                  <a:tcPr/>
                </a:tc>
                <a:extLst>
                  <a:ext uri="{0D108BD9-81ED-4DB2-BD59-A6C34878D82A}">
                    <a16:rowId xmlns:a16="http://schemas.microsoft.com/office/drawing/2014/main" val="10004"/>
                  </a:ext>
                </a:extLst>
              </a:tr>
              <a:tr h="416234">
                <a:tc>
                  <a:txBody>
                    <a:bodyPr/>
                    <a:lstStyle/>
                    <a:p>
                      <a:pPr>
                        <a:lnSpc>
                          <a:spcPct val="150000"/>
                        </a:lnSpc>
                      </a:pPr>
                      <a:endParaRPr lang="en-GB" sz="1500" dirty="0"/>
                    </a:p>
                  </a:txBody>
                  <a:tcPr/>
                </a:tc>
                <a:tc>
                  <a:txBody>
                    <a:bodyPr/>
                    <a:lstStyle/>
                    <a:p>
                      <a:pPr>
                        <a:lnSpc>
                          <a:spcPct val="150000"/>
                        </a:lnSpc>
                      </a:pPr>
                      <a:endParaRPr lang="en-GB" sz="1500" dirty="0"/>
                    </a:p>
                  </a:txBody>
                  <a:tcPr/>
                </a:tc>
                <a:extLst>
                  <a:ext uri="{0D108BD9-81ED-4DB2-BD59-A6C34878D82A}">
                    <a16:rowId xmlns:a16="http://schemas.microsoft.com/office/drawing/2014/main" val="10005"/>
                  </a:ext>
                </a:extLst>
              </a:tr>
              <a:tr h="416234">
                <a:tc>
                  <a:txBody>
                    <a:bodyPr/>
                    <a:lstStyle/>
                    <a:p>
                      <a:pPr>
                        <a:lnSpc>
                          <a:spcPct val="150000"/>
                        </a:lnSpc>
                      </a:pPr>
                      <a:endParaRPr lang="en-GB" sz="1500" dirty="0"/>
                    </a:p>
                  </a:txBody>
                  <a:tcPr/>
                </a:tc>
                <a:tc>
                  <a:txBody>
                    <a:bodyPr/>
                    <a:lstStyle/>
                    <a:p>
                      <a:pPr>
                        <a:lnSpc>
                          <a:spcPct val="150000"/>
                        </a:lnSpc>
                      </a:pPr>
                      <a:endParaRPr lang="en-GB" sz="1500" dirty="0"/>
                    </a:p>
                  </a:txBody>
                  <a:tcPr/>
                </a:tc>
                <a:extLst>
                  <a:ext uri="{0D108BD9-81ED-4DB2-BD59-A6C34878D82A}">
                    <a16:rowId xmlns:a16="http://schemas.microsoft.com/office/drawing/2014/main" val="10006"/>
                  </a:ext>
                </a:extLst>
              </a:tr>
              <a:tr h="416234">
                <a:tc>
                  <a:txBody>
                    <a:bodyPr/>
                    <a:lstStyle/>
                    <a:p>
                      <a:pPr>
                        <a:lnSpc>
                          <a:spcPct val="150000"/>
                        </a:lnSpc>
                      </a:pPr>
                      <a:endParaRPr lang="en-GB" sz="1500" dirty="0"/>
                    </a:p>
                  </a:txBody>
                  <a:tcPr/>
                </a:tc>
                <a:tc>
                  <a:txBody>
                    <a:bodyPr/>
                    <a:lstStyle/>
                    <a:p>
                      <a:pPr>
                        <a:lnSpc>
                          <a:spcPct val="150000"/>
                        </a:lnSpc>
                      </a:pPr>
                      <a:endParaRPr lang="en-GB" sz="1500" dirty="0"/>
                    </a:p>
                  </a:txBody>
                  <a:tcPr/>
                </a:tc>
                <a:extLst>
                  <a:ext uri="{0D108BD9-81ED-4DB2-BD59-A6C34878D82A}">
                    <a16:rowId xmlns:a16="http://schemas.microsoft.com/office/drawing/2014/main" val="10007"/>
                  </a:ext>
                </a:extLst>
              </a:tr>
              <a:tr h="416234">
                <a:tc>
                  <a:txBody>
                    <a:bodyPr/>
                    <a:lstStyle/>
                    <a:p>
                      <a:pPr>
                        <a:lnSpc>
                          <a:spcPct val="150000"/>
                        </a:lnSpc>
                      </a:pPr>
                      <a:endParaRPr lang="en-GB" sz="1500" dirty="0"/>
                    </a:p>
                  </a:txBody>
                  <a:tcPr/>
                </a:tc>
                <a:tc>
                  <a:txBody>
                    <a:bodyPr/>
                    <a:lstStyle/>
                    <a:p>
                      <a:pPr>
                        <a:lnSpc>
                          <a:spcPct val="150000"/>
                        </a:lnSpc>
                      </a:pPr>
                      <a:endParaRPr lang="en-GB" sz="1500" dirty="0"/>
                    </a:p>
                  </a:txBody>
                  <a:tcPr/>
                </a:tc>
                <a:extLst>
                  <a:ext uri="{0D108BD9-81ED-4DB2-BD59-A6C34878D82A}">
                    <a16:rowId xmlns:a16="http://schemas.microsoft.com/office/drawing/2014/main" val="10008"/>
                  </a:ext>
                </a:extLst>
              </a:tr>
              <a:tr h="416234">
                <a:tc>
                  <a:txBody>
                    <a:bodyPr/>
                    <a:lstStyle/>
                    <a:p>
                      <a:pPr>
                        <a:lnSpc>
                          <a:spcPct val="150000"/>
                        </a:lnSpc>
                      </a:pPr>
                      <a:endParaRPr lang="en-GB" sz="1500" dirty="0"/>
                    </a:p>
                  </a:txBody>
                  <a:tcPr/>
                </a:tc>
                <a:tc>
                  <a:txBody>
                    <a:bodyPr/>
                    <a:lstStyle/>
                    <a:p>
                      <a:pPr>
                        <a:lnSpc>
                          <a:spcPct val="150000"/>
                        </a:lnSpc>
                      </a:pPr>
                      <a:endParaRPr lang="en-GB" sz="1500" dirty="0"/>
                    </a:p>
                  </a:txBody>
                  <a:tcPr/>
                </a:tc>
                <a:extLst>
                  <a:ext uri="{0D108BD9-81ED-4DB2-BD59-A6C34878D82A}">
                    <a16:rowId xmlns:a16="http://schemas.microsoft.com/office/drawing/2014/main" val="10009"/>
                  </a:ext>
                </a:extLst>
              </a:tr>
              <a:tr h="416234">
                <a:tc>
                  <a:txBody>
                    <a:bodyPr/>
                    <a:lstStyle/>
                    <a:p>
                      <a:pPr>
                        <a:lnSpc>
                          <a:spcPct val="150000"/>
                        </a:lnSpc>
                      </a:pPr>
                      <a:endParaRPr lang="en-GB" sz="1500"/>
                    </a:p>
                  </a:txBody>
                  <a:tcPr/>
                </a:tc>
                <a:tc>
                  <a:txBody>
                    <a:bodyPr/>
                    <a:lstStyle/>
                    <a:p>
                      <a:pPr>
                        <a:lnSpc>
                          <a:spcPct val="150000"/>
                        </a:lnSpc>
                      </a:pPr>
                      <a:endParaRPr lang="en-GB" sz="1500" dirty="0"/>
                    </a:p>
                  </a:txBody>
                  <a:tcPr/>
                </a:tc>
                <a:extLst>
                  <a:ext uri="{0D108BD9-81ED-4DB2-BD59-A6C34878D82A}">
                    <a16:rowId xmlns:a16="http://schemas.microsoft.com/office/drawing/2014/main" val="10010"/>
                  </a:ext>
                </a:extLst>
              </a:tr>
              <a:tr h="416234">
                <a:tc>
                  <a:txBody>
                    <a:bodyPr/>
                    <a:lstStyle/>
                    <a:p>
                      <a:pPr>
                        <a:lnSpc>
                          <a:spcPct val="150000"/>
                        </a:lnSpc>
                      </a:pPr>
                      <a:endParaRPr lang="en-GB" sz="1500"/>
                    </a:p>
                  </a:txBody>
                  <a:tcPr/>
                </a:tc>
                <a:tc>
                  <a:txBody>
                    <a:bodyPr/>
                    <a:lstStyle/>
                    <a:p>
                      <a:pPr>
                        <a:lnSpc>
                          <a:spcPct val="150000"/>
                        </a:lnSpc>
                      </a:pPr>
                      <a:endParaRPr lang="en-GB" sz="1500" dirty="0"/>
                    </a:p>
                  </a:txBody>
                  <a:tcPr/>
                </a:tc>
                <a:extLst>
                  <a:ext uri="{0D108BD9-81ED-4DB2-BD59-A6C34878D82A}">
                    <a16:rowId xmlns:a16="http://schemas.microsoft.com/office/drawing/2014/main" val="10011"/>
                  </a:ext>
                </a:extLst>
              </a:tr>
              <a:tr h="416234">
                <a:tc>
                  <a:txBody>
                    <a:bodyPr/>
                    <a:lstStyle/>
                    <a:p>
                      <a:pPr>
                        <a:lnSpc>
                          <a:spcPct val="150000"/>
                        </a:lnSpc>
                      </a:pPr>
                      <a:endParaRPr lang="en-GB" sz="1500"/>
                    </a:p>
                  </a:txBody>
                  <a:tcPr/>
                </a:tc>
                <a:tc>
                  <a:txBody>
                    <a:bodyPr/>
                    <a:lstStyle/>
                    <a:p>
                      <a:pPr>
                        <a:lnSpc>
                          <a:spcPct val="150000"/>
                        </a:lnSpc>
                      </a:pPr>
                      <a:endParaRPr lang="en-GB" sz="1500" dirty="0"/>
                    </a:p>
                  </a:txBody>
                  <a:tcPr/>
                </a:tc>
                <a:extLst>
                  <a:ext uri="{0D108BD9-81ED-4DB2-BD59-A6C34878D82A}">
                    <a16:rowId xmlns:a16="http://schemas.microsoft.com/office/drawing/2014/main" val="10012"/>
                  </a:ext>
                </a:extLst>
              </a:tr>
              <a:tr h="416234">
                <a:tc>
                  <a:txBody>
                    <a:bodyPr/>
                    <a:lstStyle/>
                    <a:p>
                      <a:pPr>
                        <a:lnSpc>
                          <a:spcPct val="150000"/>
                        </a:lnSpc>
                      </a:pPr>
                      <a:endParaRPr lang="en-GB" sz="1500" dirty="0"/>
                    </a:p>
                  </a:txBody>
                  <a:tcPr/>
                </a:tc>
                <a:tc>
                  <a:txBody>
                    <a:bodyPr/>
                    <a:lstStyle/>
                    <a:p>
                      <a:pPr>
                        <a:lnSpc>
                          <a:spcPct val="150000"/>
                        </a:lnSpc>
                      </a:pPr>
                      <a:endParaRPr lang="en-GB" sz="1500" dirty="0"/>
                    </a:p>
                  </a:txBody>
                  <a:tcPr/>
                </a:tc>
                <a:extLst>
                  <a:ext uri="{0D108BD9-81ED-4DB2-BD59-A6C34878D82A}">
                    <a16:rowId xmlns:a16="http://schemas.microsoft.com/office/drawing/2014/main" val="10013"/>
                  </a:ext>
                </a:extLst>
              </a:tr>
            </a:tbl>
          </a:graphicData>
        </a:graphic>
      </p:graphicFrame>
      <p:sp>
        <p:nvSpPr>
          <p:cNvPr id="3" name="Rectangle 2"/>
          <p:cNvSpPr/>
          <p:nvPr/>
        </p:nvSpPr>
        <p:spPr>
          <a:xfrm>
            <a:off x="255544" y="1454887"/>
            <a:ext cx="6552728" cy="2862322"/>
          </a:xfrm>
          <a:prstGeom prst="rect">
            <a:avLst/>
          </a:prstGeom>
        </p:spPr>
        <p:txBody>
          <a:bodyPr wrap="square">
            <a:spAutoFit/>
          </a:bodyPr>
          <a:lstStyle/>
          <a:p>
            <a:pPr marL="342900" indent="-342900">
              <a:buAutoNum type="arabicPeriod"/>
            </a:pPr>
            <a:r>
              <a:rPr lang="en-GB" dirty="0" smtClean="0"/>
              <a:t>The </a:t>
            </a:r>
            <a:r>
              <a:rPr lang="en-GB" dirty="0"/>
              <a:t>most unusual dish you have eaten</a:t>
            </a:r>
            <a:r>
              <a:rPr lang="en-GB" dirty="0" smtClean="0"/>
              <a:t>.</a:t>
            </a:r>
          </a:p>
          <a:p>
            <a:pPr marL="342900" indent="-342900">
              <a:buAutoNum type="arabicPeriod"/>
            </a:pPr>
            <a:endParaRPr lang="en-GB" dirty="0"/>
          </a:p>
          <a:p>
            <a:r>
              <a:rPr lang="en-GB" dirty="0"/>
              <a:t> </a:t>
            </a:r>
            <a:r>
              <a:rPr lang="en-GB" dirty="0" smtClean="0"/>
              <a:t>---------------------------------------------------------------------------------------</a:t>
            </a:r>
            <a:endParaRPr lang="en-GB" dirty="0"/>
          </a:p>
          <a:p>
            <a:pPr marL="342900" indent="-342900">
              <a:buAutoNum type="arabicPeriod" startAt="2"/>
            </a:pPr>
            <a:r>
              <a:rPr lang="en-GB" dirty="0" smtClean="0"/>
              <a:t>Name </a:t>
            </a:r>
            <a:r>
              <a:rPr lang="en-GB" dirty="0"/>
              <a:t>a knife hold</a:t>
            </a:r>
            <a:r>
              <a:rPr lang="en-GB" dirty="0" smtClean="0"/>
              <a:t>.</a:t>
            </a:r>
          </a:p>
          <a:p>
            <a:pPr marL="342900" indent="-342900">
              <a:buAutoNum type="arabicPeriod" startAt="2"/>
            </a:pPr>
            <a:endParaRPr lang="en-GB" dirty="0"/>
          </a:p>
          <a:p>
            <a:r>
              <a:rPr lang="en-GB" dirty="0" smtClean="0"/>
              <a:t>----------------------------------------------------------------------------------------</a:t>
            </a:r>
            <a:endParaRPr lang="en-GB" dirty="0"/>
          </a:p>
          <a:p>
            <a:pPr marL="342900" indent="-342900">
              <a:buAutoNum type="arabicPeriod" startAt="3"/>
            </a:pPr>
            <a:r>
              <a:rPr lang="en-GB" dirty="0" smtClean="0"/>
              <a:t>Write </a:t>
            </a:r>
            <a:r>
              <a:rPr lang="en-GB" dirty="0"/>
              <a:t>down an important safety point for using </a:t>
            </a:r>
            <a:r>
              <a:rPr lang="en-GB" dirty="0" smtClean="0"/>
              <a:t>knives</a:t>
            </a:r>
          </a:p>
          <a:p>
            <a:pPr marL="342900" indent="-342900">
              <a:buAutoNum type="arabicPeriod" startAt="3"/>
            </a:pPr>
            <a:endParaRPr lang="en-GB" dirty="0" smtClean="0"/>
          </a:p>
          <a:p>
            <a:r>
              <a:rPr lang="en-GB" dirty="0" smtClean="0"/>
              <a:t>-----------------------------------------------------------------------------------------</a:t>
            </a:r>
          </a:p>
          <a:p>
            <a:pPr marL="342900" indent="-342900">
              <a:buAutoNum type="arabicPeriod" startAt="3"/>
            </a:pPr>
            <a:endParaRPr lang="en-GB" dirty="0"/>
          </a:p>
        </p:txBody>
      </p:sp>
      <p:sp>
        <p:nvSpPr>
          <p:cNvPr id="5" name="TextBox 4"/>
          <p:cNvSpPr txBox="1"/>
          <p:nvPr/>
        </p:nvSpPr>
        <p:spPr>
          <a:xfrm>
            <a:off x="225540" y="1170711"/>
            <a:ext cx="1584176" cy="369332"/>
          </a:xfrm>
          <a:prstGeom prst="rect">
            <a:avLst/>
          </a:prstGeom>
          <a:noFill/>
        </p:spPr>
        <p:txBody>
          <a:bodyPr wrap="square" rtlCol="0">
            <a:spAutoFit/>
          </a:bodyPr>
          <a:lstStyle/>
          <a:p>
            <a:r>
              <a:rPr lang="en-GB" dirty="0" smtClean="0"/>
              <a:t>Power of 3</a:t>
            </a:r>
            <a:endParaRPr lang="en-GB" dirty="0"/>
          </a:p>
        </p:txBody>
      </p:sp>
    </p:spTree>
    <p:extLst>
      <p:ext uri="{BB962C8B-B14F-4D97-AF65-F5344CB8AC3E}">
        <p14:creationId xmlns:p14="http://schemas.microsoft.com/office/powerpoint/2010/main" val="5551818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6858000" cy="9787295"/>
          </a:xfrm>
          <a:prstGeom prst="rect">
            <a:avLst/>
          </a:prstGeom>
        </p:spPr>
        <p:txBody>
          <a:bodyPr wrap="square">
            <a:spAutoFit/>
          </a:bodyPr>
          <a:lstStyle/>
          <a:p>
            <a:pPr algn="ctr">
              <a:spcAft>
                <a:spcPts val="0"/>
              </a:spcAft>
            </a:pPr>
            <a:r>
              <a:rPr lang="en-GB" sz="5400" b="1" u="sng" dirty="0">
                <a:latin typeface="Helvetica" panose="020B0604020202020204" pitchFamily="34" charset="0"/>
                <a:ea typeface="Calibri" panose="020F0502020204030204" pitchFamily="34" charset="0"/>
                <a:cs typeface="Times New Roman" panose="02020603050405020304" pitchFamily="18" charset="0"/>
              </a:rPr>
              <a:t>WASHING UP</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sz="2800" b="1" dirty="0">
                <a:latin typeface="Helvetica" panose="020B0604020202020204" pitchFamily="34" charset="0"/>
                <a:ea typeface="Calibri" panose="020F0502020204030204" pitchFamily="34" charset="0"/>
                <a:cs typeface="Times New Roman" panose="02020603050405020304" pitchFamily="18" charset="0"/>
              </a:rPr>
              <a:t>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sz="2800" b="1" dirty="0">
                <a:latin typeface="Helvetica" panose="020B0604020202020204" pitchFamily="34" charset="0"/>
                <a:ea typeface="Calibri" panose="020F0502020204030204" pitchFamily="34" charset="0"/>
                <a:cs typeface="Times New Roman" panose="02020603050405020304" pitchFamily="18" charset="0"/>
              </a:rPr>
              <a:t>Wipe out the sink</a:t>
            </a:r>
            <a:r>
              <a:rPr lang="en-GB" sz="2800" dirty="0">
                <a:latin typeface="Helvetica" panose="020B0604020202020204" pitchFamily="34" charset="0"/>
                <a:ea typeface="Calibri" panose="020F0502020204030204" pitchFamily="34" charset="0"/>
                <a:cs typeface="Times New Roman" panose="02020603050405020304" pitchFamily="18" charset="0"/>
              </a:rPr>
              <a:t> and </a:t>
            </a:r>
            <a:r>
              <a:rPr lang="en-GB" sz="2800" dirty="0" smtClean="0">
                <a:latin typeface="Helvetica" panose="020B0604020202020204" pitchFamily="34" charset="0"/>
                <a:ea typeface="Calibri" panose="020F0502020204030204" pitchFamily="34" charset="0"/>
                <a:cs typeface="Times New Roman" panose="02020603050405020304" pitchFamily="18" charset="0"/>
              </a:rPr>
              <a:t>rinse</a:t>
            </a:r>
            <a:r>
              <a:rPr lang="en-GB" sz="2800" dirty="0">
                <a:latin typeface="Helvetica" panose="020B0604020202020204" pitchFamily="34" charset="0"/>
                <a:ea typeface="Calibri" panose="020F0502020204030204" pitchFamily="34" charset="0"/>
                <a:cs typeface="Times New Roman" panose="02020603050405020304" pitchFamily="18" charset="0"/>
              </a:rPr>
              <a:t>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sz="2800" b="1" dirty="0">
                <a:latin typeface="Helvetica" panose="020B0604020202020204" pitchFamily="34" charset="0"/>
                <a:ea typeface="Calibri" panose="020F0502020204030204" pitchFamily="34" charset="0"/>
                <a:cs typeface="Times New Roman" panose="02020603050405020304" pitchFamily="18" charset="0"/>
              </a:rPr>
              <a:t>Put the plug in.</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dirty="0">
                <a:latin typeface="Helvetica" panose="020B0604020202020204" pitchFamily="34" charset="0"/>
                <a:ea typeface="Calibri" panose="020F0502020204030204" pitchFamily="34" charset="0"/>
                <a:cs typeface="Times New Roman" panose="02020603050405020304" pitchFamily="18" charset="0"/>
              </a:rPr>
              <a:t/>
            </a:r>
            <a:br>
              <a:rPr lang="en-GB" dirty="0">
                <a:latin typeface="Helvetica" panose="020B0604020202020204" pitchFamily="34" charset="0"/>
                <a:ea typeface="Calibri" panose="020F0502020204030204" pitchFamily="34" charset="0"/>
                <a:cs typeface="Times New Roman" panose="02020603050405020304" pitchFamily="18" charset="0"/>
              </a:rPr>
            </a:br>
            <a:r>
              <a:rPr lang="en-GB" sz="2800" b="1" dirty="0">
                <a:latin typeface="Helvetica" panose="020B0604020202020204" pitchFamily="34" charset="0"/>
                <a:ea typeface="Calibri" panose="020F0502020204030204" pitchFamily="34" charset="0"/>
                <a:cs typeface="Times New Roman" panose="02020603050405020304" pitchFamily="18" charset="0"/>
              </a:rPr>
              <a:t>Add some washing up liquid</a:t>
            </a:r>
            <a:r>
              <a:rPr lang="en-GB" dirty="0">
                <a:latin typeface="Helvetica" panose="020B0604020202020204" pitchFamily="34" charset="0"/>
                <a:ea typeface="Calibri" panose="020F0502020204030204" pitchFamily="34" charset="0"/>
                <a:cs typeface="Times New Roman" panose="02020603050405020304" pitchFamily="18" charset="0"/>
              </a:rPr>
              <a:t> right under where the water is going to hit</a:t>
            </a:r>
            <a:r>
              <a:rPr lang="en-GB" dirty="0">
                <a:highlight>
                  <a:srgbClr val="D3D3D3"/>
                </a:highlight>
                <a:latin typeface="Helvetica" panose="020B0604020202020204" pitchFamily="34" charset="0"/>
                <a:ea typeface="Calibri" panose="020F0502020204030204" pitchFamily="34" charset="0"/>
                <a:cs typeface="Times New Roman" panose="02020603050405020304" pitchFamily="18" charset="0"/>
              </a:rPr>
              <a:t>. About two teaspoons,</a:t>
            </a:r>
            <a:r>
              <a:rPr lang="en-GB" dirty="0">
                <a:latin typeface="Helvetica" panose="020B0604020202020204" pitchFamily="34" charset="0"/>
                <a:ea typeface="Calibri" panose="020F0502020204030204" pitchFamily="34" charset="0"/>
                <a:cs typeface="Times New Roman" panose="02020603050405020304" pitchFamily="18" charset="0"/>
              </a:rPr>
              <a:t> the amount needed varies with the brand and the dish pan size. You're aiming for just enough soap to cause suds to cover the top of the water.</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dirty="0">
                <a:latin typeface="Helvetica" panose="020B0604020202020204" pitchFamily="34" charset="0"/>
                <a:ea typeface="Calibri" panose="020F0502020204030204" pitchFamily="34" charset="0"/>
                <a:cs typeface="Times New Roman" panose="02020603050405020304" pitchFamily="18" charset="0"/>
              </a:rPr>
              <a:t/>
            </a:r>
            <a:br>
              <a:rPr lang="en-GB" dirty="0">
                <a:latin typeface="Helvetica" panose="020B0604020202020204" pitchFamily="34" charset="0"/>
                <a:ea typeface="Calibri" panose="020F0502020204030204" pitchFamily="34" charset="0"/>
                <a:cs typeface="Times New Roman" panose="02020603050405020304" pitchFamily="18" charset="0"/>
              </a:rPr>
            </a:br>
            <a:r>
              <a:rPr lang="en-GB" sz="2800" b="1" dirty="0">
                <a:latin typeface="Helvetica" panose="020B0604020202020204" pitchFamily="34" charset="0"/>
                <a:ea typeface="Calibri" panose="020F0502020204030204" pitchFamily="34" charset="0"/>
                <a:cs typeface="Times New Roman" panose="02020603050405020304" pitchFamily="18" charset="0"/>
              </a:rPr>
              <a:t>Fill the sink</a:t>
            </a:r>
            <a:r>
              <a:rPr lang="en-GB" b="1" dirty="0">
                <a:latin typeface="Helvetica" panose="020B0604020202020204" pitchFamily="34" charset="0"/>
                <a:ea typeface="Calibri" panose="020F0502020204030204" pitchFamily="34" charset="0"/>
                <a:cs typeface="Times New Roman" panose="02020603050405020304" pitchFamily="18" charset="0"/>
              </a:rPr>
              <a:t> about 1/3 </a:t>
            </a:r>
            <a:r>
              <a:rPr lang="en-GB" dirty="0">
                <a:latin typeface="Helvetica" panose="020B0604020202020204" pitchFamily="34" charset="0"/>
                <a:ea typeface="Calibri" panose="020F0502020204030204" pitchFamily="34" charset="0"/>
                <a:cs typeface="Times New Roman" panose="02020603050405020304" pitchFamily="18" charset="0"/>
              </a:rPr>
              <a:t>with bath temperature water. You want hot water, because hot water cuts oils.</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dirty="0">
                <a:latin typeface="Helvetica" panose="020B0604020202020204" pitchFamily="34" charset="0"/>
                <a:ea typeface="Calibri" panose="020F0502020204030204" pitchFamily="34" charset="0"/>
                <a:cs typeface="Times New Roman" panose="02020603050405020304" pitchFamily="18" charset="0"/>
              </a:rPr>
              <a:t>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sz="2800" b="1" dirty="0">
                <a:latin typeface="Helvetica" panose="020B0604020202020204" pitchFamily="34" charset="0"/>
                <a:ea typeface="Calibri" panose="020F0502020204030204" pitchFamily="34" charset="0"/>
                <a:cs typeface="Times New Roman" panose="02020603050405020304" pitchFamily="18" charset="0"/>
              </a:rPr>
              <a:t>Dish cloth</a:t>
            </a:r>
            <a:r>
              <a:rPr lang="en-GB" dirty="0">
                <a:latin typeface="Helvetica" panose="020B0604020202020204" pitchFamily="34" charset="0"/>
                <a:ea typeface="Calibri" panose="020F0502020204030204" pitchFamily="34" charset="0"/>
                <a:cs typeface="Times New Roman" panose="02020603050405020304" pitchFamily="18" charset="0"/>
              </a:rPr>
              <a:t> - This is the traditional tool. They are good for wiping down counters, and you can use them to wash dishes. They have some limitations. Because they are absorbent, germs grow on them if you aren't careful. You need to wash them out with soap after each use,</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dirty="0">
                <a:latin typeface="Helvetica" panose="020B0604020202020204" pitchFamily="34" charset="0"/>
                <a:ea typeface="Calibri" panose="020F0502020204030204" pitchFamily="34" charset="0"/>
                <a:cs typeface="Times New Roman" panose="02020603050405020304" pitchFamily="18" charset="0"/>
              </a:rPr>
              <a:t>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sz="2800" b="1" dirty="0">
                <a:latin typeface="Helvetica" panose="020B0604020202020204" pitchFamily="34" charset="0"/>
                <a:ea typeface="Calibri" panose="020F0502020204030204" pitchFamily="34" charset="0"/>
                <a:cs typeface="Times New Roman" panose="02020603050405020304" pitchFamily="18" charset="0"/>
              </a:rPr>
              <a:t>Green scrubber pad</a:t>
            </a:r>
            <a:r>
              <a:rPr lang="en-GB" dirty="0">
                <a:latin typeface="Helvetica" panose="020B0604020202020204" pitchFamily="34" charset="0"/>
                <a:ea typeface="Calibri" panose="020F0502020204030204" pitchFamily="34" charset="0"/>
                <a:cs typeface="Times New Roman" panose="02020603050405020304" pitchFamily="18" charset="0"/>
              </a:rPr>
              <a:t> - These are my favourite for dish washing. They scrub well, dry quickly, and don't get too much food stuck in them.</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dirty="0">
                <a:latin typeface="Helvetica" panose="020B0604020202020204" pitchFamily="34" charset="0"/>
                <a:ea typeface="Calibri" panose="020F0502020204030204" pitchFamily="34" charset="0"/>
                <a:cs typeface="Times New Roman" panose="02020603050405020304" pitchFamily="18" charset="0"/>
              </a:rPr>
              <a:t>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sz="2800" b="1" u="sng" dirty="0">
                <a:highlight>
                  <a:srgbClr val="D3D3D3"/>
                </a:highlight>
                <a:latin typeface="Helvetica" panose="020B0604020202020204" pitchFamily="34" charset="0"/>
                <a:ea typeface="Calibri" panose="020F0502020204030204" pitchFamily="34" charset="0"/>
                <a:cs typeface="Times New Roman" panose="02020603050405020304" pitchFamily="18" charset="0"/>
              </a:rPr>
              <a:t>BE CAREFUL OF</a:t>
            </a:r>
            <a:r>
              <a:rPr lang="en-GB" sz="2800" u="sng" dirty="0">
                <a:highlight>
                  <a:srgbClr val="D3D3D3"/>
                </a:highlight>
                <a:latin typeface="Helvetica" panose="020B0604020202020204" pitchFamily="34" charset="0"/>
                <a:ea typeface="Calibri" panose="020F0502020204030204" pitchFamily="34" charset="0"/>
                <a:cs typeface="Times New Roman" panose="02020603050405020304" pitchFamily="18" charset="0"/>
              </a:rPr>
              <a:t> </a:t>
            </a:r>
            <a:r>
              <a:rPr lang="en-GB" sz="2800" b="1" u="sng" dirty="0">
                <a:highlight>
                  <a:srgbClr val="D3D3D3"/>
                </a:highlight>
                <a:latin typeface="Helvetica" panose="020B0604020202020204" pitchFamily="34" charset="0"/>
                <a:ea typeface="Calibri" panose="020F0502020204030204" pitchFamily="34" charset="0"/>
                <a:cs typeface="Times New Roman" panose="02020603050405020304" pitchFamily="18" charset="0"/>
              </a:rPr>
              <a:t>ANYTHING WITH A METAL CUTTING EDGE</a:t>
            </a:r>
            <a:r>
              <a:rPr lang="en-GB" sz="2800" u="sng" dirty="0">
                <a:latin typeface="Helvetica" panose="020B0604020202020204" pitchFamily="34" charset="0"/>
                <a:ea typeface="Calibri" panose="020F0502020204030204" pitchFamily="34" charset="0"/>
                <a:cs typeface="Times New Roman" panose="02020603050405020304" pitchFamily="18" charset="0"/>
              </a:rPr>
              <a:t>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dirty="0">
                <a:latin typeface="Helvetica" panose="020B0604020202020204" pitchFamily="34" charset="0"/>
                <a:ea typeface="Calibri" panose="020F0502020204030204" pitchFamily="34" charset="0"/>
                <a:cs typeface="Times New Roman" panose="02020603050405020304" pitchFamily="18" charset="0"/>
              </a:rPr>
              <a:t>- Don't ever drop these things into the soapy water. You can dunk them, but don't let go. This is so they don't rust, but also, so they don't cut your hands up</a:t>
            </a:r>
            <a:r>
              <a:rPr lang="en-GB" dirty="0" smtClean="0">
                <a:latin typeface="Helvetica" panose="020B0604020202020204" pitchFamily="34" charset="0"/>
                <a:ea typeface="Calibri" panose="020F0502020204030204" pitchFamily="34" charset="0"/>
                <a:cs typeface="Times New Roman" panose="02020603050405020304" pitchFamily="18" charset="0"/>
              </a:rPr>
              <a:t>.</a:t>
            </a:r>
            <a:r>
              <a:rPr lang="en-GB" dirty="0">
                <a:solidFill>
                  <a:srgbClr val="555555"/>
                </a:solidFill>
                <a:latin typeface="Helvetica" panose="020B060402020202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5778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15050" r="15800"/>
          <a:stretch/>
        </p:blipFill>
        <p:spPr>
          <a:xfrm>
            <a:off x="-100013" y="-166688"/>
            <a:ext cx="6958013" cy="10062203"/>
          </a:xfrm>
          <a:prstGeom prst="rect">
            <a:avLst/>
          </a:prstGeom>
        </p:spPr>
      </p:pic>
    </p:spTree>
    <p:extLst>
      <p:ext uri="{BB962C8B-B14F-4D97-AF65-F5344CB8AC3E}">
        <p14:creationId xmlns:p14="http://schemas.microsoft.com/office/powerpoint/2010/main" val="732772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01208" y="9540116"/>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ontent Placeholder 2"/>
          <p:cNvSpPr txBox="1">
            <a:spLocks/>
          </p:cNvSpPr>
          <p:nvPr/>
        </p:nvSpPr>
        <p:spPr>
          <a:xfrm>
            <a:off x="188640" y="200472"/>
            <a:ext cx="6480720" cy="9522586"/>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defRPr/>
            </a:pPr>
            <a:r>
              <a:rPr lang="en-GB" sz="2200" b="1" u="sng" dirty="0"/>
              <a:t>Health and Safety in the Kitchen</a:t>
            </a:r>
            <a:endParaRPr lang="en-GB" sz="2200" dirty="0"/>
          </a:p>
          <a:p>
            <a:pPr marL="0" indent="0">
              <a:buNone/>
              <a:defRPr/>
            </a:pPr>
            <a:endParaRPr lang="en-GB" sz="1300" u="sng" dirty="0" smtClean="0">
              <a:latin typeface="Calibri" charset="0"/>
              <a:cs typeface="Arial" charset="0"/>
            </a:endParaRPr>
          </a:p>
          <a:p>
            <a:pPr marL="0" indent="0">
              <a:buNone/>
              <a:defRPr/>
            </a:pPr>
            <a:r>
              <a:rPr lang="en-GB" sz="1300" b="1" u="sng" dirty="0" smtClean="0">
                <a:latin typeface="Calibri" charset="0"/>
                <a:cs typeface="Arial" charset="0"/>
              </a:rPr>
              <a:t>Today’s </a:t>
            </a:r>
            <a:r>
              <a:rPr lang="en-GB" sz="1300" b="1" u="sng" dirty="0">
                <a:latin typeface="Calibri" charset="0"/>
                <a:cs typeface="Arial" charset="0"/>
              </a:rPr>
              <a:t>Learning </a:t>
            </a:r>
            <a:r>
              <a:rPr lang="en-GB" sz="1300" b="1" u="sng" dirty="0" smtClean="0">
                <a:latin typeface="Calibri" charset="0"/>
                <a:cs typeface="Arial" charset="0"/>
              </a:rPr>
              <a:t>Objectives</a:t>
            </a:r>
            <a:r>
              <a:rPr lang="en-GB" sz="1300" dirty="0" smtClean="0">
                <a:latin typeface="Calibri" charset="0"/>
                <a:cs typeface="Arial" charset="0"/>
              </a:rPr>
              <a:t>: </a:t>
            </a:r>
            <a:r>
              <a:rPr lang="en-GB" sz="1300" i="1" dirty="0" smtClean="0">
                <a:solidFill>
                  <a:srgbClr val="FF0000"/>
                </a:solidFill>
                <a:latin typeface="Calibri" charset="0"/>
                <a:cs typeface="Arial" charset="0"/>
              </a:rPr>
              <a:t>(Tick each objective </a:t>
            </a:r>
            <a:r>
              <a:rPr lang="en-GB" sz="1300" i="1" dirty="0">
                <a:solidFill>
                  <a:srgbClr val="FF0000"/>
                </a:solidFill>
                <a:latin typeface="Calibri" charset="0"/>
                <a:cs typeface="Arial" charset="0"/>
              </a:rPr>
              <a:t>once you think you have met it during the </a:t>
            </a:r>
            <a:r>
              <a:rPr lang="en-GB" sz="1300" i="1" dirty="0" smtClean="0">
                <a:solidFill>
                  <a:srgbClr val="FF0000"/>
                </a:solidFill>
                <a:latin typeface="Calibri" charset="0"/>
                <a:cs typeface="Arial" charset="0"/>
              </a:rPr>
              <a:t>lesson</a:t>
            </a:r>
            <a:r>
              <a:rPr lang="en-GB" sz="1300" i="1" dirty="0">
                <a:solidFill>
                  <a:srgbClr val="FF0000"/>
                </a:solidFill>
                <a:latin typeface="Calibri" charset="0"/>
                <a:cs typeface="Arial" charset="0"/>
              </a:rPr>
              <a:t>)</a:t>
            </a:r>
          </a:p>
          <a:p>
            <a:pPr marL="171450" indent="-171450">
              <a:buFont typeface="Wingdings" panose="05000000000000000000" pitchFamily="2" charset="2"/>
              <a:buChar char="q"/>
              <a:defRPr/>
            </a:pPr>
            <a:r>
              <a:rPr lang="en-GB" altLang="en-US" sz="1300" dirty="0" smtClean="0">
                <a:latin typeface="Calibri" charset="0"/>
                <a:cs typeface="Arial" charset="0"/>
              </a:rPr>
              <a:t>To understand </a:t>
            </a:r>
            <a:r>
              <a:rPr lang="en-GB" altLang="en-US" sz="1300" dirty="0">
                <a:latin typeface="Calibri" charset="0"/>
                <a:cs typeface="Arial" charset="0"/>
              </a:rPr>
              <a:t>hazards and risks that may occur in a kitchen</a:t>
            </a:r>
            <a:endParaRPr lang="en-GB" altLang="en-US" sz="1300" dirty="0">
              <a:latin typeface="Calibri" charset="0"/>
            </a:endParaRPr>
          </a:p>
          <a:p>
            <a:pPr marL="171450" indent="-171450">
              <a:buFont typeface="Wingdings" panose="05000000000000000000" pitchFamily="2" charset="2"/>
              <a:buChar char="q"/>
              <a:defRPr/>
            </a:pPr>
            <a:r>
              <a:rPr lang="en-GB" altLang="en-US" sz="1300" dirty="0" smtClean="0">
                <a:latin typeface="Calibri" charset="0"/>
                <a:cs typeface="Arial" charset="0"/>
              </a:rPr>
              <a:t>To understand </a:t>
            </a:r>
            <a:r>
              <a:rPr lang="en-GB" altLang="en-US" sz="1300" dirty="0">
                <a:latin typeface="Calibri" charset="0"/>
                <a:cs typeface="Arial" charset="0"/>
              </a:rPr>
              <a:t>the importance of following health, safety and hygiene procedures when working with food</a:t>
            </a:r>
            <a:endParaRPr lang="en-GB" altLang="en-US" sz="1300" dirty="0">
              <a:latin typeface="Calibri" charset="0"/>
            </a:endParaRPr>
          </a:p>
          <a:p>
            <a:pPr marL="0" indent="0">
              <a:spcBef>
                <a:spcPts val="0"/>
              </a:spcBef>
              <a:buNone/>
            </a:pPr>
            <a:endParaRPr lang="en-GB" sz="1300" dirty="0"/>
          </a:p>
          <a:p>
            <a:pPr marL="0" indent="0">
              <a:spcBef>
                <a:spcPts val="0"/>
              </a:spcBef>
              <a:buNone/>
            </a:pPr>
            <a:r>
              <a:rPr lang="en-GB" sz="1300" dirty="0" smtClean="0"/>
              <a:t>The </a:t>
            </a:r>
            <a:r>
              <a:rPr lang="en-GB" sz="1300" dirty="0"/>
              <a:t>Food Technology classroom is one of the most dangerous rooms in the school. During practical lessons, you will be using a range of equipment, </a:t>
            </a:r>
            <a:r>
              <a:rPr lang="en-GB" sz="1300" dirty="0" smtClean="0"/>
              <a:t>such as sharp </a:t>
            </a:r>
            <a:r>
              <a:rPr lang="en-GB" sz="1300" dirty="0"/>
              <a:t>knives, ovens, and the hob. It is therefore really important that you follow strict health and safety rules to reduce the risk of accidents and injuries</a:t>
            </a:r>
            <a:r>
              <a:rPr lang="en-GB" sz="1300" dirty="0" smtClean="0"/>
              <a:t>.</a:t>
            </a:r>
          </a:p>
          <a:p>
            <a:pPr marL="0" indent="0">
              <a:spcBef>
                <a:spcPts val="0"/>
              </a:spcBef>
              <a:buNone/>
            </a:pPr>
            <a:endParaRPr lang="en-GB" sz="1300" dirty="0"/>
          </a:p>
          <a:p>
            <a:pPr marL="0" indent="0">
              <a:spcBef>
                <a:spcPts val="0"/>
              </a:spcBef>
              <a:buNone/>
            </a:pPr>
            <a:r>
              <a:rPr lang="en-GB" sz="1300" b="1" dirty="0" smtClean="0"/>
              <a:t>TASK: Look </a:t>
            </a:r>
            <a:r>
              <a:rPr lang="en-GB" sz="1300" b="1" dirty="0"/>
              <a:t>at the picture below and circle the hazards in the kitchen area. </a:t>
            </a:r>
            <a:endParaRPr lang="en-GB" sz="1300" b="1" dirty="0" smtClean="0"/>
          </a:p>
          <a:p>
            <a:pPr marL="0" indent="0">
              <a:spcBef>
                <a:spcPts val="0"/>
              </a:spcBef>
              <a:buNone/>
            </a:pPr>
            <a:endParaRPr lang="en-GB" sz="1300" b="1" dirty="0"/>
          </a:p>
          <a:p>
            <a:pPr marL="0" indent="0">
              <a:spcBef>
                <a:spcPts val="0"/>
              </a:spcBef>
              <a:buNone/>
            </a:pPr>
            <a:endParaRPr lang="en-GB" sz="1300" b="1" dirty="0" smtClean="0"/>
          </a:p>
          <a:p>
            <a:pPr marL="0" indent="0">
              <a:spcBef>
                <a:spcPts val="0"/>
              </a:spcBef>
              <a:buNone/>
            </a:pPr>
            <a:endParaRPr lang="en-GB" sz="1300" b="1" dirty="0"/>
          </a:p>
          <a:p>
            <a:pPr marL="0" indent="0">
              <a:spcBef>
                <a:spcPts val="0"/>
              </a:spcBef>
              <a:buNone/>
            </a:pPr>
            <a:endParaRPr lang="en-GB" sz="1300" b="1" dirty="0" smtClean="0"/>
          </a:p>
          <a:p>
            <a:pPr marL="0" indent="0">
              <a:spcBef>
                <a:spcPts val="0"/>
              </a:spcBef>
              <a:buNone/>
            </a:pPr>
            <a:endParaRPr lang="en-GB" sz="1300" b="1" dirty="0"/>
          </a:p>
          <a:p>
            <a:pPr marL="0" indent="0">
              <a:spcBef>
                <a:spcPts val="0"/>
              </a:spcBef>
              <a:buNone/>
            </a:pPr>
            <a:endParaRPr lang="en-GB" sz="1300" b="1" dirty="0" smtClean="0"/>
          </a:p>
          <a:p>
            <a:pPr marL="0" indent="0">
              <a:spcBef>
                <a:spcPts val="0"/>
              </a:spcBef>
              <a:buNone/>
            </a:pPr>
            <a:endParaRPr lang="en-GB" sz="1300" b="1" dirty="0"/>
          </a:p>
          <a:p>
            <a:pPr marL="0" indent="0">
              <a:spcBef>
                <a:spcPts val="0"/>
              </a:spcBef>
              <a:buNone/>
            </a:pPr>
            <a:endParaRPr lang="en-GB" sz="1300" b="1" dirty="0" smtClean="0"/>
          </a:p>
          <a:p>
            <a:pPr marL="0" indent="0">
              <a:spcBef>
                <a:spcPts val="0"/>
              </a:spcBef>
              <a:buNone/>
            </a:pPr>
            <a:endParaRPr lang="en-GB" sz="1300" b="1" dirty="0"/>
          </a:p>
          <a:p>
            <a:pPr marL="0" indent="0">
              <a:spcBef>
                <a:spcPts val="0"/>
              </a:spcBef>
              <a:buNone/>
            </a:pPr>
            <a:endParaRPr lang="en-GB" sz="1300" b="1" dirty="0" smtClean="0"/>
          </a:p>
          <a:p>
            <a:pPr marL="0" indent="0">
              <a:spcBef>
                <a:spcPts val="0"/>
              </a:spcBef>
              <a:buNone/>
            </a:pPr>
            <a:endParaRPr lang="en-GB" sz="1300" b="1" dirty="0"/>
          </a:p>
          <a:p>
            <a:pPr marL="0" indent="0">
              <a:spcBef>
                <a:spcPts val="0"/>
              </a:spcBef>
              <a:buNone/>
            </a:pPr>
            <a:endParaRPr lang="en-GB" sz="1300" b="1" dirty="0" smtClean="0"/>
          </a:p>
          <a:p>
            <a:pPr marL="0" indent="0">
              <a:spcBef>
                <a:spcPts val="0"/>
              </a:spcBef>
              <a:buNone/>
            </a:pPr>
            <a:endParaRPr lang="en-GB" sz="1300" b="1" dirty="0"/>
          </a:p>
          <a:p>
            <a:pPr marL="0" indent="0">
              <a:spcBef>
                <a:spcPts val="0"/>
              </a:spcBef>
              <a:buNone/>
            </a:pPr>
            <a:endParaRPr lang="en-GB" sz="1300" b="1" dirty="0" smtClean="0"/>
          </a:p>
          <a:p>
            <a:pPr marL="0" indent="0">
              <a:spcBef>
                <a:spcPts val="0"/>
              </a:spcBef>
              <a:buNone/>
            </a:pPr>
            <a:endParaRPr lang="en-GB" sz="1300" b="1" dirty="0"/>
          </a:p>
          <a:p>
            <a:pPr marL="0" indent="0">
              <a:spcBef>
                <a:spcPts val="0"/>
              </a:spcBef>
              <a:buNone/>
            </a:pPr>
            <a:endParaRPr lang="en-GB" sz="1300" b="1" dirty="0" smtClean="0"/>
          </a:p>
          <a:p>
            <a:pPr marL="0" indent="0">
              <a:spcBef>
                <a:spcPts val="0"/>
              </a:spcBef>
              <a:buNone/>
            </a:pPr>
            <a:endParaRPr lang="en-GB" sz="1300" b="1" dirty="0" smtClean="0"/>
          </a:p>
          <a:p>
            <a:pPr marL="0" indent="0">
              <a:spcBef>
                <a:spcPts val="0"/>
              </a:spcBef>
              <a:buNone/>
            </a:pPr>
            <a:endParaRPr lang="en-GB" sz="1300" b="1" dirty="0"/>
          </a:p>
          <a:p>
            <a:pPr marL="0" indent="0">
              <a:spcBef>
                <a:spcPts val="0"/>
              </a:spcBef>
              <a:buNone/>
            </a:pPr>
            <a:endParaRPr lang="en-GB" sz="1300" b="1" dirty="0" smtClean="0"/>
          </a:p>
          <a:p>
            <a:pPr marL="0" indent="0">
              <a:spcBef>
                <a:spcPts val="0"/>
              </a:spcBef>
              <a:buNone/>
            </a:pPr>
            <a:endParaRPr lang="en-GB" sz="1300" b="1" dirty="0"/>
          </a:p>
          <a:p>
            <a:pPr marL="0" indent="0">
              <a:spcBef>
                <a:spcPts val="0"/>
              </a:spcBef>
              <a:buNone/>
            </a:pPr>
            <a:endParaRPr lang="en-GB" sz="1300" b="1" dirty="0" smtClean="0"/>
          </a:p>
          <a:p>
            <a:pPr marL="0" indent="0">
              <a:spcBef>
                <a:spcPts val="0"/>
              </a:spcBef>
              <a:buNone/>
            </a:pPr>
            <a:endParaRPr lang="en-GB" sz="1300" b="1" dirty="0"/>
          </a:p>
          <a:p>
            <a:pPr marL="0" indent="0">
              <a:spcBef>
                <a:spcPts val="0"/>
              </a:spcBef>
              <a:buNone/>
            </a:pPr>
            <a:endParaRPr lang="en-GB" sz="1300" b="1" dirty="0" smtClean="0"/>
          </a:p>
          <a:p>
            <a:pPr marL="0" indent="0">
              <a:spcBef>
                <a:spcPts val="0"/>
              </a:spcBef>
              <a:buNone/>
            </a:pPr>
            <a:endParaRPr lang="en-GB" sz="1300" b="1" dirty="0"/>
          </a:p>
          <a:p>
            <a:pPr marL="0" indent="0">
              <a:spcBef>
                <a:spcPts val="0"/>
              </a:spcBef>
              <a:buNone/>
            </a:pPr>
            <a:endParaRPr lang="en-GB" sz="1300" b="1" dirty="0" smtClean="0"/>
          </a:p>
          <a:p>
            <a:pPr marL="0" indent="0">
              <a:spcBef>
                <a:spcPts val="0"/>
              </a:spcBef>
              <a:buNone/>
            </a:pPr>
            <a:endParaRPr lang="en-GB" sz="1300" b="1" dirty="0"/>
          </a:p>
          <a:p>
            <a:pPr marL="0" indent="0">
              <a:spcBef>
                <a:spcPts val="0"/>
              </a:spcBef>
              <a:buNone/>
            </a:pPr>
            <a:endParaRPr lang="en-GB" sz="1300" b="1" dirty="0" smtClean="0"/>
          </a:p>
          <a:p>
            <a:pPr marL="0" indent="0">
              <a:spcBef>
                <a:spcPts val="0"/>
              </a:spcBef>
              <a:buNone/>
            </a:pPr>
            <a:endParaRPr lang="en-GB" sz="1300" b="1" dirty="0"/>
          </a:p>
          <a:p>
            <a:pPr marL="0" indent="0">
              <a:spcBef>
                <a:spcPts val="0"/>
              </a:spcBef>
              <a:buNone/>
            </a:pPr>
            <a:endParaRPr lang="en-GB" sz="1300" b="1" dirty="0" smtClean="0"/>
          </a:p>
          <a:p>
            <a:pPr marL="0" indent="0">
              <a:spcBef>
                <a:spcPts val="0"/>
              </a:spcBef>
              <a:buNone/>
            </a:pPr>
            <a:endParaRPr lang="en-GB" sz="1300" b="1" dirty="0"/>
          </a:p>
          <a:p>
            <a:pPr marL="0" indent="0">
              <a:buNone/>
            </a:pPr>
            <a:r>
              <a:rPr lang="en-GB" sz="1300" b="1" dirty="0"/>
              <a:t>Why is it important to follow health and safety rules in the kitchen?</a:t>
            </a:r>
            <a:endParaRPr lang="en-GB" sz="1300" dirty="0"/>
          </a:p>
          <a:p>
            <a:pPr marL="0" indent="0">
              <a:lnSpc>
                <a:spcPct val="150000"/>
              </a:lnSpc>
              <a:buNone/>
            </a:pPr>
            <a:r>
              <a:rPr lang="en-GB" sz="1300" dirty="0" smtClean="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300" dirty="0"/>
          </a:p>
          <a:p>
            <a:pPr marL="0" indent="0">
              <a:buNone/>
            </a:pPr>
            <a:r>
              <a:rPr lang="en-GB" sz="1300" dirty="0"/>
              <a:t> </a:t>
            </a:r>
          </a:p>
          <a:p>
            <a:pPr marL="0" indent="0">
              <a:buNone/>
            </a:pPr>
            <a:r>
              <a:rPr lang="en-GB" sz="1300" b="1" dirty="0"/>
              <a:t>List </a:t>
            </a:r>
            <a:r>
              <a:rPr lang="en-GB" sz="1300" b="1" u="sng" dirty="0" smtClean="0"/>
              <a:t>4</a:t>
            </a:r>
            <a:r>
              <a:rPr lang="en-GB" sz="1300" b="1" dirty="0" smtClean="0"/>
              <a:t> </a:t>
            </a:r>
            <a:r>
              <a:rPr lang="en-GB" sz="1300" b="1" dirty="0"/>
              <a:t>ways that the kitchen area above could be made safer</a:t>
            </a:r>
            <a:r>
              <a:rPr lang="en-GB" sz="1300" b="1" dirty="0" smtClean="0"/>
              <a:t>.</a:t>
            </a:r>
            <a:endParaRPr lang="en-GB" sz="1300" dirty="0" smtClean="0"/>
          </a:p>
          <a:p>
            <a:pPr>
              <a:lnSpc>
                <a:spcPct val="150000"/>
              </a:lnSpc>
            </a:pPr>
            <a:r>
              <a:rPr lang="en-GB" sz="1300" dirty="0" smtClean="0"/>
              <a:t>_____________________________________________________________________________</a:t>
            </a:r>
          </a:p>
          <a:p>
            <a:pPr lvl="0">
              <a:lnSpc>
                <a:spcPct val="150000"/>
              </a:lnSpc>
            </a:pPr>
            <a:r>
              <a:rPr lang="en-GB" sz="1300" dirty="0" smtClean="0"/>
              <a:t>_____________________________________________________________________________</a:t>
            </a:r>
            <a:endParaRPr lang="en-GB" sz="1300" dirty="0"/>
          </a:p>
          <a:p>
            <a:pPr>
              <a:lnSpc>
                <a:spcPct val="150000"/>
              </a:lnSpc>
            </a:pPr>
            <a:r>
              <a:rPr lang="en-GB" sz="1300" dirty="0"/>
              <a:t>_____________________________________________________________________________</a:t>
            </a:r>
          </a:p>
          <a:p>
            <a:pPr>
              <a:lnSpc>
                <a:spcPct val="150000"/>
              </a:lnSpc>
            </a:pPr>
            <a:r>
              <a:rPr lang="en-GB" sz="1300" dirty="0"/>
              <a:t>_____________________________________________________________________________</a:t>
            </a:r>
          </a:p>
          <a:p>
            <a:pPr>
              <a:spcBef>
                <a:spcPts val="0"/>
              </a:spcBef>
            </a:pPr>
            <a:endParaRPr lang="en-GB" sz="1300" dirty="0"/>
          </a:p>
        </p:txBody>
      </p:sp>
      <p:grpSp>
        <p:nvGrpSpPr>
          <p:cNvPr id="2" name="Group 1"/>
          <p:cNvGrpSpPr/>
          <p:nvPr/>
        </p:nvGrpSpPr>
        <p:grpSpPr>
          <a:xfrm>
            <a:off x="260648" y="2754086"/>
            <a:ext cx="6264696" cy="4014832"/>
            <a:chOff x="116632" y="1928664"/>
            <a:chExt cx="6498163" cy="4415358"/>
          </a:xfrm>
        </p:grpSpPr>
        <p:pic>
          <p:nvPicPr>
            <p:cNvPr id="5" name="Picture 4" descr="http://www.forefieldjuniors.co.uk/images/Events/0708/SeedsTV/Hazards.jpg"/>
            <p:cNvPicPr/>
            <p:nvPr/>
          </p:nvPicPr>
          <p:blipFill>
            <a:blip r:embed="rId3" cstate="email">
              <a:extLst>
                <a:ext uri="{28A0092B-C50C-407E-A947-70E740481C1C}">
                  <a14:useLocalDpi xmlns:a14="http://schemas.microsoft.com/office/drawing/2010/main"/>
                </a:ext>
              </a:extLst>
            </a:blip>
            <a:srcRect/>
            <a:stretch>
              <a:fillRect/>
            </a:stretch>
          </p:blipFill>
          <p:spPr bwMode="auto">
            <a:xfrm>
              <a:off x="243205" y="1928664"/>
              <a:ext cx="6371590" cy="4278630"/>
            </a:xfrm>
            <a:prstGeom prst="rect">
              <a:avLst/>
            </a:prstGeom>
            <a:noFill/>
            <a:ln>
              <a:noFill/>
            </a:ln>
          </p:spPr>
        </p:pic>
        <p:sp>
          <p:nvSpPr>
            <p:cNvPr id="6" name="Oval 5"/>
            <p:cNvSpPr/>
            <p:nvPr/>
          </p:nvSpPr>
          <p:spPr>
            <a:xfrm>
              <a:off x="116632" y="5529064"/>
              <a:ext cx="1080120" cy="8149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grpSp>
      <p:sp>
        <p:nvSpPr>
          <p:cNvPr id="7" name="Rectangle 6"/>
          <p:cNvSpPr/>
          <p:nvPr/>
        </p:nvSpPr>
        <p:spPr>
          <a:xfrm>
            <a:off x="188640" y="632520"/>
            <a:ext cx="6480720" cy="792088"/>
          </a:xfrm>
          <a:prstGeom prst="rect">
            <a:avLst/>
          </a:prstGeom>
          <a:no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4238806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01208" y="9540116"/>
            <a:ext cx="1512168" cy="36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ontent Placeholder 2"/>
          <p:cNvSpPr txBox="1">
            <a:spLocks/>
          </p:cNvSpPr>
          <p:nvPr/>
        </p:nvSpPr>
        <p:spPr>
          <a:xfrm>
            <a:off x="188640" y="200472"/>
            <a:ext cx="6480720" cy="9433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pPr>
            <a:r>
              <a:rPr lang="en-GB" sz="2000" b="1" u="sng" dirty="0"/>
              <a:t>Hygiene and Lesson </a:t>
            </a:r>
            <a:r>
              <a:rPr lang="en-GB" sz="2000" b="1" u="sng" dirty="0" smtClean="0"/>
              <a:t>Procedures</a:t>
            </a:r>
            <a:endParaRPr lang="en-GB" sz="2000" dirty="0" smtClean="0"/>
          </a:p>
          <a:p>
            <a:pPr marL="0" indent="0">
              <a:spcBef>
                <a:spcPts val="0"/>
              </a:spcBef>
              <a:buNone/>
            </a:pPr>
            <a:endParaRPr lang="en-GB" sz="1200" dirty="0"/>
          </a:p>
          <a:p>
            <a:pPr marL="0" indent="0">
              <a:spcBef>
                <a:spcPts val="0"/>
              </a:spcBef>
              <a:buNone/>
            </a:pPr>
            <a:r>
              <a:rPr lang="en-GB" sz="1200" dirty="0" smtClean="0"/>
              <a:t>Good </a:t>
            </a:r>
            <a:r>
              <a:rPr lang="en-GB" sz="1200" dirty="0"/>
              <a:t>hygiene is </a:t>
            </a:r>
            <a:r>
              <a:rPr lang="en-GB" sz="1200" b="1" u="sng" dirty="0" smtClean="0"/>
              <a:t>VERY</a:t>
            </a:r>
            <a:r>
              <a:rPr lang="en-GB" sz="1200" dirty="0" smtClean="0"/>
              <a:t> </a:t>
            </a:r>
            <a:r>
              <a:rPr lang="en-GB" sz="1200" dirty="0"/>
              <a:t>important when working with food. Poor hygiene can lead to the contamination of food, which can result in food poisoning.</a:t>
            </a:r>
          </a:p>
          <a:p>
            <a:pPr marL="0" indent="0">
              <a:spcBef>
                <a:spcPts val="0"/>
              </a:spcBef>
              <a:buNone/>
            </a:pPr>
            <a:r>
              <a:rPr lang="en-GB" sz="1200" dirty="0"/>
              <a:t> </a:t>
            </a:r>
          </a:p>
          <a:p>
            <a:pPr marL="0" indent="0">
              <a:spcBef>
                <a:spcPts val="0"/>
              </a:spcBef>
              <a:buNone/>
            </a:pPr>
            <a:r>
              <a:rPr lang="en-GB" sz="1200" dirty="0"/>
              <a:t>There are two types of hygiene that you will need to think about carefully during practical food lessons in school, and when preparing, making, cooking, and storing food outside of school. These are </a:t>
            </a:r>
            <a:r>
              <a:rPr lang="en-GB" sz="1200" b="1" u="sng" dirty="0"/>
              <a:t>Personal Hygiene</a:t>
            </a:r>
            <a:r>
              <a:rPr lang="en-GB" sz="1200" dirty="0"/>
              <a:t> and </a:t>
            </a:r>
            <a:r>
              <a:rPr lang="en-GB" sz="1200" b="1" u="sng" dirty="0"/>
              <a:t>Food Hygiene</a:t>
            </a:r>
            <a:r>
              <a:rPr lang="en-GB" sz="1200" dirty="0"/>
              <a:t>.</a:t>
            </a:r>
          </a:p>
          <a:p>
            <a:pPr marL="0" indent="0">
              <a:spcBef>
                <a:spcPts val="0"/>
              </a:spcBef>
              <a:buNone/>
            </a:pPr>
            <a:r>
              <a:rPr lang="en-GB" sz="1200" dirty="0"/>
              <a:t> </a:t>
            </a:r>
          </a:p>
          <a:p>
            <a:pPr marL="0" indent="0">
              <a:spcBef>
                <a:spcPts val="0"/>
              </a:spcBef>
              <a:buNone/>
            </a:pPr>
            <a:r>
              <a:rPr lang="en-GB" sz="1200" b="1" u="sng" dirty="0" smtClean="0"/>
              <a:t>Personal </a:t>
            </a:r>
            <a:r>
              <a:rPr lang="en-GB" sz="1200" b="1" u="sng" dirty="0"/>
              <a:t>Hygiene</a:t>
            </a:r>
            <a:r>
              <a:rPr lang="en-GB" sz="1200" dirty="0"/>
              <a:t> is about caring for your body by keeping it clean and healthy.</a:t>
            </a:r>
          </a:p>
          <a:p>
            <a:pPr marL="0" indent="0">
              <a:spcBef>
                <a:spcPts val="0"/>
              </a:spcBef>
              <a:buNone/>
            </a:pPr>
            <a:endParaRPr lang="en-GB" sz="1200" dirty="0"/>
          </a:p>
          <a:p>
            <a:pPr marL="0" indent="0">
              <a:spcAft>
                <a:spcPts val="1800"/>
              </a:spcAft>
              <a:buNone/>
            </a:pPr>
            <a:r>
              <a:rPr lang="en-GB" sz="1200" b="1" dirty="0" smtClean="0"/>
              <a:t>TASK: On </a:t>
            </a:r>
            <a:r>
              <a:rPr lang="en-GB" sz="1200" b="1" dirty="0"/>
              <a:t>the person, </a:t>
            </a:r>
            <a:r>
              <a:rPr lang="en-GB" sz="1200" b="1" dirty="0" smtClean="0"/>
              <a:t>identify </a:t>
            </a:r>
            <a:r>
              <a:rPr lang="en-GB" sz="1200" b="1" u="sng" dirty="0" smtClean="0"/>
              <a:t>5</a:t>
            </a:r>
            <a:r>
              <a:rPr lang="en-GB" sz="1200" b="1" dirty="0" smtClean="0"/>
              <a:t> </a:t>
            </a:r>
            <a:r>
              <a:rPr lang="en-GB" sz="1200" b="1" dirty="0"/>
              <a:t>things you should do to prepare yourself for a food practical to ensure that you work hygienically. Can you also explain why?</a:t>
            </a:r>
          </a:p>
          <a:p>
            <a:pPr marL="0" indent="0">
              <a:spcBef>
                <a:spcPts val="0"/>
              </a:spcBef>
              <a:buNone/>
            </a:pPr>
            <a:endParaRPr lang="en-GB" sz="1200" b="1" dirty="0" smtClean="0"/>
          </a:p>
          <a:p>
            <a:pPr marL="0" indent="0">
              <a:spcBef>
                <a:spcPts val="0"/>
              </a:spcBef>
              <a:buNone/>
            </a:pPr>
            <a:endParaRPr lang="en-GB" sz="1200" b="1" dirty="0"/>
          </a:p>
          <a:p>
            <a:pPr marL="0" indent="0">
              <a:spcBef>
                <a:spcPts val="0"/>
              </a:spcBef>
              <a:buNone/>
            </a:pPr>
            <a:endParaRPr lang="en-GB" sz="1200" b="1" dirty="0" smtClean="0"/>
          </a:p>
          <a:p>
            <a:pPr marL="0" indent="0">
              <a:spcBef>
                <a:spcPts val="0"/>
              </a:spcBef>
              <a:buNone/>
            </a:pPr>
            <a:endParaRPr lang="en-GB" sz="1200" dirty="0" smtClean="0"/>
          </a:p>
          <a:p>
            <a:pPr marL="0" indent="0">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lvl="0" indent="0">
              <a:lnSpc>
                <a:spcPct val="150000"/>
              </a:lnSpc>
              <a:spcBef>
                <a:spcPts val="0"/>
              </a:spcBef>
              <a:buNone/>
            </a:pPr>
            <a:endParaRPr lang="en-GB" sz="1200" dirty="0" smtClean="0"/>
          </a:p>
          <a:p>
            <a:pPr marL="0" lvl="0" indent="0">
              <a:lnSpc>
                <a:spcPct val="150000"/>
              </a:lnSpc>
              <a:spcBef>
                <a:spcPts val="0"/>
              </a:spcBef>
              <a:buNone/>
            </a:pPr>
            <a:endParaRPr lang="en-GB" sz="1200" dirty="0"/>
          </a:p>
          <a:p>
            <a:pPr marL="0" lvl="0" indent="0">
              <a:lnSpc>
                <a:spcPct val="150000"/>
              </a:lnSpc>
              <a:spcBef>
                <a:spcPts val="0"/>
              </a:spcBef>
              <a:buNone/>
            </a:pPr>
            <a:endParaRPr lang="en-GB" sz="1200" dirty="0" smtClean="0"/>
          </a:p>
          <a:p>
            <a:pPr marL="0" lvl="0" indent="0">
              <a:lnSpc>
                <a:spcPct val="150000"/>
              </a:lnSpc>
              <a:spcBef>
                <a:spcPts val="0"/>
              </a:spcBef>
              <a:buNone/>
            </a:pPr>
            <a:endParaRPr lang="en-GB" sz="1200" dirty="0"/>
          </a:p>
          <a:p>
            <a:pPr marL="0" lvl="0" indent="0">
              <a:lnSpc>
                <a:spcPct val="150000"/>
              </a:lnSpc>
              <a:spcBef>
                <a:spcPts val="0"/>
              </a:spcBef>
              <a:buNone/>
            </a:pPr>
            <a:endParaRPr lang="en-GB" sz="1200" dirty="0" smtClean="0"/>
          </a:p>
          <a:p>
            <a:pPr marL="0" lvl="0" indent="0">
              <a:lnSpc>
                <a:spcPct val="150000"/>
              </a:lnSpc>
              <a:spcBef>
                <a:spcPts val="0"/>
              </a:spcBef>
              <a:buNone/>
            </a:pPr>
            <a:endParaRPr lang="en-GB" sz="1200" dirty="0"/>
          </a:p>
          <a:p>
            <a:pPr marL="0" lvl="0" indent="0">
              <a:lnSpc>
                <a:spcPct val="150000"/>
              </a:lnSpc>
              <a:spcBef>
                <a:spcPts val="0"/>
              </a:spcBef>
              <a:buNone/>
            </a:pPr>
            <a:endParaRPr lang="en-GB" sz="1200" dirty="0" smtClean="0"/>
          </a:p>
          <a:p>
            <a:pPr marL="0" lvl="0" indent="0">
              <a:lnSpc>
                <a:spcPct val="150000"/>
              </a:lnSpc>
              <a:spcBef>
                <a:spcPts val="0"/>
              </a:spcBef>
              <a:buNone/>
            </a:pPr>
            <a:endParaRPr lang="en-GB" sz="1200" dirty="0"/>
          </a:p>
          <a:p>
            <a:pPr marL="0" indent="0">
              <a:spcBef>
                <a:spcPts val="0"/>
              </a:spcBef>
              <a:buNone/>
            </a:pPr>
            <a:endParaRPr lang="en-GB" sz="1200" dirty="0" smtClean="0"/>
          </a:p>
          <a:p>
            <a:pPr marL="0" indent="0">
              <a:spcBef>
                <a:spcPts val="0"/>
              </a:spcBef>
              <a:buNone/>
            </a:pPr>
            <a:endParaRPr lang="en-GB" sz="1200" dirty="0"/>
          </a:p>
          <a:p>
            <a:pPr marL="0" indent="0">
              <a:lnSpc>
                <a:spcPct val="150000"/>
              </a:lnSpc>
              <a:spcBef>
                <a:spcPts val="0"/>
              </a:spcBef>
              <a:buNone/>
            </a:pPr>
            <a:r>
              <a:rPr lang="en-GB" sz="1200" dirty="0" smtClean="0"/>
              <a:t>When </a:t>
            </a:r>
            <a:r>
              <a:rPr lang="en-GB" sz="1200" dirty="0"/>
              <a:t>working with food, cuts must be covered with a </a:t>
            </a:r>
            <a:r>
              <a:rPr lang="en-GB" sz="1200" dirty="0" smtClean="0"/>
              <a:t>__________ plaster because ______________</a:t>
            </a:r>
          </a:p>
          <a:p>
            <a:pPr marL="0" indent="0">
              <a:lnSpc>
                <a:spcPct val="150000"/>
              </a:lnSpc>
              <a:spcBef>
                <a:spcPts val="0"/>
              </a:spcBef>
              <a:buNone/>
            </a:pPr>
            <a:r>
              <a:rPr lang="en-GB" sz="1200" dirty="0" smtClean="0"/>
              <a:t>__________________________________________________________________________________</a:t>
            </a:r>
            <a:endParaRPr lang="en-GB" sz="1200" b="1" u="sng" dirty="0" smtClean="0"/>
          </a:p>
          <a:p>
            <a:pPr marL="0" indent="0">
              <a:spcBef>
                <a:spcPts val="0"/>
              </a:spcBef>
              <a:buNone/>
            </a:pPr>
            <a:endParaRPr lang="en-GB" sz="1200" dirty="0" smtClean="0"/>
          </a:p>
          <a:p>
            <a:pPr marL="0" indent="0">
              <a:spcBef>
                <a:spcPts val="0"/>
              </a:spcBef>
              <a:buNone/>
            </a:pPr>
            <a:r>
              <a:rPr lang="en-GB" sz="1200" b="1" u="sng" dirty="0" smtClean="0"/>
              <a:t>Food </a:t>
            </a:r>
            <a:r>
              <a:rPr lang="en-GB" sz="1200" b="1" u="sng" dirty="0"/>
              <a:t>Hygiene</a:t>
            </a:r>
            <a:r>
              <a:rPr lang="en-GB" sz="1200" dirty="0"/>
              <a:t> refers to the rules followed when handling, </a:t>
            </a:r>
            <a:r>
              <a:rPr lang="en-GB" sz="1200" dirty="0" smtClean="0"/>
              <a:t>cooking and storing food to </a:t>
            </a:r>
            <a:r>
              <a:rPr lang="en-GB" sz="1200" dirty="0"/>
              <a:t>prevent food </a:t>
            </a:r>
            <a:r>
              <a:rPr lang="en-GB" sz="1200" dirty="0" smtClean="0"/>
              <a:t>poisoning. The </a:t>
            </a:r>
            <a:r>
              <a:rPr lang="en-GB" sz="1200" dirty="0"/>
              <a:t>4Cs for food hygiene </a:t>
            </a:r>
            <a:r>
              <a:rPr lang="en-GB" sz="1200" dirty="0" smtClean="0"/>
              <a:t>tell us what </a:t>
            </a:r>
            <a:r>
              <a:rPr lang="en-GB" sz="1200" dirty="0"/>
              <a:t>we must do to ensure that food is safe to eat.</a:t>
            </a:r>
          </a:p>
          <a:p>
            <a:pPr marL="0" indent="0">
              <a:spcBef>
                <a:spcPts val="0"/>
              </a:spcBef>
              <a:buNone/>
            </a:pPr>
            <a:r>
              <a:rPr lang="en-GB" sz="1200" dirty="0"/>
              <a:t> </a:t>
            </a:r>
          </a:p>
          <a:p>
            <a:pPr marL="0" indent="0">
              <a:lnSpc>
                <a:spcPct val="150000"/>
              </a:lnSpc>
              <a:spcBef>
                <a:spcPts val="0"/>
              </a:spcBef>
              <a:buNone/>
            </a:pPr>
            <a:r>
              <a:rPr lang="en-GB" sz="1200" b="1" dirty="0" smtClean="0"/>
              <a:t>TASK: Name 4 hygiene rules in the kitchen?</a:t>
            </a:r>
            <a:endParaRPr lang="en-GB" sz="1200" dirty="0"/>
          </a:p>
          <a:p>
            <a:pPr>
              <a:lnSpc>
                <a:spcPct val="150000"/>
              </a:lnSpc>
              <a:spcBef>
                <a:spcPts val="0"/>
              </a:spcBef>
            </a:pPr>
            <a:r>
              <a:rPr lang="en-GB" sz="1200" dirty="0" smtClean="0"/>
              <a:t>_____________________________________________________________________________</a:t>
            </a:r>
            <a:endParaRPr lang="en-GB" sz="1200" dirty="0"/>
          </a:p>
          <a:p>
            <a:pPr>
              <a:lnSpc>
                <a:spcPct val="150000"/>
              </a:lnSpc>
              <a:spcBef>
                <a:spcPts val="0"/>
              </a:spcBef>
            </a:pPr>
            <a:r>
              <a:rPr lang="en-GB" sz="1200" dirty="0" smtClean="0"/>
              <a:t>_____________________________________________________________________________</a:t>
            </a:r>
            <a:endParaRPr lang="en-GB" sz="1200" dirty="0"/>
          </a:p>
          <a:p>
            <a:pPr>
              <a:lnSpc>
                <a:spcPct val="150000"/>
              </a:lnSpc>
              <a:spcBef>
                <a:spcPts val="0"/>
              </a:spcBef>
            </a:pPr>
            <a:r>
              <a:rPr lang="en-GB" sz="1200" dirty="0" smtClean="0"/>
              <a:t>_____________________________________________________________________________</a:t>
            </a:r>
            <a:endParaRPr lang="en-GB" sz="1200" dirty="0"/>
          </a:p>
          <a:p>
            <a:pPr lvl="0">
              <a:lnSpc>
                <a:spcPct val="150000"/>
              </a:lnSpc>
              <a:spcBef>
                <a:spcPts val="0"/>
              </a:spcBef>
            </a:pPr>
            <a:r>
              <a:rPr lang="en-GB" sz="1200" dirty="0" smtClean="0"/>
              <a:t>_____­­­____________________________________________________________________</a:t>
            </a:r>
            <a:endParaRPr lang="en-GB" sz="1200" dirty="0"/>
          </a:p>
        </p:txBody>
      </p:sp>
      <p:grpSp>
        <p:nvGrpSpPr>
          <p:cNvPr id="11" name="Group 10"/>
          <p:cNvGrpSpPr/>
          <p:nvPr/>
        </p:nvGrpSpPr>
        <p:grpSpPr>
          <a:xfrm>
            <a:off x="5474829" y="3059119"/>
            <a:ext cx="1194531" cy="3406049"/>
            <a:chOff x="5474829" y="2720752"/>
            <a:chExt cx="1194531" cy="3406049"/>
          </a:xfrm>
        </p:grpSpPr>
        <p:pic>
          <p:nvPicPr>
            <p:cNvPr id="2062" name="Picture 14" descr="http://t2.gstatic.com/images?q=tbn:ANd9GcSa9g-hE9gBx4Fb0A3E1aPM_XzTV4r-ZqOP2yMDRZo2YO1b7ly7BQhfig">
              <a:hlinkClick r:id="rId3"/>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5477174" y="3944315"/>
              <a:ext cx="1189841" cy="958923"/>
            </a:xfrm>
            <a:prstGeom prst="rect">
              <a:avLst/>
            </a:prstGeom>
            <a:noFill/>
            <a:extLst>
              <a:ext uri="{909E8E84-426E-40DD-AFC4-6F175D3DCCD1}">
                <a14:hiddenFill xmlns:a14="http://schemas.microsoft.com/office/drawing/2010/main">
                  <a:solidFill>
                    <a:srgbClr val="FFFFFF"/>
                  </a:solidFill>
                </a14:hiddenFill>
              </a:ext>
            </a:extLst>
          </p:spPr>
        </p:pic>
        <p:pic>
          <p:nvPicPr>
            <p:cNvPr id="2064" name="Picture 16" descr="http://t3.gstatic.com/images?q=tbn:ANd9GcTUkiBmBnW-yiVzujjJluhhS9R0sLkZph-7NcI41rpMamX2X6Gm2VEgRAU">
              <a:hlinkClick r:id="rId5"/>
            </p:cNvPr>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5474829" y="2720752"/>
              <a:ext cx="1194531" cy="957777"/>
            </a:xfrm>
            <a:prstGeom prst="rect">
              <a:avLst/>
            </a:prstGeom>
            <a:noFill/>
            <a:extLst>
              <a:ext uri="{909E8E84-426E-40DD-AFC4-6F175D3DCCD1}">
                <a14:hiddenFill xmlns:a14="http://schemas.microsoft.com/office/drawing/2010/main">
                  <a:solidFill>
                    <a:srgbClr val="FFFFFF"/>
                  </a:solidFill>
                </a14:hiddenFill>
              </a:ext>
            </a:extLst>
          </p:spPr>
        </p:pic>
        <p:pic>
          <p:nvPicPr>
            <p:cNvPr id="2068" name="Picture 20" descr="http://t1.gstatic.com/images?q=tbn:ANd9GcR8nmSuXpTwOlraleTpG8y6gl8n3hn51DcMY432Zk49TYsqkgo-Ff0E404">
              <a:hlinkClick r:id="rId7"/>
            </p:cNvPr>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5712054" y="5169024"/>
              <a:ext cx="720080" cy="957777"/>
            </a:xfrm>
            <a:prstGeom prst="rect">
              <a:avLst/>
            </a:prstGeom>
            <a:noFill/>
            <a:extLst>
              <a:ext uri="{909E8E84-426E-40DD-AFC4-6F175D3DCCD1}">
                <a14:hiddenFill xmlns:a14="http://schemas.microsoft.com/office/drawing/2010/main">
                  <a:solidFill>
                    <a:srgbClr val="FFFFFF"/>
                  </a:solidFill>
                </a14:hiddenFill>
              </a:ext>
            </a:extLst>
          </p:spPr>
        </p:pic>
      </p:grpSp>
      <p:pic>
        <p:nvPicPr>
          <p:cNvPr id="24" name="Picture 1"/>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1484784" y="3080792"/>
            <a:ext cx="2200833" cy="34297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48178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2421</TotalTime>
  <Words>6815</Words>
  <Application>Microsoft Office PowerPoint</Application>
  <PresentationFormat>A4 Paper (210x297 mm)</PresentationFormat>
  <Paragraphs>1476</Paragraphs>
  <Slides>33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Comic Sans MS</vt:lpstr>
      <vt:lpstr>Helvetica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Drayton Manor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Megan Owen</dc:creator>
  <cp:lastModifiedBy>Simon Kenmure</cp:lastModifiedBy>
  <cp:revision>240</cp:revision>
  <dcterms:created xsi:type="dcterms:W3CDTF">2014-07-02T13:33:58Z</dcterms:created>
  <dcterms:modified xsi:type="dcterms:W3CDTF">2020-05-04T17:17:10Z</dcterms:modified>
</cp:coreProperties>
</file>