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1"/>
  </p:notesMasterIdLst>
  <p:sldIdLst>
    <p:sldId id="276" r:id="rId2"/>
    <p:sldId id="262" r:id="rId3"/>
    <p:sldId id="270" r:id="rId4"/>
    <p:sldId id="272" r:id="rId5"/>
    <p:sldId id="271" r:id="rId6"/>
    <p:sldId id="273" r:id="rId7"/>
    <p:sldId id="268" r:id="rId8"/>
    <p:sldId id="274" r:id="rId9"/>
    <p:sldId id="27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0D8"/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89831" autoAdjust="0"/>
  </p:normalViewPr>
  <p:slideViewPr>
    <p:cSldViewPr snapToGrid="0">
      <p:cViewPr varScale="1">
        <p:scale>
          <a:sx n="66" d="100"/>
          <a:sy n="66" d="100"/>
        </p:scale>
        <p:origin x="89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49C84-A4E5-F34F-9CE4-047A3718D447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8E5D1-64FF-E742-84D2-715DD659C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1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1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817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816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51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649637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534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98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9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7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5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8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6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6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3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9/22/2020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0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22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5400" kern="1200">
          <a:solidFill>
            <a:srgbClr val="FF008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00C96-74BC-284F-82F1-58E231105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Power of Three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B85DD-65AF-2F44-B93B-BBD436068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E" dirty="0"/>
              <a:t>Last Year: What is a rhyming couplet?</a:t>
            </a:r>
          </a:p>
          <a:p>
            <a:endParaRPr lang="en-AE" dirty="0"/>
          </a:p>
          <a:p>
            <a:r>
              <a:rPr lang="en-AE" dirty="0"/>
              <a:t>Last Term: Which World War inspired the poem ‘Charge of the Light Brigade’? </a:t>
            </a:r>
          </a:p>
          <a:p>
            <a:endParaRPr lang="en-AE" dirty="0"/>
          </a:p>
          <a:p>
            <a:r>
              <a:rPr lang="en-AE" dirty="0"/>
              <a:t>Last Lesson: What is the language device of the ‘power of three’? Why would you use it?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EB11F-65B8-DA4D-93A9-B86A57C8D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3151" y="-1"/>
            <a:ext cx="2808849" cy="219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0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958" y="1539101"/>
            <a:ext cx="10972800" cy="326450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When was the play written? When was the play set?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social class are the </a:t>
            </a:r>
            <a:r>
              <a:rPr lang="en-US" dirty="0" err="1"/>
              <a:t>Birlings</a:t>
            </a:r>
            <a:r>
              <a:rPr lang="en-US" dirty="0"/>
              <a:t>? What clues are there that tell you this?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difference in social status between the </a:t>
            </a:r>
            <a:r>
              <a:rPr lang="en-US" dirty="0" err="1"/>
              <a:t>Birlings</a:t>
            </a:r>
            <a:r>
              <a:rPr lang="en-US" dirty="0"/>
              <a:t> and Gerald’s family?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event are the family celebrating?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93254" y="4332552"/>
          <a:ext cx="9871611" cy="1923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8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0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Issue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Birling’s Prediction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What really</a:t>
                      </a:r>
                      <a:r>
                        <a:rPr lang="en-US" sz="2000" baseline="0" dirty="0"/>
                        <a:t> happened?</a:t>
                      </a:r>
                      <a:endParaRPr lang="en-US" sz="20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6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Titanic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9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War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55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62" y="2127090"/>
            <a:ext cx="6354832" cy="4730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1546" y="559559"/>
            <a:ext cx="2770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Gold: Where do the Birlings belong?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6823" y="963684"/>
            <a:ext cx="2770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Platinum: What class are Gerald’s family?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3379" y="3386920"/>
            <a:ext cx="2770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Silver: Where would you place Edna?</a:t>
            </a:r>
          </a:p>
        </p:txBody>
      </p:sp>
    </p:spTree>
    <p:extLst>
      <p:ext uri="{BB962C8B-B14F-4D97-AF65-F5344CB8AC3E}">
        <p14:creationId xmlns:p14="http://schemas.microsoft.com/office/powerpoint/2010/main" val="84047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3" descr="His_Majesty's_Theatre,_Perth_1932_audie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TextBox 4"/>
          <p:cNvSpPr txBox="1">
            <a:spLocks noChangeArrowheads="1"/>
          </p:cNvSpPr>
          <p:nvPr/>
        </p:nvSpPr>
        <p:spPr bwMode="auto">
          <a:xfrm>
            <a:off x="4478339" y="600076"/>
            <a:ext cx="2987675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/>
              <a:t>The effect on a 1945 audience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466014" y="1246188"/>
            <a:ext cx="1868487" cy="563562"/>
          </a:xfrm>
          <a:prstGeom prst="wedgeRoundRectCallout">
            <a:avLst>
              <a:gd name="adj1" fmla="val -52696"/>
              <a:gd name="adj2" fmla="val 13287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My son died at war.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874964" y="3759201"/>
            <a:ext cx="1868487" cy="563563"/>
          </a:xfrm>
          <a:prstGeom prst="wedgeRoundRectCallout">
            <a:avLst>
              <a:gd name="adj1" fmla="val -29807"/>
              <a:gd name="adj2" fmla="val 15186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 went on strike.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639050" y="3476626"/>
            <a:ext cx="2247900" cy="1376363"/>
          </a:xfrm>
          <a:prstGeom prst="wedgeRoundRectCallout">
            <a:avLst>
              <a:gd name="adj1" fmla="val -66543"/>
              <a:gd name="adj2" fmla="val 10070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 had no money throughout the Great Depression.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125663" y="765176"/>
            <a:ext cx="2246312" cy="1374775"/>
          </a:xfrm>
          <a:prstGeom prst="wedgeRoundRectCallout">
            <a:avLst>
              <a:gd name="adj1" fmla="val 67344"/>
              <a:gd name="adj2" fmla="val 580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 read about the Titanic sinking and around 1500 people dying.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860926" y="3759201"/>
            <a:ext cx="1870075" cy="1163637"/>
          </a:xfrm>
          <a:prstGeom prst="wedgeRoundRectCallout">
            <a:avLst>
              <a:gd name="adj1" fmla="val -43910"/>
              <a:gd name="adj2" fmla="val 9896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 have just lived through two world wars.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74900" y="2387601"/>
            <a:ext cx="7380288" cy="97631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Why might a 1945 audience dislike Birling from this point?</a:t>
            </a:r>
          </a:p>
          <a:p>
            <a:pPr algn="ctr">
              <a:defRPr/>
            </a:pPr>
            <a:r>
              <a:rPr lang="en-US" dirty="0"/>
              <a:t>What would they think of him? Why? </a:t>
            </a:r>
          </a:p>
          <a:p>
            <a:pPr algn="ctr">
              <a:defRPr/>
            </a:pPr>
            <a:r>
              <a:rPr lang="en-US" dirty="0"/>
              <a:t>What is Priestley saying?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74900" y="2387601"/>
            <a:ext cx="7380288" cy="97631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 audience know all of these things that </a:t>
            </a:r>
            <a:r>
              <a:rPr lang="en-US" dirty="0" err="1"/>
              <a:t>Mr</a:t>
            </a:r>
            <a:r>
              <a:rPr lang="en-US" dirty="0"/>
              <a:t> Birling does not know. What is the name of this device?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74900" y="2290762"/>
            <a:ext cx="7380288" cy="137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Dramatic irony. </a:t>
            </a:r>
            <a:r>
              <a:rPr lang="en-GB" b="1" dirty="0">
                <a:solidFill>
                  <a:schemeClr val="tx1"/>
                </a:solidFill>
              </a:rPr>
              <a:t>What is the effect of this  dramatic irony?</a:t>
            </a:r>
          </a:p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Gold: Find an example of dramatic irony which links with one of these quotes in Act 1. Explain the effect on the audience. </a:t>
            </a:r>
          </a:p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Silver: What themes are explored in An Inspector Calls? 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Dramatic Irony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512006"/>
            <a:ext cx="8596668" cy="38807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Birling talks about the Titanic being unsinkable, the audience in 1945 would know that the Titanic DID sink.</a:t>
            </a:r>
          </a:p>
          <a:p>
            <a:pPr marL="0" indent="0" algn="ctr">
              <a:buNone/>
            </a:pPr>
            <a:r>
              <a:rPr lang="en-US" b="1" dirty="0"/>
              <a:t>What are we (the reader/audience) supposed to think about Mr. Birling?</a:t>
            </a:r>
          </a:p>
          <a:p>
            <a:pPr marL="0" indent="0" algn="ctr">
              <a:buNone/>
            </a:pPr>
            <a:r>
              <a:rPr lang="en-US" b="1" dirty="0"/>
              <a:t>Gold: Give 4+ reasons for your answer with evidence from the text (see next slide for help)</a:t>
            </a:r>
          </a:p>
          <a:p>
            <a:pPr marL="0" indent="0" algn="ctr">
              <a:buNone/>
            </a:pPr>
            <a:r>
              <a:rPr lang="en-US" b="1" dirty="0"/>
              <a:t>Silver: Give 2+ reasons for your answer with evidence from the text (see the next slide for help)</a:t>
            </a:r>
          </a:p>
          <a:p>
            <a:pPr marL="0" indent="0" algn="ctr">
              <a:buNone/>
            </a:pPr>
            <a:r>
              <a:rPr lang="en-US" b="1" dirty="0"/>
              <a:t>Challenge: What is a patriarchal society?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981200" y="1634843"/>
            <a:ext cx="8229600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/>
              <a:t>Dramatic irony occurs when the audience knows something the characters do not.</a:t>
            </a:r>
          </a:p>
        </p:txBody>
      </p:sp>
    </p:spTree>
    <p:extLst>
      <p:ext uri="{BB962C8B-B14F-4D97-AF65-F5344CB8AC3E}">
        <p14:creationId xmlns:p14="http://schemas.microsoft.com/office/powerpoint/2010/main" val="266936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PEZZ </a:t>
            </a:r>
            <a:r>
              <a:rPr lang="en-GB" dirty="0"/>
              <a:t>response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944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 – J. B. Priestley uses dramatic irony in Act 1 of ‘An Inspector Calls’.</a:t>
            </a:r>
          </a:p>
          <a:p>
            <a:r>
              <a:rPr lang="en-GB" dirty="0"/>
              <a:t>E – An example of this is when Mr Birling says “________”.</a:t>
            </a:r>
          </a:p>
          <a:p>
            <a:r>
              <a:rPr lang="en-GB" dirty="0"/>
              <a:t>Z</a:t>
            </a:r>
            <a:r>
              <a:rPr lang="en-GB" dirty="0" smtClean="0"/>
              <a:t> </a:t>
            </a:r>
            <a:r>
              <a:rPr lang="en-GB" dirty="0"/>
              <a:t>–To his family, Mr Birling is a _______ character. His family think he is _______. However, through the use of dramatic irony, the audience would see Mr Birling as _______.</a:t>
            </a:r>
          </a:p>
          <a:p>
            <a:r>
              <a:rPr lang="en-GB" dirty="0" smtClean="0"/>
              <a:t>Zoom Out: C </a:t>
            </a:r>
            <a:r>
              <a:rPr lang="en-GB" dirty="0"/>
              <a:t>– Priestly wrote the play in 1945 ____________.</a:t>
            </a:r>
          </a:p>
          <a:p>
            <a:r>
              <a:rPr lang="en-GB" dirty="0"/>
              <a:t>E - I think Priestley did this because _______.</a:t>
            </a:r>
          </a:p>
        </p:txBody>
      </p:sp>
    </p:spTree>
    <p:extLst>
      <p:ext uri="{BB962C8B-B14F-4D97-AF65-F5344CB8AC3E}">
        <p14:creationId xmlns:p14="http://schemas.microsoft.com/office/powerpoint/2010/main" val="2824882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Act 1 and make notes on the 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Birling</a:t>
            </a:r>
          </a:p>
          <a:p>
            <a:r>
              <a:rPr lang="en-US" dirty="0" err="1"/>
              <a:t>Mrs</a:t>
            </a:r>
            <a:r>
              <a:rPr lang="en-US" dirty="0"/>
              <a:t> Birling</a:t>
            </a:r>
          </a:p>
          <a:p>
            <a:r>
              <a:rPr lang="en-US" dirty="0"/>
              <a:t>Sheila</a:t>
            </a:r>
          </a:p>
          <a:p>
            <a:r>
              <a:rPr lang="en-US" dirty="0"/>
              <a:t>Gerald</a:t>
            </a:r>
          </a:p>
          <a:p>
            <a:r>
              <a:rPr lang="en-US" dirty="0"/>
              <a:t>Eric</a:t>
            </a:r>
          </a:p>
          <a:p>
            <a:r>
              <a:rPr lang="en-US" dirty="0"/>
              <a:t>Edna</a:t>
            </a:r>
          </a:p>
          <a:p>
            <a:r>
              <a:rPr lang="en-US" dirty="0"/>
              <a:t>Inspector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789257" y="1930400"/>
            <a:ext cx="4032723" cy="4229100"/>
            <a:chOff x="0" y="0"/>
            <a:chExt cx="4552" cy="4552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" y="32"/>
              <a:ext cx="4488" cy="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52" cy="4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9347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title"/>
          </p:nvPr>
        </p:nvSpPr>
        <p:spPr>
          <a:xfrm>
            <a:off x="2416970" y="634009"/>
            <a:ext cx="7358063" cy="1000125"/>
          </a:xfrm>
          <a:solidFill>
            <a:srgbClr val="86CD4D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500"/>
              <a:t>Describing the characters...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08040" y="1714501"/>
            <a:ext cx="7358063" cy="1571625"/>
          </a:xfrm>
        </p:spPr>
        <p:txBody>
          <a:bodyPr>
            <a:normAutofit fontScale="77500" lnSpcReduction="20000"/>
          </a:bodyPr>
          <a:lstStyle/>
          <a:p>
            <a:pPr marL="0" indent="0">
              <a:defRPr/>
            </a:pPr>
            <a:r>
              <a:rPr lang="en-US" dirty="0"/>
              <a:t>Select one word from the table below and one of your own to describe each of the following characters:</a:t>
            </a:r>
          </a:p>
          <a:p>
            <a:pPr marL="0" indent="0">
              <a:defRPr/>
            </a:pPr>
            <a:r>
              <a:rPr lang="en-US" dirty="0" err="1"/>
              <a:t>Mr</a:t>
            </a:r>
            <a:r>
              <a:rPr lang="en-US" dirty="0"/>
              <a:t> Birling, </a:t>
            </a:r>
            <a:r>
              <a:rPr lang="en-US" dirty="0" err="1"/>
              <a:t>Mrs</a:t>
            </a:r>
            <a:r>
              <a:rPr lang="en-US" dirty="0"/>
              <a:t> Birling, Eric, Sheila, Gerald, Inspector </a:t>
            </a:r>
            <a:r>
              <a:rPr lang="en-US" dirty="0" err="1"/>
              <a:t>Goole</a:t>
            </a:r>
            <a:r>
              <a:rPr lang="en-US" dirty="0"/>
              <a:t>.</a:t>
            </a:r>
          </a:p>
        </p:txBody>
      </p:sp>
      <p:graphicFrame>
        <p:nvGraphicFramePr>
          <p:cNvPr id="67587" name="Group 3"/>
          <p:cNvGraphicFramePr>
            <a:graphicFrameLocks noGrp="1"/>
          </p:cNvGraphicFramePr>
          <p:nvPr/>
        </p:nvGraphicFramePr>
        <p:xfrm>
          <a:off x="1693664" y="3366492"/>
          <a:ext cx="8786814" cy="2819550"/>
        </p:xfrm>
        <a:graphic>
          <a:graphicData uri="http://schemas.openxmlformats.org/drawingml/2006/table">
            <a:tbl>
              <a:tblPr/>
              <a:tblGrid>
                <a:gridCol w="2928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9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Controlling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CD4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Powerful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CD4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Responsible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CD4D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Pretentious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E5A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Guilty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E5A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Uneasy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E5A6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Deceitful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ACA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Selfish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ACA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Irresponsible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ACA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70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finish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0989"/>
            <a:ext cx="9168630" cy="3880773"/>
          </a:xfrm>
        </p:spPr>
        <p:txBody>
          <a:bodyPr/>
          <a:lstStyle/>
          <a:p>
            <a:pPr marL="0" indent="0">
              <a:defRPr/>
            </a:pPr>
            <a:r>
              <a:rPr lang="en-US" sz="2400" dirty="0"/>
              <a:t>Select one word from the table below and one of your own to describe each of the following characters so far:</a:t>
            </a:r>
          </a:p>
          <a:p>
            <a:pPr marL="0" indent="0" algn="ctr">
              <a:buNone/>
              <a:defRPr/>
            </a:pPr>
            <a:r>
              <a:rPr lang="en-US" sz="2400" b="1" dirty="0" err="1"/>
              <a:t>Mr</a:t>
            </a:r>
            <a:r>
              <a:rPr lang="en-US" sz="2400" b="1" dirty="0"/>
              <a:t> Birling, </a:t>
            </a:r>
            <a:r>
              <a:rPr lang="en-US" sz="2400" b="1" dirty="0" err="1"/>
              <a:t>Mrs</a:t>
            </a:r>
            <a:r>
              <a:rPr lang="en-US" sz="2400" b="1" dirty="0"/>
              <a:t> Birling, Eric, Sheila, Gerald, Inspector </a:t>
            </a:r>
            <a:r>
              <a:rPr lang="en-US" sz="2400" b="1" dirty="0" err="1"/>
              <a:t>Goole</a:t>
            </a:r>
            <a:r>
              <a:rPr lang="en-US" sz="2400" b="1" dirty="0"/>
              <a:t>.</a:t>
            </a:r>
          </a:p>
          <a:p>
            <a:endParaRPr lang="en-GB" sz="2000" dirty="0"/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268230"/>
              </p:ext>
            </p:extLst>
          </p:nvPr>
        </p:nvGraphicFramePr>
        <p:xfrm>
          <a:off x="770027" y="3172527"/>
          <a:ext cx="8786814" cy="2819550"/>
        </p:xfrm>
        <a:graphic>
          <a:graphicData uri="http://schemas.openxmlformats.org/drawingml/2006/table">
            <a:tbl>
              <a:tblPr/>
              <a:tblGrid>
                <a:gridCol w="2928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9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Controlling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Powerful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Responsible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Pretentious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Guilty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Uneasy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Deceitful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Selfish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Irresponsible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8316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826</TotalTime>
  <Words>585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Helvetica Light</vt:lpstr>
      <vt:lpstr>Trebuchet MS</vt:lpstr>
      <vt:lpstr>Wingdings 3</vt:lpstr>
      <vt:lpstr>ヒラギノ角ゴ ProN W3</vt:lpstr>
      <vt:lpstr>Facet</vt:lpstr>
      <vt:lpstr>Power of Three </vt:lpstr>
      <vt:lpstr>Starter Questions</vt:lpstr>
      <vt:lpstr>PowerPoint Presentation</vt:lpstr>
      <vt:lpstr>PowerPoint Presentation</vt:lpstr>
      <vt:lpstr>Dramatic Irony</vt:lpstr>
      <vt:lpstr>PEZZ response example</vt:lpstr>
      <vt:lpstr>Read Act 1 and make notes on the following:</vt:lpstr>
      <vt:lpstr>Describing the characters...</vt:lpstr>
      <vt:lpstr>To finish</vt:lpstr>
    </vt:vector>
  </TitlesOfParts>
  <Company>Woodbrook Vale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Objectives: -To familiarise yourself with key information about the film -To put together a plan for your film review</dc:title>
  <dc:creator>Mrs L. Brown</dc:creator>
  <cp:lastModifiedBy>Colleen Morrison</cp:lastModifiedBy>
  <cp:revision>43</cp:revision>
  <dcterms:created xsi:type="dcterms:W3CDTF">2014-09-15T18:14:52Z</dcterms:created>
  <dcterms:modified xsi:type="dcterms:W3CDTF">2020-09-22T08:41:40Z</dcterms:modified>
</cp:coreProperties>
</file>