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57" r:id="rId4"/>
    <p:sldId id="272" r:id="rId5"/>
    <p:sldId id="258" r:id="rId6"/>
    <p:sldId id="283" r:id="rId7"/>
    <p:sldId id="273" r:id="rId8"/>
    <p:sldId id="259" r:id="rId9"/>
    <p:sldId id="280" r:id="rId10"/>
    <p:sldId id="261" r:id="rId11"/>
    <p:sldId id="260" r:id="rId12"/>
    <p:sldId id="279" r:id="rId13"/>
    <p:sldId id="281" r:id="rId14"/>
    <p:sldId id="274" r:id="rId15"/>
    <p:sldId id="262" r:id="rId16"/>
    <p:sldId id="263" r:id="rId17"/>
    <p:sldId id="264" r:id="rId18"/>
    <p:sldId id="282" r:id="rId19"/>
    <p:sldId id="275" r:id="rId20"/>
    <p:sldId id="266" r:id="rId21"/>
    <p:sldId id="284" r:id="rId22"/>
    <p:sldId id="267" r:id="rId23"/>
    <p:sldId id="268" r:id="rId24"/>
    <p:sldId id="269" r:id="rId25"/>
    <p:sldId id="270" r:id="rId26"/>
    <p:sldId id="271"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55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F5F58E-0389-4FD8-A94F-185222722028}"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8E747-C57D-4F5E-83E8-3C9A250828CD}" type="slidenum">
              <a:rPr lang="en-GB" smtClean="0"/>
              <a:t>‹#›</a:t>
            </a:fld>
            <a:endParaRPr lang="en-GB"/>
          </a:p>
        </p:txBody>
      </p:sp>
    </p:spTree>
    <p:extLst>
      <p:ext uri="{BB962C8B-B14F-4D97-AF65-F5344CB8AC3E}">
        <p14:creationId xmlns:p14="http://schemas.microsoft.com/office/powerpoint/2010/main" val="338118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F5F58E-0389-4FD8-A94F-185222722028}"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8E747-C57D-4F5E-83E8-3C9A250828CD}" type="slidenum">
              <a:rPr lang="en-GB" smtClean="0"/>
              <a:t>‹#›</a:t>
            </a:fld>
            <a:endParaRPr lang="en-GB"/>
          </a:p>
        </p:txBody>
      </p:sp>
    </p:spTree>
    <p:extLst>
      <p:ext uri="{BB962C8B-B14F-4D97-AF65-F5344CB8AC3E}">
        <p14:creationId xmlns:p14="http://schemas.microsoft.com/office/powerpoint/2010/main" val="207898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F5F58E-0389-4FD8-A94F-185222722028}"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8E747-C57D-4F5E-83E8-3C9A250828CD}" type="slidenum">
              <a:rPr lang="en-GB" smtClean="0"/>
              <a:t>‹#›</a:t>
            </a:fld>
            <a:endParaRPr lang="en-GB"/>
          </a:p>
        </p:txBody>
      </p:sp>
    </p:spTree>
    <p:extLst>
      <p:ext uri="{BB962C8B-B14F-4D97-AF65-F5344CB8AC3E}">
        <p14:creationId xmlns:p14="http://schemas.microsoft.com/office/powerpoint/2010/main" val="300241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F5F58E-0389-4FD8-A94F-185222722028}"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8E747-C57D-4F5E-83E8-3C9A250828CD}" type="slidenum">
              <a:rPr lang="en-GB" smtClean="0"/>
              <a:t>‹#›</a:t>
            </a:fld>
            <a:endParaRPr lang="en-GB"/>
          </a:p>
        </p:txBody>
      </p:sp>
    </p:spTree>
    <p:extLst>
      <p:ext uri="{BB962C8B-B14F-4D97-AF65-F5344CB8AC3E}">
        <p14:creationId xmlns:p14="http://schemas.microsoft.com/office/powerpoint/2010/main" val="179790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5F58E-0389-4FD8-A94F-185222722028}"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8E747-C57D-4F5E-83E8-3C9A250828CD}" type="slidenum">
              <a:rPr lang="en-GB" smtClean="0"/>
              <a:t>‹#›</a:t>
            </a:fld>
            <a:endParaRPr lang="en-GB"/>
          </a:p>
        </p:txBody>
      </p:sp>
    </p:spTree>
    <p:extLst>
      <p:ext uri="{BB962C8B-B14F-4D97-AF65-F5344CB8AC3E}">
        <p14:creationId xmlns:p14="http://schemas.microsoft.com/office/powerpoint/2010/main" val="370756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F5F58E-0389-4FD8-A94F-185222722028}"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8E747-C57D-4F5E-83E8-3C9A250828CD}" type="slidenum">
              <a:rPr lang="en-GB" smtClean="0"/>
              <a:t>‹#›</a:t>
            </a:fld>
            <a:endParaRPr lang="en-GB"/>
          </a:p>
        </p:txBody>
      </p:sp>
    </p:spTree>
    <p:extLst>
      <p:ext uri="{BB962C8B-B14F-4D97-AF65-F5344CB8AC3E}">
        <p14:creationId xmlns:p14="http://schemas.microsoft.com/office/powerpoint/2010/main" val="391717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F5F58E-0389-4FD8-A94F-185222722028}" type="datetimeFigureOut">
              <a:rPr lang="en-GB" smtClean="0"/>
              <a:t>22/09/2020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A8E747-C57D-4F5E-83E8-3C9A250828CD}" type="slidenum">
              <a:rPr lang="en-GB" smtClean="0"/>
              <a:t>‹#›</a:t>
            </a:fld>
            <a:endParaRPr lang="en-GB"/>
          </a:p>
        </p:txBody>
      </p:sp>
    </p:spTree>
    <p:extLst>
      <p:ext uri="{BB962C8B-B14F-4D97-AF65-F5344CB8AC3E}">
        <p14:creationId xmlns:p14="http://schemas.microsoft.com/office/powerpoint/2010/main" val="348913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F5F58E-0389-4FD8-A94F-185222722028}" type="datetimeFigureOut">
              <a:rPr lang="en-GB" smtClean="0"/>
              <a:t>22/09/2020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A8E747-C57D-4F5E-83E8-3C9A250828CD}" type="slidenum">
              <a:rPr lang="en-GB" smtClean="0"/>
              <a:t>‹#›</a:t>
            </a:fld>
            <a:endParaRPr lang="en-GB"/>
          </a:p>
        </p:txBody>
      </p:sp>
    </p:spTree>
    <p:extLst>
      <p:ext uri="{BB962C8B-B14F-4D97-AF65-F5344CB8AC3E}">
        <p14:creationId xmlns:p14="http://schemas.microsoft.com/office/powerpoint/2010/main" val="210757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F58E-0389-4FD8-A94F-185222722028}" type="datetimeFigureOut">
              <a:rPr lang="en-GB" smtClean="0"/>
              <a:t>22/09/2020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A8E747-C57D-4F5E-83E8-3C9A250828CD}" type="slidenum">
              <a:rPr lang="en-GB" smtClean="0"/>
              <a:t>‹#›</a:t>
            </a:fld>
            <a:endParaRPr lang="en-GB"/>
          </a:p>
        </p:txBody>
      </p:sp>
    </p:spTree>
    <p:extLst>
      <p:ext uri="{BB962C8B-B14F-4D97-AF65-F5344CB8AC3E}">
        <p14:creationId xmlns:p14="http://schemas.microsoft.com/office/powerpoint/2010/main" val="9548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F58E-0389-4FD8-A94F-185222722028}"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8E747-C57D-4F5E-83E8-3C9A250828CD}" type="slidenum">
              <a:rPr lang="en-GB" smtClean="0"/>
              <a:t>‹#›</a:t>
            </a:fld>
            <a:endParaRPr lang="en-GB"/>
          </a:p>
        </p:txBody>
      </p:sp>
    </p:spTree>
    <p:extLst>
      <p:ext uri="{BB962C8B-B14F-4D97-AF65-F5344CB8AC3E}">
        <p14:creationId xmlns:p14="http://schemas.microsoft.com/office/powerpoint/2010/main" val="404098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F58E-0389-4FD8-A94F-185222722028}"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8E747-C57D-4F5E-83E8-3C9A250828CD}" type="slidenum">
              <a:rPr lang="en-GB" smtClean="0"/>
              <a:t>‹#›</a:t>
            </a:fld>
            <a:endParaRPr lang="en-GB"/>
          </a:p>
        </p:txBody>
      </p:sp>
    </p:spTree>
    <p:extLst>
      <p:ext uri="{BB962C8B-B14F-4D97-AF65-F5344CB8AC3E}">
        <p14:creationId xmlns:p14="http://schemas.microsoft.com/office/powerpoint/2010/main" val="114676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5F58E-0389-4FD8-A94F-185222722028}" type="datetimeFigureOut">
              <a:rPr lang="en-GB" smtClean="0"/>
              <a:t>22/09/2020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8E747-C57D-4F5E-83E8-3C9A250828CD}" type="slidenum">
              <a:rPr lang="en-GB" smtClean="0"/>
              <a:t>‹#›</a:t>
            </a:fld>
            <a:endParaRPr lang="en-GB"/>
          </a:p>
        </p:txBody>
      </p:sp>
    </p:spTree>
    <p:extLst>
      <p:ext uri="{BB962C8B-B14F-4D97-AF65-F5344CB8AC3E}">
        <p14:creationId xmlns:p14="http://schemas.microsoft.com/office/powerpoint/2010/main" val="3049570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4.tif"/><Relationship Id="rId4" Type="http://schemas.openxmlformats.org/officeDocument/2006/relationships/image" Target="../media/image3.ti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p:nvPr/>
        </p:nvSpPr>
        <p:spPr>
          <a:xfrm>
            <a:off x="238132" y="1405216"/>
            <a:ext cx="8667737" cy="4401205"/>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r>
              <a:rPr sz="2600" dirty="0"/>
              <a:t>Last </a:t>
            </a:r>
            <a:r>
              <a:rPr sz="2600" dirty="0" smtClean="0"/>
              <a:t>year:</a:t>
            </a:r>
            <a:r>
              <a:rPr lang="en-GB" sz="2600" dirty="0"/>
              <a:t>https://</a:t>
            </a:r>
            <a:r>
              <a:rPr lang="en-GB" sz="2600" dirty="0" smtClean="0"/>
              <a:t>www.youtube.com/watch?v=ECFDyuu0DKk</a:t>
            </a:r>
          </a:p>
          <a:p>
            <a:pPr lvl="0"/>
            <a:r>
              <a:rPr lang="en-GB" sz="2600" dirty="0" smtClean="0"/>
              <a:t>Summarise how to use a semicolon</a:t>
            </a:r>
          </a:p>
          <a:p>
            <a:pPr lvl="0"/>
            <a:endParaRPr sz="2600" dirty="0"/>
          </a:p>
          <a:p>
            <a:pPr lvl="0"/>
            <a:r>
              <a:rPr sz="2600" dirty="0"/>
              <a:t>Last term</a:t>
            </a:r>
            <a:r>
              <a:rPr sz="2600" dirty="0" smtClean="0"/>
              <a:t>:</a:t>
            </a:r>
            <a:r>
              <a:rPr lang="en-GB" sz="2600" dirty="0" smtClean="0"/>
              <a:t> What does </a:t>
            </a:r>
            <a:r>
              <a:rPr lang="en-GB" sz="2600" b="1" dirty="0" smtClean="0"/>
              <a:t>a cyclical structure </a:t>
            </a:r>
            <a:r>
              <a:rPr lang="en-GB" sz="2600" dirty="0" smtClean="0"/>
              <a:t>mean?</a:t>
            </a:r>
          </a:p>
          <a:p>
            <a:pPr lvl="0"/>
            <a:endParaRPr sz="2600" dirty="0"/>
          </a:p>
          <a:p>
            <a:pPr lvl="0"/>
            <a:r>
              <a:rPr sz="2600" dirty="0"/>
              <a:t>Last week</a:t>
            </a:r>
            <a:r>
              <a:rPr sz="2600" dirty="0" smtClean="0"/>
              <a:t>:</a:t>
            </a:r>
            <a:r>
              <a:rPr lang="en-GB" sz="2600" dirty="0" smtClean="0"/>
              <a:t> Give 3 synonyms of ‘said’ that could be used to improve your writing</a:t>
            </a:r>
            <a:endParaRPr lang="en-GB" sz="2600" dirty="0"/>
          </a:p>
          <a:p>
            <a:pPr lvl="0"/>
            <a:endParaRPr lang="en-GB" sz="2600" dirty="0" smtClean="0"/>
          </a:p>
          <a:p>
            <a:pPr lvl="0"/>
            <a:endParaRPr sz="2600" dirty="0"/>
          </a:p>
          <a:p>
            <a:pPr lvl="0"/>
            <a:r>
              <a:rPr sz="2600" dirty="0"/>
              <a:t>This lessons </a:t>
            </a:r>
            <a:r>
              <a:rPr sz="2600" b="1" dirty="0"/>
              <a:t>Character focus</a:t>
            </a:r>
            <a:r>
              <a:rPr sz="2600" b="1" dirty="0" smtClean="0"/>
              <a:t>:</a:t>
            </a:r>
            <a:r>
              <a:rPr lang="en-GB" sz="2600" b="1" dirty="0" smtClean="0"/>
              <a:t> Confidence </a:t>
            </a:r>
            <a:r>
              <a:rPr lang="en-GB" sz="2600" dirty="0" smtClean="0"/>
              <a:t>Building a stronger identity around each character and their role in the play</a:t>
            </a:r>
            <a:endParaRPr sz="2600" dirty="0"/>
          </a:p>
        </p:txBody>
      </p:sp>
      <p:pic>
        <p:nvPicPr>
          <p:cNvPr id="98" name="image2.png"/>
          <p:cNvPicPr/>
          <p:nvPr/>
        </p:nvPicPr>
        <p:blipFill>
          <a:blip r:embed="rId3">
            <a:extLst/>
          </a:blip>
          <a:srcRect t="8330"/>
          <a:stretch>
            <a:fillRect/>
          </a:stretch>
        </p:blipFill>
        <p:spPr>
          <a:xfrm>
            <a:off x="73573" y="31654"/>
            <a:ext cx="1376414" cy="1164693"/>
          </a:xfrm>
          <a:prstGeom prst="rect">
            <a:avLst/>
          </a:prstGeom>
          <a:ln w="12700">
            <a:miter lim="400000"/>
          </a:ln>
        </p:spPr>
      </p:pic>
      <p:sp>
        <p:nvSpPr>
          <p:cNvPr id="99" name="Shape 99"/>
          <p:cNvSpPr>
            <a:spLocks noGrp="1"/>
          </p:cNvSpPr>
          <p:nvPr>
            <p:ph type="body" idx="1"/>
          </p:nvPr>
        </p:nvSpPr>
        <p:spPr>
          <a:xfrm>
            <a:off x="1511300" y="177040"/>
            <a:ext cx="6858000" cy="1063027"/>
          </a:xfrm>
          <a:prstGeom prst="rect">
            <a:avLst/>
          </a:prstGeom>
          <a:solidFill>
            <a:srgbClr val="FFFFFF">
              <a:alpha val="80000"/>
            </a:srgbClr>
          </a:solidFill>
          <a:ln>
            <a:solidFill/>
            <a:miter lim="800000"/>
          </a:ln>
        </p:spPr>
        <p:txBody>
          <a:bodyPr/>
          <a:lstStyle/>
          <a:p>
            <a:pPr marL="0" lvl="0" indent="0" algn="ctr" defTabSz="822959">
              <a:lnSpc>
                <a:spcPct val="81000"/>
              </a:lnSpc>
              <a:spcBef>
                <a:spcPts val="900"/>
              </a:spcBef>
              <a:buSzTx/>
              <a:buFontTx/>
              <a:buNone/>
              <a:defRPr sz="1800"/>
            </a:pPr>
            <a:r>
              <a:rPr sz="2159" dirty="0"/>
              <a:t>Title: </a:t>
            </a:r>
            <a:r>
              <a:rPr lang="en-GB" sz="2159" dirty="0" smtClean="0"/>
              <a:t>Exploring key characters in AIC</a:t>
            </a:r>
            <a:endParaRPr sz="2159" dirty="0"/>
          </a:p>
        </p:txBody>
      </p:sp>
    </p:spTree>
    <p:custDataLst>
      <p:tags r:id="rId1"/>
    </p:custDataLst>
    <p:extLst>
      <p:ext uri="{BB962C8B-B14F-4D97-AF65-F5344CB8AC3E}">
        <p14:creationId xmlns:p14="http://schemas.microsoft.com/office/powerpoint/2010/main" val="321755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Grp="1" noChangeArrowheads="1"/>
          </p:cNvSpPr>
          <p:nvPr>
            <p:ph type="title"/>
          </p:nvPr>
        </p:nvSpPr>
        <p:spPr>
          <a:xfrm>
            <a:off x="660797" y="160734"/>
            <a:ext cx="7358063" cy="1000125"/>
          </a:xfrm>
          <a:solidFill>
            <a:srgbClr val="86CD4D"/>
          </a:solidFill>
        </p:spPr>
        <p:txBody>
          <a:bodyPr/>
          <a:lstStyle/>
          <a:p>
            <a:pPr eaLnBrk="1" hangingPunct="1">
              <a:defRPr/>
            </a:pPr>
            <a:r>
              <a:rPr lang="en-US" smtClean="0">
                <a:sym typeface="Helvetica Light" charset="0"/>
              </a:rPr>
              <a:t>Writing Your Answer</a:t>
            </a:r>
          </a:p>
        </p:txBody>
      </p:sp>
      <p:sp>
        <p:nvSpPr>
          <p:cNvPr id="101378" name="Rectangle 2"/>
          <p:cNvSpPr>
            <a:spLocks noGrp="1" noChangeArrowheads="1"/>
          </p:cNvSpPr>
          <p:nvPr>
            <p:ph type="body" idx="1"/>
          </p:nvPr>
        </p:nvSpPr>
        <p:spPr>
          <a:xfrm>
            <a:off x="776883" y="2455664"/>
            <a:ext cx="7358063" cy="3357563"/>
          </a:xfrm>
        </p:spPr>
        <p:txBody>
          <a:bodyPr>
            <a:normAutofit fontScale="77500" lnSpcReduction="20000"/>
          </a:bodyPr>
          <a:lstStyle/>
          <a:p>
            <a:pPr marL="0" indent="0"/>
            <a:r>
              <a:rPr lang="en-US" altLang="en-US" b="1" dirty="0" smtClean="0">
                <a:latin typeface="Helvetica" pitchFamily="-84" charset="0"/>
                <a:sym typeface="Helvetica" pitchFamily="-84" charset="0"/>
              </a:rPr>
              <a:t>P</a:t>
            </a:r>
            <a:r>
              <a:rPr lang="en-US" altLang="en-US" dirty="0" smtClean="0"/>
              <a:t>: How does the audience feel about Sheila?</a:t>
            </a:r>
          </a:p>
          <a:p>
            <a:pPr marL="0" indent="0"/>
            <a:r>
              <a:rPr lang="en-US" altLang="en-US" b="1" dirty="0" smtClean="0">
                <a:latin typeface="Helvetica" pitchFamily="-84" charset="0"/>
                <a:sym typeface="Helvetica" pitchFamily="-84" charset="0"/>
              </a:rPr>
              <a:t>E</a:t>
            </a:r>
            <a:r>
              <a:rPr lang="en-US" altLang="en-US" dirty="0" smtClean="0"/>
              <a:t>: Find a quotation to prove your point.</a:t>
            </a:r>
          </a:p>
          <a:p>
            <a:pPr marL="0" indent="0"/>
            <a:r>
              <a:rPr lang="en-US" altLang="en-US" b="1" dirty="0" smtClean="0">
                <a:latin typeface="Helvetica" pitchFamily="-84" charset="0"/>
                <a:sym typeface="Helvetica" pitchFamily="-84" charset="0"/>
              </a:rPr>
              <a:t>Zoom in</a:t>
            </a:r>
            <a:r>
              <a:rPr lang="en-US" altLang="en-US" dirty="0" smtClean="0"/>
              <a:t>: How does your quotation prove your point? What does it reveal about Sheila?</a:t>
            </a:r>
          </a:p>
          <a:p>
            <a:pPr marL="0" indent="0"/>
            <a:r>
              <a:rPr lang="en-US" altLang="en-US" b="1" dirty="0" smtClean="0">
                <a:latin typeface="Helvetica" pitchFamily="-84" charset="0"/>
                <a:sym typeface="Helvetica" pitchFamily="-84" charset="0"/>
              </a:rPr>
              <a:t>Zoom in 2</a:t>
            </a:r>
            <a:r>
              <a:rPr lang="en-US" altLang="en-US" dirty="0" smtClean="0"/>
              <a:t>: Select relevant words and explore why they have been used. Have any devices been used, what</a:t>
            </a:r>
            <a:r>
              <a:rPr lang="ja-JP" altLang="en-US" dirty="0" smtClean="0">
                <a:latin typeface="Arial" pitchFamily="34" charset="0"/>
              </a:rPr>
              <a:t>’</a:t>
            </a:r>
            <a:r>
              <a:rPr lang="en-US" altLang="ja-JP" dirty="0" smtClean="0"/>
              <a:t>s the effect? Are the stage directions relevant?</a:t>
            </a:r>
          </a:p>
          <a:p>
            <a:pPr marL="0" indent="0"/>
            <a:r>
              <a:rPr lang="en-US" altLang="en-US" b="1" dirty="0" smtClean="0">
                <a:latin typeface="Helvetica" pitchFamily="-84" charset="0"/>
                <a:sym typeface="Helvetica" pitchFamily="-84" charset="0"/>
              </a:rPr>
              <a:t>Zoom out</a:t>
            </a:r>
            <a:r>
              <a:rPr lang="en-US" altLang="en-US" dirty="0" smtClean="0"/>
              <a:t>: How does your quotation relate to the overall theme/message of tone of Act 1?</a:t>
            </a:r>
          </a:p>
        </p:txBody>
      </p:sp>
      <p:sp>
        <p:nvSpPr>
          <p:cNvPr id="101379" name="Rectangle 3"/>
          <p:cNvSpPr>
            <a:spLocks/>
          </p:cNvSpPr>
          <p:nvPr/>
        </p:nvSpPr>
        <p:spPr bwMode="auto">
          <a:xfrm>
            <a:off x="846088" y="1312664"/>
            <a:ext cx="7215188" cy="875109"/>
          </a:xfrm>
          <a:prstGeom prst="rect">
            <a:avLst/>
          </a:prstGeom>
          <a:solidFill>
            <a:srgbClr val="E6E6E6"/>
          </a:solidFill>
          <a:ln w="38100" cap="rnd">
            <a:solidFill>
              <a:schemeClr val="tx1"/>
            </a:solidFill>
            <a:prstDash val="sysDot"/>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500" dirty="0">
                <a:solidFill>
                  <a:schemeClr val="tx1"/>
                </a:solidFill>
                <a:latin typeface="Helvetica Light" pitchFamily="-84" charset="0"/>
                <a:ea typeface="MS PGothic" pitchFamily="34" charset="-128"/>
                <a:sym typeface="Helvetica Light" pitchFamily="-84" charset="0"/>
              </a:rPr>
              <a:t>How does the audience feel about Sheila Birling in </a:t>
            </a:r>
            <a:r>
              <a:rPr lang="ja-JP" altLang="en-US" sz="2500" dirty="0" smtClean="0">
                <a:solidFill>
                  <a:schemeClr val="tx1"/>
                </a:solidFill>
                <a:latin typeface="Arial" pitchFamily="34" charset="0"/>
                <a:ea typeface="MS PGothic" pitchFamily="34" charset="-128"/>
                <a:sym typeface="Helvetica Light" pitchFamily="-84" charset="0"/>
              </a:rPr>
              <a:t>‘</a:t>
            </a:r>
            <a:r>
              <a:rPr lang="en-US" altLang="ja-JP" sz="2500" dirty="0">
                <a:solidFill>
                  <a:schemeClr val="tx1"/>
                </a:solidFill>
                <a:latin typeface="Helvetica Light" pitchFamily="-84" charset="0"/>
                <a:ea typeface="MS PGothic" pitchFamily="34" charset="-128"/>
                <a:sym typeface="Helvetica Light" pitchFamily="-84" charset="0"/>
              </a:rPr>
              <a:t>An Inspector Calls</a:t>
            </a:r>
            <a:r>
              <a:rPr lang="ja-JP" altLang="en-US" sz="2500" dirty="0">
                <a:solidFill>
                  <a:schemeClr val="tx1"/>
                </a:solidFill>
                <a:latin typeface="Arial" pitchFamily="34" charset="0"/>
                <a:ea typeface="MS PGothic" pitchFamily="34" charset="-128"/>
                <a:sym typeface="Helvetica Light" pitchFamily="-84" charset="0"/>
              </a:rPr>
              <a:t>’</a:t>
            </a:r>
            <a:r>
              <a:rPr lang="en-US" altLang="ja-JP" sz="2500" dirty="0">
                <a:solidFill>
                  <a:schemeClr val="tx1"/>
                </a:solidFill>
                <a:latin typeface="Helvetica Light" pitchFamily="-84" charset="0"/>
                <a:ea typeface="MS PGothic" pitchFamily="34" charset="-128"/>
                <a:sym typeface="Helvetica Light" pitchFamily="-84" charset="0"/>
              </a:rPr>
              <a:t>?</a:t>
            </a:r>
            <a:endParaRPr lang="en-US" altLang="en-US" sz="2500" dirty="0">
              <a:solidFill>
                <a:schemeClr val="tx1"/>
              </a:solidFill>
              <a:latin typeface="Helvetica Light" pitchFamily="-84" charset="0"/>
              <a:ea typeface="MS PGothic" pitchFamily="34" charset="-128"/>
              <a:sym typeface="Helvetica Light" pitchFamily="-84" charset="0"/>
            </a:endParaRPr>
          </a:p>
        </p:txBody>
      </p:sp>
      <p:grpSp>
        <p:nvGrpSpPr>
          <p:cNvPr id="101380" name="Group 6"/>
          <p:cNvGrpSpPr>
            <a:grpSpLocks/>
          </p:cNvGrpSpPr>
          <p:nvPr/>
        </p:nvGrpSpPr>
        <p:grpSpPr bwMode="auto">
          <a:xfrm>
            <a:off x="258961" y="6072188"/>
            <a:ext cx="8626078" cy="598289"/>
            <a:chOff x="0" y="0"/>
            <a:chExt cx="7728" cy="536"/>
          </a:xfrm>
        </p:grpSpPr>
        <p:sp>
          <p:nvSpPr>
            <p:cNvPr id="101381" name="Rectangle 4"/>
            <p:cNvSpPr>
              <a:spLocks/>
            </p:cNvSpPr>
            <p:nvPr/>
          </p:nvSpPr>
          <p:spPr bwMode="auto">
            <a:xfrm>
              <a:off x="32" y="32"/>
              <a:ext cx="7664" cy="472"/>
            </a:xfrm>
            <a:prstGeom prst="rect">
              <a:avLst/>
            </a:prstGeom>
            <a:solidFill>
              <a:srgbClr val="D9EACA"/>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500">
                  <a:solidFill>
                    <a:schemeClr val="tx1"/>
                  </a:solidFill>
                  <a:latin typeface="Helvetica Light" pitchFamily="-84" charset="0"/>
                  <a:ea typeface="MS PGothic" pitchFamily="34" charset="-128"/>
                  <a:sym typeface="Helvetica Light" pitchFamily="-84" charset="0"/>
                </a:rPr>
                <a:t>Use your mind map to help you to write a response. </a:t>
              </a:r>
            </a:p>
          </p:txBody>
        </p:sp>
        <p:pic>
          <p:nvPicPr>
            <p:cNvPr id="10138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728"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custDataLst>
      <p:tags r:id="rId1"/>
    </p:custDataLst>
    <p:extLst>
      <p:ext uri="{BB962C8B-B14F-4D97-AF65-F5344CB8AC3E}">
        <p14:creationId xmlns:p14="http://schemas.microsoft.com/office/powerpoint/2010/main" val="289247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p:cNvSpPr>
          <p:nvPr/>
        </p:nvSpPr>
        <p:spPr bwMode="auto">
          <a:xfrm>
            <a:off x="962174" y="169664"/>
            <a:ext cx="7215188" cy="875109"/>
          </a:xfrm>
          <a:prstGeom prst="rect">
            <a:avLst/>
          </a:prstGeom>
          <a:solidFill>
            <a:srgbClr val="D9EACA"/>
          </a:solidFill>
          <a:ln w="38100" cap="rnd">
            <a:solidFill>
              <a:schemeClr val="tx1"/>
            </a:solidFill>
            <a:prstDash val="sysDot"/>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500">
                <a:solidFill>
                  <a:schemeClr val="tx1"/>
                </a:solidFill>
                <a:latin typeface="Helvetica Light" pitchFamily="-84" charset="0"/>
                <a:ea typeface="MS PGothic" pitchFamily="34" charset="-128"/>
                <a:sym typeface="Helvetica Light" pitchFamily="-84" charset="0"/>
              </a:rPr>
              <a:t>How does the audience feel about Sheila Birling in Act One of </a:t>
            </a:r>
            <a:r>
              <a:rPr lang="ja-JP" altLang="en-US" sz="2500">
                <a:solidFill>
                  <a:schemeClr val="tx1"/>
                </a:solidFill>
                <a:latin typeface="Arial" pitchFamily="34" charset="0"/>
                <a:ea typeface="MS PGothic" pitchFamily="34" charset="-128"/>
                <a:sym typeface="Helvetica Light" pitchFamily="-84" charset="0"/>
              </a:rPr>
              <a:t>‘</a:t>
            </a:r>
            <a:r>
              <a:rPr lang="en-US" altLang="ja-JP" sz="2500">
                <a:solidFill>
                  <a:schemeClr val="tx1"/>
                </a:solidFill>
                <a:latin typeface="Helvetica Light" pitchFamily="-84" charset="0"/>
                <a:ea typeface="MS PGothic" pitchFamily="34" charset="-128"/>
                <a:sym typeface="Helvetica Light" pitchFamily="-84" charset="0"/>
              </a:rPr>
              <a:t>An Inspector Calls</a:t>
            </a:r>
            <a:r>
              <a:rPr lang="ja-JP" altLang="en-US" sz="2500">
                <a:solidFill>
                  <a:schemeClr val="tx1"/>
                </a:solidFill>
                <a:latin typeface="Arial" pitchFamily="34" charset="0"/>
                <a:ea typeface="MS PGothic" pitchFamily="34" charset="-128"/>
                <a:sym typeface="Helvetica Light" pitchFamily="-84" charset="0"/>
              </a:rPr>
              <a:t>’</a:t>
            </a:r>
            <a:r>
              <a:rPr lang="en-US" altLang="ja-JP" sz="2500">
                <a:solidFill>
                  <a:schemeClr val="tx1"/>
                </a:solidFill>
                <a:latin typeface="Helvetica Light" pitchFamily="-84" charset="0"/>
                <a:ea typeface="MS PGothic" pitchFamily="34" charset="-128"/>
                <a:sym typeface="Helvetica Light" pitchFamily="-84" charset="0"/>
              </a:rPr>
              <a:t>?</a:t>
            </a:r>
            <a:endParaRPr lang="en-US" altLang="en-US" sz="2500">
              <a:solidFill>
                <a:schemeClr val="tx1"/>
              </a:solidFill>
              <a:latin typeface="Helvetica Light" pitchFamily="-84" charset="0"/>
              <a:ea typeface="MS PGothic" pitchFamily="34" charset="-128"/>
              <a:sym typeface="Helvetica Light" pitchFamily="-84" charset="0"/>
            </a:endParaRPr>
          </a:p>
        </p:txBody>
      </p:sp>
      <p:sp>
        <p:nvSpPr>
          <p:cNvPr id="99330" name="Rectangle 2"/>
          <p:cNvSpPr>
            <a:spLocks/>
          </p:cNvSpPr>
          <p:nvPr/>
        </p:nvSpPr>
        <p:spPr bwMode="auto">
          <a:xfrm>
            <a:off x="437555" y="1165324"/>
            <a:ext cx="84296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600" dirty="0">
                <a:solidFill>
                  <a:schemeClr val="tx1"/>
                </a:solidFill>
                <a:latin typeface="Helvetica Light" pitchFamily="-84" charset="0"/>
                <a:ea typeface="MS PGothic" pitchFamily="34" charset="-128"/>
                <a:sym typeface="Helvetica Light" pitchFamily="-84" charset="0"/>
              </a:rPr>
              <a:t>P: In Act One of </a:t>
            </a:r>
            <a:r>
              <a:rPr lang="ja-JP" altLang="en-US" sz="1600" dirty="0">
                <a:solidFill>
                  <a:schemeClr val="tx1"/>
                </a:solidFill>
                <a:latin typeface="Arial" pitchFamily="34" charset="0"/>
                <a:ea typeface="MS PGothic" pitchFamily="34" charset="-128"/>
                <a:sym typeface="Helvetica Light" pitchFamily="-84" charset="0"/>
              </a:rPr>
              <a:t>‘</a:t>
            </a:r>
            <a:r>
              <a:rPr lang="en-US" altLang="ja-JP" sz="1600" dirty="0">
                <a:solidFill>
                  <a:schemeClr val="tx1"/>
                </a:solidFill>
                <a:latin typeface="Helvetica Light" pitchFamily="-84" charset="0"/>
                <a:ea typeface="MS PGothic" pitchFamily="34" charset="-128"/>
                <a:sym typeface="Helvetica Light" pitchFamily="-84" charset="0"/>
              </a:rPr>
              <a:t>An Inspector Calls</a:t>
            </a:r>
            <a:r>
              <a:rPr lang="ja-JP" altLang="en-US" sz="1600" dirty="0">
                <a:solidFill>
                  <a:schemeClr val="tx1"/>
                </a:solidFill>
                <a:latin typeface="Arial" pitchFamily="34" charset="0"/>
                <a:ea typeface="MS PGothic" pitchFamily="34" charset="-128"/>
                <a:sym typeface="Helvetica Light" pitchFamily="-84" charset="0"/>
              </a:rPr>
              <a:t>’</a:t>
            </a:r>
            <a:r>
              <a:rPr lang="en-US" altLang="ja-JP" sz="1600" dirty="0">
                <a:solidFill>
                  <a:schemeClr val="tx1"/>
                </a:solidFill>
                <a:latin typeface="Helvetica Light" pitchFamily="-84" charset="0"/>
                <a:ea typeface="MS PGothic" pitchFamily="34" charset="-128"/>
                <a:sym typeface="Helvetica Light" pitchFamily="-84" charset="0"/>
              </a:rPr>
              <a:t> the audience feels that Sheila is a maturing character. At the beginning of the scene she is shown to be an immature and childish character whereas later in the scene she takes responsibility for her actions and is scene is a more mature character.</a:t>
            </a:r>
          </a:p>
          <a:p>
            <a:pPr eaLnBrk="1" hangingPunct="1"/>
            <a:endParaRPr lang="en-US" altLang="en-US" sz="1600" dirty="0">
              <a:solidFill>
                <a:schemeClr val="tx1"/>
              </a:solidFill>
              <a:latin typeface="Helvetica Light" pitchFamily="-84" charset="0"/>
              <a:ea typeface="MS PGothic" pitchFamily="34" charset="-128"/>
              <a:sym typeface="Helvetica Light" pitchFamily="-84" charset="0"/>
            </a:endParaRPr>
          </a:p>
          <a:p>
            <a:pPr eaLnBrk="1" hangingPunct="1"/>
            <a:r>
              <a:rPr lang="en-US" altLang="en-US" sz="1600" dirty="0">
                <a:solidFill>
                  <a:schemeClr val="tx1"/>
                </a:solidFill>
                <a:latin typeface="Helvetica Light" pitchFamily="-84" charset="0"/>
                <a:ea typeface="MS PGothic" pitchFamily="34" charset="-128"/>
                <a:sym typeface="Helvetica Light" pitchFamily="-84" charset="0"/>
              </a:rPr>
              <a:t>E: She is shown to be immature when she says </a:t>
            </a:r>
            <a:r>
              <a:rPr lang="ja-JP" altLang="en-US" sz="1600" dirty="0">
                <a:solidFill>
                  <a:schemeClr val="tx1"/>
                </a:solidFill>
                <a:latin typeface="Arial" pitchFamily="34" charset="0"/>
                <a:ea typeface="MS PGothic" pitchFamily="34" charset="-128"/>
                <a:sym typeface="Helvetica Light" pitchFamily="-84" charset="0"/>
              </a:rPr>
              <a:t>‘</a:t>
            </a:r>
            <a:r>
              <a:rPr lang="en-US" altLang="ja-JP" sz="1600" dirty="0">
                <a:solidFill>
                  <a:schemeClr val="tx1"/>
                </a:solidFill>
                <a:latin typeface="Helvetica Light" pitchFamily="-84" charset="0"/>
                <a:ea typeface="MS PGothic" pitchFamily="34" charset="-128"/>
                <a:sym typeface="Helvetica Light" pitchFamily="-84" charset="0"/>
              </a:rPr>
              <a:t>Oh sorry Daddy. Actually I was listening.</a:t>
            </a:r>
            <a:r>
              <a:rPr lang="ja-JP" altLang="en-US" sz="1600" dirty="0">
                <a:solidFill>
                  <a:schemeClr val="tx1"/>
                </a:solidFill>
                <a:latin typeface="Arial" pitchFamily="34" charset="0"/>
                <a:ea typeface="MS PGothic" pitchFamily="34" charset="-128"/>
                <a:sym typeface="Helvetica Light" pitchFamily="-84" charset="0"/>
              </a:rPr>
              <a:t>’</a:t>
            </a:r>
            <a:endParaRPr lang="en-US" altLang="ja-JP" sz="1600" dirty="0">
              <a:solidFill>
                <a:schemeClr val="tx1"/>
              </a:solidFill>
              <a:latin typeface="Helvetica Light" pitchFamily="-84" charset="0"/>
              <a:ea typeface="MS PGothic" pitchFamily="34" charset="-128"/>
              <a:sym typeface="Helvetica Light" pitchFamily="-84" charset="0"/>
            </a:endParaRPr>
          </a:p>
          <a:p>
            <a:pPr eaLnBrk="1" hangingPunct="1"/>
            <a:endParaRPr lang="en-US" altLang="en-US" sz="1600" dirty="0">
              <a:solidFill>
                <a:schemeClr val="tx1"/>
              </a:solidFill>
              <a:latin typeface="Helvetica Light" pitchFamily="-84" charset="0"/>
              <a:ea typeface="MS PGothic" pitchFamily="34" charset="-128"/>
              <a:sym typeface="Helvetica Light" pitchFamily="-84" charset="0"/>
            </a:endParaRPr>
          </a:p>
          <a:p>
            <a:pPr eaLnBrk="1" hangingPunct="1"/>
            <a:r>
              <a:rPr lang="en-US" altLang="en-US" sz="1600" dirty="0" smtClean="0">
                <a:solidFill>
                  <a:schemeClr val="tx1"/>
                </a:solidFill>
                <a:latin typeface="Helvetica Light" pitchFamily="-84" charset="0"/>
                <a:ea typeface="MS PGothic" pitchFamily="34" charset="-128"/>
                <a:sym typeface="Helvetica Light" pitchFamily="-84" charset="0"/>
              </a:rPr>
              <a:t>ZI: </a:t>
            </a:r>
            <a:r>
              <a:rPr lang="en-US" altLang="en-US" sz="1600" dirty="0">
                <a:solidFill>
                  <a:schemeClr val="tx1"/>
                </a:solidFill>
                <a:latin typeface="Helvetica Light" pitchFamily="-84" charset="0"/>
                <a:ea typeface="MS PGothic" pitchFamily="34" charset="-128"/>
                <a:sym typeface="Helvetica Light" pitchFamily="-84" charset="0"/>
              </a:rPr>
              <a:t>This quotation shows that Sheila is an immature character because she refers to her father as </a:t>
            </a:r>
            <a:r>
              <a:rPr lang="ja-JP" altLang="en-US" sz="1600" dirty="0">
                <a:solidFill>
                  <a:schemeClr val="tx1"/>
                </a:solidFill>
                <a:latin typeface="Arial" pitchFamily="34" charset="0"/>
                <a:ea typeface="MS PGothic" pitchFamily="34" charset="-128"/>
                <a:sym typeface="Helvetica Light" pitchFamily="-84" charset="0"/>
              </a:rPr>
              <a:t>‘</a:t>
            </a:r>
            <a:r>
              <a:rPr lang="en-US" altLang="ja-JP" sz="1600" dirty="0">
                <a:solidFill>
                  <a:schemeClr val="tx1"/>
                </a:solidFill>
                <a:latin typeface="Helvetica Light" pitchFamily="-84" charset="0"/>
                <a:ea typeface="MS PGothic" pitchFamily="34" charset="-128"/>
                <a:sym typeface="Helvetica Light" pitchFamily="-84" charset="0"/>
              </a:rPr>
              <a:t>daddy</a:t>
            </a:r>
            <a:r>
              <a:rPr lang="ja-JP" altLang="en-US" sz="1600" dirty="0">
                <a:solidFill>
                  <a:schemeClr val="tx1"/>
                </a:solidFill>
                <a:latin typeface="Arial" pitchFamily="34" charset="0"/>
                <a:ea typeface="MS PGothic" pitchFamily="34" charset="-128"/>
                <a:sym typeface="Helvetica Light" pitchFamily="-84" charset="0"/>
              </a:rPr>
              <a:t>’</a:t>
            </a:r>
            <a:r>
              <a:rPr lang="en-US" altLang="ja-JP" sz="1600" dirty="0">
                <a:solidFill>
                  <a:schemeClr val="tx1"/>
                </a:solidFill>
                <a:latin typeface="Helvetica Light" pitchFamily="-84" charset="0"/>
                <a:ea typeface="MS PGothic" pitchFamily="34" charset="-128"/>
                <a:sym typeface="Helvetica Light" pitchFamily="-84" charset="0"/>
              </a:rPr>
              <a:t> and speaks in a childish manner. This quotation also shows her to be immature because she is easily distracted by her engagement ring and has to be reminded to listen to her father. </a:t>
            </a:r>
          </a:p>
          <a:p>
            <a:pPr eaLnBrk="1" hangingPunct="1"/>
            <a:endParaRPr lang="en-US" altLang="en-US" sz="1600" dirty="0">
              <a:solidFill>
                <a:schemeClr val="tx1"/>
              </a:solidFill>
              <a:latin typeface="Helvetica Light" pitchFamily="-84" charset="0"/>
              <a:ea typeface="MS PGothic" pitchFamily="34" charset="-128"/>
              <a:sym typeface="Helvetica Light" pitchFamily="-84" charset="0"/>
            </a:endParaRPr>
          </a:p>
          <a:p>
            <a:pPr eaLnBrk="1" hangingPunct="1"/>
            <a:r>
              <a:rPr lang="en-US" altLang="en-US" sz="1600" dirty="0" smtClean="0">
                <a:solidFill>
                  <a:schemeClr val="tx1"/>
                </a:solidFill>
                <a:latin typeface="Helvetica Light" pitchFamily="-84" charset="0"/>
                <a:ea typeface="MS PGothic" pitchFamily="34" charset="-128"/>
                <a:sym typeface="Helvetica Light" pitchFamily="-84" charset="0"/>
              </a:rPr>
              <a:t>ZI: </a:t>
            </a:r>
            <a:r>
              <a:rPr lang="en-US" altLang="en-US" sz="1600" dirty="0">
                <a:solidFill>
                  <a:schemeClr val="tx1"/>
                </a:solidFill>
                <a:latin typeface="Helvetica Light" pitchFamily="-84" charset="0"/>
                <a:ea typeface="MS PGothic" pitchFamily="34" charset="-128"/>
                <a:sym typeface="Helvetica Light" pitchFamily="-84" charset="0"/>
              </a:rPr>
              <a:t>The connotations of the word </a:t>
            </a:r>
            <a:r>
              <a:rPr lang="ja-JP" altLang="en-US" sz="1600" dirty="0">
                <a:solidFill>
                  <a:schemeClr val="tx1"/>
                </a:solidFill>
                <a:latin typeface="Arial" pitchFamily="34" charset="0"/>
                <a:ea typeface="MS PGothic" pitchFamily="34" charset="-128"/>
                <a:sym typeface="Helvetica Light" pitchFamily="-84" charset="0"/>
              </a:rPr>
              <a:t>‘</a:t>
            </a:r>
            <a:r>
              <a:rPr lang="en-US" altLang="ja-JP" sz="1600" dirty="0">
                <a:solidFill>
                  <a:schemeClr val="tx1"/>
                </a:solidFill>
                <a:latin typeface="Helvetica Light" pitchFamily="-84" charset="0"/>
                <a:ea typeface="MS PGothic" pitchFamily="34" charset="-128"/>
                <a:sym typeface="Helvetica Light" pitchFamily="-84" charset="0"/>
              </a:rPr>
              <a:t>daddy</a:t>
            </a:r>
            <a:r>
              <a:rPr lang="ja-JP" altLang="en-US" sz="1600" dirty="0">
                <a:solidFill>
                  <a:schemeClr val="tx1"/>
                </a:solidFill>
                <a:latin typeface="Arial" pitchFamily="34" charset="0"/>
                <a:ea typeface="MS PGothic" pitchFamily="34" charset="-128"/>
                <a:sym typeface="Helvetica Light" pitchFamily="-84" charset="0"/>
              </a:rPr>
              <a:t>’</a:t>
            </a:r>
            <a:r>
              <a:rPr lang="en-US" altLang="ja-JP" sz="1600" dirty="0">
                <a:solidFill>
                  <a:schemeClr val="tx1"/>
                </a:solidFill>
                <a:latin typeface="Helvetica Light" pitchFamily="-84" charset="0"/>
                <a:ea typeface="MS PGothic" pitchFamily="34" charset="-128"/>
                <a:sym typeface="Helvetica Light" pitchFamily="-84" charset="0"/>
              </a:rPr>
              <a:t> are childish, baby and irresponsible. These </a:t>
            </a:r>
            <a:r>
              <a:rPr lang="en-US" altLang="ja-JP" sz="1600" dirty="0" err="1">
                <a:solidFill>
                  <a:schemeClr val="tx1"/>
                </a:solidFill>
                <a:latin typeface="Helvetica Light" pitchFamily="-84" charset="0"/>
                <a:ea typeface="MS PGothic" pitchFamily="34" charset="-128"/>
                <a:sym typeface="Helvetica Light" pitchFamily="-84" charset="0"/>
              </a:rPr>
              <a:t>emphasise</a:t>
            </a:r>
            <a:r>
              <a:rPr lang="en-US" altLang="ja-JP" sz="1600" dirty="0">
                <a:solidFill>
                  <a:schemeClr val="tx1"/>
                </a:solidFill>
                <a:latin typeface="Helvetica Light" pitchFamily="-84" charset="0"/>
                <a:ea typeface="MS PGothic" pitchFamily="34" charset="-128"/>
                <a:sym typeface="Helvetica Light" pitchFamily="-84" charset="0"/>
              </a:rPr>
              <a:t> how immature Sheila is for her age. The use of the pronoun </a:t>
            </a:r>
            <a:r>
              <a:rPr lang="ja-JP" altLang="en-US" sz="1600" dirty="0">
                <a:solidFill>
                  <a:schemeClr val="tx1"/>
                </a:solidFill>
                <a:latin typeface="Arial" pitchFamily="34" charset="0"/>
                <a:ea typeface="MS PGothic" pitchFamily="34" charset="-128"/>
                <a:sym typeface="Helvetica Light" pitchFamily="-84" charset="0"/>
              </a:rPr>
              <a:t>‘</a:t>
            </a:r>
            <a:r>
              <a:rPr lang="en-US" altLang="ja-JP" sz="1600" dirty="0">
                <a:solidFill>
                  <a:schemeClr val="tx1"/>
                </a:solidFill>
                <a:latin typeface="Helvetica Light" pitchFamily="-84" charset="0"/>
                <a:ea typeface="MS PGothic" pitchFamily="34" charset="-128"/>
                <a:sym typeface="Helvetica Light" pitchFamily="-84" charset="0"/>
              </a:rPr>
              <a:t>I</a:t>
            </a:r>
            <a:r>
              <a:rPr lang="ja-JP" altLang="en-US" sz="1600" dirty="0">
                <a:solidFill>
                  <a:schemeClr val="tx1"/>
                </a:solidFill>
                <a:latin typeface="Arial" pitchFamily="34" charset="0"/>
                <a:ea typeface="MS PGothic" pitchFamily="34" charset="-128"/>
                <a:sym typeface="Helvetica Light" pitchFamily="-84" charset="0"/>
              </a:rPr>
              <a:t>’</a:t>
            </a:r>
            <a:r>
              <a:rPr lang="en-US" altLang="ja-JP" sz="1600" dirty="0">
                <a:solidFill>
                  <a:schemeClr val="tx1"/>
                </a:solidFill>
                <a:latin typeface="Helvetica Light" pitchFamily="-84" charset="0"/>
                <a:ea typeface="MS PGothic" pitchFamily="34" charset="-128"/>
                <a:sym typeface="Helvetica Light" pitchFamily="-84" charset="0"/>
              </a:rPr>
              <a:t> could also reveal that Sheila is a selfish character and is only </a:t>
            </a:r>
            <a:r>
              <a:rPr lang="en-US" altLang="ja-JP" sz="1600" dirty="0" err="1">
                <a:solidFill>
                  <a:schemeClr val="tx1"/>
                </a:solidFill>
                <a:latin typeface="Helvetica Light" pitchFamily="-84" charset="0"/>
                <a:ea typeface="MS PGothic" pitchFamily="34" charset="-128"/>
                <a:sym typeface="Helvetica Light" pitchFamily="-84" charset="0"/>
              </a:rPr>
              <a:t>focussed</a:t>
            </a:r>
            <a:r>
              <a:rPr lang="en-US" altLang="ja-JP" sz="1600" dirty="0">
                <a:solidFill>
                  <a:schemeClr val="tx1"/>
                </a:solidFill>
                <a:latin typeface="Helvetica Light" pitchFamily="-84" charset="0"/>
                <a:ea typeface="MS PGothic" pitchFamily="34" charset="-128"/>
                <a:sym typeface="Helvetica Light" pitchFamily="-84" charset="0"/>
              </a:rPr>
              <a:t> on herself and her needs. </a:t>
            </a:r>
          </a:p>
          <a:p>
            <a:pPr eaLnBrk="1" hangingPunct="1"/>
            <a:endParaRPr lang="en-US" altLang="en-US" sz="1600" dirty="0">
              <a:solidFill>
                <a:schemeClr val="tx1"/>
              </a:solidFill>
              <a:latin typeface="Helvetica Light" pitchFamily="-84" charset="0"/>
              <a:ea typeface="MS PGothic" pitchFamily="34" charset="-128"/>
              <a:sym typeface="Helvetica Light" pitchFamily="-84" charset="0"/>
            </a:endParaRPr>
          </a:p>
          <a:p>
            <a:pPr eaLnBrk="1" hangingPunct="1"/>
            <a:r>
              <a:rPr lang="en-US" altLang="en-US" sz="1600" dirty="0" smtClean="0">
                <a:solidFill>
                  <a:schemeClr val="tx1"/>
                </a:solidFill>
                <a:latin typeface="Helvetica Light" pitchFamily="-84" charset="0"/>
                <a:ea typeface="MS PGothic" pitchFamily="34" charset="-128"/>
                <a:sym typeface="Helvetica Light" pitchFamily="-84" charset="0"/>
              </a:rPr>
              <a:t>ZO: </a:t>
            </a:r>
            <a:r>
              <a:rPr lang="en-US" altLang="en-US" sz="1600" dirty="0">
                <a:solidFill>
                  <a:schemeClr val="tx1"/>
                </a:solidFill>
                <a:latin typeface="Helvetica Light" pitchFamily="-84" charset="0"/>
                <a:ea typeface="MS PGothic" pitchFamily="34" charset="-128"/>
                <a:sym typeface="Helvetica Light" pitchFamily="-84" charset="0"/>
              </a:rPr>
              <a:t>Sheila is shown to be a spoilt upper class girl living in 1912. This contrasts with the difficult lives of women who were from the lower classes developing the theme of class. Women living in this era had very little power over their own lives, women would have been controlled by their fathers and then their husbands. Sheila</a:t>
            </a:r>
            <a:r>
              <a:rPr lang="ja-JP" altLang="en-US" sz="1600" dirty="0">
                <a:solidFill>
                  <a:schemeClr val="tx1"/>
                </a:solidFill>
                <a:latin typeface="Arial" pitchFamily="34" charset="0"/>
                <a:ea typeface="MS PGothic" pitchFamily="34" charset="-128"/>
                <a:sym typeface="Helvetica Light" pitchFamily="-84" charset="0"/>
              </a:rPr>
              <a:t>’</a:t>
            </a:r>
            <a:r>
              <a:rPr lang="en-US" altLang="ja-JP" sz="1600" dirty="0">
                <a:solidFill>
                  <a:schemeClr val="tx1"/>
                </a:solidFill>
                <a:latin typeface="Helvetica Light" pitchFamily="-84" charset="0"/>
                <a:ea typeface="MS PGothic" pitchFamily="34" charset="-128"/>
                <a:sym typeface="Helvetica Light" pitchFamily="-84" charset="0"/>
              </a:rPr>
              <a:t>s immature attitude could stem from the fact that she has never had to make her own decisions and take responsibility for her actions. </a:t>
            </a:r>
            <a:endParaRPr lang="en-US" altLang="en-US" sz="1600" dirty="0">
              <a:solidFill>
                <a:schemeClr val="tx1"/>
              </a:solidFill>
              <a:latin typeface="Helvetica Light" pitchFamily="-84" charset="0"/>
              <a:ea typeface="MS PGothic" pitchFamily="34" charset="-128"/>
              <a:sym typeface="Helvetica Light" pitchFamily="-84" charset="0"/>
            </a:endParaRPr>
          </a:p>
        </p:txBody>
      </p:sp>
    </p:spTree>
    <p:custDataLst>
      <p:tags r:id="rId1"/>
    </p:custDataLst>
    <p:extLst>
      <p:ext uri="{BB962C8B-B14F-4D97-AF65-F5344CB8AC3E}">
        <p14:creationId xmlns:p14="http://schemas.microsoft.com/office/powerpoint/2010/main" val="2387429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Medal tasks to extend your thinking on Sheila</a:t>
            </a:r>
            <a:endParaRPr lang="en-GB" dirty="0"/>
          </a:p>
        </p:txBody>
      </p:sp>
      <p:sp>
        <p:nvSpPr>
          <p:cNvPr id="3" name="Content Placeholder 2"/>
          <p:cNvSpPr>
            <a:spLocks noGrp="1"/>
          </p:cNvSpPr>
          <p:nvPr>
            <p:ph idx="1"/>
          </p:nvPr>
        </p:nvSpPr>
        <p:spPr/>
        <p:txBody>
          <a:bodyPr/>
          <a:lstStyle/>
          <a:p>
            <a:r>
              <a:rPr lang="en-GB" dirty="0" smtClean="0"/>
              <a:t>Bronze: Write your own PEZZ paragraph  to explain how Sheila is presented</a:t>
            </a:r>
          </a:p>
          <a:p>
            <a:endParaRPr lang="en-GB" dirty="0"/>
          </a:p>
          <a:p>
            <a:r>
              <a:rPr lang="en-GB" dirty="0" smtClean="0"/>
              <a:t>Silver: How is the engagement ring a symbol of how Sheila changes through the play?</a:t>
            </a:r>
          </a:p>
          <a:p>
            <a:endParaRPr lang="en-GB" dirty="0"/>
          </a:p>
          <a:p>
            <a:r>
              <a:rPr lang="en-GB" dirty="0" smtClean="0"/>
              <a:t>Gold: Sheila fits into the conventions of society in 1912: to what extent do you agree?</a:t>
            </a:r>
          </a:p>
          <a:p>
            <a:endParaRPr lang="en-GB" dirty="0"/>
          </a:p>
          <a:p>
            <a:endParaRPr lang="en-GB" dirty="0"/>
          </a:p>
        </p:txBody>
      </p:sp>
    </p:spTree>
    <p:extLst>
      <p:ext uri="{BB962C8B-B14F-4D97-AF65-F5344CB8AC3E}">
        <p14:creationId xmlns:p14="http://schemas.microsoft.com/office/powerpoint/2010/main" val="2871554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Exploding a quote</a:t>
            </a:r>
            <a:endParaRPr lang="en-GB" dirty="0"/>
          </a:p>
        </p:txBody>
      </p:sp>
      <p:sp>
        <p:nvSpPr>
          <p:cNvPr id="3" name="Content Placeholder 2"/>
          <p:cNvSpPr>
            <a:spLocks noGrp="1"/>
          </p:cNvSpPr>
          <p:nvPr>
            <p:ph idx="1"/>
          </p:nvPr>
        </p:nvSpPr>
        <p:spPr>
          <a:xfrm>
            <a:off x="457200" y="2924944"/>
            <a:ext cx="8229600" cy="964704"/>
          </a:xfrm>
        </p:spPr>
        <p:txBody>
          <a:bodyPr>
            <a:normAutofit fontScale="92500"/>
          </a:bodyPr>
          <a:lstStyle/>
          <a:p>
            <a:r>
              <a:rPr lang="en-GB" dirty="0" smtClean="0">
                <a:solidFill>
                  <a:srgbClr val="00B050"/>
                </a:solidFill>
              </a:rPr>
              <a:t>“These girls aren’t cheap labour – they’re people”</a:t>
            </a:r>
            <a:endParaRPr lang="en-GB" dirty="0">
              <a:solidFill>
                <a:srgbClr val="00B050"/>
              </a:solidFill>
            </a:endParaRPr>
          </a:p>
        </p:txBody>
      </p:sp>
      <p:sp>
        <p:nvSpPr>
          <p:cNvPr id="4" name="TextBox 3"/>
          <p:cNvSpPr txBox="1"/>
          <p:nvPr/>
        </p:nvSpPr>
        <p:spPr>
          <a:xfrm>
            <a:off x="457200" y="1801959"/>
            <a:ext cx="3816424" cy="369332"/>
          </a:xfrm>
          <a:prstGeom prst="rect">
            <a:avLst/>
          </a:prstGeom>
          <a:noFill/>
        </p:spPr>
        <p:txBody>
          <a:bodyPr wrap="square" rtlCol="0">
            <a:spAutoFit/>
          </a:bodyPr>
          <a:lstStyle/>
          <a:p>
            <a:r>
              <a:rPr lang="en-GB" dirty="0" smtClean="0"/>
              <a:t>All: What is this quote about?</a:t>
            </a:r>
            <a:endParaRPr lang="en-GB" dirty="0"/>
          </a:p>
        </p:txBody>
      </p:sp>
      <p:sp>
        <p:nvSpPr>
          <p:cNvPr id="5" name="TextBox 4"/>
          <p:cNvSpPr txBox="1"/>
          <p:nvPr/>
        </p:nvSpPr>
        <p:spPr>
          <a:xfrm>
            <a:off x="4870376" y="1801959"/>
            <a:ext cx="3816424" cy="646331"/>
          </a:xfrm>
          <a:prstGeom prst="rect">
            <a:avLst/>
          </a:prstGeom>
          <a:noFill/>
        </p:spPr>
        <p:txBody>
          <a:bodyPr wrap="square" rtlCol="0">
            <a:spAutoFit/>
          </a:bodyPr>
          <a:lstStyle/>
          <a:p>
            <a:r>
              <a:rPr lang="en-GB" dirty="0" smtClean="0"/>
              <a:t>B: What does this show about her character?</a:t>
            </a:r>
            <a:endParaRPr lang="en-GB" dirty="0"/>
          </a:p>
        </p:txBody>
      </p:sp>
      <p:sp>
        <p:nvSpPr>
          <p:cNvPr id="6" name="TextBox 5"/>
          <p:cNvSpPr txBox="1"/>
          <p:nvPr/>
        </p:nvSpPr>
        <p:spPr>
          <a:xfrm>
            <a:off x="457200" y="4366302"/>
            <a:ext cx="3816424" cy="923330"/>
          </a:xfrm>
          <a:prstGeom prst="rect">
            <a:avLst/>
          </a:prstGeom>
          <a:noFill/>
        </p:spPr>
        <p:txBody>
          <a:bodyPr wrap="square" rtlCol="0">
            <a:spAutoFit/>
          </a:bodyPr>
          <a:lstStyle/>
          <a:p>
            <a:r>
              <a:rPr lang="en-GB" dirty="0" smtClean="0"/>
              <a:t>S: What does the adjective ‘cheap’ suggest about the working girls in the factory?</a:t>
            </a:r>
            <a:endParaRPr lang="en-GB" dirty="0"/>
          </a:p>
        </p:txBody>
      </p:sp>
      <p:sp>
        <p:nvSpPr>
          <p:cNvPr id="7" name="TextBox 6"/>
          <p:cNvSpPr txBox="1"/>
          <p:nvPr/>
        </p:nvSpPr>
        <p:spPr>
          <a:xfrm>
            <a:off x="5148064" y="4366302"/>
            <a:ext cx="3816424" cy="923330"/>
          </a:xfrm>
          <a:prstGeom prst="rect">
            <a:avLst/>
          </a:prstGeom>
          <a:noFill/>
        </p:spPr>
        <p:txBody>
          <a:bodyPr wrap="square" rtlCol="0">
            <a:spAutoFit/>
          </a:bodyPr>
          <a:lstStyle/>
          <a:p>
            <a:r>
              <a:rPr lang="en-GB" dirty="0" smtClean="0"/>
              <a:t>G: How does the use of ‘girls’ contradict the point she is trying </a:t>
            </a:r>
            <a:r>
              <a:rPr lang="en-GB" smtClean="0"/>
              <a:t>to make here?</a:t>
            </a:r>
            <a:endParaRPr lang="en-GB" dirty="0"/>
          </a:p>
        </p:txBody>
      </p:sp>
    </p:spTree>
    <p:extLst>
      <p:ext uri="{BB962C8B-B14F-4D97-AF65-F5344CB8AC3E}">
        <p14:creationId xmlns:p14="http://schemas.microsoft.com/office/powerpoint/2010/main" val="3388992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MRS BIRLING</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8672" y="474345"/>
            <a:ext cx="2343472" cy="5909310"/>
          </a:xfrm>
          <a:prstGeom prst="rect">
            <a:avLst/>
          </a:prstGeom>
          <a:noFill/>
        </p:spPr>
        <p:txBody>
          <a:bodyPr wrap="square" rtlCol="0">
            <a:spAutoFit/>
          </a:bodyPr>
          <a:lstStyle/>
          <a:p>
            <a:r>
              <a:rPr lang="en-GB" dirty="0" smtClean="0"/>
              <a:t>Arrogant</a:t>
            </a:r>
          </a:p>
          <a:p>
            <a:endParaRPr lang="en-GB" dirty="0"/>
          </a:p>
          <a:p>
            <a:r>
              <a:rPr lang="en-GB" dirty="0" smtClean="0"/>
              <a:t>Superior</a:t>
            </a:r>
          </a:p>
          <a:p>
            <a:endParaRPr lang="en-GB" dirty="0"/>
          </a:p>
          <a:p>
            <a:r>
              <a:rPr lang="en-GB" dirty="0" smtClean="0"/>
              <a:t>Ignorant</a:t>
            </a:r>
          </a:p>
          <a:p>
            <a:endParaRPr lang="en-GB" dirty="0"/>
          </a:p>
          <a:p>
            <a:r>
              <a:rPr lang="en-GB" dirty="0" smtClean="0"/>
              <a:t>Proud</a:t>
            </a:r>
          </a:p>
          <a:p>
            <a:endParaRPr lang="en-GB" dirty="0"/>
          </a:p>
          <a:p>
            <a:r>
              <a:rPr lang="en-GB" dirty="0" smtClean="0"/>
              <a:t>Powerful</a:t>
            </a:r>
          </a:p>
          <a:p>
            <a:endParaRPr lang="en-GB" dirty="0"/>
          </a:p>
          <a:p>
            <a:r>
              <a:rPr lang="en-GB" dirty="0" smtClean="0"/>
              <a:t>Conceited</a:t>
            </a:r>
          </a:p>
          <a:p>
            <a:endParaRPr lang="en-GB" dirty="0"/>
          </a:p>
          <a:p>
            <a:r>
              <a:rPr lang="en-GB" dirty="0" smtClean="0"/>
              <a:t>Prejudiced</a:t>
            </a:r>
          </a:p>
          <a:p>
            <a:endParaRPr lang="en-GB" dirty="0"/>
          </a:p>
          <a:p>
            <a:r>
              <a:rPr lang="en-GB" dirty="0" smtClean="0"/>
              <a:t>Confident</a:t>
            </a:r>
          </a:p>
          <a:p>
            <a:endParaRPr lang="en-GB" dirty="0"/>
          </a:p>
          <a:p>
            <a:r>
              <a:rPr lang="en-GB" dirty="0" smtClean="0"/>
              <a:t>Traditional</a:t>
            </a:r>
          </a:p>
          <a:p>
            <a:endParaRPr lang="en-GB" dirty="0"/>
          </a:p>
          <a:p>
            <a:r>
              <a:rPr lang="en-GB" dirty="0" smtClean="0"/>
              <a:t>Victim</a:t>
            </a:r>
          </a:p>
          <a:p>
            <a:endParaRPr lang="en-GB" dirty="0" smtClean="0"/>
          </a:p>
          <a:p>
            <a:endParaRPr lang="en-GB" dirty="0"/>
          </a:p>
        </p:txBody>
      </p:sp>
      <p:sp>
        <p:nvSpPr>
          <p:cNvPr id="5" name="TextBox 4"/>
          <p:cNvSpPr txBox="1"/>
          <p:nvPr/>
        </p:nvSpPr>
        <p:spPr>
          <a:xfrm>
            <a:off x="6660232" y="474345"/>
            <a:ext cx="2343472" cy="1477328"/>
          </a:xfrm>
          <a:prstGeom prst="rect">
            <a:avLst/>
          </a:prstGeom>
          <a:noFill/>
        </p:spPr>
        <p:txBody>
          <a:bodyPr wrap="square" rtlCol="0">
            <a:spAutoFit/>
          </a:bodyPr>
          <a:lstStyle/>
          <a:p>
            <a:r>
              <a:rPr lang="en-GB" dirty="0" err="1" smtClean="0"/>
              <a:t>Unrepenting</a:t>
            </a:r>
            <a:endParaRPr lang="en-GB" dirty="0" smtClean="0"/>
          </a:p>
          <a:p>
            <a:endParaRPr lang="en-GB" dirty="0"/>
          </a:p>
          <a:p>
            <a:r>
              <a:rPr lang="en-GB" dirty="0" smtClean="0"/>
              <a:t>Judgemental</a:t>
            </a:r>
          </a:p>
          <a:p>
            <a:endParaRPr lang="en-GB" dirty="0"/>
          </a:p>
          <a:p>
            <a:r>
              <a:rPr lang="en-GB" dirty="0" smtClean="0"/>
              <a:t>Unremorseful</a:t>
            </a:r>
          </a:p>
        </p:txBody>
      </p:sp>
    </p:spTree>
    <p:custDataLst>
      <p:tags r:id="rId1"/>
    </p:custDataLst>
    <p:extLst>
      <p:ext uri="{BB962C8B-B14F-4D97-AF65-F5344CB8AC3E}">
        <p14:creationId xmlns:p14="http://schemas.microsoft.com/office/powerpoint/2010/main" val="3639444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a:xfrm>
            <a:off x="745736" y="250771"/>
            <a:ext cx="7706320" cy="696516"/>
          </a:xfrm>
          <a:ln w="12700">
            <a:solidFill>
              <a:srgbClr val="66B132"/>
            </a:solidFill>
            <a:miter lim="800000"/>
            <a:headEnd/>
            <a:tailEnd/>
          </a:ln>
        </p:spPr>
        <p:txBody>
          <a:bodyPr>
            <a:normAutofit/>
          </a:bodyPr>
          <a:lstStyle/>
          <a:p>
            <a:pPr marL="0" indent="0"/>
            <a:r>
              <a:rPr lang="en-US" altLang="en-US" sz="2000" u="sng" dirty="0" smtClean="0">
                <a:latin typeface="Helvetica Light" pitchFamily="-84" charset="0"/>
                <a:sym typeface="Helvetica Light" pitchFamily="-84" charset="0"/>
              </a:rPr>
              <a:t>Explore </a:t>
            </a:r>
            <a:r>
              <a:rPr lang="en-US" altLang="en-US" sz="2000" dirty="0" smtClean="0">
                <a:latin typeface="Helvetica Light" pitchFamily="-84" charset="0"/>
                <a:sym typeface="Helvetica Light" pitchFamily="-84" charset="0"/>
              </a:rPr>
              <a:t>the </a:t>
            </a:r>
            <a:r>
              <a:rPr lang="en-US" altLang="en-US" sz="2000" dirty="0">
                <a:latin typeface="Helvetica Light" pitchFamily="-84" charset="0"/>
                <a:sym typeface="Helvetica Light" pitchFamily="-84" charset="0"/>
              </a:rPr>
              <a:t>audience</a:t>
            </a:r>
            <a:r>
              <a:rPr lang="ja-JP" altLang="en-US" sz="2000" dirty="0">
                <a:latin typeface="Arial" pitchFamily="34" charset="0"/>
                <a:sym typeface="Helvetica Light" pitchFamily="-84" charset="0"/>
              </a:rPr>
              <a:t>’</a:t>
            </a:r>
            <a:r>
              <a:rPr lang="en-US" altLang="ja-JP" sz="2000" dirty="0">
                <a:latin typeface="Helvetica Light" pitchFamily="-84" charset="0"/>
                <a:sym typeface="Helvetica Light" pitchFamily="-84" charset="0"/>
              </a:rPr>
              <a:t>s reaction to </a:t>
            </a:r>
            <a:r>
              <a:rPr lang="en-US" altLang="ja-JP" sz="2000" dirty="0" err="1">
                <a:latin typeface="Helvetica Light" pitchFamily="-84" charset="0"/>
                <a:sym typeface="Helvetica Light" pitchFamily="-84" charset="0"/>
              </a:rPr>
              <a:t>Mrs</a:t>
            </a:r>
            <a:r>
              <a:rPr lang="en-US" altLang="ja-JP" sz="2000" dirty="0">
                <a:latin typeface="Helvetica Light" pitchFamily="-84" charset="0"/>
                <a:sym typeface="Helvetica Light" pitchFamily="-84" charset="0"/>
              </a:rPr>
              <a:t> Birling. </a:t>
            </a:r>
            <a:endParaRPr lang="en-US" altLang="en-US" sz="2000" dirty="0">
              <a:latin typeface="Helvetica Light" pitchFamily="-84" charset="0"/>
              <a:sym typeface="Helvetica Light" pitchFamily="-84" charset="0"/>
            </a:endParaRPr>
          </a:p>
        </p:txBody>
      </p:sp>
      <p:sp>
        <p:nvSpPr>
          <p:cNvPr id="117764" name="Rectangle 6"/>
          <p:cNvSpPr>
            <a:spLocks/>
          </p:cNvSpPr>
          <p:nvPr/>
        </p:nvSpPr>
        <p:spPr bwMode="auto">
          <a:xfrm>
            <a:off x="436439" y="1895474"/>
            <a:ext cx="30905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ja-JP" altLang="en-US" sz="2000" dirty="0">
                <a:solidFill>
                  <a:schemeClr val="tx1"/>
                </a:solidFill>
                <a:latin typeface="Arial" pitchFamily="34" charset="0"/>
                <a:ea typeface="MS PGothic" pitchFamily="34" charset="-128"/>
                <a:sym typeface="Helvetica Light" pitchFamily="-84" charset="0"/>
              </a:rPr>
              <a:t>‘</a:t>
            </a:r>
            <a:r>
              <a:rPr lang="en-US" altLang="ja-JP" sz="2000" dirty="0">
                <a:solidFill>
                  <a:schemeClr val="tx1"/>
                </a:solidFill>
                <a:latin typeface="Helvetica Light" pitchFamily="-84" charset="0"/>
                <a:ea typeface="MS PGothic" pitchFamily="34" charset="-128"/>
                <a:sym typeface="Helvetica Light" pitchFamily="-84" charset="0"/>
              </a:rPr>
              <a:t>...his social </a:t>
            </a:r>
            <a:r>
              <a:rPr lang="en-US" altLang="ja-JP" sz="2000" dirty="0" smtClean="0">
                <a:solidFill>
                  <a:schemeClr val="tx1"/>
                </a:solidFill>
                <a:latin typeface="Helvetica Light" pitchFamily="-84" charset="0"/>
                <a:ea typeface="MS PGothic" pitchFamily="34" charset="-128"/>
                <a:sym typeface="Helvetica Light" pitchFamily="-84" charset="0"/>
              </a:rPr>
              <a:t>superior </a:t>
            </a:r>
            <a:r>
              <a:rPr lang="en-US" altLang="ja-JP" sz="2000" dirty="0" err="1" smtClean="0">
                <a:solidFill>
                  <a:schemeClr val="tx1"/>
                </a:solidFill>
                <a:latin typeface="Helvetica Light" pitchFamily="-84" charset="0"/>
                <a:ea typeface="MS PGothic" pitchFamily="34" charset="-128"/>
                <a:sym typeface="Helvetica Light" pitchFamily="-84" charset="0"/>
              </a:rPr>
              <a:t>pg</a:t>
            </a:r>
            <a:r>
              <a:rPr lang="en-US" altLang="ja-JP" sz="2000" dirty="0" smtClean="0">
                <a:solidFill>
                  <a:schemeClr val="tx1"/>
                </a:solidFill>
                <a:latin typeface="Helvetica Light" pitchFamily="-84" charset="0"/>
                <a:ea typeface="MS PGothic" pitchFamily="34" charset="-128"/>
                <a:sym typeface="Helvetica Light" pitchFamily="-84" charset="0"/>
              </a:rPr>
              <a:t> 1</a:t>
            </a:r>
            <a:r>
              <a:rPr lang="ja-JP" altLang="en-US" sz="2000" dirty="0" smtClean="0">
                <a:solidFill>
                  <a:schemeClr val="tx1"/>
                </a:solidFill>
                <a:latin typeface="Arial" pitchFamily="34" charset="0"/>
                <a:ea typeface="MS PGothic" pitchFamily="34" charset="-128"/>
                <a:sym typeface="Helvetica Light" pitchFamily="-84" charset="0"/>
              </a:rPr>
              <a:t>’</a:t>
            </a:r>
            <a:endParaRPr lang="en-US" altLang="en-US" sz="2000" dirty="0">
              <a:solidFill>
                <a:schemeClr val="tx1"/>
              </a:solidFill>
              <a:latin typeface="Helvetica Light" pitchFamily="-84" charset="0"/>
              <a:ea typeface="MS PGothic" pitchFamily="34" charset="-128"/>
              <a:sym typeface="Helvetica Light" pitchFamily="-84" charset="0"/>
            </a:endParaRPr>
          </a:p>
        </p:txBody>
      </p:sp>
      <p:sp>
        <p:nvSpPr>
          <p:cNvPr id="117765" name="Rectangle 7"/>
          <p:cNvSpPr>
            <a:spLocks/>
          </p:cNvSpPr>
          <p:nvPr/>
        </p:nvSpPr>
        <p:spPr bwMode="auto">
          <a:xfrm>
            <a:off x="2153171" y="2433340"/>
            <a:ext cx="6991945" cy="84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Now Sheila don</a:t>
            </a:r>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t tease him. When you</a:t>
            </a:r>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re married you</a:t>
            </a:r>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err="1">
                <a:solidFill>
                  <a:schemeClr val="tx1"/>
                </a:solidFill>
                <a:latin typeface="Helvetica Light" pitchFamily="-84" charset="0"/>
                <a:ea typeface="MS PGothic" pitchFamily="34" charset="-128"/>
                <a:sym typeface="Helvetica Light" pitchFamily="-84" charset="0"/>
              </a:rPr>
              <a:t>ll</a:t>
            </a:r>
            <a:r>
              <a:rPr lang="en-US" altLang="ja-JP" sz="1700" dirty="0">
                <a:solidFill>
                  <a:schemeClr val="tx1"/>
                </a:solidFill>
                <a:latin typeface="Helvetica Light" pitchFamily="-84" charset="0"/>
                <a:ea typeface="MS PGothic" pitchFamily="34" charset="-128"/>
                <a:sym typeface="Helvetica Light" pitchFamily="-84" charset="0"/>
              </a:rPr>
              <a:t> </a:t>
            </a:r>
            <a:r>
              <a:rPr lang="en-US" altLang="ja-JP" sz="1700" dirty="0" err="1">
                <a:solidFill>
                  <a:schemeClr val="tx1"/>
                </a:solidFill>
                <a:latin typeface="Helvetica Light" pitchFamily="-84" charset="0"/>
                <a:ea typeface="MS PGothic" pitchFamily="34" charset="-128"/>
                <a:sym typeface="Helvetica Light" pitchFamily="-84" charset="0"/>
              </a:rPr>
              <a:t>realise</a:t>
            </a:r>
            <a:r>
              <a:rPr lang="en-US" altLang="ja-JP" sz="1700" dirty="0">
                <a:solidFill>
                  <a:schemeClr val="tx1"/>
                </a:solidFill>
                <a:latin typeface="Helvetica Light" pitchFamily="-84" charset="0"/>
                <a:ea typeface="MS PGothic" pitchFamily="34" charset="-128"/>
                <a:sym typeface="Helvetica Light" pitchFamily="-84" charset="0"/>
              </a:rPr>
              <a:t> that men with important work to do sometimes have to spend nearly all their time and energy on their business.</a:t>
            </a:r>
            <a:r>
              <a:rPr lang="ja-JP" altLang="en-US" sz="1700" dirty="0" smtClean="0">
                <a:solidFill>
                  <a:schemeClr val="tx1"/>
                </a:solidFill>
                <a:latin typeface="Arial" pitchFamily="34" charset="0"/>
                <a:ea typeface="MS PGothic" pitchFamily="34" charset="-128"/>
                <a:sym typeface="Helvetica Light" pitchFamily="-84" charset="0"/>
              </a:rPr>
              <a:t>’</a:t>
            </a:r>
            <a:r>
              <a:rPr lang="en-GB" altLang="ja-JP" sz="1700" dirty="0" err="1" smtClean="0">
                <a:solidFill>
                  <a:schemeClr val="tx1"/>
                </a:solidFill>
                <a:latin typeface="Arial" pitchFamily="34" charset="0"/>
                <a:ea typeface="MS PGothic" pitchFamily="34" charset="-128"/>
                <a:sym typeface="Helvetica Light" pitchFamily="-84" charset="0"/>
              </a:rPr>
              <a:t>pg</a:t>
            </a:r>
            <a:r>
              <a:rPr lang="en-GB" altLang="ja-JP" sz="1700" dirty="0" smtClean="0">
                <a:solidFill>
                  <a:schemeClr val="tx1"/>
                </a:solidFill>
                <a:latin typeface="Arial" pitchFamily="34" charset="0"/>
                <a:ea typeface="MS PGothic" pitchFamily="34" charset="-128"/>
                <a:sym typeface="Helvetica Light" pitchFamily="-84" charset="0"/>
              </a:rPr>
              <a:t> 3</a:t>
            </a:r>
            <a:endParaRPr lang="en-US" altLang="en-US" sz="1700" dirty="0">
              <a:solidFill>
                <a:schemeClr val="tx1"/>
              </a:solidFill>
              <a:latin typeface="Helvetica Light" pitchFamily="-84" charset="0"/>
              <a:ea typeface="MS PGothic" pitchFamily="34" charset="-128"/>
              <a:sym typeface="Helvetica Light" pitchFamily="-84" charset="0"/>
            </a:endParaRPr>
          </a:p>
        </p:txBody>
      </p:sp>
      <p:sp>
        <p:nvSpPr>
          <p:cNvPr id="117766" name="Rectangle 8"/>
          <p:cNvSpPr>
            <a:spLocks/>
          </p:cNvSpPr>
          <p:nvPr/>
        </p:nvSpPr>
        <p:spPr bwMode="auto">
          <a:xfrm>
            <a:off x="448210" y="3107219"/>
            <a:ext cx="6116836" cy="96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ja-JP" altLang="en-US" sz="1800" dirty="0">
                <a:solidFill>
                  <a:schemeClr val="tx1"/>
                </a:solidFill>
                <a:latin typeface="Arial" pitchFamily="34" charset="0"/>
                <a:ea typeface="MS PGothic" pitchFamily="34" charset="-128"/>
                <a:sym typeface="Helvetica Light" pitchFamily="-84" charset="0"/>
              </a:rPr>
              <a:t>‘</a:t>
            </a:r>
            <a:r>
              <a:rPr lang="en-US" altLang="ja-JP" sz="1800" dirty="0">
                <a:solidFill>
                  <a:schemeClr val="tx1"/>
                </a:solidFill>
                <a:latin typeface="Helvetica Light" pitchFamily="-84" charset="0"/>
                <a:ea typeface="MS PGothic" pitchFamily="34" charset="-128"/>
                <a:sym typeface="Helvetica Light" pitchFamily="-84" charset="0"/>
              </a:rPr>
              <a:t>Arthur you</a:t>
            </a:r>
            <a:r>
              <a:rPr lang="ja-JP" altLang="en-US" sz="1800" dirty="0">
                <a:solidFill>
                  <a:schemeClr val="tx1"/>
                </a:solidFill>
                <a:latin typeface="Arial" pitchFamily="34" charset="0"/>
                <a:ea typeface="MS PGothic" pitchFamily="34" charset="-128"/>
                <a:sym typeface="Helvetica Light" pitchFamily="-84" charset="0"/>
              </a:rPr>
              <a:t>’</a:t>
            </a:r>
            <a:r>
              <a:rPr lang="en-US" altLang="ja-JP" sz="1800" dirty="0">
                <a:solidFill>
                  <a:schemeClr val="tx1"/>
                </a:solidFill>
                <a:latin typeface="Helvetica Light" pitchFamily="-84" charset="0"/>
                <a:ea typeface="MS PGothic" pitchFamily="34" charset="-128"/>
                <a:sym typeface="Helvetica Light" pitchFamily="-84" charset="0"/>
              </a:rPr>
              <a:t>re not supposed to say such </a:t>
            </a:r>
            <a:r>
              <a:rPr lang="en-US" altLang="ja-JP" sz="1800" dirty="0" smtClean="0">
                <a:solidFill>
                  <a:schemeClr val="tx1"/>
                </a:solidFill>
                <a:latin typeface="Helvetica Light" pitchFamily="-84" charset="0"/>
                <a:ea typeface="MS PGothic" pitchFamily="34" charset="-128"/>
                <a:sym typeface="Helvetica Light" pitchFamily="-84" charset="0"/>
              </a:rPr>
              <a:t>things  pg2.</a:t>
            </a:r>
            <a:r>
              <a:rPr lang="ja-JP" altLang="en-US" sz="1800" dirty="0">
                <a:solidFill>
                  <a:schemeClr val="tx1"/>
                </a:solidFill>
                <a:latin typeface="Arial" pitchFamily="34" charset="0"/>
                <a:ea typeface="MS PGothic" pitchFamily="34" charset="-128"/>
                <a:sym typeface="Helvetica Light" pitchFamily="-84" charset="0"/>
              </a:rPr>
              <a:t>’</a:t>
            </a:r>
            <a:endParaRPr lang="en-US" altLang="en-US" sz="1800" dirty="0">
              <a:solidFill>
                <a:schemeClr val="tx1"/>
              </a:solidFill>
              <a:latin typeface="Helvetica Light" pitchFamily="-84" charset="0"/>
              <a:ea typeface="MS PGothic" pitchFamily="34" charset="-128"/>
              <a:sym typeface="Helvetica Light" pitchFamily="-84" charset="0"/>
            </a:endParaRPr>
          </a:p>
        </p:txBody>
      </p:sp>
      <p:sp>
        <p:nvSpPr>
          <p:cNvPr id="2" name="TextBox 1"/>
          <p:cNvSpPr txBox="1"/>
          <p:nvPr/>
        </p:nvSpPr>
        <p:spPr>
          <a:xfrm>
            <a:off x="211051" y="3788271"/>
            <a:ext cx="8712968"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400" dirty="0" smtClean="0"/>
              <a:t>These quotes are all from ACT ONE</a:t>
            </a:r>
          </a:p>
          <a:p>
            <a:endParaRPr lang="en-GB" sz="2400" dirty="0" smtClean="0"/>
          </a:p>
          <a:p>
            <a:r>
              <a:rPr lang="en-GB" sz="2400" dirty="0" smtClean="0"/>
              <a:t>Bronze: How is Mrs Birling presented at the start of the play?</a:t>
            </a:r>
          </a:p>
          <a:p>
            <a:r>
              <a:rPr lang="en-GB" sz="2400" dirty="0" smtClean="0"/>
              <a:t>Silver: Analyse a quote to show what it reveals about Mrs Birling</a:t>
            </a:r>
          </a:p>
          <a:p>
            <a:r>
              <a:rPr lang="en-GB" sz="2400" dirty="0" smtClean="0"/>
              <a:t>Gold: </a:t>
            </a:r>
            <a:r>
              <a:rPr lang="en-GB" sz="2400" u="sng" dirty="0" smtClean="0"/>
              <a:t>Why</a:t>
            </a:r>
            <a:r>
              <a:rPr lang="en-GB" sz="2400" dirty="0" smtClean="0"/>
              <a:t> did Priestley present Mrs Birling this way?</a:t>
            </a:r>
          </a:p>
        </p:txBody>
      </p:sp>
      <p:sp>
        <p:nvSpPr>
          <p:cNvPr id="3" name="TextBox 2"/>
          <p:cNvSpPr txBox="1"/>
          <p:nvPr/>
        </p:nvSpPr>
        <p:spPr>
          <a:xfrm>
            <a:off x="4892726" y="1228436"/>
            <a:ext cx="3344639" cy="646331"/>
          </a:xfrm>
          <a:prstGeom prst="rect">
            <a:avLst/>
          </a:prstGeom>
          <a:noFill/>
        </p:spPr>
        <p:txBody>
          <a:bodyPr wrap="square" rtlCol="0">
            <a:spAutoFit/>
          </a:bodyPr>
          <a:lstStyle/>
          <a:p>
            <a:r>
              <a:rPr lang="en-GB" dirty="0" smtClean="0"/>
              <a:t>‘you’ll have to get used to that, just as I had’ </a:t>
            </a:r>
            <a:r>
              <a:rPr lang="en-GB" dirty="0" err="1" smtClean="0"/>
              <a:t>pg</a:t>
            </a:r>
            <a:r>
              <a:rPr lang="en-GB" dirty="0" smtClean="0"/>
              <a:t> 3</a:t>
            </a:r>
            <a:endParaRPr lang="en-GB" dirty="0"/>
          </a:p>
        </p:txBody>
      </p:sp>
    </p:spTree>
    <p:custDataLst>
      <p:tags r:id="rId1"/>
    </p:custDataLst>
    <p:extLst>
      <p:ext uri="{BB962C8B-B14F-4D97-AF65-F5344CB8AC3E}">
        <p14:creationId xmlns:p14="http://schemas.microsoft.com/office/powerpoint/2010/main" val="212522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Grp="1" noChangeArrowheads="1"/>
          </p:cNvSpPr>
          <p:nvPr>
            <p:ph type="title"/>
          </p:nvPr>
        </p:nvSpPr>
        <p:spPr>
          <a:xfrm>
            <a:off x="642938" y="71437"/>
            <a:ext cx="7849195" cy="1009055"/>
          </a:xfrm>
          <a:solidFill>
            <a:schemeClr val="accent1"/>
          </a:solidFill>
        </p:spPr>
        <p:txBody>
          <a:bodyPr/>
          <a:lstStyle/>
          <a:p>
            <a:pPr eaLnBrk="1" hangingPunct="1">
              <a:defRPr/>
            </a:pPr>
            <a:r>
              <a:rPr lang="en-US" smtClean="0">
                <a:latin typeface="Helvetica Light" charset="0"/>
                <a:cs typeface="Helvetica Light" charset="0"/>
                <a:sym typeface="Helvetica Light" charset="0"/>
              </a:rPr>
              <a:t>Changing Impressions</a:t>
            </a:r>
            <a:endParaRPr lang="en-US" smtClean="0">
              <a:latin typeface="Helvetica Light" charset="0"/>
              <a:sym typeface="Helvetica Light" charset="0"/>
            </a:endParaRPr>
          </a:p>
        </p:txBody>
      </p:sp>
      <p:sp>
        <p:nvSpPr>
          <p:cNvPr id="120834" name="Rectangle 2"/>
          <p:cNvSpPr>
            <a:spLocks/>
          </p:cNvSpPr>
          <p:nvPr/>
        </p:nvSpPr>
        <p:spPr bwMode="auto">
          <a:xfrm>
            <a:off x="303609" y="1232297"/>
            <a:ext cx="5241727" cy="84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I don</a:t>
            </a:r>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t suppose for a moment that we can understand why the girl committed suicide. Girl of that class-</a:t>
            </a:r>
            <a:r>
              <a:rPr lang="ja-JP" altLang="en-US" sz="1700" dirty="0" smtClean="0">
                <a:solidFill>
                  <a:schemeClr val="tx1"/>
                </a:solidFill>
                <a:latin typeface="Arial" pitchFamily="34" charset="0"/>
                <a:ea typeface="MS PGothic" pitchFamily="34" charset="-128"/>
                <a:sym typeface="Helvetica Light" pitchFamily="-84" charset="0"/>
              </a:rPr>
              <a:t>’ </a:t>
            </a:r>
            <a:r>
              <a:rPr lang="en-GB" altLang="ja-JP" sz="1700" dirty="0" smtClean="0">
                <a:solidFill>
                  <a:schemeClr val="tx1"/>
                </a:solidFill>
                <a:latin typeface="Arial" pitchFamily="34" charset="0"/>
                <a:ea typeface="MS PGothic" pitchFamily="34" charset="-128"/>
                <a:sym typeface="Helvetica Light" pitchFamily="-84" charset="0"/>
              </a:rPr>
              <a:t>p30</a:t>
            </a:r>
            <a:endParaRPr lang="en-US" altLang="en-US" sz="1700" dirty="0">
              <a:solidFill>
                <a:schemeClr val="tx1"/>
              </a:solidFill>
              <a:latin typeface="Helvetica Light" pitchFamily="-84" charset="0"/>
              <a:ea typeface="MS PGothic" pitchFamily="34" charset="-128"/>
              <a:sym typeface="Helvetica Light" pitchFamily="-84" charset="0"/>
            </a:endParaRPr>
          </a:p>
        </p:txBody>
      </p:sp>
      <p:sp>
        <p:nvSpPr>
          <p:cNvPr id="120835" name="Rectangle 3"/>
          <p:cNvSpPr>
            <a:spLocks/>
          </p:cNvSpPr>
          <p:nvPr/>
        </p:nvSpPr>
        <p:spPr bwMode="auto">
          <a:xfrm>
            <a:off x="6082234" y="1616274"/>
            <a:ext cx="2991445" cy="5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GB" altLang="ja-JP" sz="1700" dirty="0" smtClean="0">
                <a:solidFill>
                  <a:schemeClr val="tx1"/>
                </a:solidFill>
                <a:latin typeface="Arial" pitchFamily="34" charset="0"/>
                <a:ea typeface="MS PGothic" pitchFamily="34" charset="-128"/>
                <a:sym typeface="Helvetica Light" pitchFamily="-84" charset="0"/>
              </a:rPr>
              <a:t>‘I think you ought to go to bed’ p30</a:t>
            </a:r>
            <a:endParaRPr lang="en-US" altLang="en-US" sz="1700" dirty="0">
              <a:solidFill>
                <a:schemeClr val="tx1"/>
              </a:solidFill>
              <a:latin typeface="Helvetica Light" pitchFamily="-84" charset="0"/>
              <a:ea typeface="MS PGothic" pitchFamily="34" charset="-128"/>
              <a:sym typeface="Helvetica Light" pitchFamily="-84" charset="0"/>
            </a:endParaRPr>
          </a:p>
        </p:txBody>
      </p:sp>
      <p:sp>
        <p:nvSpPr>
          <p:cNvPr id="120836" name="Rectangle 4"/>
          <p:cNvSpPr>
            <a:spLocks/>
          </p:cNvSpPr>
          <p:nvPr/>
        </p:nvSpPr>
        <p:spPr bwMode="auto">
          <a:xfrm>
            <a:off x="358304" y="2232422"/>
            <a:ext cx="6116836" cy="51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ja-JP" altLang="en-US" sz="2000" dirty="0">
                <a:solidFill>
                  <a:schemeClr val="tx1"/>
                </a:solidFill>
                <a:latin typeface="Arial" pitchFamily="34" charset="0"/>
                <a:ea typeface="MS PGothic" pitchFamily="34" charset="-128"/>
                <a:sym typeface="Helvetica Light" pitchFamily="-84" charset="0"/>
              </a:rPr>
              <a:t>‘</a:t>
            </a:r>
            <a:r>
              <a:rPr lang="en-US" altLang="ja-JP" sz="2000" dirty="0">
                <a:solidFill>
                  <a:schemeClr val="tx1"/>
                </a:solidFill>
                <a:latin typeface="Helvetica Light" pitchFamily="-84" charset="0"/>
                <a:ea typeface="MS PGothic" pitchFamily="34" charset="-128"/>
                <a:sym typeface="Helvetica Light" pitchFamily="-84" charset="0"/>
              </a:rPr>
              <a:t>Please don</a:t>
            </a:r>
            <a:r>
              <a:rPr lang="ja-JP" altLang="en-US" sz="2000" dirty="0">
                <a:solidFill>
                  <a:schemeClr val="tx1"/>
                </a:solidFill>
                <a:latin typeface="Arial" pitchFamily="34" charset="0"/>
                <a:ea typeface="MS PGothic" pitchFamily="34" charset="-128"/>
                <a:sym typeface="Helvetica Light" pitchFamily="-84" charset="0"/>
              </a:rPr>
              <a:t>’</a:t>
            </a:r>
            <a:r>
              <a:rPr lang="en-US" altLang="ja-JP" sz="2000" dirty="0">
                <a:solidFill>
                  <a:schemeClr val="tx1"/>
                </a:solidFill>
                <a:latin typeface="Helvetica Light" pitchFamily="-84" charset="0"/>
                <a:ea typeface="MS PGothic" pitchFamily="34" charset="-128"/>
                <a:sym typeface="Helvetica Light" pitchFamily="-84" charset="0"/>
              </a:rPr>
              <a:t>t contradict me like that</a:t>
            </a:r>
            <a:r>
              <a:rPr lang="ja-JP" altLang="en-US" sz="2000" dirty="0" smtClean="0">
                <a:solidFill>
                  <a:schemeClr val="tx1"/>
                </a:solidFill>
                <a:latin typeface="Arial" pitchFamily="34" charset="0"/>
                <a:ea typeface="MS PGothic" pitchFamily="34" charset="-128"/>
                <a:sym typeface="Helvetica Light" pitchFamily="-84" charset="0"/>
              </a:rPr>
              <a:t>’ </a:t>
            </a:r>
            <a:r>
              <a:rPr lang="en-GB" altLang="ja-JP" sz="2000" dirty="0" smtClean="0">
                <a:solidFill>
                  <a:schemeClr val="tx1"/>
                </a:solidFill>
                <a:latin typeface="Arial" pitchFamily="34" charset="0"/>
                <a:ea typeface="MS PGothic" pitchFamily="34" charset="-128"/>
                <a:sym typeface="Helvetica Light" pitchFamily="-84" charset="0"/>
              </a:rPr>
              <a:t>p30</a:t>
            </a:r>
            <a:endParaRPr lang="en-US" altLang="en-US" sz="2000" dirty="0">
              <a:solidFill>
                <a:schemeClr val="tx1"/>
              </a:solidFill>
              <a:latin typeface="Helvetica Light" pitchFamily="-84" charset="0"/>
              <a:ea typeface="MS PGothic" pitchFamily="34" charset="-128"/>
              <a:sym typeface="Helvetica Light" pitchFamily="-84" charset="0"/>
            </a:endParaRPr>
          </a:p>
        </p:txBody>
      </p:sp>
      <p:sp>
        <p:nvSpPr>
          <p:cNvPr id="120838" name="Rectangle 8"/>
          <p:cNvSpPr>
            <a:spLocks/>
          </p:cNvSpPr>
          <p:nvPr/>
        </p:nvSpPr>
        <p:spPr bwMode="auto">
          <a:xfrm>
            <a:off x="2776017" y="2975965"/>
            <a:ext cx="53812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ja-JP" altLang="en-US" sz="2000" dirty="0">
                <a:solidFill>
                  <a:schemeClr val="tx1"/>
                </a:solidFill>
                <a:latin typeface="Arial" pitchFamily="34" charset="0"/>
                <a:ea typeface="MS PGothic" pitchFamily="34" charset="-128"/>
                <a:sym typeface="Helvetica Light" pitchFamily="-84" charset="0"/>
              </a:rPr>
              <a:t>‘</a:t>
            </a:r>
            <a:r>
              <a:rPr lang="en-US" altLang="ja-JP" sz="2000" dirty="0">
                <a:solidFill>
                  <a:schemeClr val="tx1"/>
                </a:solidFill>
                <a:latin typeface="Helvetica Light" pitchFamily="-84" charset="0"/>
                <a:ea typeface="MS PGothic" pitchFamily="34" charset="-128"/>
                <a:sym typeface="Helvetica Light" pitchFamily="-84" charset="0"/>
              </a:rPr>
              <a:t>But I think she only had herself to blame.</a:t>
            </a:r>
            <a:r>
              <a:rPr lang="ja-JP" altLang="en-US" sz="2000" dirty="0" smtClean="0">
                <a:solidFill>
                  <a:schemeClr val="tx1"/>
                </a:solidFill>
                <a:latin typeface="Arial" pitchFamily="34" charset="0"/>
                <a:ea typeface="MS PGothic" pitchFamily="34" charset="-128"/>
                <a:sym typeface="Helvetica Light" pitchFamily="-84" charset="0"/>
              </a:rPr>
              <a:t>’ </a:t>
            </a:r>
            <a:r>
              <a:rPr lang="en-GB" altLang="ja-JP" sz="2000" dirty="0" smtClean="0">
                <a:solidFill>
                  <a:schemeClr val="tx1"/>
                </a:solidFill>
                <a:latin typeface="Arial" pitchFamily="34" charset="0"/>
                <a:ea typeface="MS PGothic" pitchFamily="34" charset="-128"/>
                <a:sym typeface="Helvetica Light" pitchFamily="-84" charset="0"/>
              </a:rPr>
              <a:t>p43</a:t>
            </a:r>
            <a:endParaRPr lang="en-US" altLang="en-US" sz="2000" dirty="0">
              <a:solidFill>
                <a:schemeClr val="tx1"/>
              </a:solidFill>
              <a:latin typeface="Helvetica Light" pitchFamily="-84" charset="0"/>
              <a:ea typeface="MS PGothic" pitchFamily="34" charset="-128"/>
              <a:sym typeface="Helvetica Light" pitchFamily="-84" charset="0"/>
            </a:endParaRPr>
          </a:p>
        </p:txBody>
      </p:sp>
      <p:sp>
        <p:nvSpPr>
          <p:cNvPr id="120839" name="Rectangle 9"/>
          <p:cNvSpPr>
            <a:spLocks/>
          </p:cNvSpPr>
          <p:nvPr/>
        </p:nvSpPr>
        <p:spPr bwMode="auto">
          <a:xfrm>
            <a:off x="214312" y="3652242"/>
            <a:ext cx="5241727" cy="3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ja-JP" altLang="en-US" sz="1700" dirty="0" smtClean="0">
                <a:solidFill>
                  <a:schemeClr val="tx1"/>
                </a:solidFill>
                <a:latin typeface="Arial" pitchFamily="34" charset="0"/>
                <a:ea typeface="MS PGothic" pitchFamily="34" charset="-128"/>
                <a:sym typeface="Helvetica Light" pitchFamily="-84" charset="0"/>
              </a:rPr>
              <a:t>‘</a:t>
            </a:r>
            <a:r>
              <a:rPr lang="en-GB" altLang="ja-JP" sz="1700" dirty="0" smtClean="0">
                <a:solidFill>
                  <a:schemeClr val="tx1"/>
                </a:solidFill>
                <a:latin typeface="Helvetica Light" pitchFamily="-84" charset="0"/>
                <a:ea typeface="MS PGothic" pitchFamily="34" charset="-128"/>
                <a:sym typeface="Helvetica Light" pitchFamily="-84" charset="0"/>
              </a:rPr>
              <a:t>My husband was Lord mayor only two years ago’ p31</a:t>
            </a:r>
            <a:endParaRPr lang="en-US" altLang="en-US" sz="1700" dirty="0">
              <a:solidFill>
                <a:schemeClr val="tx1"/>
              </a:solidFill>
              <a:latin typeface="Helvetica Light" pitchFamily="-84" charset="0"/>
              <a:ea typeface="MS PGothic" pitchFamily="34" charset="-128"/>
              <a:sym typeface="Helvetica Light" pitchFamily="-84" charset="0"/>
            </a:endParaRPr>
          </a:p>
        </p:txBody>
      </p:sp>
      <p:sp>
        <p:nvSpPr>
          <p:cNvPr id="11" name="TextBox 10"/>
          <p:cNvSpPr txBox="1"/>
          <p:nvPr/>
        </p:nvSpPr>
        <p:spPr>
          <a:xfrm>
            <a:off x="280619" y="4185640"/>
            <a:ext cx="8712968"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400" dirty="0" smtClean="0"/>
              <a:t>These quotes are all from Act Two</a:t>
            </a:r>
          </a:p>
          <a:p>
            <a:endParaRPr lang="en-GB" sz="2400" dirty="0" smtClean="0"/>
          </a:p>
          <a:p>
            <a:r>
              <a:rPr lang="en-GB" sz="2400" dirty="0" smtClean="0"/>
              <a:t>Bronze: </a:t>
            </a:r>
            <a:r>
              <a:rPr lang="en-GB" sz="2400" dirty="0"/>
              <a:t>Analyse a quote to show what it reveals about Mrs Birling</a:t>
            </a:r>
          </a:p>
          <a:p>
            <a:r>
              <a:rPr lang="en-GB" sz="2400" dirty="0" smtClean="0"/>
              <a:t>Silver: How do our opinions of Mrs Birling fix as the play progresses?</a:t>
            </a:r>
          </a:p>
          <a:p>
            <a:r>
              <a:rPr lang="en-GB" sz="2400" dirty="0" smtClean="0"/>
              <a:t>Gold: To what extent is Mrs Birling a victim of 1912 society?</a:t>
            </a:r>
          </a:p>
        </p:txBody>
      </p:sp>
    </p:spTree>
    <p:custDataLst>
      <p:tags r:id="rId1"/>
    </p:custDataLst>
    <p:extLst>
      <p:ext uri="{BB962C8B-B14F-4D97-AF65-F5344CB8AC3E}">
        <p14:creationId xmlns:p14="http://schemas.microsoft.com/office/powerpoint/2010/main" val="1450312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Grp="1" noChangeArrowheads="1"/>
          </p:cNvSpPr>
          <p:nvPr>
            <p:ph type="title"/>
          </p:nvPr>
        </p:nvSpPr>
        <p:spPr>
          <a:xfrm>
            <a:off x="892969" y="178594"/>
            <a:ext cx="7358063" cy="1196578"/>
          </a:xfrm>
          <a:solidFill>
            <a:schemeClr val="accent1"/>
          </a:solidFill>
        </p:spPr>
        <p:txBody>
          <a:bodyPr/>
          <a:lstStyle/>
          <a:p>
            <a:pPr eaLnBrk="1" hangingPunct="1"/>
            <a:r>
              <a:rPr lang="en-US" altLang="en-US" sz="3400">
                <a:latin typeface="Helvetica Light" pitchFamily="-84" charset="0"/>
                <a:sym typeface="Helvetica Light" pitchFamily="-84" charset="0"/>
              </a:rPr>
              <a:t>How does Priestley present Mrs Birling in </a:t>
            </a:r>
            <a:r>
              <a:rPr lang="ja-JP" altLang="en-US" sz="3400">
                <a:latin typeface="Arial" pitchFamily="34" charset="0"/>
                <a:sym typeface="Helvetica Light" pitchFamily="-84" charset="0"/>
              </a:rPr>
              <a:t>‘</a:t>
            </a:r>
            <a:r>
              <a:rPr lang="en-US" altLang="ja-JP" sz="3400">
                <a:latin typeface="Helvetica Light" pitchFamily="-84" charset="0"/>
                <a:sym typeface="Helvetica Light" pitchFamily="-84" charset="0"/>
              </a:rPr>
              <a:t>An Inspector Calls</a:t>
            </a:r>
            <a:r>
              <a:rPr lang="ja-JP" altLang="en-US" sz="3400">
                <a:latin typeface="Arial" pitchFamily="34" charset="0"/>
                <a:sym typeface="Helvetica Light" pitchFamily="-84" charset="0"/>
              </a:rPr>
              <a:t>’</a:t>
            </a:r>
            <a:r>
              <a:rPr lang="en-US" altLang="ja-JP" sz="3400">
                <a:latin typeface="Helvetica Light" pitchFamily="-84" charset="0"/>
                <a:sym typeface="Helvetica Light" pitchFamily="-84" charset="0"/>
              </a:rPr>
              <a:t>?</a:t>
            </a:r>
            <a:endParaRPr lang="en-US" altLang="en-US" sz="3400">
              <a:latin typeface="Helvetica Light" pitchFamily="-84" charset="0"/>
              <a:sym typeface="Helvetica Light" pitchFamily="-84" charset="0"/>
            </a:endParaRPr>
          </a:p>
        </p:txBody>
      </p:sp>
      <p:sp>
        <p:nvSpPr>
          <p:cNvPr id="133122" name="Rectangle 2"/>
          <p:cNvSpPr>
            <a:spLocks/>
          </p:cNvSpPr>
          <p:nvPr/>
        </p:nvSpPr>
        <p:spPr bwMode="auto">
          <a:xfrm>
            <a:off x="214313" y="1567160"/>
            <a:ext cx="5000625" cy="275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800" b="1" u="sng" dirty="0">
                <a:solidFill>
                  <a:schemeClr val="tx1"/>
                </a:solidFill>
                <a:latin typeface="Helvetica" pitchFamily="-84" charset="0"/>
                <a:ea typeface="MS PGothic" pitchFamily="34" charset="-128"/>
                <a:sym typeface="Helvetica" pitchFamily="-84" charset="0"/>
              </a:rPr>
              <a:t>Timed Response. </a:t>
            </a:r>
          </a:p>
          <a:p>
            <a:pPr eaLnBrk="1" hangingPunct="1"/>
            <a:r>
              <a:rPr lang="en-US" altLang="en-US" sz="2800" dirty="0">
                <a:solidFill>
                  <a:schemeClr val="tx1"/>
                </a:solidFill>
                <a:latin typeface="Helvetica Light" pitchFamily="-84" charset="0"/>
                <a:ea typeface="MS PGothic" pitchFamily="34" charset="-128"/>
                <a:sym typeface="Helvetica Light" pitchFamily="-84" charset="0"/>
              </a:rPr>
              <a:t>You have got 25 minutes to write a response to this question. </a:t>
            </a:r>
          </a:p>
          <a:p>
            <a:pPr eaLnBrk="1" hangingPunct="1"/>
            <a:r>
              <a:rPr lang="en-US" altLang="en-US" sz="2800" b="1" dirty="0">
                <a:solidFill>
                  <a:schemeClr val="tx1"/>
                </a:solidFill>
                <a:latin typeface="Helvetica" pitchFamily="-84" charset="0"/>
                <a:ea typeface="MS PGothic" pitchFamily="34" charset="-128"/>
                <a:sym typeface="Helvetica" pitchFamily="-84" charset="0"/>
              </a:rPr>
              <a:t>This should be done in silence!</a:t>
            </a:r>
          </a:p>
        </p:txBody>
      </p:sp>
      <p:pic>
        <p:nvPicPr>
          <p:cNvPr id="13312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205" y="1383892"/>
            <a:ext cx="4068474" cy="519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3124" name="Rectangle 6"/>
          <p:cNvSpPr>
            <a:spLocks/>
          </p:cNvSpPr>
          <p:nvPr/>
        </p:nvSpPr>
        <p:spPr bwMode="auto">
          <a:xfrm>
            <a:off x="107156" y="4478238"/>
            <a:ext cx="4968613" cy="2053828"/>
          </a:xfrm>
          <a:prstGeom prst="rect">
            <a:avLst/>
          </a:prstGeom>
          <a:solidFill>
            <a:srgbClr val="D9EACA"/>
          </a:solidFill>
          <a:ln w="50800" cap="rnd">
            <a:solidFill>
              <a:schemeClr val="tx1"/>
            </a:solidFill>
            <a:prstDash val="sysDot"/>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800" b="1" u="sng">
                <a:solidFill>
                  <a:schemeClr val="tx1"/>
                </a:solidFill>
                <a:latin typeface="Helvetica" pitchFamily="-84" charset="0"/>
                <a:ea typeface="MS PGothic" pitchFamily="34" charset="-128"/>
                <a:sym typeface="Helvetica" pitchFamily="-84" charset="0"/>
              </a:rPr>
              <a:t>AO1: </a:t>
            </a:r>
            <a:r>
              <a:rPr lang="en-US" altLang="en-US" sz="1800">
                <a:solidFill>
                  <a:schemeClr val="tx1"/>
                </a:solidFill>
                <a:latin typeface="Helvetica Light" pitchFamily="-84" charset="0"/>
                <a:ea typeface="MS PGothic" pitchFamily="34" charset="-128"/>
                <a:sym typeface="Helvetica Light" pitchFamily="-84" charset="0"/>
              </a:rPr>
              <a:t>Read, understand and respond to texts. </a:t>
            </a:r>
          </a:p>
          <a:p>
            <a:pPr eaLnBrk="1" hangingPunct="1"/>
            <a:r>
              <a:rPr lang="en-US" altLang="en-US" sz="1800" b="1" u="sng">
                <a:solidFill>
                  <a:schemeClr val="tx1"/>
                </a:solidFill>
                <a:latin typeface="Helvetica" pitchFamily="-84" charset="0"/>
                <a:ea typeface="MS PGothic" pitchFamily="34" charset="-128"/>
                <a:sym typeface="Helvetica" pitchFamily="-84" charset="0"/>
              </a:rPr>
              <a:t>AO2:</a:t>
            </a:r>
            <a:r>
              <a:rPr lang="en-US" altLang="en-US" sz="1800">
                <a:solidFill>
                  <a:schemeClr val="tx1"/>
                </a:solidFill>
                <a:latin typeface="Helvetica Light" pitchFamily="-84" charset="0"/>
                <a:ea typeface="MS PGothic" pitchFamily="34" charset="-128"/>
                <a:sym typeface="Helvetica Light" pitchFamily="-84" charset="0"/>
              </a:rPr>
              <a:t> Analyse the language, structure and form used by the writer to create meanings and effects. </a:t>
            </a:r>
          </a:p>
          <a:p>
            <a:pPr eaLnBrk="1" hangingPunct="1"/>
            <a:r>
              <a:rPr lang="en-US" altLang="en-US" sz="1800" b="1" u="sng">
                <a:solidFill>
                  <a:schemeClr val="tx1"/>
                </a:solidFill>
                <a:latin typeface="Helvetica" pitchFamily="-84" charset="0"/>
                <a:ea typeface="MS PGothic" pitchFamily="34" charset="-128"/>
                <a:sym typeface="Helvetica" pitchFamily="-84" charset="0"/>
              </a:rPr>
              <a:t>AO3:</a:t>
            </a:r>
            <a:r>
              <a:rPr lang="en-US" altLang="en-US" sz="1800">
                <a:solidFill>
                  <a:schemeClr val="tx1"/>
                </a:solidFill>
                <a:latin typeface="Helvetica Light" pitchFamily="-84" charset="0"/>
                <a:ea typeface="MS PGothic" pitchFamily="34" charset="-128"/>
                <a:sym typeface="Helvetica Light" pitchFamily="-84" charset="0"/>
              </a:rPr>
              <a:t> Understanding of the relationship between a text and the context in which it was written. </a:t>
            </a:r>
          </a:p>
        </p:txBody>
      </p:sp>
      <p:sp>
        <p:nvSpPr>
          <p:cNvPr id="2" name="TextBox 1"/>
          <p:cNvSpPr txBox="1"/>
          <p:nvPr/>
        </p:nvSpPr>
        <p:spPr>
          <a:xfrm>
            <a:off x="5060288" y="1383892"/>
            <a:ext cx="3744703" cy="5262979"/>
          </a:xfrm>
          <a:prstGeom prst="rect">
            <a:avLst/>
          </a:prstGeom>
          <a:noFill/>
        </p:spPr>
        <p:txBody>
          <a:bodyPr wrap="square" rtlCol="0">
            <a:spAutoFit/>
          </a:bodyPr>
          <a:lstStyle/>
          <a:p>
            <a:r>
              <a:rPr lang="en-GB" sz="2400" dirty="0" smtClean="0"/>
              <a:t>P – How does Priestley present Mrs Birling?</a:t>
            </a:r>
          </a:p>
          <a:p>
            <a:r>
              <a:rPr lang="en-GB" sz="2400" dirty="0" smtClean="0"/>
              <a:t>E- Use a reference/quotation</a:t>
            </a:r>
          </a:p>
          <a:p>
            <a:r>
              <a:rPr lang="en-GB" sz="2400" dirty="0" smtClean="0"/>
              <a:t>ZI- How does this prove your point? What is revealed about the character?</a:t>
            </a:r>
          </a:p>
          <a:p>
            <a:r>
              <a:rPr lang="en-GB" sz="2400" dirty="0" smtClean="0"/>
              <a:t>ZI – Explore connotations/devices. Comment on the effect of the reader</a:t>
            </a:r>
          </a:p>
          <a:p>
            <a:r>
              <a:rPr lang="en-GB" sz="2400" dirty="0" smtClean="0"/>
              <a:t>ZO – Make links to context. Make links to themes. Make links to </a:t>
            </a:r>
            <a:r>
              <a:rPr lang="en-GB" sz="2400" dirty="0" err="1" smtClean="0"/>
              <a:t>Priestleys</a:t>
            </a:r>
            <a:r>
              <a:rPr lang="en-GB" sz="2400" dirty="0" smtClean="0"/>
              <a:t> message</a:t>
            </a:r>
            <a:endParaRPr lang="en-GB" sz="2400" dirty="0"/>
          </a:p>
        </p:txBody>
      </p:sp>
    </p:spTree>
    <p:custDataLst>
      <p:tags r:id="rId1"/>
    </p:custDataLst>
    <p:extLst>
      <p:ext uri="{BB962C8B-B14F-4D97-AF65-F5344CB8AC3E}">
        <p14:creationId xmlns:p14="http://schemas.microsoft.com/office/powerpoint/2010/main" val="403082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446" y="-171400"/>
            <a:ext cx="8712968" cy="4248472"/>
          </a:xfrm>
        </p:spPr>
        <p:txBody>
          <a:bodyPr>
            <a:normAutofit fontScale="47500" lnSpcReduction="20000"/>
          </a:bodyPr>
          <a:lstStyle/>
          <a:p>
            <a:pPr marL="0" indent="0">
              <a:buNone/>
            </a:pPr>
            <a:endParaRPr lang="en-GB" sz="2500" dirty="0"/>
          </a:p>
          <a:p>
            <a:r>
              <a:rPr lang="en-GB" sz="2500" b="1" dirty="0" smtClean="0"/>
              <a:t>Mrs Birling represents the Cruel </a:t>
            </a:r>
            <a:r>
              <a:rPr lang="en-GB" sz="2500" b="1" dirty="0"/>
              <a:t>Control of the Class System</a:t>
            </a:r>
            <a:endParaRPr lang="en-GB" sz="2500" dirty="0"/>
          </a:p>
          <a:p>
            <a:r>
              <a:rPr lang="en-GB" sz="2500" dirty="0"/>
              <a:t>Sybil Birling’s first impression on the audience is that she needs to be in control. This is why Birling has to encourage her to have a drink, “you must take a little tonight.” This exchange also asks us to question the power relationship in the family, which Priestley’s audience would also pick up on, as she is seated at the opposite end of the table to her husband, again symbolising how she wants control of the family.</a:t>
            </a:r>
          </a:p>
          <a:p>
            <a:r>
              <a:rPr lang="en-GB" sz="2500" dirty="0"/>
              <a:t> </a:t>
            </a:r>
          </a:p>
          <a:p>
            <a:r>
              <a:rPr lang="en-GB" sz="2500" dirty="0"/>
              <a:t>Although she agrees to have a little drink, she immediately delivers instructions to Edna. These are irrelevant in themselves, and just serve to remind everyone that she is the dominant figure in the household.</a:t>
            </a:r>
          </a:p>
          <a:p>
            <a:r>
              <a:rPr lang="en-GB" sz="2500" dirty="0"/>
              <a:t> </a:t>
            </a:r>
          </a:p>
          <a:p>
            <a:r>
              <a:rPr lang="en-GB" sz="2500" dirty="0"/>
              <a:t>This need may be because managing the household is the main way an upper-class woman can assert her authority in this patriarchal society. Alternatively, when we refer back to the opening stage directions, we realise that she has chosen to be “cold”, and Priestley does not wish us to be too sympathetic to her controlling personality.</a:t>
            </a:r>
          </a:p>
          <a:p>
            <a:r>
              <a:rPr lang="en-GB" sz="2500" dirty="0"/>
              <a:t> </a:t>
            </a:r>
          </a:p>
          <a:p>
            <a:r>
              <a:rPr lang="en-GB" sz="2500" dirty="0"/>
              <a:t>We see how mean spirited she is when she tells off her husband “reproachfully” for asking her to congratulate “cook” for the quality of dinner. Her reason, “you're not supposed to say such things” reveals her obsession with social class.</a:t>
            </a:r>
          </a:p>
          <a:p>
            <a:r>
              <a:rPr lang="en-GB" sz="2500" dirty="0"/>
              <a:t> </a:t>
            </a:r>
          </a:p>
          <a:p>
            <a:r>
              <a:rPr lang="en-GB" sz="2500" dirty="0"/>
              <a:t>Priestley uses her unpleasant personality to suggest that the class system encourages the upper classes to deny basic good manners, and treat everyone else as inferior. He wants us to dislike her immediately and, through her, dislike the social hierarchy she represents</a:t>
            </a:r>
            <a:r>
              <a:rPr lang="en-GB" sz="2500" dirty="0" smtClean="0"/>
              <a:t>.</a:t>
            </a:r>
            <a:endParaRPr lang="en-GB" sz="2500" dirty="0"/>
          </a:p>
        </p:txBody>
      </p:sp>
      <p:sp>
        <p:nvSpPr>
          <p:cNvPr id="4" name="Content Placeholder 2"/>
          <p:cNvSpPr txBox="1">
            <a:spLocks/>
          </p:cNvSpPr>
          <p:nvPr/>
        </p:nvSpPr>
        <p:spPr>
          <a:xfrm>
            <a:off x="218045" y="3429000"/>
            <a:ext cx="8712968" cy="4248472"/>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500" b="1" smtClean="0"/>
              <a:t> </a:t>
            </a:r>
            <a:endParaRPr lang="en-GB" sz="2500" smtClean="0"/>
          </a:p>
          <a:p>
            <a:r>
              <a:rPr lang="en-GB" sz="2500" b="1" smtClean="0"/>
              <a:t>Mrs Birling represents the Cruel Control of the Class System</a:t>
            </a:r>
            <a:endParaRPr lang="en-GB" sz="2500" smtClean="0"/>
          </a:p>
          <a:p>
            <a:r>
              <a:rPr lang="en-GB" sz="2500" smtClean="0"/>
              <a:t>Sybil Birling’s first impression on the audience is that she needs to be in control. This is why Birling has to encourage her to have a drink, “you must take a little tonight.” This exchange also asks us to question the power relationship in the family, which Priestley’s audience would also pick up on, as she is seated at the opposite end of the table to her husband, again symbolising how she wants control of the family.</a:t>
            </a:r>
          </a:p>
          <a:p>
            <a:r>
              <a:rPr lang="en-GB" sz="2500" smtClean="0"/>
              <a:t> </a:t>
            </a:r>
          </a:p>
          <a:p>
            <a:r>
              <a:rPr lang="en-GB" sz="2500" smtClean="0"/>
              <a:t>Although she agrees to have a little drink, she immediately delivers instructions to Edna. These are irrelevant in themselves, and just serve to remind everyone that she is the dominant figure in the household.</a:t>
            </a:r>
          </a:p>
          <a:p>
            <a:r>
              <a:rPr lang="en-GB" sz="2500" smtClean="0"/>
              <a:t> </a:t>
            </a:r>
          </a:p>
          <a:p>
            <a:r>
              <a:rPr lang="en-GB" sz="2500" smtClean="0"/>
              <a:t>This need may be because managing the household is the main way an upper-class woman can assert her authority in this patriarchal society. Alternatively, when we refer back to the opening stage directions, we realise that she has chosen to be “cold”, and Priestley does not wish us to be too sympathetic to her controlling personality.</a:t>
            </a:r>
          </a:p>
          <a:p>
            <a:r>
              <a:rPr lang="en-GB" sz="2500" smtClean="0"/>
              <a:t> </a:t>
            </a:r>
          </a:p>
          <a:p>
            <a:r>
              <a:rPr lang="en-GB" sz="2500" smtClean="0"/>
              <a:t>We see how mean spirited she is when she tells off her husband “reproachfully” for asking her to congratulate “cook” for the quality of dinner. Her reason, “you're not supposed to say such things” reveals her obsession with social class.</a:t>
            </a:r>
          </a:p>
          <a:p>
            <a:r>
              <a:rPr lang="en-GB" sz="2500" smtClean="0"/>
              <a:t> </a:t>
            </a:r>
          </a:p>
          <a:p>
            <a:r>
              <a:rPr lang="en-GB" sz="2500" smtClean="0"/>
              <a:t>Priestley uses her unpleasant personality to suggest that the class system encourages the upper classes to deny basic good manners, and treat everyone else as inferior. He wants us to dislike her immediately and, through her, dislike the social hierarchy she represents.</a:t>
            </a:r>
            <a:endParaRPr lang="en-GB" sz="2500" dirty="0"/>
          </a:p>
        </p:txBody>
      </p:sp>
    </p:spTree>
    <p:extLst>
      <p:ext uri="{BB962C8B-B14F-4D97-AF65-F5344CB8AC3E}">
        <p14:creationId xmlns:p14="http://schemas.microsoft.com/office/powerpoint/2010/main" val="2445071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INSPECTOR GOOLE</a:t>
            </a:r>
            <a:endParaRPr lang="en-GB" dirty="0"/>
          </a:p>
        </p:txBody>
      </p:sp>
      <p:pic>
        <p:nvPicPr>
          <p:cNvPr id="307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132855"/>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87132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image1.tif"/>
          <p:cNvPicPr/>
          <p:nvPr/>
        </p:nvPicPr>
        <p:blipFill>
          <a:blip r:embed="rId3">
            <a:extLst/>
          </a:blip>
          <a:stretch>
            <a:fillRect/>
          </a:stretch>
        </p:blipFill>
        <p:spPr>
          <a:xfrm>
            <a:off x="259107" y="1284688"/>
            <a:ext cx="932574" cy="1554291"/>
          </a:xfrm>
          <a:prstGeom prst="rect">
            <a:avLst/>
          </a:prstGeom>
          <a:ln w="12700">
            <a:miter lim="400000"/>
          </a:ln>
        </p:spPr>
      </p:pic>
      <p:pic>
        <p:nvPicPr>
          <p:cNvPr id="102" name="image2.tif"/>
          <p:cNvPicPr/>
          <p:nvPr/>
        </p:nvPicPr>
        <p:blipFill>
          <a:blip r:embed="rId4">
            <a:extLst/>
          </a:blip>
          <a:stretch>
            <a:fillRect/>
          </a:stretch>
        </p:blipFill>
        <p:spPr>
          <a:xfrm>
            <a:off x="295468" y="3070983"/>
            <a:ext cx="1376364" cy="1875155"/>
          </a:xfrm>
          <a:prstGeom prst="rect">
            <a:avLst/>
          </a:prstGeom>
          <a:ln w="12700">
            <a:miter lim="400000"/>
          </a:ln>
        </p:spPr>
      </p:pic>
      <p:pic>
        <p:nvPicPr>
          <p:cNvPr id="103" name="image3.tif"/>
          <p:cNvPicPr/>
          <p:nvPr/>
        </p:nvPicPr>
        <p:blipFill>
          <a:blip r:embed="rId5">
            <a:extLst/>
          </a:blip>
          <a:stretch>
            <a:fillRect/>
          </a:stretch>
        </p:blipFill>
        <p:spPr>
          <a:xfrm>
            <a:off x="361563" y="5178140"/>
            <a:ext cx="1008338" cy="1554290"/>
          </a:xfrm>
          <a:prstGeom prst="rect">
            <a:avLst/>
          </a:prstGeom>
          <a:ln w="12700">
            <a:miter lim="400000"/>
          </a:ln>
        </p:spPr>
      </p:pic>
      <p:pic>
        <p:nvPicPr>
          <p:cNvPr id="104" name="image2.png"/>
          <p:cNvPicPr/>
          <p:nvPr/>
        </p:nvPicPr>
        <p:blipFill>
          <a:blip r:embed="rId6">
            <a:extLst/>
          </a:blip>
          <a:srcRect t="8330"/>
          <a:stretch>
            <a:fillRect/>
          </a:stretch>
        </p:blipFill>
        <p:spPr>
          <a:xfrm>
            <a:off x="73573" y="31654"/>
            <a:ext cx="1376414" cy="1164693"/>
          </a:xfrm>
          <a:prstGeom prst="rect">
            <a:avLst/>
          </a:prstGeom>
          <a:ln w="12700">
            <a:miter lim="400000"/>
          </a:ln>
        </p:spPr>
      </p:pic>
      <p:sp>
        <p:nvSpPr>
          <p:cNvPr id="105" name="Shape 105"/>
          <p:cNvSpPr/>
          <p:nvPr/>
        </p:nvSpPr>
        <p:spPr>
          <a:xfrm>
            <a:off x="1488336" y="1309763"/>
            <a:ext cx="6598025" cy="353943"/>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none" lIns="0" tIns="0" rIns="0" bIns="0">
            <a:spAutoFit/>
          </a:bodyPr>
          <a:lstStyle/>
          <a:p>
            <a:pPr lvl="0"/>
            <a:r>
              <a:rPr sz="2300" dirty="0"/>
              <a:t>Bronze</a:t>
            </a:r>
            <a:r>
              <a:rPr sz="2300" dirty="0" smtClean="0"/>
              <a:t>:</a:t>
            </a:r>
            <a:r>
              <a:rPr lang="en-GB" sz="2300" dirty="0" smtClean="0"/>
              <a:t> Explain the role and portrayal of key characters</a:t>
            </a:r>
            <a:endParaRPr sz="2300" dirty="0"/>
          </a:p>
        </p:txBody>
      </p:sp>
      <p:sp>
        <p:nvSpPr>
          <p:cNvPr id="106" name="Shape 106"/>
          <p:cNvSpPr/>
          <p:nvPr/>
        </p:nvSpPr>
        <p:spPr>
          <a:xfrm>
            <a:off x="1979712" y="3070983"/>
            <a:ext cx="4971041" cy="707886"/>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none" lIns="0" tIns="0" rIns="0" bIns="0">
            <a:spAutoFit/>
          </a:bodyPr>
          <a:lstStyle>
            <a:lvl1pPr>
              <a:defRPr sz="2300"/>
            </a:lvl1pPr>
          </a:lstStyle>
          <a:p>
            <a:pPr lvl="0">
              <a:defRPr sz="1800"/>
            </a:pPr>
            <a:r>
              <a:rPr sz="2300" dirty="0" smtClean="0"/>
              <a:t>Silver:</a:t>
            </a:r>
            <a:r>
              <a:rPr lang="en-GB" sz="2300" dirty="0" smtClean="0"/>
              <a:t>Explain how quotes and actions are</a:t>
            </a:r>
          </a:p>
          <a:p>
            <a:pPr lvl="0">
              <a:defRPr sz="1800"/>
            </a:pPr>
            <a:r>
              <a:rPr lang="en-GB" sz="2300" dirty="0" smtClean="0"/>
              <a:t>used to influence our perceptions </a:t>
            </a:r>
          </a:p>
        </p:txBody>
      </p:sp>
      <p:sp>
        <p:nvSpPr>
          <p:cNvPr id="107" name="Shape 107"/>
          <p:cNvSpPr/>
          <p:nvPr/>
        </p:nvSpPr>
        <p:spPr>
          <a:xfrm>
            <a:off x="1631438" y="4914130"/>
            <a:ext cx="4722511" cy="707886"/>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none" lIns="0" tIns="0" rIns="0" bIns="0">
            <a:spAutoFit/>
          </a:bodyPr>
          <a:lstStyle/>
          <a:p>
            <a:pPr lvl="0"/>
            <a:r>
              <a:rPr sz="2300" dirty="0"/>
              <a:t>Gold</a:t>
            </a:r>
            <a:r>
              <a:rPr sz="2300" dirty="0" smtClean="0"/>
              <a:t>:</a:t>
            </a:r>
            <a:r>
              <a:rPr lang="en-GB" sz="2300" dirty="0" smtClean="0"/>
              <a:t> Analyse and explore the effect of </a:t>
            </a:r>
          </a:p>
          <a:p>
            <a:pPr lvl="0"/>
            <a:r>
              <a:rPr lang="en-GB" sz="2300" dirty="0" smtClean="0"/>
              <a:t>language on the reader</a:t>
            </a:r>
            <a:endParaRPr sz="2300" dirty="0"/>
          </a:p>
        </p:txBody>
      </p:sp>
    </p:spTree>
    <p:custDataLst>
      <p:tags r:id="rId1"/>
    </p:custDataLst>
    <p:extLst>
      <p:ext uri="{BB962C8B-B14F-4D97-AF65-F5344CB8AC3E}">
        <p14:creationId xmlns:p14="http://schemas.microsoft.com/office/powerpoint/2010/main" val="3500490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Grp="1" noChangeArrowheads="1"/>
          </p:cNvSpPr>
          <p:nvPr>
            <p:ph type="title"/>
          </p:nvPr>
        </p:nvSpPr>
        <p:spPr>
          <a:xfrm>
            <a:off x="750094" y="53578"/>
            <a:ext cx="7715250" cy="794742"/>
          </a:xfrm>
          <a:solidFill>
            <a:schemeClr val="accent1"/>
          </a:solidFill>
        </p:spPr>
        <p:txBody>
          <a:bodyPr/>
          <a:lstStyle/>
          <a:p>
            <a:pPr eaLnBrk="1" hangingPunct="1"/>
            <a:r>
              <a:rPr lang="ja-JP" altLang="en-US">
                <a:latin typeface="Arial" pitchFamily="34" charset="0"/>
                <a:sym typeface="Helvetica Light" pitchFamily="-84" charset="0"/>
              </a:rPr>
              <a:t>‘</a:t>
            </a:r>
            <a:r>
              <a:rPr lang="en-US" altLang="ja-JP">
                <a:latin typeface="Helvetica Light" pitchFamily="-84" charset="0"/>
                <a:sym typeface="Helvetica Light" pitchFamily="-84" charset="0"/>
              </a:rPr>
              <a:t>An Inspector Calls</a:t>
            </a:r>
            <a:r>
              <a:rPr lang="ja-JP" altLang="en-US">
                <a:latin typeface="Arial" pitchFamily="34" charset="0"/>
                <a:sym typeface="Helvetica Light" pitchFamily="-84" charset="0"/>
              </a:rPr>
              <a:t>’</a:t>
            </a:r>
            <a:endParaRPr lang="en-US" altLang="en-US">
              <a:latin typeface="Helvetica Light" pitchFamily="-84" charset="0"/>
              <a:sym typeface="Helvetica Light" pitchFamily="-84" charset="0"/>
            </a:endParaRPr>
          </a:p>
        </p:txBody>
      </p:sp>
      <p:sp>
        <p:nvSpPr>
          <p:cNvPr id="154626" name="Rectangle 2"/>
          <p:cNvSpPr>
            <a:spLocks noGrp="1" noChangeArrowheads="1"/>
          </p:cNvSpPr>
          <p:nvPr>
            <p:ph type="body" idx="1"/>
          </p:nvPr>
        </p:nvSpPr>
        <p:spPr>
          <a:xfrm>
            <a:off x="714375" y="884039"/>
            <a:ext cx="7974211" cy="741164"/>
          </a:xfrm>
          <a:ln w="12700">
            <a:solidFill>
              <a:srgbClr val="66B132"/>
            </a:solidFill>
            <a:miter lim="800000"/>
            <a:headEnd/>
            <a:tailEnd/>
          </a:ln>
        </p:spPr>
        <p:txBody>
          <a:bodyPr>
            <a:normAutofit fontScale="92500"/>
          </a:bodyPr>
          <a:lstStyle/>
          <a:p>
            <a:pPr marL="0" indent="0"/>
            <a:r>
              <a:rPr lang="en-US" altLang="en-US" sz="2000" u="sng">
                <a:latin typeface="Helvetica Light" pitchFamily="-84" charset="0"/>
                <a:sym typeface="Helvetica Light" pitchFamily="-84" charset="0"/>
              </a:rPr>
              <a:t>Learning Objective:</a:t>
            </a:r>
          </a:p>
          <a:p>
            <a:pPr marL="0" indent="0"/>
            <a:r>
              <a:rPr lang="en-US" altLang="en-US" sz="2000">
                <a:latin typeface="Helvetica Light" pitchFamily="-84" charset="0"/>
                <a:sym typeface="Helvetica Light" pitchFamily="-84" charset="0"/>
              </a:rPr>
              <a:t> To be able to explore the role of the Inspector in </a:t>
            </a:r>
            <a:r>
              <a:rPr lang="ja-JP" altLang="en-US" sz="2000">
                <a:latin typeface="Arial" pitchFamily="34" charset="0"/>
                <a:sym typeface="Helvetica Light" pitchFamily="-84" charset="0"/>
              </a:rPr>
              <a:t>‘</a:t>
            </a:r>
            <a:r>
              <a:rPr lang="en-US" altLang="ja-JP" sz="2000">
                <a:latin typeface="Helvetica Light" pitchFamily="-84" charset="0"/>
                <a:sym typeface="Helvetica Light" pitchFamily="-84" charset="0"/>
              </a:rPr>
              <a:t>An Inspector Calls</a:t>
            </a:r>
            <a:r>
              <a:rPr lang="ja-JP" altLang="en-US" sz="2000">
                <a:latin typeface="Arial" pitchFamily="34" charset="0"/>
                <a:sym typeface="Helvetica Light" pitchFamily="-84" charset="0"/>
              </a:rPr>
              <a:t>’</a:t>
            </a:r>
            <a:r>
              <a:rPr lang="en-US" altLang="ja-JP" sz="2000">
                <a:latin typeface="Helvetica Light" pitchFamily="-84" charset="0"/>
                <a:sym typeface="Helvetica Light" pitchFamily="-84" charset="0"/>
              </a:rPr>
              <a:t>.</a:t>
            </a:r>
            <a:endParaRPr lang="en-US" altLang="en-US" sz="2000">
              <a:latin typeface="Helvetica Light" pitchFamily="-84" charset="0"/>
              <a:sym typeface="Helvetica Light" pitchFamily="-84" charset="0"/>
            </a:endParaRPr>
          </a:p>
        </p:txBody>
      </p:sp>
      <p:sp>
        <p:nvSpPr>
          <p:cNvPr id="154628" name="Rectangle 6"/>
          <p:cNvSpPr>
            <a:spLocks/>
          </p:cNvSpPr>
          <p:nvPr/>
        </p:nvSpPr>
        <p:spPr bwMode="auto">
          <a:xfrm>
            <a:off x="114970" y="1669851"/>
            <a:ext cx="2000250" cy="1241227"/>
          </a:xfrm>
          <a:prstGeom prst="rect">
            <a:avLst/>
          </a:prstGeom>
          <a:solidFill>
            <a:srgbClr val="C0EDFE"/>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000" dirty="0">
                <a:solidFill>
                  <a:schemeClr val="tx1"/>
                </a:solidFill>
                <a:latin typeface="Helvetica Light" pitchFamily="-84" charset="0"/>
                <a:ea typeface="MS PGothic" pitchFamily="34" charset="-128"/>
                <a:sym typeface="Helvetica Light" pitchFamily="-84" charset="0"/>
              </a:rPr>
              <a:t>He creates arguments in the family. </a:t>
            </a:r>
          </a:p>
        </p:txBody>
      </p:sp>
      <p:sp>
        <p:nvSpPr>
          <p:cNvPr id="154629" name="Rectangle 7"/>
          <p:cNvSpPr>
            <a:spLocks/>
          </p:cNvSpPr>
          <p:nvPr/>
        </p:nvSpPr>
        <p:spPr bwMode="auto">
          <a:xfrm>
            <a:off x="5411390" y="1669851"/>
            <a:ext cx="3696891" cy="1225434"/>
          </a:xfrm>
          <a:prstGeom prst="rect">
            <a:avLst/>
          </a:prstGeom>
          <a:solidFill>
            <a:srgbClr val="CADBFE"/>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800" dirty="0">
                <a:solidFill>
                  <a:schemeClr val="tx1"/>
                </a:solidFill>
                <a:latin typeface="Helvetica Light" pitchFamily="-84" charset="0"/>
                <a:ea typeface="MS PGothic" pitchFamily="34" charset="-128"/>
                <a:sym typeface="Helvetica Light" pitchFamily="-84" charset="0"/>
              </a:rPr>
              <a:t>He makes the audience feel guilty about the inequalities in society and how we respond to them. </a:t>
            </a:r>
          </a:p>
        </p:txBody>
      </p:sp>
      <p:sp>
        <p:nvSpPr>
          <p:cNvPr id="154630" name="Rectangle 8"/>
          <p:cNvSpPr>
            <a:spLocks/>
          </p:cNvSpPr>
          <p:nvPr/>
        </p:nvSpPr>
        <p:spPr bwMode="auto">
          <a:xfrm>
            <a:off x="44649" y="3022699"/>
            <a:ext cx="3570759" cy="838349"/>
          </a:xfrm>
          <a:prstGeom prst="rect">
            <a:avLst/>
          </a:prstGeom>
          <a:solidFill>
            <a:srgbClr val="CFBBFE"/>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000" dirty="0">
                <a:solidFill>
                  <a:schemeClr val="tx1"/>
                </a:solidFill>
                <a:latin typeface="Helvetica Light" pitchFamily="-84" charset="0"/>
                <a:ea typeface="MS PGothic" pitchFamily="34" charset="-128"/>
                <a:sym typeface="Helvetica Light" pitchFamily="-84" charset="0"/>
              </a:rPr>
              <a:t>His role is to get information out of the family. </a:t>
            </a:r>
          </a:p>
        </p:txBody>
      </p:sp>
      <p:sp>
        <p:nvSpPr>
          <p:cNvPr id="154631" name="Rectangle 9"/>
          <p:cNvSpPr>
            <a:spLocks/>
          </p:cNvSpPr>
          <p:nvPr/>
        </p:nvSpPr>
        <p:spPr bwMode="auto">
          <a:xfrm>
            <a:off x="6170115" y="2999175"/>
            <a:ext cx="2880097" cy="1522512"/>
          </a:xfrm>
          <a:prstGeom prst="rect">
            <a:avLst/>
          </a:prstGeom>
          <a:solidFill>
            <a:srgbClr val="ECBAFE"/>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100" dirty="0">
                <a:solidFill>
                  <a:schemeClr val="tx1"/>
                </a:solidFill>
                <a:latin typeface="Helvetica Light" pitchFamily="-84" charset="0"/>
                <a:ea typeface="MS PGothic" pitchFamily="34" charset="-128"/>
                <a:sym typeface="Helvetica Light" pitchFamily="-84" charset="0"/>
              </a:rPr>
              <a:t>He seems to represent an all knowing voice of the future. </a:t>
            </a:r>
          </a:p>
        </p:txBody>
      </p:sp>
      <p:sp>
        <p:nvSpPr>
          <p:cNvPr id="154632" name="Rectangle 10"/>
          <p:cNvSpPr>
            <a:spLocks/>
          </p:cNvSpPr>
          <p:nvPr/>
        </p:nvSpPr>
        <p:spPr bwMode="auto">
          <a:xfrm>
            <a:off x="2230611" y="1657607"/>
            <a:ext cx="3098602" cy="1303734"/>
          </a:xfrm>
          <a:prstGeom prst="rect">
            <a:avLst/>
          </a:prstGeom>
          <a:solidFill>
            <a:srgbClr val="F6C7D9"/>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000">
                <a:solidFill>
                  <a:schemeClr val="tx1"/>
                </a:solidFill>
                <a:latin typeface="Helvetica Light" pitchFamily="-84" charset="0"/>
                <a:ea typeface="MS PGothic" pitchFamily="34" charset="-128"/>
                <a:sym typeface="Helvetica Light" pitchFamily="-84" charset="0"/>
              </a:rPr>
              <a:t>He creates tension: The stage directions and lighting change when he comes into the room. </a:t>
            </a:r>
          </a:p>
        </p:txBody>
      </p:sp>
      <p:sp>
        <p:nvSpPr>
          <p:cNvPr id="154635" name="Rectangle 13"/>
          <p:cNvSpPr>
            <a:spLocks/>
          </p:cNvSpPr>
          <p:nvPr/>
        </p:nvSpPr>
        <p:spPr bwMode="auto">
          <a:xfrm>
            <a:off x="3701355" y="3015950"/>
            <a:ext cx="2382813" cy="1525829"/>
          </a:xfrm>
          <a:prstGeom prst="rect">
            <a:avLst/>
          </a:prstGeom>
          <a:solidFill>
            <a:srgbClr val="FFE8CB"/>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000" dirty="0">
                <a:solidFill>
                  <a:schemeClr val="tx1"/>
                </a:solidFill>
                <a:latin typeface="Helvetica Light" pitchFamily="-84" charset="0"/>
                <a:ea typeface="MS PGothic" pitchFamily="34" charset="-128"/>
                <a:sym typeface="Helvetica Light" pitchFamily="-84" charset="0"/>
              </a:rPr>
              <a:t>He controls movement on the stage and other character</a:t>
            </a:r>
            <a:r>
              <a:rPr lang="ja-JP" altLang="en-US" sz="2000" dirty="0">
                <a:solidFill>
                  <a:schemeClr val="tx1"/>
                </a:solidFill>
                <a:latin typeface="Arial" pitchFamily="34" charset="0"/>
                <a:ea typeface="MS PGothic" pitchFamily="34" charset="-128"/>
                <a:sym typeface="Helvetica Light" pitchFamily="-84" charset="0"/>
              </a:rPr>
              <a:t>’</a:t>
            </a:r>
            <a:r>
              <a:rPr lang="en-US" altLang="ja-JP" sz="2000" dirty="0">
                <a:solidFill>
                  <a:schemeClr val="tx1"/>
                </a:solidFill>
                <a:latin typeface="Helvetica Light" pitchFamily="-84" charset="0"/>
                <a:ea typeface="MS PGothic" pitchFamily="34" charset="-128"/>
                <a:sym typeface="Helvetica Light" pitchFamily="-84" charset="0"/>
              </a:rPr>
              <a:t>s speech.</a:t>
            </a:r>
            <a:endParaRPr lang="en-US" altLang="en-US" sz="2000" dirty="0">
              <a:solidFill>
                <a:schemeClr val="tx1"/>
              </a:solidFill>
              <a:latin typeface="Helvetica Light" pitchFamily="-84" charset="0"/>
              <a:ea typeface="MS PGothic" pitchFamily="34" charset="-128"/>
              <a:sym typeface="Helvetica Light" pitchFamily="-84" charset="0"/>
            </a:endParaRPr>
          </a:p>
        </p:txBody>
      </p:sp>
      <p:sp>
        <p:nvSpPr>
          <p:cNvPr id="154636" name="Rectangle 14"/>
          <p:cNvSpPr>
            <a:spLocks/>
          </p:cNvSpPr>
          <p:nvPr/>
        </p:nvSpPr>
        <p:spPr bwMode="auto">
          <a:xfrm>
            <a:off x="3779912" y="4625578"/>
            <a:ext cx="5239073" cy="741164"/>
          </a:xfrm>
          <a:prstGeom prst="rect">
            <a:avLst/>
          </a:prstGeom>
          <a:solidFill>
            <a:srgbClr val="F6FAD3"/>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100" dirty="0">
                <a:solidFill>
                  <a:schemeClr val="tx1"/>
                </a:solidFill>
                <a:latin typeface="Helvetica Light" pitchFamily="-84" charset="0"/>
                <a:ea typeface="MS PGothic" pitchFamily="34" charset="-128"/>
                <a:sym typeface="Helvetica Light" pitchFamily="-84" charset="0"/>
              </a:rPr>
              <a:t>He brings out the other character</a:t>
            </a:r>
            <a:r>
              <a:rPr lang="ja-JP" altLang="en-US" sz="2100" dirty="0">
                <a:solidFill>
                  <a:schemeClr val="tx1"/>
                </a:solidFill>
                <a:latin typeface="Arial" pitchFamily="34" charset="0"/>
                <a:ea typeface="MS PGothic" pitchFamily="34" charset="-128"/>
                <a:sym typeface="Helvetica Light" pitchFamily="-84" charset="0"/>
              </a:rPr>
              <a:t>’</a:t>
            </a:r>
            <a:r>
              <a:rPr lang="en-US" altLang="ja-JP" sz="2100" dirty="0">
                <a:solidFill>
                  <a:schemeClr val="tx1"/>
                </a:solidFill>
                <a:latin typeface="Helvetica Light" pitchFamily="-84" charset="0"/>
                <a:ea typeface="MS PGothic" pitchFamily="34" charset="-128"/>
                <a:sym typeface="Helvetica Light" pitchFamily="-84" charset="0"/>
              </a:rPr>
              <a:t>s guilt.</a:t>
            </a:r>
            <a:endParaRPr lang="en-US" altLang="en-US" sz="2100" dirty="0">
              <a:solidFill>
                <a:schemeClr val="tx1"/>
              </a:solidFill>
              <a:latin typeface="Helvetica Light" pitchFamily="-84" charset="0"/>
              <a:ea typeface="MS PGothic" pitchFamily="34" charset="-128"/>
              <a:sym typeface="Helvetica Light" pitchFamily="-84" charset="0"/>
            </a:endParaRPr>
          </a:p>
        </p:txBody>
      </p:sp>
      <p:sp>
        <p:nvSpPr>
          <p:cNvPr id="154637" name="Rectangle 15"/>
          <p:cNvSpPr>
            <a:spLocks/>
          </p:cNvSpPr>
          <p:nvPr/>
        </p:nvSpPr>
        <p:spPr bwMode="auto">
          <a:xfrm>
            <a:off x="114970" y="3943670"/>
            <a:ext cx="3500438" cy="1423071"/>
          </a:xfrm>
          <a:prstGeom prst="rect">
            <a:avLst/>
          </a:prstGeom>
          <a:solidFill>
            <a:srgbClr val="D9EACA"/>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800">
                <a:solidFill>
                  <a:schemeClr val="tx1"/>
                </a:solidFill>
                <a:latin typeface="Helvetica Light" pitchFamily="-84" charset="0"/>
                <a:ea typeface="MS PGothic" pitchFamily="34" charset="-128"/>
                <a:sym typeface="Helvetica Light" pitchFamily="-84" charset="0"/>
              </a:rPr>
              <a:t>He provides Priestley</a:t>
            </a:r>
            <a:r>
              <a:rPr lang="ja-JP" altLang="en-US" sz="1800">
                <a:solidFill>
                  <a:schemeClr val="tx1"/>
                </a:solidFill>
                <a:latin typeface="Arial" pitchFamily="34" charset="0"/>
                <a:ea typeface="MS PGothic" pitchFamily="34" charset="-128"/>
                <a:sym typeface="Helvetica Light" pitchFamily="-84" charset="0"/>
              </a:rPr>
              <a:t>’</a:t>
            </a:r>
            <a:r>
              <a:rPr lang="en-US" altLang="ja-JP" sz="1800">
                <a:solidFill>
                  <a:schemeClr val="tx1"/>
                </a:solidFill>
                <a:latin typeface="Helvetica Light" pitchFamily="-84" charset="0"/>
                <a:ea typeface="MS PGothic" pitchFamily="34" charset="-128"/>
                <a:sym typeface="Helvetica Light" pitchFamily="-84" charset="0"/>
              </a:rPr>
              <a:t>s moral message and is Priestley</a:t>
            </a:r>
            <a:r>
              <a:rPr lang="ja-JP" altLang="en-US" sz="1800">
                <a:solidFill>
                  <a:schemeClr val="tx1"/>
                </a:solidFill>
                <a:latin typeface="Arial" pitchFamily="34" charset="0"/>
                <a:ea typeface="MS PGothic" pitchFamily="34" charset="-128"/>
                <a:sym typeface="Helvetica Light" pitchFamily="-84" charset="0"/>
              </a:rPr>
              <a:t>’</a:t>
            </a:r>
            <a:r>
              <a:rPr lang="en-US" altLang="ja-JP" sz="1800">
                <a:solidFill>
                  <a:schemeClr val="tx1"/>
                </a:solidFill>
                <a:latin typeface="Helvetica Light" pitchFamily="-84" charset="0"/>
                <a:ea typeface="MS PGothic" pitchFamily="34" charset="-128"/>
                <a:sym typeface="Helvetica Light" pitchFamily="-84" charset="0"/>
              </a:rPr>
              <a:t>s voice in the play. </a:t>
            </a:r>
            <a:endParaRPr lang="en-US" altLang="en-US" sz="1800">
              <a:solidFill>
                <a:schemeClr val="tx1"/>
              </a:solidFill>
              <a:latin typeface="Helvetica Light" pitchFamily="-84" charset="0"/>
              <a:ea typeface="MS PGothic" pitchFamily="34" charset="-128"/>
              <a:sym typeface="Helvetica Light" pitchFamily="-84" charset="0"/>
            </a:endParaRPr>
          </a:p>
        </p:txBody>
      </p:sp>
      <p:sp>
        <p:nvSpPr>
          <p:cNvPr id="2" name="TextBox 1"/>
          <p:cNvSpPr txBox="1"/>
          <p:nvPr/>
        </p:nvSpPr>
        <p:spPr>
          <a:xfrm>
            <a:off x="467544" y="5517232"/>
            <a:ext cx="7997800" cy="646331"/>
          </a:xfrm>
          <a:prstGeom prst="rect">
            <a:avLst/>
          </a:prstGeom>
          <a:noFill/>
        </p:spPr>
        <p:txBody>
          <a:bodyPr wrap="square" rtlCol="0">
            <a:spAutoFit/>
          </a:bodyPr>
          <a:lstStyle/>
          <a:p>
            <a:r>
              <a:rPr lang="en-GB" dirty="0" smtClean="0"/>
              <a:t>Choose 3 statements and find 2 quotes for each to prove they are roles of the inspector</a:t>
            </a:r>
            <a:endParaRPr lang="en-GB" dirty="0"/>
          </a:p>
        </p:txBody>
      </p:sp>
    </p:spTree>
    <p:custDataLst>
      <p:tags r:id="rId1"/>
    </p:custDataLst>
    <p:extLst>
      <p:ext uri="{BB962C8B-B14F-4D97-AF65-F5344CB8AC3E}">
        <p14:creationId xmlns:p14="http://schemas.microsoft.com/office/powerpoint/2010/main" val="313829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6"/>
          <p:cNvSpPr>
            <a:spLocks/>
          </p:cNvSpPr>
          <p:nvPr/>
        </p:nvSpPr>
        <p:spPr bwMode="auto">
          <a:xfrm>
            <a:off x="114970" y="116633"/>
            <a:ext cx="3696890" cy="558646"/>
          </a:xfrm>
          <a:prstGeom prst="rect">
            <a:avLst/>
          </a:prstGeom>
          <a:solidFill>
            <a:srgbClr val="C0EDFE"/>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600" dirty="0">
                <a:solidFill>
                  <a:schemeClr val="tx1"/>
                </a:solidFill>
                <a:latin typeface="Helvetica Light" pitchFamily="-84" charset="0"/>
                <a:ea typeface="MS PGothic" pitchFamily="34" charset="-128"/>
                <a:sym typeface="Helvetica Light" pitchFamily="-84" charset="0"/>
              </a:rPr>
              <a:t>He creates arguments in the family. </a:t>
            </a:r>
          </a:p>
        </p:txBody>
      </p:sp>
      <p:sp>
        <p:nvSpPr>
          <p:cNvPr id="154629" name="Rectangle 7"/>
          <p:cNvSpPr>
            <a:spLocks/>
          </p:cNvSpPr>
          <p:nvPr/>
        </p:nvSpPr>
        <p:spPr bwMode="auto">
          <a:xfrm>
            <a:off x="108745" y="1589473"/>
            <a:ext cx="3696891" cy="814923"/>
          </a:xfrm>
          <a:prstGeom prst="rect">
            <a:avLst/>
          </a:prstGeom>
          <a:solidFill>
            <a:srgbClr val="CADBFE"/>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600" dirty="0">
                <a:solidFill>
                  <a:schemeClr val="tx1"/>
                </a:solidFill>
                <a:latin typeface="Helvetica Light" pitchFamily="-84" charset="0"/>
                <a:ea typeface="MS PGothic" pitchFamily="34" charset="-128"/>
                <a:sym typeface="Helvetica Light" pitchFamily="-84" charset="0"/>
              </a:rPr>
              <a:t>He makes the audience feel guilty about the inequalities in society and how we respond to them. </a:t>
            </a:r>
          </a:p>
        </p:txBody>
      </p:sp>
      <p:sp>
        <p:nvSpPr>
          <p:cNvPr id="154630" name="Rectangle 8"/>
          <p:cNvSpPr>
            <a:spLocks/>
          </p:cNvSpPr>
          <p:nvPr/>
        </p:nvSpPr>
        <p:spPr bwMode="auto">
          <a:xfrm>
            <a:off x="108745" y="2470986"/>
            <a:ext cx="3651934" cy="528189"/>
          </a:xfrm>
          <a:prstGeom prst="rect">
            <a:avLst/>
          </a:prstGeom>
          <a:solidFill>
            <a:srgbClr val="CFBBFE"/>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600" dirty="0">
                <a:solidFill>
                  <a:schemeClr val="tx1"/>
                </a:solidFill>
                <a:latin typeface="Helvetica Light" pitchFamily="-84" charset="0"/>
                <a:ea typeface="MS PGothic" pitchFamily="34" charset="-128"/>
                <a:sym typeface="Helvetica Light" pitchFamily="-84" charset="0"/>
              </a:rPr>
              <a:t>His role is to get information out of the family. </a:t>
            </a:r>
          </a:p>
        </p:txBody>
      </p:sp>
      <p:sp>
        <p:nvSpPr>
          <p:cNvPr id="154631" name="Rectangle 9"/>
          <p:cNvSpPr>
            <a:spLocks/>
          </p:cNvSpPr>
          <p:nvPr/>
        </p:nvSpPr>
        <p:spPr bwMode="auto">
          <a:xfrm>
            <a:off x="123441" y="5091192"/>
            <a:ext cx="3656471" cy="750685"/>
          </a:xfrm>
          <a:prstGeom prst="rect">
            <a:avLst/>
          </a:prstGeom>
          <a:solidFill>
            <a:srgbClr val="ECBAFE"/>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600" dirty="0">
                <a:solidFill>
                  <a:schemeClr val="tx1"/>
                </a:solidFill>
                <a:latin typeface="Helvetica Light" pitchFamily="-84" charset="0"/>
                <a:ea typeface="MS PGothic" pitchFamily="34" charset="-128"/>
                <a:sym typeface="Helvetica Light" pitchFamily="-84" charset="0"/>
              </a:rPr>
              <a:t>He seems to represent an all knowing voice of the future. </a:t>
            </a:r>
          </a:p>
        </p:txBody>
      </p:sp>
      <p:sp>
        <p:nvSpPr>
          <p:cNvPr id="154632" name="Rectangle 10"/>
          <p:cNvSpPr>
            <a:spLocks/>
          </p:cNvSpPr>
          <p:nvPr/>
        </p:nvSpPr>
        <p:spPr bwMode="auto">
          <a:xfrm>
            <a:off x="114969" y="757901"/>
            <a:ext cx="3696891" cy="798891"/>
          </a:xfrm>
          <a:prstGeom prst="rect">
            <a:avLst/>
          </a:prstGeom>
          <a:solidFill>
            <a:srgbClr val="F6C7D9"/>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600">
                <a:solidFill>
                  <a:schemeClr val="tx1"/>
                </a:solidFill>
                <a:latin typeface="Helvetica Light" pitchFamily="-84" charset="0"/>
                <a:ea typeface="MS PGothic" pitchFamily="34" charset="-128"/>
                <a:sym typeface="Helvetica Light" pitchFamily="-84" charset="0"/>
              </a:rPr>
              <a:t>He creates tension: The stage directions and lighting change when he comes into the room. </a:t>
            </a:r>
          </a:p>
        </p:txBody>
      </p:sp>
      <p:sp>
        <p:nvSpPr>
          <p:cNvPr id="154635" name="Rectangle 13"/>
          <p:cNvSpPr>
            <a:spLocks/>
          </p:cNvSpPr>
          <p:nvPr/>
        </p:nvSpPr>
        <p:spPr bwMode="auto">
          <a:xfrm>
            <a:off x="123441" y="3815627"/>
            <a:ext cx="3656471" cy="662973"/>
          </a:xfrm>
          <a:prstGeom prst="rect">
            <a:avLst/>
          </a:prstGeom>
          <a:solidFill>
            <a:srgbClr val="FFE8CB"/>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600" dirty="0">
                <a:solidFill>
                  <a:schemeClr val="tx1"/>
                </a:solidFill>
                <a:latin typeface="Helvetica Light" pitchFamily="-84" charset="0"/>
                <a:ea typeface="MS PGothic" pitchFamily="34" charset="-128"/>
                <a:sym typeface="Helvetica Light" pitchFamily="-84" charset="0"/>
              </a:rPr>
              <a:t>He controls movement on the stage and other character</a:t>
            </a:r>
            <a:r>
              <a:rPr lang="ja-JP" altLang="en-US" sz="1600" dirty="0">
                <a:solidFill>
                  <a:schemeClr val="tx1"/>
                </a:solidFill>
                <a:latin typeface="Arial" pitchFamily="34" charset="0"/>
                <a:ea typeface="MS PGothic" pitchFamily="34" charset="-128"/>
                <a:sym typeface="Helvetica Light" pitchFamily="-84" charset="0"/>
              </a:rPr>
              <a:t>’</a:t>
            </a:r>
            <a:r>
              <a:rPr lang="en-US" altLang="ja-JP" sz="1600" dirty="0">
                <a:solidFill>
                  <a:schemeClr val="tx1"/>
                </a:solidFill>
                <a:latin typeface="Helvetica Light" pitchFamily="-84" charset="0"/>
                <a:ea typeface="MS PGothic" pitchFamily="34" charset="-128"/>
                <a:sym typeface="Helvetica Light" pitchFamily="-84" charset="0"/>
              </a:rPr>
              <a:t>s speech.</a:t>
            </a:r>
            <a:endParaRPr lang="en-US" altLang="en-US" sz="1600" dirty="0">
              <a:solidFill>
                <a:schemeClr val="tx1"/>
              </a:solidFill>
              <a:latin typeface="Helvetica Light" pitchFamily="-84" charset="0"/>
              <a:ea typeface="MS PGothic" pitchFamily="34" charset="-128"/>
              <a:sym typeface="Helvetica Light" pitchFamily="-84" charset="0"/>
            </a:endParaRPr>
          </a:p>
        </p:txBody>
      </p:sp>
      <p:sp>
        <p:nvSpPr>
          <p:cNvPr id="154636" name="Rectangle 14"/>
          <p:cNvSpPr>
            <a:spLocks/>
          </p:cNvSpPr>
          <p:nvPr/>
        </p:nvSpPr>
        <p:spPr bwMode="auto">
          <a:xfrm>
            <a:off x="123441" y="4529241"/>
            <a:ext cx="3682195" cy="483935"/>
          </a:xfrm>
          <a:prstGeom prst="rect">
            <a:avLst/>
          </a:prstGeom>
          <a:solidFill>
            <a:srgbClr val="F6FAD3"/>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600" dirty="0">
                <a:solidFill>
                  <a:schemeClr val="tx1"/>
                </a:solidFill>
                <a:latin typeface="Helvetica Light" pitchFamily="-84" charset="0"/>
                <a:ea typeface="MS PGothic" pitchFamily="34" charset="-128"/>
                <a:sym typeface="Helvetica Light" pitchFamily="-84" charset="0"/>
              </a:rPr>
              <a:t>He brings out the other character</a:t>
            </a:r>
            <a:r>
              <a:rPr lang="ja-JP" altLang="en-US" sz="1600" dirty="0">
                <a:solidFill>
                  <a:schemeClr val="tx1"/>
                </a:solidFill>
                <a:latin typeface="Arial" pitchFamily="34" charset="0"/>
                <a:ea typeface="MS PGothic" pitchFamily="34" charset="-128"/>
                <a:sym typeface="Helvetica Light" pitchFamily="-84" charset="0"/>
              </a:rPr>
              <a:t>’</a:t>
            </a:r>
            <a:r>
              <a:rPr lang="en-US" altLang="ja-JP" sz="1600" dirty="0">
                <a:solidFill>
                  <a:schemeClr val="tx1"/>
                </a:solidFill>
                <a:latin typeface="Helvetica Light" pitchFamily="-84" charset="0"/>
                <a:ea typeface="MS PGothic" pitchFamily="34" charset="-128"/>
                <a:sym typeface="Helvetica Light" pitchFamily="-84" charset="0"/>
              </a:rPr>
              <a:t>s guilt.</a:t>
            </a:r>
            <a:endParaRPr lang="en-US" altLang="en-US" sz="1600" dirty="0">
              <a:solidFill>
                <a:schemeClr val="tx1"/>
              </a:solidFill>
              <a:latin typeface="Helvetica Light" pitchFamily="-84" charset="0"/>
              <a:ea typeface="MS PGothic" pitchFamily="34" charset="-128"/>
              <a:sym typeface="Helvetica Light" pitchFamily="-84" charset="0"/>
            </a:endParaRPr>
          </a:p>
        </p:txBody>
      </p:sp>
      <p:sp>
        <p:nvSpPr>
          <p:cNvPr id="154637" name="Rectangle 15"/>
          <p:cNvSpPr>
            <a:spLocks/>
          </p:cNvSpPr>
          <p:nvPr/>
        </p:nvSpPr>
        <p:spPr bwMode="auto">
          <a:xfrm>
            <a:off x="95737" y="3086858"/>
            <a:ext cx="3664942" cy="630174"/>
          </a:xfrm>
          <a:prstGeom prst="rect">
            <a:avLst/>
          </a:prstGeom>
          <a:solidFill>
            <a:srgbClr val="D9EACA"/>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400" dirty="0">
                <a:solidFill>
                  <a:schemeClr val="tx1"/>
                </a:solidFill>
                <a:latin typeface="Helvetica Light" pitchFamily="-84" charset="0"/>
                <a:ea typeface="MS PGothic" pitchFamily="34" charset="-128"/>
                <a:sym typeface="Helvetica Light" pitchFamily="-84" charset="0"/>
              </a:rPr>
              <a:t>He provides Priestley</a:t>
            </a:r>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s moral message and is Priestley</a:t>
            </a:r>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s voice in the play. </a:t>
            </a:r>
            <a:endParaRPr lang="en-US" altLang="en-US" sz="1400" dirty="0">
              <a:solidFill>
                <a:schemeClr val="tx1"/>
              </a:solidFill>
              <a:latin typeface="Helvetica Light" pitchFamily="-84" charset="0"/>
              <a:ea typeface="MS PGothic" pitchFamily="34" charset="-128"/>
              <a:sym typeface="Helvetica Light" pitchFamily="-84" charset="0"/>
            </a:endParaRPr>
          </a:p>
        </p:txBody>
      </p:sp>
      <p:sp>
        <p:nvSpPr>
          <p:cNvPr id="4" name="TextBox 3"/>
          <p:cNvSpPr txBox="1"/>
          <p:nvPr/>
        </p:nvSpPr>
        <p:spPr>
          <a:xfrm>
            <a:off x="4067944" y="116633"/>
            <a:ext cx="4968552" cy="584775"/>
          </a:xfrm>
          <a:prstGeom prst="rect">
            <a:avLst/>
          </a:prstGeom>
          <a:noFill/>
        </p:spPr>
        <p:txBody>
          <a:bodyPr wrap="square" rtlCol="0">
            <a:spAutoFit/>
          </a:bodyPr>
          <a:lstStyle/>
          <a:p>
            <a:r>
              <a:rPr lang="en-GB" sz="1600" dirty="0" smtClean="0"/>
              <a:t>‘But these girls aren’t cheap labour – they’re people’</a:t>
            </a:r>
          </a:p>
          <a:p>
            <a:r>
              <a:rPr lang="en-GB" sz="1600" dirty="0" smtClean="0"/>
              <a:t>Mr Birling to Eric: Look – just keep out of this</a:t>
            </a:r>
          </a:p>
        </p:txBody>
      </p:sp>
      <p:sp>
        <p:nvSpPr>
          <p:cNvPr id="15" name="TextBox 14"/>
          <p:cNvSpPr txBox="1"/>
          <p:nvPr/>
        </p:nvSpPr>
        <p:spPr>
          <a:xfrm>
            <a:off x="3923928" y="757901"/>
            <a:ext cx="4968552" cy="584775"/>
          </a:xfrm>
          <a:prstGeom prst="rect">
            <a:avLst/>
          </a:prstGeom>
          <a:noFill/>
        </p:spPr>
        <p:txBody>
          <a:bodyPr wrap="square" rtlCol="0">
            <a:spAutoFit/>
          </a:bodyPr>
          <a:lstStyle/>
          <a:p>
            <a:r>
              <a:rPr lang="en-GB" sz="1600" dirty="0" smtClean="0"/>
              <a:t>‘Then it should be brighter and harsher’ p1</a:t>
            </a:r>
          </a:p>
          <a:p>
            <a:r>
              <a:rPr lang="en-GB" sz="1600" dirty="0" smtClean="0"/>
              <a:t>‘(with a touch of impatience)’ Mr Birling</a:t>
            </a:r>
          </a:p>
        </p:txBody>
      </p:sp>
      <p:sp>
        <p:nvSpPr>
          <p:cNvPr id="16" name="TextBox 15"/>
          <p:cNvSpPr txBox="1"/>
          <p:nvPr/>
        </p:nvSpPr>
        <p:spPr>
          <a:xfrm>
            <a:off x="4048835" y="1617710"/>
            <a:ext cx="4968552" cy="584775"/>
          </a:xfrm>
          <a:prstGeom prst="rect">
            <a:avLst/>
          </a:prstGeom>
          <a:noFill/>
        </p:spPr>
        <p:txBody>
          <a:bodyPr wrap="square" rtlCol="0">
            <a:spAutoFit/>
          </a:bodyPr>
          <a:lstStyle/>
          <a:p>
            <a:r>
              <a:rPr lang="en-GB" sz="1600" dirty="0" smtClean="0"/>
              <a:t>‘She was in great agony’</a:t>
            </a:r>
          </a:p>
          <a:p>
            <a:r>
              <a:rPr lang="en-GB" sz="1600" dirty="0" smtClean="0"/>
              <a:t>‘millions and millions of Eva Smiths’</a:t>
            </a:r>
          </a:p>
        </p:txBody>
      </p:sp>
      <p:sp>
        <p:nvSpPr>
          <p:cNvPr id="18" name="TextBox 17"/>
          <p:cNvSpPr txBox="1"/>
          <p:nvPr/>
        </p:nvSpPr>
        <p:spPr>
          <a:xfrm>
            <a:off x="4042792" y="2414400"/>
            <a:ext cx="5211750" cy="584775"/>
          </a:xfrm>
          <a:prstGeom prst="rect">
            <a:avLst/>
          </a:prstGeom>
          <a:noFill/>
        </p:spPr>
        <p:txBody>
          <a:bodyPr wrap="square" rtlCol="0">
            <a:spAutoFit/>
          </a:bodyPr>
          <a:lstStyle/>
          <a:p>
            <a:r>
              <a:rPr lang="en-GB" sz="1600" dirty="0" smtClean="0"/>
              <a:t>‘I think you remember Eva Smith now don’t you Mr Birling’</a:t>
            </a:r>
          </a:p>
          <a:p>
            <a:r>
              <a:rPr lang="en-GB" sz="1600" dirty="0" smtClean="0"/>
              <a:t>‘its my duty to ask questions’ p15</a:t>
            </a:r>
          </a:p>
        </p:txBody>
      </p:sp>
      <p:sp>
        <p:nvSpPr>
          <p:cNvPr id="19" name="TextBox 18"/>
          <p:cNvSpPr txBox="1"/>
          <p:nvPr/>
        </p:nvSpPr>
        <p:spPr>
          <a:xfrm>
            <a:off x="4102405" y="3118787"/>
            <a:ext cx="4320480" cy="584775"/>
          </a:xfrm>
          <a:prstGeom prst="rect">
            <a:avLst/>
          </a:prstGeom>
          <a:noFill/>
        </p:spPr>
        <p:txBody>
          <a:bodyPr wrap="square" rtlCol="0">
            <a:spAutoFit/>
          </a:bodyPr>
          <a:lstStyle/>
          <a:p>
            <a:r>
              <a:rPr lang="en-GB" sz="1600" dirty="0" smtClean="0"/>
              <a:t>‘we are all members of one body’</a:t>
            </a:r>
          </a:p>
          <a:p>
            <a:r>
              <a:rPr lang="en-GB" sz="1600" dirty="0" smtClean="0"/>
              <a:t>‘we are responsible for each other’</a:t>
            </a:r>
          </a:p>
        </p:txBody>
      </p:sp>
      <p:sp>
        <p:nvSpPr>
          <p:cNvPr id="20" name="TextBox 19"/>
          <p:cNvSpPr txBox="1"/>
          <p:nvPr/>
        </p:nvSpPr>
        <p:spPr>
          <a:xfrm>
            <a:off x="4102405" y="3840419"/>
            <a:ext cx="4320480" cy="584775"/>
          </a:xfrm>
          <a:prstGeom prst="rect">
            <a:avLst/>
          </a:prstGeom>
          <a:noFill/>
        </p:spPr>
        <p:txBody>
          <a:bodyPr wrap="square" rtlCol="0">
            <a:spAutoFit/>
          </a:bodyPr>
          <a:lstStyle/>
          <a:p>
            <a:r>
              <a:rPr lang="en-GB" sz="1600" dirty="0" smtClean="0"/>
              <a:t>‘(cutting in massively)’ p12 </a:t>
            </a:r>
          </a:p>
          <a:p>
            <a:r>
              <a:rPr lang="en-GB" sz="1600" dirty="0" smtClean="0"/>
              <a:t>‘one line of enquiry at a time’</a:t>
            </a:r>
          </a:p>
        </p:txBody>
      </p:sp>
      <p:sp>
        <p:nvSpPr>
          <p:cNvPr id="21" name="TextBox 20"/>
          <p:cNvSpPr txBox="1"/>
          <p:nvPr/>
        </p:nvSpPr>
        <p:spPr>
          <a:xfrm>
            <a:off x="4102405" y="4506417"/>
            <a:ext cx="4790075" cy="584775"/>
          </a:xfrm>
          <a:prstGeom prst="rect">
            <a:avLst/>
          </a:prstGeom>
          <a:noFill/>
        </p:spPr>
        <p:txBody>
          <a:bodyPr wrap="square" rtlCol="0">
            <a:spAutoFit/>
          </a:bodyPr>
          <a:lstStyle/>
          <a:p>
            <a:r>
              <a:rPr lang="en-GB" sz="1600" dirty="0" smtClean="0"/>
              <a:t>‘I felt rotten at the time and now I feel a lot worse’</a:t>
            </a:r>
          </a:p>
          <a:p>
            <a:r>
              <a:rPr lang="en-GB" sz="1600" dirty="0" smtClean="0"/>
              <a:t>Eric: ‘you know don’t you’</a:t>
            </a:r>
          </a:p>
        </p:txBody>
      </p:sp>
      <p:sp>
        <p:nvSpPr>
          <p:cNvPr id="22" name="TextBox 21"/>
          <p:cNvSpPr txBox="1"/>
          <p:nvPr/>
        </p:nvSpPr>
        <p:spPr>
          <a:xfrm>
            <a:off x="4076709" y="5228049"/>
            <a:ext cx="4914982" cy="584775"/>
          </a:xfrm>
          <a:prstGeom prst="rect">
            <a:avLst/>
          </a:prstGeom>
          <a:noFill/>
        </p:spPr>
        <p:txBody>
          <a:bodyPr wrap="square" rtlCol="0">
            <a:spAutoFit/>
          </a:bodyPr>
          <a:lstStyle/>
          <a:p>
            <a:r>
              <a:rPr lang="en-GB" sz="1600" dirty="0" smtClean="0"/>
              <a:t>‘They will be taught it in fire and blood and anguish’</a:t>
            </a:r>
          </a:p>
          <a:p>
            <a:r>
              <a:rPr lang="en-GB" sz="1600" dirty="0" smtClean="0"/>
              <a:t>‘anyhow I knew already’</a:t>
            </a:r>
          </a:p>
        </p:txBody>
      </p:sp>
    </p:spTree>
    <p:custDataLst>
      <p:tags r:id="rId1"/>
    </p:custDataLst>
    <p:extLst>
      <p:ext uri="{BB962C8B-B14F-4D97-AF65-F5344CB8AC3E}">
        <p14:creationId xmlns:p14="http://schemas.microsoft.com/office/powerpoint/2010/main" val="2450503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Grp="1" noChangeArrowheads="1"/>
          </p:cNvSpPr>
          <p:nvPr>
            <p:ph type="title"/>
          </p:nvPr>
        </p:nvSpPr>
        <p:spPr>
          <a:xfrm>
            <a:off x="892969" y="116086"/>
            <a:ext cx="7358063" cy="1062633"/>
          </a:xfrm>
          <a:solidFill>
            <a:schemeClr val="accent1"/>
          </a:solidFill>
        </p:spPr>
        <p:txBody>
          <a:bodyPr/>
          <a:lstStyle/>
          <a:p>
            <a:pPr eaLnBrk="1" hangingPunct="1">
              <a:defRPr/>
            </a:pPr>
            <a:r>
              <a:rPr lang="en-US" smtClean="0">
                <a:latin typeface="Helvetica Light" charset="0"/>
                <a:cs typeface="Helvetica Light" charset="0"/>
                <a:sym typeface="Helvetica Light" charset="0"/>
              </a:rPr>
              <a:t>Finding Quotations</a:t>
            </a:r>
            <a:endParaRPr lang="en-US" smtClean="0">
              <a:latin typeface="Helvetica Light" charset="0"/>
              <a:sym typeface="Helvetica Light" charset="0"/>
            </a:endParaRPr>
          </a:p>
        </p:txBody>
      </p:sp>
      <p:sp>
        <p:nvSpPr>
          <p:cNvPr id="156674" name="Rectangle 2"/>
          <p:cNvSpPr>
            <a:spLocks/>
          </p:cNvSpPr>
          <p:nvPr/>
        </p:nvSpPr>
        <p:spPr bwMode="auto">
          <a:xfrm>
            <a:off x="241102" y="1303734"/>
            <a:ext cx="8652867" cy="529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500" b="1" u="sng" dirty="0">
                <a:solidFill>
                  <a:schemeClr val="tx1"/>
                </a:solidFill>
                <a:latin typeface="Helvetica" pitchFamily="-84" charset="0"/>
                <a:ea typeface="MS PGothic" pitchFamily="34" charset="-128"/>
                <a:sym typeface="Helvetica" pitchFamily="-84" charset="0"/>
              </a:rPr>
              <a:t>Find two quotations that match each of the statements from the </a:t>
            </a:r>
            <a:r>
              <a:rPr lang="en-US" altLang="en-US" sz="2500" b="1" u="sng" dirty="0" smtClean="0">
                <a:solidFill>
                  <a:schemeClr val="tx1"/>
                </a:solidFill>
                <a:latin typeface="Helvetica" pitchFamily="-84" charset="0"/>
                <a:ea typeface="MS PGothic" pitchFamily="34" charset="-128"/>
                <a:sym typeface="Helvetica" pitchFamily="-84" charset="0"/>
              </a:rPr>
              <a:t>previous slide. </a:t>
            </a:r>
            <a:endParaRPr lang="en-US" altLang="en-US" sz="2500" b="1" u="sng" dirty="0">
              <a:solidFill>
                <a:schemeClr val="tx1"/>
              </a:solidFill>
              <a:latin typeface="Helvetica" pitchFamily="-84" charset="0"/>
              <a:ea typeface="MS PGothic" pitchFamily="34" charset="-128"/>
              <a:sym typeface="Helvetica" pitchFamily="-84" charset="0"/>
            </a:endParaRPr>
          </a:p>
          <a:p>
            <a:pPr eaLnBrk="1" hangingPunct="1"/>
            <a:endParaRPr lang="en-US" altLang="en-US" sz="2500" dirty="0">
              <a:solidFill>
                <a:schemeClr val="tx1"/>
              </a:solidFill>
              <a:latin typeface="Helvetica Light" pitchFamily="-84" charset="0"/>
              <a:ea typeface="MS PGothic" pitchFamily="34" charset="-128"/>
              <a:sym typeface="Helvetica Light" pitchFamily="-84" charset="0"/>
            </a:endParaRPr>
          </a:p>
          <a:p>
            <a:pPr eaLnBrk="1" hangingPunct="1"/>
            <a:r>
              <a:rPr lang="en-US" altLang="en-US" sz="2500" b="1" dirty="0">
                <a:solidFill>
                  <a:srgbClr val="66B132"/>
                </a:solidFill>
                <a:latin typeface="Helvetica" pitchFamily="-84" charset="0"/>
                <a:ea typeface="MS PGothic" pitchFamily="34" charset="-128"/>
                <a:sym typeface="Helvetica" pitchFamily="-84" charset="0"/>
              </a:rPr>
              <a:t>He provides Priestley</a:t>
            </a:r>
            <a:r>
              <a:rPr lang="ja-JP" altLang="en-US" sz="2500" b="1" dirty="0">
                <a:solidFill>
                  <a:srgbClr val="66B132"/>
                </a:solidFill>
                <a:latin typeface="Arial" pitchFamily="34" charset="0"/>
                <a:ea typeface="MS PGothic" pitchFamily="34" charset="-128"/>
                <a:sym typeface="Helvetica" pitchFamily="-84" charset="0"/>
              </a:rPr>
              <a:t>’</a:t>
            </a:r>
            <a:r>
              <a:rPr lang="en-US" altLang="ja-JP" sz="2500" b="1" dirty="0">
                <a:solidFill>
                  <a:srgbClr val="66B132"/>
                </a:solidFill>
                <a:latin typeface="Helvetica" pitchFamily="-84" charset="0"/>
                <a:ea typeface="MS PGothic" pitchFamily="34" charset="-128"/>
                <a:sym typeface="Helvetica" pitchFamily="-84" charset="0"/>
              </a:rPr>
              <a:t>s moral message and is Priestley</a:t>
            </a:r>
            <a:r>
              <a:rPr lang="ja-JP" altLang="en-US" sz="2500" b="1" dirty="0">
                <a:solidFill>
                  <a:srgbClr val="66B132"/>
                </a:solidFill>
                <a:latin typeface="Arial" pitchFamily="34" charset="0"/>
                <a:ea typeface="MS PGothic" pitchFamily="34" charset="-128"/>
                <a:sym typeface="Helvetica" pitchFamily="-84" charset="0"/>
              </a:rPr>
              <a:t>’</a:t>
            </a:r>
            <a:r>
              <a:rPr lang="en-US" altLang="ja-JP" sz="2500" b="1" dirty="0">
                <a:solidFill>
                  <a:srgbClr val="66B132"/>
                </a:solidFill>
                <a:latin typeface="Helvetica" pitchFamily="-84" charset="0"/>
                <a:ea typeface="MS PGothic" pitchFamily="34" charset="-128"/>
                <a:sym typeface="Helvetica" pitchFamily="-84" charset="0"/>
              </a:rPr>
              <a:t>s voice in the play.</a:t>
            </a:r>
          </a:p>
          <a:p>
            <a:pPr eaLnBrk="1" hangingPunct="1"/>
            <a:endParaRPr lang="en-US" altLang="en-US" sz="25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2500" dirty="0">
                <a:solidFill>
                  <a:schemeClr val="tx1"/>
                </a:solidFill>
                <a:latin typeface="Arial" pitchFamily="34" charset="0"/>
                <a:ea typeface="MS PGothic" pitchFamily="34" charset="-128"/>
                <a:sym typeface="Helvetica Light" pitchFamily="-84" charset="0"/>
              </a:rPr>
              <a:t>‘</a:t>
            </a:r>
            <a:r>
              <a:rPr lang="en-US" altLang="ja-JP" sz="2500" dirty="0">
                <a:solidFill>
                  <a:schemeClr val="tx1"/>
                </a:solidFill>
                <a:latin typeface="Helvetica Light" pitchFamily="-84" charset="0"/>
                <a:ea typeface="MS PGothic" pitchFamily="34" charset="-128"/>
                <a:sym typeface="Helvetica Light" pitchFamily="-84" charset="0"/>
              </a:rPr>
              <a:t>You</a:t>
            </a:r>
            <a:r>
              <a:rPr lang="ja-JP" altLang="en-US" sz="2500" dirty="0">
                <a:solidFill>
                  <a:schemeClr val="tx1"/>
                </a:solidFill>
                <a:latin typeface="Arial" pitchFamily="34" charset="0"/>
                <a:ea typeface="MS PGothic" pitchFamily="34" charset="-128"/>
                <a:sym typeface="Helvetica Light" pitchFamily="-84" charset="0"/>
              </a:rPr>
              <a:t>’</a:t>
            </a:r>
            <a:r>
              <a:rPr lang="en-US" altLang="ja-JP" sz="2500" dirty="0">
                <a:solidFill>
                  <a:schemeClr val="tx1"/>
                </a:solidFill>
                <a:latin typeface="Helvetica Light" pitchFamily="-84" charset="0"/>
                <a:ea typeface="MS PGothic" pitchFamily="34" charset="-128"/>
                <a:sym typeface="Helvetica Light" pitchFamily="-84" charset="0"/>
              </a:rPr>
              <a:t>re offering your money at the wrong time </a:t>
            </a:r>
            <a:r>
              <a:rPr lang="en-US" altLang="ja-JP" sz="2500" dirty="0" err="1">
                <a:solidFill>
                  <a:schemeClr val="tx1"/>
                </a:solidFill>
                <a:latin typeface="Helvetica Light" pitchFamily="-84" charset="0"/>
                <a:ea typeface="MS PGothic" pitchFamily="34" charset="-128"/>
                <a:sym typeface="Helvetica Light" pitchFamily="-84" charset="0"/>
              </a:rPr>
              <a:t>Mr</a:t>
            </a:r>
            <a:r>
              <a:rPr lang="en-US" altLang="ja-JP" sz="2500" dirty="0">
                <a:solidFill>
                  <a:schemeClr val="tx1"/>
                </a:solidFill>
                <a:latin typeface="Helvetica Light" pitchFamily="-84" charset="0"/>
                <a:ea typeface="MS PGothic" pitchFamily="34" charset="-128"/>
                <a:sym typeface="Helvetica Light" pitchFamily="-84" charset="0"/>
              </a:rPr>
              <a:t> Birling.</a:t>
            </a:r>
            <a:r>
              <a:rPr lang="ja-JP" altLang="en-US" sz="2500" dirty="0">
                <a:solidFill>
                  <a:schemeClr val="tx1"/>
                </a:solidFill>
                <a:latin typeface="Arial" pitchFamily="34" charset="0"/>
                <a:ea typeface="MS PGothic" pitchFamily="34" charset="-128"/>
                <a:sym typeface="Helvetica Light" pitchFamily="-84" charset="0"/>
              </a:rPr>
              <a:t>’</a:t>
            </a:r>
            <a:endParaRPr lang="en-US" altLang="ja-JP" sz="2500" dirty="0">
              <a:solidFill>
                <a:schemeClr val="tx1"/>
              </a:solidFill>
              <a:latin typeface="Helvetica Light" pitchFamily="-84" charset="0"/>
              <a:ea typeface="MS PGothic" pitchFamily="34" charset="-128"/>
              <a:sym typeface="Helvetica Light" pitchFamily="-84" charset="0"/>
            </a:endParaRPr>
          </a:p>
          <a:p>
            <a:pPr eaLnBrk="1" hangingPunct="1"/>
            <a:endParaRPr lang="en-US" altLang="en-US" sz="25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2500" dirty="0">
                <a:solidFill>
                  <a:schemeClr val="tx1"/>
                </a:solidFill>
                <a:latin typeface="Arial" pitchFamily="34" charset="0"/>
                <a:ea typeface="MS PGothic" pitchFamily="34" charset="-128"/>
                <a:sym typeface="Helvetica Light" pitchFamily="-84" charset="0"/>
              </a:rPr>
              <a:t>‘</a:t>
            </a:r>
            <a:r>
              <a:rPr lang="en-US" altLang="ja-JP" sz="2500" dirty="0">
                <a:solidFill>
                  <a:schemeClr val="tx1"/>
                </a:solidFill>
                <a:latin typeface="Helvetica Light" pitchFamily="-84" charset="0"/>
                <a:ea typeface="MS PGothic" pitchFamily="34" charset="-128"/>
                <a:sym typeface="Helvetica Light" pitchFamily="-84" charset="0"/>
              </a:rPr>
              <a:t>One Eva Smith has gone – but there are millions and millions and millions of Eva Smiths and John Smiths still left with us, with their lives, their hopes and fears, their suffering and chance of happiness, all intertwined with our lives, and what we think and say and do</a:t>
            </a:r>
            <a:r>
              <a:rPr lang="ja-JP" altLang="en-US" sz="2500" dirty="0">
                <a:solidFill>
                  <a:schemeClr val="tx1"/>
                </a:solidFill>
                <a:latin typeface="Arial" pitchFamily="34" charset="0"/>
                <a:ea typeface="MS PGothic" pitchFamily="34" charset="-128"/>
                <a:sym typeface="Helvetica Light" pitchFamily="-84" charset="0"/>
              </a:rPr>
              <a:t>’</a:t>
            </a:r>
            <a:endParaRPr lang="en-US" altLang="en-US" sz="2500" dirty="0">
              <a:solidFill>
                <a:schemeClr val="tx1"/>
              </a:solidFill>
              <a:latin typeface="Helvetica Light" pitchFamily="-84" charset="0"/>
              <a:ea typeface="MS PGothic" pitchFamily="34" charset="-128"/>
              <a:sym typeface="Helvetica Light" pitchFamily="-84" charset="0"/>
            </a:endParaRPr>
          </a:p>
        </p:txBody>
      </p:sp>
    </p:spTree>
    <p:custDataLst>
      <p:tags r:id="rId1"/>
    </p:custDataLst>
    <p:extLst>
      <p:ext uri="{BB962C8B-B14F-4D97-AF65-F5344CB8AC3E}">
        <p14:creationId xmlns:p14="http://schemas.microsoft.com/office/powerpoint/2010/main" val="1404937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
          <p:cNvSpPr>
            <a:spLocks noGrp="1" noChangeArrowheads="1"/>
          </p:cNvSpPr>
          <p:nvPr>
            <p:ph type="title"/>
          </p:nvPr>
        </p:nvSpPr>
        <p:spPr>
          <a:xfrm>
            <a:off x="892969" y="500062"/>
            <a:ext cx="7358063" cy="1071563"/>
          </a:xfrm>
          <a:solidFill>
            <a:schemeClr val="accent1"/>
          </a:solidFill>
        </p:spPr>
        <p:txBody>
          <a:bodyPr/>
          <a:lstStyle/>
          <a:p>
            <a:pPr eaLnBrk="1" hangingPunct="1">
              <a:defRPr/>
            </a:pPr>
            <a:r>
              <a:rPr lang="en-US" smtClean="0">
                <a:latin typeface="Helvetica Light" charset="0"/>
                <a:cs typeface="Helvetica Light" charset="0"/>
                <a:sym typeface="Helvetica Light" charset="0"/>
              </a:rPr>
              <a:t>Analysing Language</a:t>
            </a:r>
            <a:endParaRPr lang="en-US" smtClean="0">
              <a:latin typeface="Helvetica Light" charset="0"/>
              <a:sym typeface="Helvetica Light" charset="0"/>
            </a:endParaRPr>
          </a:p>
        </p:txBody>
      </p:sp>
      <p:sp>
        <p:nvSpPr>
          <p:cNvPr id="157698" name="Rectangle 2"/>
          <p:cNvSpPr>
            <a:spLocks/>
          </p:cNvSpPr>
          <p:nvPr/>
        </p:nvSpPr>
        <p:spPr bwMode="auto">
          <a:xfrm>
            <a:off x="553641" y="2098477"/>
            <a:ext cx="8027789" cy="141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3200" dirty="0">
                <a:solidFill>
                  <a:schemeClr val="tx1"/>
                </a:solidFill>
                <a:latin typeface="Helvetica Light" pitchFamily="-84" charset="0"/>
                <a:ea typeface="MS PGothic" pitchFamily="34" charset="-128"/>
                <a:sym typeface="Helvetica Light" pitchFamily="-84" charset="0"/>
              </a:rPr>
              <a:t>In order to reach the highest grades you must </a:t>
            </a:r>
            <a:r>
              <a:rPr lang="ja-JP" altLang="en-US" sz="3200" b="1" dirty="0">
                <a:solidFill>
                  <a:schemeClr val="tx1"/>
                </a:solidFill>
                <a:latin typeface="Arial" pitchFamily="34" charset="0"/>
                <a:ea typeface="MS PGothic" pitchFamily="34" charset="-128"/>
                <a:sym typeface="Helvetica" pitchFamily="-84" charset="0"/>
              </a:rPr>
              <a:t>‘</a:t>
            </a:r>
            <a:r>
              <a:rPr lang="en-US" altLang="ja-JP" sz="3200" b="1" dirty="0" err="1">
                <a:solidFill>
                  <a:schemeClr val="tx1"/>
                </a:solidFill>
                <a:latin typeface="Helvetica" pitchFamily="-84" charset="0"/>
                <a:ea typeface="MS PGothic" pitchFamily="34" charset="-128"/>
                <a:sym typeface="Helvetica" pitchFamily="-84" charset="0"/>
              </a:rPr>
              <a:t>analyse</a:t>
            </a:r>
            <a:r>
              <a:rPr lang="en-US" altLang="ja-JP" sz="3200" b="1" dirty="0">
                <a:solidFill>
                  <a:schemeClr val="tx1"/>
                </a:solidFill>
                <a:latin typeface="Helvetica" pitchFamily="-84" charset="0"/>
                <a:ea typeface="MS PGothic" pitchFamily="34" charset="-128"/>
                <a:sym typeface="Helvetica" pitchFamily="-84" charset="0"/>
              </a:rPr>
              <a:t> the writer</a:t>
            </a:r>
            <a:r>
              <a:rPr lang="ja-JP" altLang="en-US" sz="3200" b="1" dirty="0">
                <a:solidFill>
                  <a:schemeClr val="tx1"/>
                </a:solidFill>
                <a:latin typeface="Arial" pitchFamily="34" charset="0"/>
                <a:ea typeface="MS PGothic" pitchFamily="34" charset="-128"/>
                <a:sym typeface="Helvetica" pitchFamily="-84" charset="0"/>
              </a:rPr>
              <a:t>’</a:t>
            </a:r>
            <a:r>
              <a:rPr lang="en-US" altLang="ja-JP" sz="3200" b="1" dirty="0">
                <a:solidFill>
                  <a:schemeClr val="tx1"/>
                </a:solidFill>
                <a:latin typeface="Helvetica" pitchFamily="-84" charset="0"/>
                <a:ea typeface="MS PGothic" pitchFamily="34" charset="-128"/>
                <a:sym typeface="Helvetica" pitchFamily="-84" charset="0"/>
              </a:rPr>
              <a:t>s methods</a:t>
            </a:r>
            <a:r>
              <a:rPr lang="ja-JP" altLang="en-US" sz="3200" b="1" dirty="0">
                <a:solidFill>
                  <a:schemeClr val="tx1"/>
                </a:solidFill>
                <a:latin typeface="Arial" pitchFamily="34" charset="0"/>
                <a:ea typeface="MS PGothic" pitchFamily="34" charset="-128"/>
                <a:sym typeface="Helvetica" pitchFamily="-84" charset="0"/>
              </a:rPr>
              <a:t>’</a:t>
            </a:r>
            <a:r>
              <a:rPr lang="en-US" altLang="ja-JP" sz="3200" b="1" dirty="0">
                <a:solidFill>
                  <a:schemeClr val="tx1"/>
                </a:solidFill>
                <a:latin typeface="Helvetica" pitchFamily="-84" charset="0"/>
                <a:ea typeface="MS PGothic" pitchFamily="34" charset="-128"/>
                <a:sym typeface="Helvetica" pitchFamily="-84" charset="0"/>
              </a:rPr>
              <a:t> </a:t>
            </a:r>
            <a:r>
              <a:rPr lang="en-US" altLang="ja-JP" sz="3200" dirty="0">
                <a:solidFill>
                  <a:schemeClr val="tx1"/>
                </a:solidFill>
                <a:latin typeface="Helvetica Light" pitchFamily="-84" charset="0"/>
                <a:ea typeface="MS PGothic" pitchFamily="34" charset="-128"/>
                <a:sym typeface="Helvetica Light" pitchFamily="-84" charset="0"/>
              </a:rPr>
              <a:t>and </a:t>
            </a:r>
            <a:r>
              <a:rPr lang="ja-JP" altLang="en-US" sz="3200" b="1" dirty="0">
                <a:solidFill>
                  <a:schemeClr val="tx1"/>
                </a:solidFill>
                <a:latin typeface="Arial" pitchFamily="34" charset="0"/>
                <a:ea typeface="MS PGothic" pitchFamily="34" charset="-128"/>
                <a:sym typeface="Helvetica" pitchFamily="-84" charset="0"/>
              </a:rPr>
              <a:t>‘</a:t>
            </a:r>
            <a:r>
              <a:rPr lang="en-US" altLang="ja-JP" sz="3200" b="1" dirty="0">
                <a:solidFill>
                  <a:schemeClr val="tx1"/>
                </a:solidFill>
                <a:latin typeface="Helvetica" pitchFamily="-84" charset="0"/>
                <a:ea typeface="MS PGothic" pitchFamily="34" charset="-128"/>
                <a:sym typeface="Helvetica" pitchFamily="-84" charset="0"/>
              </a:rPr>
              <a:t>explore the effect on the reader.</a:t>
            </a:r>
            <a:r>
              <a:rPr lang="ja-JP" altLang="en-US" sz="3200" b="1" dirty="0">
                <a:solidFill>
                  <a:schemeClr val="tx1"/>
                </a:solidFill>
                <a:latin typeface="Arial" pitchFamily="34" charset="0"/>
                <a:ea typeface="MS PGothic" pitchFamily="34" charset="-128"/>
                <a:sym typeface="Helvetica" pitchFamily="-84" charset="0"/>
              </a:rPr>
              <a:t>’</a:t>
            </a:r>
            <a:r>
              <a:rPr lang="en-US" altLang="ja-JP" sz="3200" b="1" dirty="0">
                <a:solidFill>
                  <a:schemeClr val="tx1"/>
                </a:solidFill>
                <a:latin typeface="Helvetica" pitchFamily="-84" charset="0"/>
                <a:ea typeface="MS PGothic" pitchFamily="34" charset="-128"/>
                <a:sym typeface="Helvetica" pitchFamily="-84" charset="0"/>
              </a:rPr>
              <a:t> </a:t>
            </a:r>
            <a:endParaRPr lang="en-US" altLang="en-US" sz="3200" b="1" dirty="0">
              <a:solidFill>
                <a:schemeClr val="tx1"/>
              </a:solidFill>
              <a:latin typeface="Helvetica" pitchFamily="-84" charset="0"/>
              <a:ea typeface="MS PGothic" pitchFamily="34" charset="-128"/>
              <a:sym typeface="Helvetica" pitchFamily="-84" charset="0"/>
            </a:endParaRPr>
          </a:p>
        </p:txBody>
      </p:sp>
      <p:sp>
        <p:nvSpPr>
          <p:cNvPr id="157699" name="Rectangle 3"/>
          <p:cNvSpPr>
            <a:spLocks/>
          </p:cNvSpPr>
          <p:nvPr/>
        </p:nvSpPr>
        <p:spPr bwMode="auto">
          <a:xfrm>
            <a:off x="553641" y="4121051"/>
            <a:ext cx="8027789" cy="2321719"/>
          </a:xfrm>
          <a:prstGeom prst="rect">
            <a:avLst/>
          </a:prstGeom>
          <a:solidFill>
            <a:srgbClr val="E6E6E6"/>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400" dirty="0">
                <a:solidFill>
                  <a:schemeClr val="tx1"/>
                </a:solidFill>
                <a:latin typeface="Helvetica Light" pitchFamily="-84" charset="0"/>
                <a:ea typeface="MS PGothic" pitchFamily="34" charset="-128"/>
                <a:sym typeface="Helvetica Light" pitchFamily="-84" charset="0"/>
              </a:rPr>
              <a:t>Before you write a response you should plan what you want to say in your analysis. </a:t>
            </a:r>
          </a:p>
          <a:p>
            <a:pPr eaLnBrk="1" hangingPunct="1"/>
            <a:endParaRPr lang="en-US" altLang="en-US" sz="2400" dirty="0">
              <a:solidFill>
                <a:schemeClr val="tx1"/>
              </a:solidFill>
              <a:latin typeface="Helvetica Light" pitchFamily="-84" charset="0"/>
              <a:ea typeface="MS PGothic" pitchFamily="34" charset="-128"/>
              <a:sym typeface="Helvetica Light" pitchFamily="-84" charset="0"/>
            </a:endParaRPr>
          </a:p>
          <a:p>
            <a:pPr eaLnBrk="1" hangingPunct="1"/>
            <a:r>
              <a:rPr lang="en-US" altLang="en-US" sz="2400" dirty="0">
                <a:solidFill>
                  <a:schemeClr val="tx1"/>
                </a:solidFill>
                <a:latin typeface="Helvetica Light" pitchFamily="-84" charset="0"/>
                <a:ea typeface="MS PGothic" pitchFamily="34" charset="-128"/>
                <a:sym typeface="Helvetica Light" pitchFamily="-84" charset="0"/>
              </a:rPr>
              <a:t>The best way to do this is with an analysis mind map.  </a:t>
            </a:r>
          </a:p>
        </p:txBody>
      </p:sp>
    </p:spTree>
    <p:custDataLst>
      <p:tags r:id="rId1"/>
    </p:custDataLst>
    <p:extLst>
      <p:ext uri="{BB962C8B-B14F-4D97-AF65-F5344CB8AC3E}">
        <p14:creationId xmlns:p14="http://schemas.microsoft.com/office/powerpoint/2010/main" val="705953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AutoShape 1"/>
          <p:cNvSpPr>
            <a:spLocks/>
          </p:cNvSpPr>
          <p:nvPr/>
        </p:nvSpPr>
        <p:spPr bwMode="auto">
          <a:xfrm>
            <a:off x="687586" y="1723430"/>
            <a:ext cx="7563445" cy="3616523"/>
          </a:xfrm>
          <a:prstGeom prst="wedgeEllipseCallout">
            <a:avLst>
              <a:gd name="adj1" fmla="val -40088"/>
              <a:gd name="adj2" fmla="val 45731"/>
            </a:avLst>
          </a:prstGeom>
          <a:solidFill>
            <a:srgbClr val="D9EACA"/>
          </a:solidFill>
          <a:ln w="25400" cap="flat">
            <a:solidFill>
              <a:schemeClr val="tx1"/>
            </a:solidFill>
            <a:prstDash val="solid"/>
            <a:miter lim="800000"/>
            <a:headEnd type="none" w="med" len="med"/>
            <a:tailEnd type="none" w="med" len="me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ja-JP" altLang="en-US" sz="2500">
                <a:solidFill>
                  <a:schemeClr val="tx1"/>
                </a:solidFill>
                <a:effectLst>
                  <a:outerShdw blurRad="38100" dist="38100" dir="2700000" algn="tl">
                    <a:srgbClr val="FFFFFF"/>
                  </a:outerShdw>
                </a:effectLst>
                <a:latin typeface="Arial" pitchFamily="34" charset="0"/>
                <a:ea typeface="MS PGothic" pitchFamily="34" charset="-128"/>
                <a:sym typeface="Helvetica Light" pitchFamily="-84" charset="0"/>
              </a:rPr>
              <a:t>‘</a:t>
            </a:r>
            <a:r>
              <a:rPr lang="en-US" altLang="ja-JP" sz="2500">
                <a:solidFill>
                  <a:schemeClr val="tx1"/>
                </a:solidFill>
                <a:latin typeface="Helvetica Light" pitchFamily="-84" charset="0"/>
                <a:ea typeface="MS PGothic" pitchFamily="34" charset="-128"/>
                <a:sym typeface="Helvetica Light" pitchFamily="-84" charset="0"/>
              </a:rPr>
              <a:t>Just used her for the end of a stupid drunken evening, as if she were an animal, a thing, not a person. No, you won</a:t>
            </a:r>
            <a:r>
              <a:rPr lang="ja-JP" altLang="en-US" sz="2500">
                <a:solidFill>
                  <a:schemeClr val="tx1"/>
                </a:solidFill>
                <a:latin typeface="Arial" pitchFamily="34" charset="0"/>
                <a:ea typeface="MS PGothic" pitchFamily="34" charset="-128"/>
                <a:sym typeface="Helvetica Light" pitchFamily="-84" charset="0"/>
              </a:rPr>
              <a:t>’</a:t>
            </a:r>
            <a:r>
              <a:rPr lang="en-US" altLang="ja-JP" sz="2500">
                <a:solidFill>
                  <a:schemeClr val="tx1"/>
                </a:solidFill>
                <a:latin typeface="Helvetica Light" pitchFamily="-84" charset="0"/>
                <a:ea typeface="MS PGothic" pitchFamily="34" charset="-128"/>
                <a:sym typeface="Helvetica Light" pitchFamily="-84" charset="0"/>
              </a:rPr>
              <a:t>t forget.</a:t>
            </a:r>
            <a:r>
              <a:rPr lang="ja-JP" altLang="en-US" sz="2500">
                <a:solidFill>
                  <a:schemeClr val="tx1"/>
                </a:solidFill>
                <a:latin typeface="Arial" pitchFamily="34" charset="0"/>
                <a:ea typeface="MS PGothic" pitchFamily="34" charset="-128"/>
                <a:sym typeface="Helvetica Light" pitchFamily="-84" charset="0"/>
              </a:rPr>
              <a:t>’</a:t>
            </a:r>
            <a:endParaRPr lang="en-US" altLang="en-US" sz="2500">
              <a:solidFill>
                <a:schemeClr val="tx1"/>
              </a:solidFill>
              <a:latin typeface="Helvetica Light" pitchFamily="-84" charset="0"/>
              <a:ea typeface="MS PGothic" pitchFamily="34" charset="-128"/>
              <a:sym typeface="Helvetica Light" pitchFamily="-84" charset="0"/>
            </a:endParaRPr>
          </a:p>
        </p:txBody>
      </p:sp>
      <p:sp>
        <p:nvSpPr>
          <p:cNvPr id="3" name="Rectangle 1"/>
          <p:cNvSpPr>
            <a:spLocks noGrp="1" noChangeArrowheads="1"/>
          </p:cNvSpPr>
          <p:nvPr>
            <p:ph type="title"/>
          </p:nvPr>
        </p:nvSpPr>
        <p:spPr>
          <a:xfrm>
            <a:off x="892969" y="500062"/>
            <a:ext cx="7358063" cy="1071563"/>
          </a:xfrm>
          <a:solidFill>
            <a:schemeClr val="accent1"/>
          </a:solidFill>
        </p:spPr>
        <p:txBody>
          <a:bodyPr>
            <a:noAutofit/>
          </a:bodyPr>
          <a:lstStyle/>
          <a:p>
            <a:pPr eaLnBrk="1" hangingPunct="1">
              <a:defRPr/>
            </a:pPr>
            <a:r>
              <a:rPr lang="en-US" sz="3200" smtClean="0">
                <a:latin typeface="Helvetica Light" charset="0"/>
                <a:cs typeface="Helvetica Light" charset="0"/>
                <a:sym typeface="Helvetica Light" charset="0"/>
              </a:rPr>
              <a:t>nalysis </a:t>
            </a:r>
            <a:r>
              <a:rPr lang="en-US" sz="3200" dirty="0" smtClean="0">
                <a:latin typeface="Helvetica Light" charset="0"/>
                <a:cs typeface="Helvetica Light" charset="0"/>
                <a:sym typeface="Helvetica Light" charset="0"/>
              </a:rPr>
              <a:t>– how much can we say about this quote?</a:t>
            </a:r>
            <a:endParaRPr lang="en-US" sz="3200" dirty="0" smtClean="0">
              <a:latin typeface="Helvetica Light" charset="0"/>
              <a:sym typeface="Helvetica Light" charset="0"/>
            </a:endParaRPr>
          </a:p>
        </p:txBody>
      </p:sp>
    </p:spTree>
    <p:custDataLst>
      <p:tags r:id="rId1"/>
    </p:custDataLst>
    <p:extLst>
      <p:ext uri="{BB962C8B-B14F-4D97-AF65-F5344CB8AC3E}">
        <p14:creationId xmlns:p14="http://schemas.microsoft.com/office/powerpoint/2010/main" val="376529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Grp="1" noChangeArrowheads="1"/>
          </p:cNvSpPr>
          <p:nvPr>
            <p:ph type="title"/>
          </p:nvPr>
        </p:nvSpPr>
        <p:spPr>
          <a:xfrm>
            <a:off x="267890" y="178594"/>
            <a:ext cx="8697516" cy="857250"/>
          </a:xfrm>
          <a:solidFill>
            <a:schemeClr val="accent1"/>
          </a:solidFill>
        </p:spPr>
        <p:txBody>
          <a:bodyPr/>
          <a:lstStyle/>
          <a:p>
            <a:pPr eaLnBrk="1" hangingPunct="1">
              <a:defRPr/>
            </a:pPr>
            <a:r>
              <a:rPr lang="en-US" sz="4200">
                <a:latin typeface="Helvetica Light" charset="0"/>
                <a:cs typeface="Helvetica Light" charset="0"/>
                <a:sym typeface="Helvetica Light" charset="0"/>
              </a:rPr>
              <a:t>Using our mind map as a model...</a:t>
            </a:r>
            <a:endParaRPr lang="en-US" sz="4200">
              <a:latin typeface="Helvetica Light" charset="0"/>
              <a:sym typeface="Helvetica Light" charset="0"/>
            </a:endParaRPr>
          </a:p>
        </p:txBody>
      </p:sp>
      <p:sp>
        <p:nvSpPr>
          <p:cNvPr id="159746" name="AutoShape 2"/>
          <p:cNvSpPr>
            <a:spLocks/>
          </p:cNvSpPr>
          <p:nvPr/>
        </p:nvSpPr>
        <p:spPr bwMode="auto">
          <a:xfrm>
            <a:off x="2259211" y="1196578"/>
            <a:ext cx="4375547" cy="2000250"/>
          </a:xfrm>
          <a:prstGeom prst="wedgeEllipseCallout">
            <a:avLst>
              <a:gd name="adj1" fmla="val -39556"/>
              <a:gd name="adj2" fmla="val 47949"/>
            </a:avLst>
          </a:prstGeom>
          <a:solidFill>
            <a:srgbClr val="D9EACA"/>
          </a:solidFill>
          <a:ln w="25400" cap="flat">
            <a:solidFill>
              <a:schemeClr val="tx1"/>
            </a:solidFill>
            <a:prstDash val="solid"/>
            <a:miter lim="800000"/>
            <a:headEnd type="none" w="med" len="med"/>
            <a:tailEnd type="none" w="med" len="me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500">
                <a:solidFill>
                  <a:schemeClr val="tx1"/>
                </a:solidFill>
                <a:effectLst>
                  <a:outerShdw blurRad="38100" dist="38100" dir="2700000" algn="tl">
                    <a:srgbClr val="FFFFFF"/>
                  </a:outerShdw>
                </a:effectLst>
                <a:latin typeface="Helvetica Light" pitchFamily="-84" charset="0"/>
                <a:ea typeface="MS PGothic" pitchFamily="34" charset="-128"/>
                <a:sym typeface="Helvetica Light" pitchFamily="-84" charset="0"/>
              </a:rPr>
              <a:t>Your Quotation. </a:t>
            </a:r>
          </a:p>
        </p:txBody>
      </p:sp>
      <p:sp>
        <p:nvSpPr>
          <p:cNvPr id="159747" name="Rectangle 3"/>
          <p:cNvSpPr>
            <a:spLocks/>
          </p:cNvSpPr>
          <p:nvPr/>
        </p:nvSpPr>
        <p:spPr bwMode="auto">
          <a:xfrm>
            <a:off x="375047" y="3254871"/>
            <a:ext cx="8384977" cy="96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000" dirty="0">
                <a:solidFill>
                  <a:schemeClr val="tx1"/>
                </a:solidFill>
                <a:latin typeface="Helvetica Light" pitchFamily="-84" charset="0"/>
                <a:ea typeface="MS PGothic" pitchFamily="34" charset="-128"/>
                <a:sym typeface="Helvetica Light" pitchFamily="-84" charset="0"/>
              </a:rPr>
              <a:t>Select one of your own quotations and create an analysis mind map. </a:t>
            </a:r>
          </a:p>
        </p:txBody>
      </p:sp>
      <p:sp>
        <p:nvSpPr>
          <p:cNvPr id="159748" name="Rectangle 4"/>
          <p:cNvSpPr>
            <a:spLocks/>
          </p:cNvSpPr>
          <p:nvPr/>
        </p:nvSpPr>
        <p:spPr bwMode="auto">
          <a:xfrm>
            <a:off x="741164" y="4308574"/>
            <a:ext cx="7742039" cy="2393156"/>
          </a:xfrm>
          <a:prstGeom prst="rect">
            <a:avLst/>
          </a:prstGeom>
          <a:solidFill>
            <a:srgbClr val="E6E6E6"/>
          </a:solidFill>
          <a:ln w="1016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000" b="1" u="sng">
                <a:solidFill>
                  <a:schemeClr val="tx1"/>
                </a:solidFill>
                <a:latin typeface="Helvetica" pitchFamily="-84" charset="0"/>
                <a:ea typeface="MS PGothic" pitchFamily="34" charset="-128"/>
                <a:sym typeface="Helvetica" pitchFamily="-84" charset="0"/>
              </a:rPr>
              <a:t>Analysis Checklist</a:t>
            </a:r>
          </a:p>
          <a:p>
            <a:pPr eaLnBrk="1" hangingPunct="1"/>
            <a:r>
              <a:rPr lang="en-US" altLang="en-US" sz="2000">
                <a:solidFill>
                  <a:schemeClr val="tx1"/>
                </a:solidFill>
                <a:latin typeface="Helvetica Light" pitchFamily="-84" charset="0"/>
                <a:ea typeface="MS PGothic" pitchFamily="34" charset="-128"/>
                <a:sym typeface="Helvetica Light" pitchFamily="-84" charset="0"/>
              </a:rPr>
              <a:t>1. Underline/highlight the key word</a:t>
            </a:r>
          </a:p>
          <a:p>
            <a:pPr eaLnBrk="1" hangingPunct="1"/>
            <a:r>
              <a:rPr lang="en-US" altLang="en-US" sz="2000">
                <a:solidFill>
                  <a:schemeClr val="tx1"/>
                </a:solidFill>
                <a:latin typeface="Helvetica Light" pitchFamily="-84" charset="0"/>
                <a:ea typeface="MS PGothic" pitchFamily="34" charset="-128"/>
                <a:sym typeface="Helvetica Light" pitchFamily="-84" charset="0"/>
              </a:rPr>
              <a:t>2. Explore the connotations</a:t>
            </a:r>
          </a:p>
          <a:p>
            <a:pPr eaLnBrk="1" hangingPunct="1"/>
            <a:r>
              <a:rPr lang="en-US" altLang="en-US" sz="2000">
                <a:solidFill>
                  <a:schemeClr val="tx1"/>
                </a:solidFill>
                <a:latin typeface="Helvetica Light" pitchFamily="-84" charset="0"/>
                <a:ea typeface="MS PGothic" pitchFamily="34" charset="-128"/>
                <a:sym typeface="Helvetica Light" pitchFamily="-84" charset="0"/>
              </a:rPr>
              <a:t>3. Identify any devices and their effect</a:t>
            </a:r>
          </a:p>
          <a:p>
            <a:pPr eaLnBrk="1" hangingPunct="1"/>
            <a:r>
              <a:rPr lang="en-US" altLang="en-US" sz="2000">
                <a:solidFill>
                  <a:schemeClr val="tx1"/>
                </a:solidFill>
                <a:latin typeface="Helvetica Light" pitchFamily="-84" charset="0"/>
                <a:ea typeface="MS PGothic" pitchFamily="34" charset="-128"/>
                <a:sym typeface="Helvetica Light" pitchFamily="-84" charset="0"/>
              </a:rPr>
              <a:t>4. Explain how the quote proves the point</a:t>
            </a:r>
          </a:p>
          <a:p>
            <a:pPr eaLnBrk="1" hangingPunct="1"/>
            <a:r>
              <a:rPr lang="en-US" altLang="en-US" sz="2000">
                <a:solidFill>
                  <a:schemeClr val="tx1"/>
                </a:solidFill>
                <a:latin typeface="Helvetica Light" pitchFamily="-84" charset="0"/>
                <a:ea typeface="MS PGothic" pitchFamily="34" charset="-128"/>
                <a:sym typeface="Helvetica Light" pitchFamily="-84" charset="0"/>
              </a:rPr>
              <a:t>5. Link to themes</a:t>
            </a:r>
          </a:p>
          <a:p>
            <a:pPr eaLnBrk="1" hangingPunct="1"/>
            <a:r>
              <a:rPr lang="en-US" altLang="en-US" sz="2000">
                <a:solidFill>
                  <a:schemeClr val="tx1"/>
                </a:solidFill>
                <a:latin typeface="Helvetica Light" pitchFamily="-84" charset="0"/>
                <a:ea typeface="MS PGothic" pitchFamily="34" charset="-128"/>
                <a:sym typeface="Helvetica Light" pitchFamily="-84" charset="0"/>
              </a:rPr>
              <a:t>6. Link to context</a:t>
            </a:r>
          </a:p>
        </p:txBody>
      </p:sp>
    </p:spTree>
    <p:custDataLst>
      <p:tags r:id="rId1"/>
    </p:custDataLst>
    <p:extLst>
      <p:ext uri="{BB962C8B-B14F-4D97-AF65-F5344CB8AC3E}">
        <p14:creationId xmlns:p14="http://schemas.microsoft.com/office/powerpoint/2010/main" val="1887737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
          <p:cNvSpPr>
            <a:spLocks noGrp="1" noChangeArrowheads="1"/>
          </p:cNvSpPr>
          <p:nvPr>
            <p:ph type="body" idx="1"/>
          </p:nvPr>
        </p:nvSpPr>
        <p:spPr>
          <a:xfrm>
            <a:off x="151805" y="1393031"/>
            <a:ext cx="8893969" cy="964406"/>
          </a:xfrm>
        </p:spPr>
        <p:txBody>
          <a:bodyPr>
            <a:normAutofit/>
          </a:bodyPr>
          <a:lstStyle/>
          <a:p>
            <a:pPr marL="0" indent="0">
              <a:defRPr/>
            </a:pPr>
            <a:r>
              <a:rPr lang="en-US" sz="2400" dirty="0" smtClean="0">
                <a:latin typeface="Helvetica Light" charset="0"/>
                <a:cs typeface="Helvetica Light" charset="0"/>
                <a:sym typeface="Helvetica Light" charset="0"/>
              </a:rPr>
              <a:t>Use your mind maps, our class model, your statements, quotations and criteria to help you write your response. </a:t>
            </a:r>
            <a:endParaRPr lang="en-US" sz="2400" dirty="0" smtClean="0">
              <a:latin typeface="Helvetica Light" charset="0"/>
              <a:sym typeface="Helvetica Light" charset="0"/>
            </a:endParaRPr>
          </a:p>
        </p:txBody>
      </p:sp>
      <p:sp>
        <p:nvSpPr>
          <p:cNvPr id="169986" name="Rectangle 2"/>
          <p:cNvSpPr>
            <a:spLocks/>
          </p:cNvSpPr>
          <p:nvPr/>
        </p:nvSpPr>
        <p:spPr bwMode="auto">
          <a:xfrm>
            <a:off x="151805" y="317004"/>
            <a:ext cx="8893969" cy="964406"/>
          </a:xfrm>
          <a:prstGeom prst="rect">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3200" dirty="0">
                <a:solidFill>
                  <a:schemeClr val="tx1"/>
                </a:solidFill>
                <a:latin typeface="Helvetica Light" pitchFamily="-84" charset="0"/>
                <a:ea typeface="MS PGothic" pitchFamily="34" charset="-128"/>
                <a:sym typeface="Helvetica Light" pitchFamily="-84" charset="0"/>
              </a:rPr>
              <a:t>Your Question: Explore the role of the Inspector in </a:t>
            </a:r>
            <a:r>
              <a:rPr lang="ja-JP" altLang="en-US" sz="3200" dirty="0">
                <a:solidFill>
                  <a:schemeClr val="tx1"/>
                </a:solidFill>
                <a:latin typeface="Arial" pitchFamily="34" charset="0"/>
                <a:ea typeface="MS PGothic" pitchFamily="34" charset="-128"/>
                <a:sym typeface="Helvetica Light" pitchFamily="-84" charset="0"/>
              </a:rPr>
              <a:t>‘</a:t>
            </a:r>
            <a:r>
              <a:rPr lang="en-US" altLang="ja-JP" sz="3200" dirty="0">
                <a:solidFill>
                  <a:schemeClr val="tx1"/>
                </a:solidFill>
                <a:latin typeface="Helvetica Light" pitchFamily="-84" charset="0"/>
                <a:ea typeface="MS PGothic" pitchFamily="34" charset="-128"/>
                <a:sym typeface="Helvetica Light" pitchFamily="-84" charset="0"/>
              </a:rPr>
              <a:t>An Inspector Calls</a:t>
            </a:r>
            <a:r>
              <a:rPr lang="ja-JP" altLang="en-US" sz="3200" dirty="0">
                <a:solidFill>
                  <a:schemeClr val="tx1"/>
                </a:solidFill>
                <a:latin typeface="Arial" pitchFamily="34" charset="0"/>
                <a:ea typeface="MS PGothic" pitchFamily="34" charset="-128"/>
                <a:sym typeface="Helvetica Light" pitchFamily="-84" charset="0"/>
              </a:rPr>
              <a:t>’</a:t>
            </a:r>
            <a:r>
              <a:rPr lang="en-US" altLang="ja-JP" sz="3200" dirty="0">
                <a:solidFill>
                  <a:schemeClr val="tx1"/>
                </a:solidFill>
                <a:latin typeface="Helvetica Light" pitchFamily="-84" charset="0"/>
                <a:ea typeface="MS PGothic" pitchFamily="34" charset="-128"/>
                <a:sym typeface="Helvetica Light" pitchFamily="-84" charset="0"/>
              </a:rPr>
              <a:t>.</a:t>
            </a:r>
            <a:endParaRPr lang="en-US" altLang="en-US" sz="3200" dirty="0">
              <a:solidFill>
                <a:schemeClr val="tx1"/>
              </a:solidFill>
              <a:latin typeface="Helvetica Light" pitchFamily="-84" charset="0"/>
              <a:ea typeface="MS PGothic" pitchFamily="34" charset="-128"/>
              <a:sym typeface="Helvetica Light" pitchFamily="-84" charset="0"/>
            </a:endParaRPr>
          </a:p>
        </p:txBody>
      </p:sp>
      <p:sp>
        <p:nvSpPr>
          <p:cNvPr id="169987" name="Rectangle 3"/>
          <p:cNvSpPr>
            <a:spLocks/>
          </p:cNvSpPr>
          <p:nvPr/>
        </p:nvSpPr>
        <p:spPr bwMode="auto">
          <a:xfrm>
            <a:off x="291332" y="2625328"/>
            <a:ext cx="8563570" cy="3929063"/>
          </a:xfrm>
          <a:prstGeom prst="rect">
            <a:avLst/>
          </a:prstGeom>
          <a:solidFill>
            <a:srgbClr val="E6E6E6"/>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500" dirty="0">
                <a:solidFill>
                  <a:schemeClr val="tx1"/>
                </a:solidFill>
                <a:latin typeface="Helvetica Light" pitchFamily="-84" charset="0"/>
                <a:ea typeface="MS PGothic" pitchFamily="34" charset="-128"/>
                <a:sym typeface="Helvetica Light" pitchFamily="-84" charset="0"/>
              </a:rPr>
              <a:t>P: What is the role of the Inspector? (Write your chosen statement here)</a:t>
            </a:r>
          </a:p>
          <a:p>
            <a:pPr eaLnBrk="1" hangingPunct="1"/>
            <a:r>
              <a:rPr lang="en-US" altLang="en-US" sz="2500" dirty="0">
                <a:solidFill>
                  <a:schemeClr val="tx1"/>
                </a:solidFill>
                <a:latin typeface="Helvetica Light" pitchFamily="-84" charset="0"/>
                <a:ea typeface="MS PGothic" pitchFamily="34" charset="-128"/>
                <a:sym typeface="Helvetica Light" pitchFamily="-84" charset="0"/>
              </a:rPr>
              <a:t>E: Give a quotation to back up your answer.</a:t>
            </a:r>
          </a:p>
          <a:p>
            <a:pPr eaLnBrk="1" hangingPunct="1"/>
            <a:r>
              <a:rPr lang="en-US" altLang="en-US" sz="2500" dirty="0" smtClean="0">
                <a:solidFill>
                  <a:schemeClr val="tx1"/>
                </a:solidFill>
                <a:latin typeface="Helvetica Light" pitchFamily="-84" charset="0"/>
                <a:ea typeface="MS PGothic" pitchFamily="34" charset="-128"/>
                <a:sym typeface="Helvetica Light" pitchFamily="-84" charset="0"/>
              </a:rPr>
              <a:t>ZI: </a:t>
            </a:r>
            <a:r>
              <a:rPr lang="en-US" altLang="en-US" sz="2500" dirty="0">
                <a:solidFill>
                  <a:schemeClr val="tx1"/>
                </a:solidFill>
                <a:latin typeface="Helvetica Light" pitchFamily="-84" charset="0"/>
                <a:ea typeface="MS PGothic" pitchFamily="34" charset="-128"/>
                <a:sym typeface="Helvetica Light" pitchFamily="-84" charset="0"/>
              </a:rPr>
              <a:t>How does your quotation prove you point? What else is being revealed about the Inspector?</a:t>
            </a:r>
          </a:p>
          <a:p>
            <a:pPr eaLnBrk="1" hangingPunct="1"/>
            <a:r>
              <a:rPr lang="en-US" altLang="en-US" sz="2500" dirty="0" smtClean="0">
                <a:solidFill>
                  <a:schemeClr val="tx1"/>
                </a:solidFill>
                <a:latin typeface="Helvetica Light" pitchFamily="-84" charset="0"/>
                <a:ea typeface="MS PGothic" pitchFamily="34" charset="-128"/>
                <a:sym typeface="Helvetica Light" pitchFamily="-84" charset="0"/>
              </a:rPr>
              <a:t>ZI: </a:t>
            </a:r>
            <a:r>
              <a:rPr lang="en-US" altLang="en-US" sz="2500" dirty="0">
                <a:solidFill>
                  <a:schemeClr val="tx1"/>
                </a:solidFill>
                <a:latin typeface="Helvetica Light" pitchFamily="-84" charset="0"/>
                <a:ea typeface="MS PGothic" pitchFamily="34" charset="-128"/>
                <a:sym typeface="Helvetica Light" pitchFamily="-84" charset="0"/>
              </a:rPr>
              <a:t>Comment on the connotations of one of the words in your quotation. Has a device been used? What is the effect?( Use your analysis mind map)</a:t>
            </a:r>
          </a:p>
          <a:p>
            <a:pPr eaLnBrk="1" hangingPunct="1"/>
            <a:r>
              <a:rPr lang="en-US" altLang="en-US" sz="2500" smtClean="0">
                <a:solidFill>
                  <a:schemeClr val="tx1"/>
                </a:solidFill>
                <a:latin typeface="Helvetica Light" pitchFamily="-84" charset="0"/>
                <a:ea typeface="MS PGothic" pitchFamily="34" charset="-128"/>
                <a:sym typeface="Helvetica Light" pitchFamily="-84" charset="0"/>
              </a:rPr>
              <a:t>ZO: </a:t>
            </a:r>
            <a:r>
              <a:rPr lang="en-US" altLang="en-US" sz="2500" dirty="0">
                <a:solidFill>
                  <a:schemeClr val="tx1"/>
                </a:solidFill>
                <a:latin typeface="Helvetica Light" pitchFamily="-84" charset="0"/>
                <a:ea typeface="MS PGothic" pitchFamily="34" charset="-128"/>
                <a:sym typeface="Helvetica Light" pitchFamily="-84" charset="0"/>
              </a:rPr>
              <a:t>Make links to the context of the play. Comment on Priestley</a:t>
            </a:r>
            <a:r>
              <a:rPr lang="ja-JP" altLang="en-US" sz="2500" dirty="0">
                <a:solidFill>
                  <a:schemeClr val="tx1"/>
                </a:solidFill>
                <a:latin typeface="Arial" pitchFamily="34" charset="0"/>
                <a:ea typeface="MS PGothic" pitchFamily="34" charset="-128"/>
                <a:sym typeface="Helvetica Light" pitchFamily="-84" charset="0"/>
              </a:rPr>
              <a:t>’</a:t>
            </a:r>
            <a:r>
              <a:rPr lang="en-US" altLang="ja-JP" sz="2500" dirty="0">
                <a:solidFill>
                  <a:schemeClr val="tx1"/>
                </a:solidFill>
                <a:latin typeface="Helvetica Light" pitchFamily="-84" charset="0"/>
                <a:ea typeface="MS PGothic" pitchFamily="34" charset="-128"/>
                <a:sym typeface="Helvetica Light" pitchFamily="-84" charset="0"/>
              </a:rPr>
              <a:t>s intentions.</a:t>
            </a:r>
            <a:endParaRPr lang="en-US" altLang="en-US" sz="2500" dirty="0">
              <a:solidFill>
                <a:schemeClr val="tx1"/>
              </a:solidFill>
              <a:latin typeface="Helvetica Light" pitchFamily="-84" charset="0"/>
              <a:ea typeface="MS PGothic" pitchFamily="34" charset="-128"/>
              <a:sym typeface="Helvetica Light" pitchFamily="-84" charset="0"/>
            </a:endParaRPr>
          </a:p>
        </p:txBody>
      </p:sp>
    </p:spTree>
    <p:custDataLst>
      <p:tags r:id="rId1"/>
    </p:custDataLst>
    <p:extLst>
      <p:ext uri="{BB962C8B-B14F-4D97-AF65-F5344CB8AC3E}">
        <p14:creationId xmlns:p14="http://schemas.microsoft.com/office/powerpoint/2010/main" val="186617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a:xfrm>
            <a:off x="892969" y="634008"/>
            <a:ext cx="7358063" cy="1000125"/>
          </a:xfrm>
          <a:solidFill>
            <a:srgbClr val="86CD4D"/>
          </a:solidFill>
        </p:spPr>
        <p:txBody>
          <a:bodyPr/>
          <a:lstStyle/>
          <a:p>
            <a:pPr eaLnBrk="1" hangingPunct="1">
              <a:defRPr/>
            </a:pPr>
            <a:r>
              <a:rPr lang="en-US" sz="4500">
                <a:sym typeface="Helvetica Light" charset="0"/>
              </a:rPr>
              <a:t>Describing the characters...</a:t>
            </a:r>
          </a:p>
        </p:txBody>
      </p:sp>
      <p:sp>
        <p:nvSpPr>
          <p:cNvPr id="67586" name="Rectangle 2"/>
          <p:cNvSpPr>
            <a:spLocks noGrp="1" noChangeArrowheads="1"/>
          </p:cNvSpPr>
          <p:nvPr>
            <p:ph type="body" idx="1"/>
          </p:nvPr>
        </p:nvSpPr>
        <p:spPr>
          <a:xfrm>
            <a:off x="884039" y="1714500"/>
            <a:ext cx="7358063" cy="1571625"/>
          </a:xfrm>
        </p:spPr>
        <p:txBody>
          <a:bodyPr>
            <a:normAutofit fontScale="77500" lnSpcReduction="20000"/>
          </a:bodyPr>
          <a:lstStyle/>
          <a:p>
            <a:pPr marL="0" indent="0">
              <a:defRPr/>
            </a:pPr>
            <a:r>
              <a:rPr lang="en-US" dirty="0" smtClean="0">
                <a:sym typeface="Helvetica Light" charset="0"/>
              </a:rPr>
              <a:t>Select one word from the table below and one of your own to describe each of the following characters:</a:t>
            </a:r>
          </a:p>
          <a:p>
            <a:pPr marL="0" indent="0">
              <a:defRPr/>
            </a:pPr>
            <a:r>
              <a:rPr lang="en-US" dirty="0" err="1" smtClean="0">
                <a:sym typeface="Helvetica Light" charset="0"/>
              </a:rPr>
              <a:t>Mr</a:t>
            </a:r>
            <a:r>
              <a:rPr lang="en-US" dirty="0" smtClean="0">
                <a:sym typeface="Helvetica Light" charset="0"/>
              </a:rPr>
              <a:t> Birling, </a:t>
            </a:r>
            <a:r>
              <a:rPr lang="en-US" dirty="0" err="1" smtClean="0">
                <a:sym typeface="Helvetica Light" charset="0"/>
              </a:rPr>
              <a:t>Mrs</a:t>
            </a:r>
            <a:r>
              <a:rPr lang="en-US" dirty="0" smtClean="0">
                <a:sym typeface="Helvetica Light" charset="0"/>
              </a:rPr>
              <a:t> Birling, Eric, Sheila, Gerald, Inspector </a:t>
            </a:r>
            <a:r>
              <a:rPr lang="en-US" dirty="0" err="1" smtClean="0">
                <a:sym typeface="Helvetica Light" charset="0"/>
              </a:rPr>
              <a:t>Goole</a:t>
            </a:r>
            <a:r>
              <a:rPr lang="en-US" dirty="0" smtClean="0">
                <a:sym typeface="Helvetica Light" charset="0"/>
              </a:rPr>
              <a:t>.</a:t>
            </a:r>
          </a:p>
        </p:txBody>
      </p:sp>
      <p:graphicFrame>
        <p:nvGraphicFramePr>
          <p:cNvPr id="67587" name="Group 3"/>
          <p:cNvGraphicFramePr>
            <a:graphicFrameLocks noGrp="1"/>
          </p:cNvGraphicFramePr>
          <p:nvPr/>
        </p:nvGraphicFramePr>
        <p:xfrm>
          <a:off x="169664" y="3366492"/>
          <a:ext cx="8786814" cy="2819550"/>
        </p:xfrm>
        <a:graphic>
          <a:graphicData uri="http://schemas.openxmlformats.org/drawingml/2006/table">
            <a:tbl>
              <a:tblPr/>
              <a:tblGrid>
                <a:gridCol w="2928938">
                  <a:extLst>
                    <a:ext uri="{9D8B030D-6E8A-4147-A177-3AD203B41FA5}">
                      <a16:colId xmlns:a16="http://schemas.microsoft.com/office/drawing/2014/main" xmlns="" val="20000"/>
                    </a:ext>
                  </a:extLst>
                </a:gridCol>
                <a:gridCol w="2928938">
                  <a:extLst>
                    <a:ext uri="{9D8B030D-6E8A-4147-A177-3AD203B41FA5}">
                      <a16:colId xmlns:a16="http://schemas.microsoft.com/office/drawing/2014/main" xmlns="" val="20001"/>
                    </a:ext>
                  </a:extLst>
                </a:gridCol>
                <a:gridCol w="2928938">
                  <a:extLst>
                    <a:ext uri="{9D8B030D-6E8A-4147-A177-3AD203B41FA5}">
                      <a16:colId xmlns:a16="http://schemas.microsoft.com/office/drawing/2014/main" xmlns="" val="20002"/>
                    </a:ext>
                  </a:extLst>
                </a:gridCol>
              </a:tblGrid>
              <a:tr h="939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Helvetica Light" charset="0"/>
                          <a:ea typeface="ヒラギノ角ゴ ProN W3" charset="0"/>
                          <a:cs typeface="ヒラギノ角ゴ ProN W3" charset="0"/>
                          <a:sym typeface="Helvetica Light" charset="0"/>
                        </a:rPr>
                        <a:t>Controlling</a:t>
                      </a:r>
                    </a:p>
                  </a:txBody>
                  <a:tcPr marL="44648" marR="44648" marT="44648" marB="44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6CD4D">
                        <a:alpha val="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rPr>
                        <a:t>Powerful</a:t>
                      </a:r>
                    </a:p>
                  </a:txBody>
                  <a:tcPr marL="44648" marR="44648" marT="44648" marB="44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6CD4D">
                        <a:alpha val="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rPr>
                        <a:t>Responsible</a:t>
                      </a:r>
                    </a:p>
                  </a:txBody>
                  <a:tcPr marL="44648" marR="44648" marT="44648" marB="44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6CD4D">
                        <a:alpha val="0"/>
                      </a:srgbClr>
                    </a:solidFill>
                  </a:tcPr>
                </a:tc>
                <a:extLst>
                  <a:ext uri="{0D108BD9-81ED-4DB2-BD59-A6C34878D82A}">
                    <a16:rowId xmlns:a16="http://schemas.microsoft.com/office/drawing/2014/main" xmlns="" val="10000"/>
                  </a:ext>
                </a:extLst>
              </a:tr>
              <a:tr h="939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rPr>
                        <a:t>Pretentious</a:t>
                      </a:r>
                    </a:p>
                  </a:txBody>
                  <a:tcPr marL="44648" marR="44648" marT="44648" marB="44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E5A6">
                        <a:alpha val="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rPr>
                        <a:t>Guilty</a:t>
                      </a:r>
                    </a:p>
                  </a:txBody>
                  <a:tcPr marL="44648" marR="44648" marT="44648" marB="44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E5A6">
                        <a:alpha val="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rPr>
                        <a:t>Uneasy</a:t>
                      </a:r>
                    </a:p>
                  </a:txBody>
                  <a:tcPr marL="44648" marR="44648" marT="44648" marB="44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E5A6">
                        <a:alpha val="0"/>
                      </a:srgbClr>
                    </a:solidFill>
                  </a:tcPr>
                </a:tc>
                <a:extLst>
                  <a:ext uri="{0D108BD9-81ED-4DB2-BD59-A6C34878D82A}">
                    <a16:rowId xmlns:a16="http://schemas.microsoft.com/office/drawing/2014/main" xmlns="" val="10001"/>
                  </a:ext>
                </a:extLst>
              </a:tr>
              <a:tr h="939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rPr>
                        <a:t>Deceitful</a:t>
                      </a:r>
                    </a:p>
                  </a:txBody>
                  <a:tcPr marL="44648" marR="44648" marT="44648" marB="44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EACA">
                        <a:alpha val="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rPr>
                        <a:t>Selfish</a:t>
                      </a:r>
                    </a:p>
                  </a:txBody>
                  <a:tcPr marL="44648" marR="44648" marT="44648" marB="44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EACA">
                        <a:alpha val="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rPr>
                        <a:t>Irresponsible</a:t>
                      </a:r>
                    </a:p>
                  </a:txBody>
                  <a:tcPr marL="44648" marR="44648" marT="44648" marB="44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EACA">
                        <a:alpha val="0"/>
                      </a:srgbClr>
                    </a:solidFill>
                  </a:tcPr>
                </a:tc>
                <a:extLst>
                  <a:ext uri="{0D108BD9-81ED-4DB2-BD59-A6C34878D82A}">
                    <a16:rowId xmlns:a16="http://schemas.microsoft.com/office/drawing/2014/main" xmlns="" val="10002"/>
                  </a:ext>
                </a:extLst>
              </a:tr>
            </a:tbl>
          </a:graphicData>
        </a:graphic>
      </p:graphicFrame>
    </p:spTree>
    <p:custDataLst>
      <p:tags r:id="rId1"/>
    </p:custDataLst>
    <p:extLst>
      <p:ext uri="{BB962C8B-B14F-4D97-AF65-F5344CB8AC3E}">
        <p14:creationId xmlns:p14="http://schemas.microsoft.com/office/powerpoint/2010/main" val="100071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892969" y="151805"/>
            <a:ext cx="7358063" cy="821531"/>
          </a:xfrm>
          <a:solidFill>
            <a:srgbClr val="86CD4D"/>
          </a:solidFill>
        </p:spPr>
        <p:txBody>
          <a:bodyPr>
            <a:normAutofit fontScale="90000"/>
          </a:bodyPr>
          <a:lstStyle/>
          <a:p>
            <a:pPr eaLnBrk="1" hangingPunct="1">
              <a:defRPr/>
            </a:pPr>
            <a:r>
              <a:rPr lang="en-US" sz="4900">
                <a:sym typeface="Helvetica Light" charset="0"/>
              </a:rPr>
              <a:t>An Inspector Calls</a:t>
            </a:r>
          </a:p>
        </p:txBody>
      </p:sp>
      <p:sp>
        <p:nvSpPr>
          <p:cNvPr id="66564" name="Rectangle 2"/>
          <p:cNvSpPr>
            <a:spLocks/>
          </p:cNvSpPr>
          <p:nvPr/>
        </p:nvSpPr>
        <p:spPr bwMode="auto">
          <a:xfrm>
            <a:off x="539552" y="1988840"/>
            <a:ext cx="8280920" cy="3168352"/>
          </a:xfrm>
          <a:prstGeom prst="rect">
            <a:avLst/>
          </a:prstGeom>
          <a:solidFill>
            <a:srgbClr val="E6E6E6"/>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500" b="1" u="sng" dirty="0" smtClean="0">
              <a:solidFill>
                <a:schemeClr val="tx1"/>
              </a:solidFill>
              <a:latin typeface="Helvetica" pitchFamily="-84" charset="0"/>
              <a:ea typeface="MS PGothic" pitchFamily="34" charset="-128"/>
              <a:sym typeface="Helvetica" pitchFamily="-84" charset="0"/>
            </a:endParaRPr>
          </a:p>
          <a:p>
            <a:pPr eaLnBrk="1" hangingPunct="1"/>
            <a:endParaRPr lang="en-US" altLang="en-US" sz="2500" b="1" u="sng" dirty="0">
              <a:solidFill>
                <a:schemeClr val="tx1"/>
              </a:solidFill>
              <a:latin typeface="Helvetica" pitchFamily="-84" charset="0"/>
              <a:ea typeface="MS PGothic" pitchFamily="34" charset="-128"/>
              <a:sym typeface="Helvetica" pitchFamily="-84" charset="0"/>
            </a:endParaRPr>
          </a:p>
          <a:p>
            <a:pPr eaLnBrk="1" hangingPunct="1"/>
            <a:endParaRPr lang="en-US" altLang="en-US" sz="2500" b="1" u="sng" dirty="0" smtClean="0">
              <a:solidFill>
                <a:schemeClr val="tx1"/>
              </a:solidFill>
              <a:latin typeface="Helvetica" pitchFamily="-84" charset="0"/>
              <a:ea typeface="MS PGothic" pitchFamily="34" charset="-128"/>
              <a:sym typeface="Helvetica" pitchFamily="-84" charset="0"/>
            </a:endParaRPr>
          </a:p>
          <a:p>
            <a:pPr eaLnBrk="1" hangingPunct="1"/>
            <a:r>
              <a:rPr lang="en-US" altLang="en-US" sz="2500" b="1" u="sng" dirty="0" smtClean="0">
                <a:solidFill>
                  <a:schemeClr val="tx1"/>
                </a:solidFill>
                <a:latin typeface="Helvetica" pitchFamily="-84" charset="0"/>
                <a:ea typeface="MS PGothic" pitchFamily="34" charset="-128"/>
                <a:sym typeface="Helvetica" pitchFamily="-84" charset="0"/>
              </a:rPr>
              <a:t>Choose ONE of the following options</a:t>
            </a:r>
            <a:endParaRPr lang="en-US" altLang="en-US" sz="2500" b="1" u="sng" dirty="0">
              <a:solidFill>
                <a:schemeClr val="tx1"/>
              </a:solidFill>
              <a:latin typeface="Helvetica" pitchFamily="-84" charset="0"/>
              <a:ea typeface="MS PGothic" pitchFamily="34" charset="-128"/>
              <a:sym typeface="Helvetica" pitchFamily="-84" charset="0"/>
            </a:endParaRPr>
          </a:p>
          <a:p>
            <a:pPr eaLnBrk="1" hangingPunct="1"/>
            <a:r>
              <a:rPr lang="en-US" altLang="en-US" sz="2500" b="1" u="sng" dirty="0" smtClean="0">
                <a:solidFill>
                  <a:schemeClr val="tx1"/>
                </a:solidFill>
                <a:latin typeface="Helvetica" pitchFamily="-84" charset="0"/>
                <a:ea typeface="MS PGothic" pitchFamily="34" charset="-128"/>
                <a:sym typeface="Helvetica" pitchFamily="-84" charset="0"/>
              </a:rPr>
              <a:t>Option 1: </a:t>
            </a:r>
            <a:r>
              <a:rPr lang="en-US" altLang="en-US" sz="2500" dirty="0">
                <a:solidFill>
                  <a:schemeClr val="tx1"/>
                </a:solidFill>
                <a:latin typeface="Helvetica" pitchFamily="-84" charset="0"/>
                <a:ea typeface="MS PGothic" pitchFamily="34" charset="-128"/>
                <a:sym typeface="Helvetica" pitchFamily="-84" charset="0"/>
              </a:rPr>
              <a:t>Focus on the character of </a:t>
            </a:r>
            <a:r>
              <a:rPr lang="en-US" altLang="en-US" sz="2500" b="1" u="sng" dirty="0">
                <a:solidFill>
                  <a:schemeClr val="tx1"/>
                </a:solidFill>
                <a:latin typeface="Helvetica" pitchFamily="-84" charset="0"/>
                <a:ea typeface="MS PGothic" pitchFamily="34" charset="-128"/>
                <a:sym typeface="Helvetica" pitchFamily="-84" charset="0"/>
              </a:rPr>
              <a:t>Birling</a:t>
            </a:r>
            <a:r>
              <a:rPr lang="en-US" altLang="en-US" sz="2500" dirty="0">
                <a:solidFill>
                  <a:schemeClr val="tx1"/>
                </a:solidFill>
                <a:latin typeface="Helvetica" pitchFamily="-84" charset="0"/>
                <a:ea typeface="MS PGothic" pitchFamily="34" charset="-128"/>
                <a:sym typeface="Helvetica" pitchFamily="-84" charset="0"/>
              </a:rPr>
              <a:t>. How is he portrayed? How does he differ from the other characters? What is his effect on other characters?</a:t>
            </a:r>
          </a:p>
          <a:p>
            <a:pPr eaLnBrk="1" hangingPunct="1"/>
            <a:endParaRPr lang="en-US" altLang="en-US" sz="2500" dirty="0">
              <a:solidFill>
                <a:schemeClr val="tx1"/>
              </a:solidFill>
              <a:latin typeface="Helvetica" pitchFamily="-84" charset="0"/>
              <a:ea typeface="MS PGothic" pitchFamily="34" charset="-128"/>
              <a:sym typeface="Helvetica" pitchFamily="-84" charset="0"/>
            </a:endParaRPr>
          </a:p>
          <a:p>
            <a:pPr eaLnBrk="1" hangingPunct="1"/>
            <a:r>
              <a:rPr lang="en-US" altLang="en-US" sz="2500" b="1" u="sng" dirty="0" smtClean="0">
                <a:solidFill>
                  <a:schemeClr val="tx1"/>
                </a:solidFill>
                <a:latin typeface="Helvetica" pitchFamily="-84" charset="0"/>
                <a:ea typeface="MS PGothic" pitchFamily="34" charset="-128"/>
                <a:sym typeface="Helvetica" pitchFamily="-84" charset="0"/>
              </a:rPr>
              <a:t>Option </a:t>
            </a:r>
            <a:r>
              <a:rPr lang="en-US" altLang="en-US" sz="2500" b="1" u="sng" dirty="0">
                <a:solidFill>
                  <a:schemeClr val="tx1"/>
                </a:solidFill>
                <a:latin typeface="Helvetica" pitchFamily="-84" charset="0"/>
                <a:ea typeface="MS PGothic" pitchFamily="34" charset="-128"/>
                <a:sym typeface="Helvetica" pitchFamily="-84" charset="0"/>
              </a:rPr>
              <a:t>2:</a:t>
            </a:r>
            <a:r>
              <a:rPr lang="en-US" altLang="en-US" sz="2500" dirty="0">
                <a:solidFill>
                  <a:schemeClr val="tx1"/>
                </a:solidFill>
                <a:latin typeface="Helvetica" pitchFamily="-84" charset="0"/>
                <a:ea typeface="MS PGothic" pitchFamily="34" charset="-128"/>
                <a:sym typeface="Helvetica" pitchFamily="-84" charset="0"/>
              </a:rPr>
              <a:t> Focus on the character of </a:t>
            </a:r>
            <a:r>
              <a:rPr lang="en-US" altLang="en-US" sz="2500" b="1" u="sng" dirty="0">
                <a:solidFill>
                  <a:schemeClr val="tx1"/>
                </a:solidFill>
                <a:latin typeface="Helvetica" pitchFamily="-84" charset="0"/>
                <a:ea typeface="MS PGothic" pitchFamily="34" charset="-128"/>
                <a:sym typeface="Helvetica" pitchFamily="-84" charset="0"/>
              </a:rPr>
              <a:t>Sheila</a:t>
            </a:r>
            <a:r>
              <a:rPr lang="en-US" altLang="en-US" sz="2500" dirty="0">
                <a:solidFill>
                  <a:schemeClr val="tx1"/>
                </a:solidFill>
                <a:latin typeface="Helvetica" pitchFamily="-84" charset="0"/>
                <a:ea typeface="MS PGothic" pitchFamily="34" charset="-128"/>
                <a:sym typeface="Helvetica" pitchFamily="-84" charset="0"/>
              </a:rPr>
              <a:t>. How is she portrayed? How does she compare to other characters? What is her purpose in the scene?</a:t>
            </a:r>
          </a:p>
          <a:p>
            <a:pPr eaLnBrk="1" hangingPunct="1"/>
            <a:endParaRPr lang="en-US" altLang="en-US" sz="2500" dirty="0">
              <a:solidFill>
                <a:schemeClr val="tx1"/>
              </a:solidFill>
              <a:latin typeface="Helvetica" pitchFamily="-84" charset="0"/>
              <a:ea typeface="MS PGothic" pitchFamily="34" charset="-128"/>
              <a:sym typeface="Helvetica" pitchFamily="-84" charset="0"/>
            </a:endParaRPr>
          </a:p>
          <a:p>
            <a:pPr eaLnBrk="1" hangingPunct="1"/>
            <a:r>
              <a:rPr lang="en-US" altLang="en-US" sz="2500" b="1" u="sng" dirty="0" smtClean="0">
                <a:solidFill>
                  <a:schemeClr val="tx1"/>
                </a:solidFill>
                <a:latin typeface="Helvetica" pitchFamily="-84" charset="0"/>
                <a:ea typeface="MS PGothic" pitchFamily="34" charset="-128"/>
                <a:sym typeface="Helvetica" pitchFamily="-84" charset="0"/>
              </a:rPr>
              <a:t>Option 3</a:t>
            </a:r>
            <a:r>
              <a:rPr lang="en-US" altLang="en-US" sz="2500" b="1" u="sng" dirty="0">
                <a:solidFill>
                  <a:schemeClr val="tx1"/>
                </a:solidFill>
                <a:latin typeface="Helvetica" pitchFamily="-84" charset="0"/>
                <a:ea typeface="MS PGothic" pitchFamily="34" charset="-128"/>
                <a:sym typeface="Helvetica" pitchFamily="-84" charset="0"/>
              </a:rPr>
              <a:t>:</a:t>
            </a:r>
            <a:r>
              <a:rPr lang="en-US" altLang="en-US" sz="2500" dirty="0">
                <a:solidFill>
                  <a:schemeClr val="tx1"/>
                </a:solidFill>
                <a:latin typeface="Helvetica" pitchFamily="-84" charset="0"/>
                <a:ea typeface="MS PGothic" pitchFamily="34" charset="-128"/>
                <a:sym typeface="Helvetica" pitchFamily="-84" charset="0"/>
              </a:rPr>
              <a:t> Focus on the character of </a:t>
            </a:r>
            <a:r>
              <a:rPr lang="en-US" altLang="en-US" sz="2500" b="1" u="sng" dirty="0">
                <a:solidFill>
                  <a:schemeClr val="tx1"/>
                </a:solidFill>
                <a:latin typeface="Helvetica" pitchFamily="-84" charset="0"/>
                <a:ea typeface="MS PGothic" pitchFamily="34" charset="-128"/>
                <a:sym typeface="Helvetica" pitchFamily="-84" charset="0"/>
              </a:rPr>
              <a:t>Inspector </a:t>
            </a:r>
            <a:r>
              <a:rPr lang="en-US" altLang="en-US" sz="2500" b="1" u="sng" dirty="0" err="1">
                <a:solidFill>
                  <a:schemeClr val="tx1"/>
                </a:solidFill>
                <a:latin typeface="Helvetica" pitchFamily="-84" charset="0"/>
                <a:ea typeface="MS PGothic" pitchFamily="34" charset="-128"/>
                <a:sym typeface="Helvetica" pitchFamily="-84" charset="0"/>
              </a:rPr>
              <a:t>Goole</a:t>
            </a:r>
            <a:r>
              <a:rPr lang="en-US" altLang="en-US" sz="2500" dirty="0">
                <a:solidFill>
                  <a:schemeClr val="tx1"/>
                </a:solidFill>
                <a:latin typeface="Helvetica" pitchFamily="-84" charset="0"/>
                <a:ea typeface="MS PGothic" pitchFamily="34" charset="-128"/>
                <a:sym typeface="Helvetica" pitchFamily="-84" charset="0"/>
              </a:rPr>
              <a:t>. How does his entrance change the dynamic of the scene? What is his purpose in the scene? How do the other characters react to him?</a:t>
            </a:r>
          </a:p>
        </p:txBody>
      </p:sp>
      <p:sp>
        <p:nvSpPr>
          <p:cNvPr id="66563" name="Rectangle 5"/>
          <p:cNvSpPr>
            <a:spLocks/>
          </p:cNvSpPr>
          <p:nvPr/>
        </p:nvSpPr>
        <p:spPr bwMode="auto">
          <a:xfrm>
            <a:off x="3859858" y="1042318"/>
            <a:ext cx="131446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4500">
                <a:solidFill>
                  <a:schemeClr val="tx1"/>
                </a:solidFill>
                <a:latin typeface="Helvetica Light" pitchFamily="-84" charset="0"/>
                <a:ea typeface="MS PGothic" pitchFamily="34" charset="-128"/>
                <a:sym typeface="Helvetica Light" pitchFamily="-84" charset="0"/>
              </a:rPr>
              <a:t>Act 1</a:t>
            </a:r>
          </a:p>
        </p:txBody>
      </p:sp>
    </p:spTree>
    <p:custDataLst>
      <p:tags r:id="rId1"/>
    </p:custDataLst>
    <p:extLst>
      <p:ext uri="{BB962C8B-B14F-4D97-AF65-F5344CB8AC3E}">
        <p14:creationId xmlns:p14="http://schemas.microsoft.com/office/powerpoint/2010/main" val="35198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xfrm>
            <a:off x="1080492" y="80367"/>
            <a:ext cx="7358063" cy="741164"/>
          </a:xfrm>
          <a:solidFill>
            <a:schemeClr val="accent1"/>
          </a:solidFill>
        </p:spPr>
        <p:txBody>
          <a:bodyPr>
            <a:noAutofit/>
          </a:bodyPr>
          <a:lstStyle/>
          <a:p>
            <a:pPr eaLnBrk="1" hangingPunct="1">
              <a:defRPr/>
            </a:pPr>
            <a:r>
              <a:rPr lang="en-US" sz="2400" dirty="0" smtClean="0">
                <a:latin typeface="Helvetica Light" charset="0"/>
                <a:cs typeface="Helvetica Light" charset="0"/>
                <a:sym typeface="Helvetica Light" charset="0"/>
              </a:rPr>
              <a:t>Who has most power in AIC?</a:t>
            </a:r>
            <a:br>
              <a:rPr lang="en-US" sz="2400" dirty="0" smtClean="0">
                <a:latin typeface="Helvetica Light" charset="0"/>
                <a:cs typeface="Helvetica Light" charset="0"/>
                <a:sym typeface="Helvetica Light" charset="0"/>
              </a:rPr>
            </a:br>
            <a:r>
              <a:rPr lang="en-US" sz="2400" dirty="0" smtClean="0">
                <a:latin typeface="Helvetica Light" charset="0"/>
                <a:cs typeface="Helvetica Light" charset="0"/>
                <a:sym typeface="Helvetica Light" charset="0"/>
              </a:rPr>
              <a:t>Finding </a:t>
            </a:r>
            <a:r>
              <a:rPr lang="en-US" sz="2400" dirty="0">
                <a:latin typeface="Helvetica Light" charset="0"/>
                <a:cs typeface="Helvetica Light" charset="0"/>
                <a:sym typeface="Helvetica Light" charset="0"/>
              </a:rPr>
              <a:t>Evidence</a:t>
            </a:r>
            <a:endParaRPr lang="en-US" sz="2400" dirty="0">
              <a:latin typeface="Helvetica Light" charset="0"/>
              <a:sym typeface="Helvetica Light" charset="0"/>
            </a:endParaRPr>
          </a:p>
        </p:txBody>
      </p:sp>
      <p:sp>
        <p:nvSpPr>
          <p:cNvPr id="72706" name="Rectangle 2"/>
          <p:cNvSpPr>
            <a:spLocks/>
          </p:cNvSpPr>
          <p:nvPr/>
        </p:nvSpPr>
        <p:spPr bwMode="auto">
          <a:xfrm>
            <a:off x="4241602" y="906363"/>
            <a:ext cx="4884539" cy="162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marL="342900" indent="-342900" eaLnBrk="1" hangingPunct="1">
              <a:buAutoNum type="arabicPeriod"/>
            </a:pPr>
            <a:r>
              <a:rPr lang="en-US" altLang="en-US" sz="1700" b="1" u="sng" dirty="0" smtClean="0">
                <a:solidFill>
                  <a:schemeClr val="tx1"/>
                </a:solidFill>
                <a:latin typeface="Helvetica" pitchFamily="-84" charset="0"/>
                <a:ea typeface="MS PGothic" pitchFamily="34" charset="-128"/>
                <a:sym typeface="Helvetica" pitchFamily="-84" charset="0"/>
              </a:rPr>
              <a:t>How does Priestley use language to show </a:t>
            </a:r>
            <a:r>
              <a:rPr lang="en-US" altLang="en-US" sz="1700" b="1" u="sng" dirty="0" err="1" smtClean="0">
                <a:solidFill>
                  <a:schemeClr val="tx1"/>
                </a:solidFill>
                <a:latin typeface="Helvetica" pitchFamily="-84" charset="0"/>
                <a:ea typeface="MS PGothic" pitchFamily="34" charset="-128"/>
                <a:sym typeface="Helvetica" pitchFamily="-84" charset="0"/>
              </a:rPr>
              <a:t>Mr</a:t>
            </a:r>
            <a:r>
              <a:rPr lang="en-US" altLang="en-US" sz="1700" b="1" u="sng" dirty="0" smtClean="0">
                <a:solidFill>
                  <a:schemeClr val="tx1"/>
                </a:solidFill>
                <a:latin typeface="Helvetica" pitchFamily="-84" charset="0"/>
                <a:ea typeface="MS PGothic" pitchFamily="34" charset="-128"/>
                <a:sym typeface="Helvetica" pitchFamily="-84" charset="0"/>
              </a:rPr>
              <a:t> </a:t>
            </a:r>
            <a:r>
              <a:rPr lang="en-US" altLang="en-US" sz="1700" b="1" u="sng" dirty="0" err="1" smtClean="0">
                <a:solidFill>
                  <a:schemeClr val="tx1"/>
                </a:solidFill>
                <a:latin typeface="Helvetica" pitchFamily="-84" charset="0"/>
                <a:ea typeface="MS PGothic" pitchFamily="34" charset="-128"/>
                <a:sym typeface="Helvetica" pitchFamily="-84" charset="0"/>
              </a:rPr>
              <a:t>Birlings</a:t>
            </a:r>
            <a:r>
              <a:rPr lang="en-US" altLang="en-US" sz="1700" b="1" u="sng" dirty="0" smtClean="0">
                <a:solidFill>
                  <a:schemeClr val="tx1"/>
                </a:solidFill>
                <a:latin typeface="Helvetica" pitchFamily="-84" charset="0"/>
                <a:ea typeface="MS PGothic" pitchFamily="34" charset="-128"/>
                <a:sym typeface="Helvetica" pitchFamily="-84" charset="0"/>
              </a:rPr>
              <a:t> desire for power?</a:t>
            </a:r>
          </a:p>
          <a:p>
            <a:pPr marL="342900" indent="-342900" eaLnBrk="1" hangingPunct="1">
              <a:buAutoNum type="arabicPeriod"/>
            </a:pPr>
            <a:r>
              <a:rPr lang="en-US" altLang="en-US" sz="1700" b="1" u="sng" dirty="0" smtClean="0">
                <a:solidFill>
                  <a:schemeClr val="tx1"/>
                </a:solidFill>
                <a:latin typeface="Helvetica" pitchFamily="-84" charset="0"/>
                <a:ea typeface="MS PGothic" pitchFamily="34" charset="-128"/>
                <a:sym typeface="Helvetica" pitchFamily="-84" charset="0"/>
              </a:rPr>
              <a:t>How does Priestley use language to show the Inspector achieves power?</a:t>
            </a:r>
            <a:endParaRPr lang="en-US" altLang="en-US" sz="1700" dirty="0">
              <a:solidFill>
                <a:schemeClr val="tx1"/>
              </a:solidFill>
              <a:latin typeface="Helvetica Light" pitchFamily="-84" charset="0"/>
              <a:ea typeface="MS PGothic" pitchFamily="34" charset="-128"/>
              <a:sym typeface="Helvetica Light" pitchFamily="-84" charset="0"/>
            </a:endParaRPr>
          </a:p>
        </p:txBody>
      </p:sp>
      <p:sp>
        <p:nvSpPr>
          <p:cNvPr id="72707" name="Rectangle 3"/>
          <p:cNvSpPr>
            <a:spLocks/>
          </p:cNvSpPr>
          <p:nvPr/>
        </p:nvSpPr>
        <p:spPr bwMode="auto">
          <a:xfrm>
            <a:off x="169664" y="964406"/>
            <a:ext cx="4009430" cy="5652492"/>
          </a:xfrm>
          <a:prstGeom prst="rect">
            <a:avLst/>
          </a:prstGeom>
          <a:solidFill>
            <a:srgbClr val="E6E6E6"/>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500" b="1" u="sng" dirty="0" err="1">
                <a:solidFill>
                  <a:schemeClr val="tx1"/>
                </a:solidFill>
                <a:latin typeface="Helvetica" pitchFamily="-84" charset="0"/>
                <a:ea typeface="MS PGothic" pitchFamily="34" charset="-128"/>
                <a:sym typeface="Helvetica" pitchFamily="-84" charset="0"/>
              </a:rPr>
              <a:t>Mr</a:t>
            </a:r>
            <a:r>
              <a:rPr lang="en-US" altLang="en-US" sz="2500" b="1" u="sng" dirty="0">
                <a:solidFill>
                  <a:schemeClr val="tx1"/>
                </a:solidFill>
                <a:latin typeface="Helvetica" pitchFamily="-84" charset="0"/>
                <a:ea typeface="MS PGothic" pitchFamily="34" charset="-128"/>
                <a:sym typeface="Helvetica" pitchFamily="-84" charset="0"/>
              </a:rPr>
              <a:t> Birling</a:t>
            </a:r>
          </a:p>
          <a:p>
            <a:pPr eaLnBrk="1" hangingPunct="1"/>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I wanted you to have the benefit of my experience.</a:t>
            </a:r>
            <a:r>
              <a:rPr lang="ja-JP" altLang="en-US" sz="1700" dirty="0">
                <a:solidFill>
                  <a:schemeClr val="tx1"/>
                </a:solidFill>
                <a:latin typeface="Arial" pitchFamily="34" charset="0"/>
                <a:ea typeface="MS PGothic" pitchFamily="34" charset="-128"/>
                <a:sym typeface="Helvetica Light" pitchFamily="-84" charset="0"/>
              </a:rPr>
              <a:t>’</a:t>
            </a:r>
            <a:endParaRPr lang="en-US" altLang="ja-JP" sz="17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I</a:t>
            </a:r>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m still on the bench. It may be something about a warrant.</a:t>
            </a:r>
            <a:r>
              <a:rPr lang="ja-JP" altLang="en-US" sz="1700" dirty="0">
                <a:solidFill>
                  <a:schemeClr val="tx1"/>
                </a:solidFill>
                <a:latin typeface="Arial" pitchFamily="34" charset="0"/>
                <a:ea typeface="MS PGothic" pitchFamily="34" charset="-128"/>
                <a:sym typeface="Helvetica Light" pitchFamily="-84" charset="0"/>
              </a:rPr>
              <a:t>’</a:t>
            </a:r>
            <a:endParaRPr lang="en-US" altLang="ja-JP" sz="17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I was an alderman for years- and Lord Mayor two years ago-and I</a:t>
            </a:r>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m still on the bench. I know the </a:t>
            </a:r>
            <a:r>
              <a:rPr lang="en-US" altLang="ja-JP" sz="1700" dirty="0" err="1">
                <a:solidFill>
                  <a:schemeClr val="tx1"/>
                </a:solidFill>
                <a:latin typeface="Helvetica Light" pitchFamily="-84" charset="0"/>
                <a:ea typeface="MS PGothic" pitchFamily="34" charset="-128"/>
                <a:sym typeface="Helvetica Light" pitchFamily="-84" charset="0"/>
              </a:rPr>
              <a:t>Brumley</a:t>
            </a:r>
            <a:r>
              <a:rPr lang="en-US" altLang="ja-JP" sz="1700" dirty="0">
                <a:solidFill>
                  <a:schemeClr val="tx1"/>
                </a:solidFill>
                <a:latin typeface="Helvetica Light" pitchFamily="-84" charset="0"/>
                <a:ea typeface="MS PGothic" pitchFamily="34" charset="-128"/>
                <a:sym typeface="Helvetica Light" pitchFamily="-84" charset="0"/>
              </a:rPr>
              <a:t> police officers pretty well.</a:t>
            </a:r>
            <a:r>
              <a:rPr lang="ja-JP" altLang="en-US" sz="1700" dirty="0">
                <a:solidFill>
                  <a:schemeClr val="tx1"/>
                </a:solidFill>
                <a:latin typeface="Arial" pitchFamily="34" charset="0"/>
                <a:ea typeface="MS PGothic" pitchFamily="34" charset="-128"/>
                <a:sym typeface="Helvetica Light" pitchFamily="-84" charset="0"/>
              </a:rPr>
              <a:t>’</a:t>
            </a:r>
            <a:endParaRPr lang="en-US" altLang="ja-JP" sz="17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You</a:t>
            </a:r>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re new </a:t>
            </a:r>
            <a:r>
              <a:rPr lang="en-US" altLang="ja-JP" sz="1700" dirty="0" err="1">
                <a:solidFill>
                  <a:schemeClr val="tx1"/>
                </a:solidFill>
                <a:latin typeface="Helvetica Light" pitchFamily="-84" charset="0"/>
                <a:ea typeface="MS PGothic" pitchFamily="34" charset="-128"/>
                <a:sym typeface="Helvetica Light" pitchFamily="-84" charset="0"/>
              </a:rPr>
              <a:t>aren</a:t>
            </a:r>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t you?</a:t>
            </a:r>
            <a:r>
              <a:rPr lang="ja-JP" altLang="en-US" sz="1700" dirty="0">
                <a:solidFill>
                  <a:schemeClr val="tx1"/>
                </a:solidFill>
                <a:latin typeface="Arial" pitchFamily="34" charset="0"/>
                <a:ea typeface="MS PGothic" pitchFamily="34" charset="-128"/>
                <a:sym typeface="Helvetica Light" pitchFamily="-84" charset="0"/>
              </a:rPr>
              <a:t>’</a:t>
            </a:r>
            <a:endParaRPr lang="en-US" altLang="ja-JP" sz="17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700" dirty="0">
                <a:solidFill>
                  <a:schemeClr val="tx1"/>
                </a:solidFill>
                <a:latin typeface="Arial" pitchFamily="34" charset="0"/>
                <a:ea typeface="MS PGothic" pitchFamily="34" charset="-128"/>
                <a:sym typeface="Helvetica Light" pitchFamily="-84" charset="0"/>
              </a:rPr>
              <a:t>‘</a:t>
            </a:r>
            <a:r>
              <a:rPr lang="en-US" altLang="ja-JP" sz="1700" i="1" dirty="0">
                <a:solidFill>
                  <a:schemeClr val="tx1"/>
                </a:solidFill>
                <a:latin typeface="Helvetica Light" pitchFamily="-84" charset="0"/>
                <a:ea typeface="MS PGothic" pitchFamily="34" charset="-128"/>
                <a:sym typeface="Helvetica Light" pitchFamily="-84" charset="0"/>
              </a:rPr>
              <a:t>After a pause with a touch of impatience</a:t>
            </a:r>
            <a:r>
              <a:rPr lang="ja-JP" altLang="en-US" sz="1700" i="1" dirty="0">
                <a:solidFill>
                  <a:schemeClr val="tx1"/>
                </a:solidFill>
                <a:latin typeface="Arial" pitchFamily="34" charset="0"/>
                <a:ea typeface="MS PGothic" pitchFamily="34" charset="-128"/>
                <a:sym typeface="Helvetica Light" pitchFamily="-84" charset="0"/>
              </a:rPr>
              <a:t>’</a:t>
            </a:r>
            <a:endParaRPr lang="en-US" altLang="ja-JP" sz="1700" i="1"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700" i="1" dirty="0">
                <a:solidFill>
                  <a:schemeClr val="tx1"/>
                </a:solidFill>
                <a:latin typeface="Arial" pitchFamily="34" charset="0"/>
                <a:ea typeface="MS PGothic" pitchFamily="34" charset="-128"/>
                <a:sym typeface="Helvetica Light" pitchFamily="-84" charset="0"/>
              </a:rPr>
              <a:t>‘</a:t>
            </a:r>
            <a:r>
              <a:rPr lang="en-US" altLang="ja-JP" sz="1700" i="1" dirty="0">
                <a:solidFill>
                  <a:schemeClr val="tx1"/>
                </a:solidFill>
                <a:latin typeface="Helvetica Light" pitchFamily="-84" charset="0"/>
                <a:ea typeface="MS PGothic" pitchFamily="34" charset="-128"/>
                <a:sym typeface="Helvetica Light" pitchFamily="-84" charset="0"/>
              </a:rPr>
              <a:t>(rather impatiently) </a:t>
            </a:r>
            <a:r>
              <a:rPr lang="en-US" altLang="ja-JP" sz="1700" dirty="0">
                <a:solidFill>
                  <a:schemeClr val="tx1"/>
                </a:solidFill>
                <a:latin typeface="Helvetica Light" pitchFamily="-84" charset="0"/>
                <a:ea typeface="MS PGothic" pitchFamily="34" charset="-128"/>
                <a:sym typeface="Helvetica Light" pitchFamily="-84" charset="0"/>
              </a:rPr>
              <a:t> ...but I don</a:t>
            </a:r>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t understand why you should come here- Inspector-</a:t>
            </a:r>
            <a:r>
              <a:rPr lang="ja-JP" altLang="en-US" sz="1700" dirty="0">
                <a:solidFill>
                  <a:schemeClr val="tx1"/>
                </a:solidFill>
                <a:latin typeface="Arial" pitchFamily="34" charset="0"/>
                <a:ea typeface="MS PGothic" pitchFamily="34" charset="-128"/>
                <a:sym typeface="Helvetica Light" pitchFamily="-84" charset="0"/>
              </a:rPr>
              <a:t>’</a:t>
            </a:r>
            <a:endParaRPr lang="en-US" altLang="ja-JP" sz="17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...obviously nothing to do with the wretched girl</a:t>
            </a:r>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s suicide. Eh, Inspector?</a:t>
            </a:r>
            <a:r>
              <a:rPr lang="ja-JP" altLang="en-US" sz="1700" dirty="0">
                <a:solidFill>
                  <a:schemeClr val="tx1"/>
                </a:solidFill>
                <a:latin typeface="Arial" pitchFamily="34" charset="0"/>
                <a:ea typeface="MS PGothic" pitchFamily="34" charset="-128"/>
                <a:sym typeface="Helvetica Light" pitchFamily="-84" charset="0"/>
              </a:rPr>
              <a:t>’</a:t>
            </a:r>
            <a:endParaRPr lang="en-US" altLang="ja-JP" sz="17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700" dirty="0">
                <a:solidFill>
                  <a:schemeClr val="tx1"/>
                </a:solidFill>
                <a:latin typeface="Arial" pitchFamily="34" charset="0"/>
                <a:ea typeface="MS PGothic" pitchFamily="34" charset="-128"/>
                <a:sym typeface="Helvetica Light" pitchFamily="-84" charset="0"/>
              </a:rPr>
              <a:t>‘</a:t>
            </a:r>
            <a:r>
              <a:rPr lang="en-US" altLang="ja-JP" sz="1700" i="1" dirty="0">
                <a:solidFill>
                  <a:schemeClr val="tx1"/>
                </a:solidFill>
                <a:latin typeface="Helvetica Light" pitchFamily="-84" charset="0"/>
                <a:ea typeface="MS PGothic" pitchFamily="34" charset="-128"/>
                <a:sym typeface="Helvetica Light" pitchFamily="-84" charset="0"/>
              </a:rPr>
              <a:t>(surprise) </a:t>
            </a:r>
            <a:r>
              <a:rPr lang="en-US" altLang="ja-JP" sz="1700" dirty="0">
                <a:solidFill>
                  <a:schemeClr val="tx1"/>
                </a:solidFill>
                <a:latin typeface="Helvetica Light" pitchFamily="-84" charset="0"/>
                <a:ea typeface="MS PGothic" pitchFamily="34" charset="-128"/>
                <a:sym typeface="Helvetica Light" pitchFamily="-84" charset="0"/>
              </a:rPr>
              <a:t>Did you say why?</a:t>
            </a:r>
            <a:r>
              <a:rPr lang="ja-JP" altLang="en-US" sz="1700" dirty="0">
                <a:solidFill>
                  <a:schemeClr val="tx1"/>
                </a:solidFill>
                <a:latin typeface="Arial" pitchFamily="34" charset="0"/>
                <a:ea typeface="MS PGothic" pitchFamily="34" charset="-128"/>
                <a:sym typeface="Helvetica Light" pitchFamily="-84" charset="0"/>
              </a:rPr>
              <a:t>’</a:t>
            </a:r>
            <a:endParaRPr lang="en-US" altLang="ja-JP" sz="17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I don</a:t>
            </a:r>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t like that tone.</a:t>
            </a:r>
            <a:r>
              <a:rPr lang="ja-JP" altLang="en-US" sz="1700" dirty="0">
                <a:solidFill>
                  <a:schemeClr val="tx1"/>
                </a:solidFill>
                <a:latin typeface="Arial" pitchFamily="34" charset="0"/>
                <a:ea typeface="MS PGothic" pitchFamily="34" charset="-128"/>
                <a:sym typeface="Helvetica Light" pitchFamily="-84" charset="0"/>
              </a:rPr>
              <a:t>’</a:t>
            </a:r>
            <a:endParaRPr lang="en-US" altLang="ja-JP" sz="17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700" dirty="0">
                <a:solidFill>
                  <a:schemeClr val="tx1"/>
                </a:solidFill>
                <a:latin typeface="Arial" pitchFamily="34" charset="0"/>
                <a:ea typeface="MS PGothic" pitchFamily="34" charset="-128"/>
                <a:sym typeface="Helvetica Light" pitchFamily="-84" charset="0"/>
              </a:rPr>
              <a:t>‘</a:t>
            </a:r>
            <a:r>
              <a:rPr lang="en-US" altLang="ja-JP" sz="1700" dirty="0">
                <a:solidFill>
                  <a:schemeClr val="tx1"/>
                </a:solidFill>
                <a:latin typeface="Helvetica Light" pitchFamily="-84" charset="0"/>
                <a:ea typeface="MS PGothic" pitchFamily="34" charset="-128"/>
                <a:sym typeface="Helvetica Light" pitchFamily="-84" charset="0"/>
              </a:rPr>
              <a:t>How do you get on with our Chief Colonel Roberts?</a:t>
            </a:r>
            <a:r>
              <a:rPr lang="ja-JP" altLang="en-US" sz="1700" dirty="0">
                <a:solidFill>
                  <a:schemeClr val="tx1"/>
                </a:solidFill>
                <a:latin typeface="Arial" pitchFamily="34" charset="0"/>
                <a:ea typeface="MS PGothic" pitchFamily="34" charset="-128"/>
                <a:sym typeface="Helvetica Light" pitchFamily="-84" charset="0"/>
              </a:rPr>
              <a:t>’</a:t>
            </a:r>
            <a:endParaRPr lang="en-US" altLang="en-US" sz="1700" dirty="0">
              <a:solidFill>
                <a:schemeClr val="tx1"/>
              </a:solidFill>
              <a:latin typeface="Helvetica Light" pitchFamily="-84" charset="0"/>
              <a:ea typeface="MS PGothic" pitchFamily="34" charset="-128"/>
              <a:sym typeface="Helvetica Light" pitchFamily="-84" charset="0"/>
            </a:endParaRPr>
          </a:p>
        </p:txBody>
      </p:sp>
      <p:sp>
        <p:nvSpPr>
          <p:cNvPr id="72708" name="Rectangle 4"/>
          <p:cNvSpPr>
            <a:spLocks/>
          </p:cNvSpPr>
          <p:nvPr/>
        </p:nvSpPr>
        <p:spPr bwMode="auto">
          <a:xfrm>
            <a:off x="4545211" y="2625328"/>
            <a:ext cx="4420195" cy="4161234"/>
          </a:xfrm>
          <a:prstGeom prst="rect">
            <a:avLst/>
          </a:prstGeom>
          <a:solidFill>
            <a:srgbClr val="E6E6E6"/>
          </a:solidFill>
          <a:ln w="12700">
            <a:solidFill>
              <a:schemeClr val="tx1"/>
            </a:solidFill>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3600" b="1" u="sng" dirty="0">
                <a:solidFill>
                  <a:schemeClr val="tx1"/>
                </a:solidFill>
                <a:latin typeface="Helvetica" pitchFamily="-84" charset="0"/>
                <a:ea typeface="MS PGothic" pitchFamily="34" charset="-128"/>
                <a:sym typeface="Helvetica" pitchFamily="-84" charset="0"/>
              </a:rPr>
              <a:t>Inspector </a:t>
            </a:r>
            <a:r>
              <a:rPr lang="en-US" altLang="en-US" sz="3600" b="1" u="sng" dirty="0" err="1">
                <a:solidFill>
                  <a:schemeClr val="tx1"/>
                </a:solidFill>
                <a:latin typeface="Helvetica" pitchFamily="-84" charset="0"/>
                <a:ea typeface="MS PGothic" pitchFamily="34" charset="-128"/>
                <a:sym typeface="Helvetica" pitchFamily="-84" charset="0"/>
              </a:rPr>
              <a:t>Goole</a:t>
            </a:r>
            <a:endParaRPr lang="en-US" altLang="en-US" sz="3600" b="1" u="sng" dirty="0">
              <a:solidFill>
                <a:schemeClr val="tx1"/>
              </a:solidFill>
              <a:latin typeface="Helvetica" pitchFamily="-84" charset="0"/>
              <a:ea typeface="MS PGothic" pitchFamily="34" charset="-128"/>
              <a:sym typeface="Helvetica" pitchFamily="-84" charset="0"/>
            </a:endParaRPr>
          </a:p>
          <a:p>
            <a:pPr eaLnBrk="1" hangingPunct="1"/>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No thank you, </a:t>
            </a:r>
            <a:r>
              <a:rPr lang="en-US" altLang="ja-JP" sz="1400" dirty="0" err="1">
                <a:solidFill>
                  <a:schemeClr val="tx1"/>
                </a:solidFill>
                <a:latin typeface="Helvetica Light" pitchFamily="-84" charset="0"/>
                <a:ea typeface="MS PGothic" pitchFamily="34" charset="-128"/>
                <a:sym typeface="Helvetica Light" pitchFamily="-84" charset="0"/>
              </a:rPr>
              <a:t>Mr</a:t>
            </a:r>
            <a:r>
              <a:rPr lang="en-US" altLang="ja-JP" sz="1400" dirty="0">
                <a:solidFill>
                  <a:schemeClr val="tx1"/>
                </a:solidFill>
                <a:latin typeface="Helvetica Light" pitchFamily="-84" charset="0"/>
                <a:ea typeface="MS PGothic" pitchFamily="34" charset="-128"/>
                <a:sym typeface="Helvetica Light" pitchFamily="-84" charset="0"/>
              </a:rPr>
              <a:t> Birling. I</a:t>
            </a:r>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m on duty.</a:t>
            </a:r>
            <a:r>
              <a:rPr lang="ja-JP" altLang="en-US" sz="1400" dirty="0">
                <a:solidFill>
                  <a:schemeClr val="tx1"/>
                </a:solidFill>
                <a:latin typeface="Arial" pitchFamily="34" charset="0"/>
                <a:ea typeface="MS PGothic" pitchFamily="34" charset="-128"/>
                <a:sym typeface="Helvetica Light" pitchFamily="-84" charset="0"/>
              </a:rPr>
              <a:t>’</a:t>
            </a:r>
            <a:endParaRPr lang="en-US" altLang="ja-JP" sz="14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I</a:t>
            </a:r>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d like some information, if you don</a:t>
            </a:r>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t mind, </a:t>
            </a:r>
            <a:r>
              <a:rPr lang="en-US" altLang="ja-JP" sz="1400" dirty="0" err="1">
                <a:solidFill>
                  <a:schemeClr val="tx1"/>
                </a:solidFill>
                <a:latin typeface="Helvetica Light" pitchFamily="-84" charset="0"/>
                <a:ea typeface="MS PGothic" pitchFamily="34" charset="-128"/>
                <a:sym typeface="Helvetica Light" pitchFamily="-84" charset="0"/>
              </a:rPr>
              <a:t>Mr</a:t>
            </a:r>
            <a:r>
              <a:rPr lang="en-US" altLang="ja-JP" sz="1400" dirty="0">
                <a:solidFill>
                  <a:schemeClr val="tx1"/>
                </a:solidFill>
                <a:latin typeface="Helvetica Light" pitchFamily="-84" charset="0"/>
                <a:ea typeface="MS PGothic" pitchFamily="34" charset="-128"/>
                <a:sym typeface="Helvetica Light" pitchFamily="-84" charset="0"/>
              </a:rPr>
              <a:t> Birling.</a:t>
            </a:r>
            <a:r>
              <a:rPr lang="ja-JP" altLang="en-US" sz="1400" dirty="0">
                <a:solidFill>
                  <a:schemeClr val="tx1"/>
                </a:solidFill>
                <a:latin typeface="Arial" pitchFamily="34" charset="0"/>
                <a:ea typeface="MS PGothic" pitchFamily="34" charset="-128"/>
                <a:sym typeface="Helvetica Light" pitchFamily="-84" charset="0"/>
              </a:rPr>
              <a:t>’</a:t>
            </a:r>
            <a:endParaRPr lang="en-US" altLang="ja-JP" sz="14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400" dirty="0">
                <a:solidFill>
                  <a:schemeClr val="tx1"/>
                </a:solidFill>
                <a:latin typeface="Arial" pitchFamily="34" charset="0"/>
                <a:ea typeface="MS PGothic" pitchFamily="34" charset="-128"/>
                <a:sym typeface="Helvetica Light" pitchFamily="-84" charset="0"/>
              </a:rPr>
              <a:t>‘</a:t>
            </a:r>
            <a:r>
              <a:rPr lang="en-US" altLang="ja-JP" sz="1400" i="1" dirty="0">
                <a:solidFill>
                  <a:schemeClr val="tx1"/>
                </a:solidFill>
                <a:latin typeface="Helvetica Light" pitchFamily="-84" charset="0"/>
                <a:ea typeface="MS PGothic" pitchFamily="34" charset="-128"/>
                <a:sym typeface="Helvetica Light" pitchFamily="-84" charset="0"/>
              </a:rPr>
              <a:t>cutting through massively</a:t>
            </a:r>
            <a:r>
              <a:rPr lang="ja-JP" altLang="en-US" sz="1400" i="1" dirty="0">
                <a:solidFill>
                  <a:schemeClr val="tx1"/>
                </a:solidFill>
                <a:latin typeface="Arial" pitchFamily="34" charset="0"/>
                <a:ea typeface="MS PGothic" pitchFamily="34" charset="-128"/>
                <a:sym typeface="Helvetica Light" pitchFamily="-84" charset="0"/>
              </a:rPr>
              <a:t>’</a:t>
            </a:r>
            <a:endParaRPr lang="en-US" altLang="ja-JP" sz="1400" i="1"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400" i="1" dirty="0">
                <a:solidFill>
                  <a:schemeClr val="tx1"/>
                </a:solidFill>
                <a:latin typeface="Arial" pitchFamily="34" charset="0"/>
                <a:ea typeface="MS PGothic" pitchFamily="34" charset="-128"/>
                <a:sym typeface="Helvetica Light" pitchFamily="-84" charset="0"/>
              </a:rPr>
              <a:t>‘</a:t>
            </a:r>
            <a:r>
              <a:rPr lang="en-US" altLang="ja-JP" sz="1400" i="1" dirty="0">
                <a:solidFill>
                  <a:schemeClr val="tx1"/>
                </a:solidFill>
                <a:latin typeface="Helvetica Light" pitchFamily="-84" charset="0"/>
                <a:ea typeface="MS PGothic" pitchFamily="34" charset="-128"/>
                <a:sym typeface="Helvetica Light" pitchFamily="-84" charset="0"/>
              </a:rPr>
              <a:t>Inspector interposes himself between them and the photograph</a:t>
            </a:r>
            <a:r>
              <a:rPr lang="ja-JP" altLang="en-US" sz="1400" i="1" dirty="0">
                <a:solidFill>
                  <a:schemeClr val="tx1"/>
                </a:solidFill>
                <a:latin typeface="Arial" pitchFamily="34" charset="0"/>
                <a:ea typeface="MS PGothic" pitchFamily="34" charset="-128"/>
                <a:sym typeface="Helvetica Light" pitchFamily="-84" charset="0"/>
              </a:rPr>
              <a:t>’</a:t>
            </a:r>
            <a:endParaRPr lang="en-US" altLang="ja-JP" sz="1400" i="1"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400" i="1"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It</a:t>
            </a:r>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s the way I like to work</a:t>
            </a:r>
            <a:r>
              <a:rPr lang="ja-JP" altLang="en-US" sz="1400" dirty="0">
                <a:solidFill>
                  <a:schemeClr val="tx1"/>
                </a:solidFill>
                <a:latin typeface="Arial" pitchFamily="34" charset="0"/>
                <a:ea typeface="MS PGothic" pitchFamily="34" charset="-128"/>
                <a:sym typeface="Helvetica Light" pitchFamily="-84" charset="0"/>
              </a:rPr>
              <a:t>’</a:t>
            </a:r>
            <a:endParaRPr lang="en-US" altLang="ja-JP" sz="14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I think you remember Eva Smith now, don</a:t>
            </a:r>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t you </a:t>
            </a:r>
            <a:r>
              <a:rPr lang="en-US" altLang="ja-JP" sz="1400" dirty="0" err="1">
                <a:solidFill>
                  <a:schemeClr val="tx1"/>
                </a:solidFill>
                <a:latin typeface="Helvetica Light" pitchFamily="-84" charset="0"/>
                <a:ea typeface="MS PGothic" pitchFamily="34" charset="-128"/>
                <a:sym typeface="Helvetica Light" pitchFamily="-84" charset="0"/>
              </a:rPr>
              <a:t>Mr</a:t>
            </a:r>
            <a:r>
              <a:rPr lang="en-US" altLang="ja-JP" sz="1400" dirty="0">
                <a:solidFill>
                  <a:schemeClr val="tx1"/>
                </a:solidFill>
                <a:latin typeface="Helvetica Light" pitchFamily="-84" charset="0"/>
                <a:ea typeface="MS PGothic" pitchFamily="34" charset="-128"/>
                <a:sym typeface="Helvetica Light" pitchFamily="-84" charset="0"/>
              </a:rPr>
              <a:t> Birling?</a:t>
            </a:r>
            <a:r>
              <a:rPr lang="ja-JP" altLang="en-US" sz="1400" dirty="0">
                <a:solidFill>
                  <a:schemeClr val="tx1"/>
                </a:solidFill>
                <a:latin typeface="Arial" pitchFamily="34" charset="0"/>
                <a:ea typeface="MS PGothic" pitchFamily="34" charset="-128"/>
                <a:sym typeface="Helvetica Light" pitchFamily="-84" charset="0"/>
              </a:rPr>
              <a:t>’</a:t>
            </a:r>
            <a:endParaRPr lang="en-US" altLang="ja-JP" sz="14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No, sir. I can</a:t>
            </a:r>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t agree with you there.</a:t>
            </a:r>
            <a:r>
              <a:rPr lang="ja-JP" altLang="en-US" sz="1400" dirty="0">
                <a:solidFill>
                  <a:schemeClr val="tx1"/>
                </a:solidFill>
                <a:latin typeface="Arial" pitchFamily="34" charset="0"/>
                <a:ea typeface="MS PGothic" pitchFamily="34" charset="-128"/>
                <a:sym typeface="Helvetica Light" pitchFamily="-84" charset="0"/>
              </a:rPr>
              <a:t>’</a:t>
            </a:r>
            <a:endParaRPr lang="en-US" altLang="ja-JP" sz="14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Why?</a:t>
            </a:r>
            <a:r>
              <a:rPr lang="ja-JP" altLang="en-US" sz="1400" dirty="0">
                <a:solidFill>
                  <a:schemeClr val="tx1"/>
                </a:solidFill>
                <a:latin typeface="Arial" pitchFamily="34" charset="0"/>
                <a:ea typeface="MS PGothic" pitchFamily="34" charset="-128"/>
                <a:sym typeface="Helvetica Light" pitchFamily="-84" charset="0"/>
              </a:rPr>
              <a:t>’</a:t>
            </a:r>
            <a:endParaRPr lang="en-US" altLang="ja-JP" sz="14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I</a:t>
            </a:r>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m sorry but you asked me a question.</a:t>
            </a:r>
            <a:r>
              <a:rPr lang="ja-JP" altLang="en-US" sz="1400" dirty="0">
                <a:solidFill>
                  <a:schemeClr val="tx1"/>
                </a:solidFill>
                <a:latin typeface="Arial" pitchFamily="34" charset="0"/>
                <a:ea typeface="MS PGothic" pitchFamily="34" charset="-128"/>
                <a:sym typeface="Helvetica Light" pitchFamily="-84" charset="0"/>
              </a:rPr>
              <a:t>’</a:t>
            </a:r>
            <a:endParaRPr lang="en-US" altLang="ja-JP" sz="14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It</a:t>
            </a:r>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s my duty to ask questions.</a:t>
            </a:r>
            <a:r>
              <a:rPr lang="ja-JP" altLang="en-US" sz="1400" dirty="0">
                <a:solidFill>
                  <a:schemeClr val="tx1"/>
                </a:solidFill>
                <a:latin typeface="Arial" pitchFamily="34" charset="0"/>
                <a:ea typeface="MS PGothic" pitchFamily="34" charset="-128"/>
                <a:sym typeface="Helvetica Light" pitchFamily="-84" charset="0"/>
              </a:rPr>
              <a:t>’</a:t>
            </a:r>
            <a:endParaRPr lang="en-US" altLang="ja-JP" sz="1400" dirty="0">
              <a:solidFill>
                <a:schemeClr val="tx1"/>
              </a:solidFill>
              <a:latin typeface="Helvetica Light" pitchFamily="-84" charset="0"/>
              <a:ea typeface="MS PGothic" pitchFamily="34" charset="-128"/>
              <a:sym typeface="Helvetica Light" pitchFamily="-84" charset="0"/>
            </a:endParaRPr>
          </a:p>
          <a:p>
            <a:pPr eaLnBrk="1" hangingPunct="1"/>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I</a:t>
            </a:r>
            <a:r>
              <a:rPr lang="ja-JP" altLang="en-US" sz="1400" dirty="0">
                <a:solidFill>
                  <a:schemeClr val="tx1"/>
                </a:solidFill>
                <a:latin typeface="Arial" pitchFamily="34" charset="0"/>
                <a:ea typeface="MS PGothic" pitchFamily="34" charset="-128"/>
                <a:sym typeface="Helvetica Light" pitchFamily="-84" charset="0"/>
              </a:rPr>
              <a:t>’</a:t>
            </a:r>
            <a:r>
              <a:rPr lang="en-US" altLang="ja-JP" sz="1400" dirty="0">
                <a:solidFill>
                  <a:schemeClr val="tx1"/>
                </a:solidFill>
                <a:latin typeface="Helvetica Light" pitchFamily="-84" charset="0"/>
                <a:ea typeface="MS PGothic" pitchFamily="34" charset="-128"/>
                <a:sym typeface="Helvetica Light" pitchFamily="-84" charset="0"/>
              </a:rPr>
              <a:t>m afraid not</a:t>
            </a:r>
            <a:r>
              <a:rPr lang="ja-JP" altLang="en-US" sz="1400" dirty="0">
                <a:solidFill>
                  <a:schemeClr val="tx1"/>
                </a:solidFill>
                <a:latin typeface="Arial" pitchFamily="34" charset="0"/>
                <a:ea typeface="MS PGothic" pitchFamily="34" charset="-128"/>
                <a:sym typeface="Helvetica Light" pitchFamily="-84" charset="0"/>
              </a:rPr>
              <a:t>’</a:t>
            </a:r>
            <a:endParaRPr lang="en-US" altLang="en-US" sz="1400" dirty="0">
              <a:solidFill>
                <a:schemeClr val="tx1"/>
              </a:solidFill>
              <a:latin typeface="Helvetica Light" pitchFamily="-84" charset="0"/>
              <a:ea typeface="MS PGothic" pitchFamily="34" charset="-128"/>
              <a:sym typeface="Helvetica Light" pitchFamily="-84" charset="0"/>
            </a:endParaRPr>
          </a:p>
        </p:txBody>
      </p:sp>
    </p:spTree>
    <p:custDataLst>
      <p:tags r:id="rId1"/>
    </p:custDataLst>
    <p:extLst>
      <p:ext uri="{BB962C8B-B14F-4D97-AF65-F5344CB8AC3E}">
        <p14:creationId xmlns:p14="http://schemas.microsoft.com/office/powerpoint/2010/main" val="3567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does Mr Birling want power?</a:t>
            </a:r>
            <a:endParaRPr lang="en-GB" dirty="0"/>
          </a:p>
        </p:txBody>
      </p:sp>
      <p:sp>
        <p:nvSpPr>
          <p:cNvPr id="3" name="Content Placeholder 2"/>
          <p:cNvSpPr>
            <a:spLocks noGrp="1"/>
          </p:cNvSpPr>
          <p:nvPr>
            <p:ph idx="1"/>
          </p:nvPr>
        </p:nvSpPr>
        <p:spPr/>
        <p:txBody>
          <a:bodyPr/>
          <a:lstStyle/>
          <a:p>
            <a:r>
              <a:rPr lang="en-GB" dirty="0" smtClean="0"/>
              <a:t>He feels threatened by the Inspectors presence – he has built a kingdom and wants to continue growing it</a:t>
            </a:r>
          </a:p>
          <a:p>
            <a:r>
              <a:rPr lang="en-GB" dirty="0" smtClean="0"/>
              <a:t>He fears a ‘public scandal’ which could effect his status</a:t>
            </a:r>
          </a:p>
          <a:p>
            <a:r>
              <a:rPr lang="en-GB" dirty="0" smtClean="0"/>
              <a:t>He is the patriarch of his family, his business and his community – he isn’t used to being questioned</a:t>
            </a:r>
            <a:endParaRPr lang="en-GB" dirty="0"/>
          </a:p>
        </p:txBody>
      </p:sp>
    </p:spTree>
    <p:extLst>
      <p:ext uri="{BB962C8B-B14F-4D97-AF65-F5344CB8AC3E}">
        <p14:creationId xmlns:p14="http://schemas.microsoft.com/office/powerpoint/2010/main" val="4020437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SHEILA</a:t>
            </a: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484784"/>
            <a:ext cx="3200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242239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p:cNvSpPr>
          <p:nvPr/>
        </p:nvSpPr>
        <p:spPr bwMode="auto">
          <a:xfrm>
            <a:off x="962174" y="169664"/>
            <a:ext cx="7215188" cy="875109"/>
          </a:xfrm>
          <a:prstGeom prst="rect">
            <a:avLst/>
          </a:prstGeom>
          <a:solidFill>
            <a:srgbClr val="D9EACA"/>
          </a:solidFill>
          <a:ln w="38100" cap="rnd">
            <a:solidFill>
              <a:schemeClr val="tx1"/>
            </a:solidFill>
            <a:prstDash val="sysDot"/>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500">
                <a:solidFill>
                  <a:schemeClr val="tx1"/>
                </a:solidFill>
                <a:latin typeface="Helvetica Light" pitchFamily="-84" charset="0"/>
                <a:ea typeface="MS PGothic" pitchFamily="34" charset="-128"/>
                <a:sym typeface="Helvetica Light" pitchFamily="-84" charset="0"/>
              </a:rPr>
              <a:t>How does the audience feel about Sheila Birling in Act One of </a:t>
            </a:r>
            <a:r>
              <a:rPr lang="ja-JP" altLang="en-US" sz="2500">
                <a:solidFill>
                  <a:schemeClr val="tx1"/>
                </a:solidFill>
                <a:latin typeface="Arial" pitchFamily="34" charset="0"/>
                <a:ea typeface="MS PGothic" pitchFamily="34" charset="-128"/>
                <a:sym typeface="Helvetica Light" pitchFamily="-84" charset="0"/>
              </a:rPr>
              <a:t>‘</a:t>
            </a:r>
            <a:r>
              <a:rPr lang="en-US" altLang="ja-JP" sz="2500">
                <a:solidFill>
                  <a:schemeClr val="tx1"/>
                </a:solidFill>
                <a:latin typeface="Helvetica Light" pitchFamily="-84" charset="0"/>
                <a:ea typeface="MS PGothic" pitchFamily="34" charset="-128"/>
                <a:sym typeface="Helvetica Light" pitchFamily="-84" charset="0"/>
              </a:rPr>
              <a:t>An Inspector Calls</a:t>
            </a:r>
            <a:r>
              <a:rPr lang="ja-JP" altLang="en-US" sz="2500">
                <a:solidFill>
                  <a:schemeClr val="tx1"/>
                </a:solidFill>
                <a:latin typeface="Arial" pitchFamily="34" charset="0"/>
                <a:ea typeface="MS PGothic" pitchFamily="34" charset="-128"/>
                <a:sym typeface="Helvetica Light" pitchFamily="-84" charset="0"/>
              </a:rPr>
              <a:t>’</a:t>
            </a:r>
            <a:r>
              <a:rPr lang="en-US" altLang="ja-JP" sz="2500">
                <a:solidFill>
                  <a:schemeClr val="tx1"/>
                </a:solidFill>
                <a:latin typeface="Helvetica Light" pitchFamily="-84" charset="0"/>
                <a:ea typeface="MS PGothic" pitchFamily="34" charset="-128"/>
                <a:sym typeface="Helvetica Light" pitchFamily="-84" charset="0"/>
              </a:rPr>
              <a:t>?</a:t>
            </a:r>
            <a:endParaRPr lang="en-US" altLang="en-US" sz="2500">
              <a:solidFill>
                <a:schemeClr val="tx1"/>
              </a:solidFill>
              <a:latin typeface="Helvetica Light" pitchFamily="-84" charset="0"/>
              <a:ea typeface="MS PGothic" pitchFamily="34" charset="-128"/>
              <a:sym typeface="Helvetica Light" pitchFamily="-84" charset="0"/>
            </a:endParaRPr>
          </a:p>
        </p:txBody>
      </p:sp>
      <p:sp>
        <p:nvSpPr>
          <p:cNvPr id="99330" name="Rectangle 2"/>
          <p:cNvSpPr>
            <a:spLocks/>
          </p:cNvSpPr>
          <p:nvPr/>
        </p:nvSpPr>
        <p:spPr bwMode="auto">
          <a:xfrm>
            <a:off x="437555" y="1165324"/>
            <a:ext cx="84296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GB" altLang="en-US" sz="1600" dirty="0" smtClean="0">
                <a:solidFill>
                  <a:schemeClr val="tx1"/>
                </a:solidFill>
                <a:latin typeface="Helvetica Light" pitchFamily="-84" charset="0"/>
                <a:ea typeface="MS PGothic" pitchFamily="34" charset="-128"/>
                <a:sym typeface="Helvetica Light" pitchFamily="-84" charset="0"/>
              </a:rPr>
              <a:t>Create a mind map of ideas</a:t>
            </a:r>
            <a:endParaRPr lang="en-US" altLang="en-US" sz="1600" dirty="0">
              <a:solidFill>
                <a:schemeClr val="tx1"/>
              </a:solidFill>
              <a:latin typeface="Helvetica Light" pitchFamily="-84" charset="0"/>
              <a:ea typeface="MS PGothic" pitchFamily="34" charset="-128"/>
              <a:sym typeface="Helvetica Light" pitchFamily="-84" charset="0"/>
            </a:endParaRPr>
          </a:p>
        </p:txBody>
      </p:sp>
    </p:spTree>
    <p:custDataLst>
      <p:tags r:id="rId1"/>
    </p:custDataLst>
    <p:extLst>
      <p:ext uri="{BB962C8B-B14F-4D97-AF65-F5344CB8AC3E}">
        <p14:creationId xmlns:p14="http://schemas.microsoft.com/office/powerpoint/2010/main" val="272054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p:cNvSpPr>
          <p:nvPr/>
        </p:nvSpPr>
        <p:spPr bwMode="auto">
          <a:xfrm>
            <a:off x="962174" y="169664"/>
            <a:ext cx="7215188" cy="875109"/>
          </a:xfrm>
          <a:prstGeom prst="rect">
            <a:avLst/>
          </a:prstGeom>
          <a:solidFill>
            <a:srgbClr val="D9EACA"/>
          </a:solidFill>
          <a:ln w="38100" cap="rnd">
            <a:solidFill>
              <a:schemeClr val="tx1"/>
            </a:solidFill>
            <a:prstDash val="sysDot"/>
            <a:miter lim="800000"/>
            <a:headEnd/>
            <a:tailEnd/>
          </a:ln>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500">
                <a:solidFill>
                  <a:schemeClr val="tx1"/>
                </a:solidFill>
                <a:latin typeface="Helvetica Light" pitchFamily="-84" charset="0"/>
                <a:ea typeface="MS PGothic" pitchFamily="34" charset="-128"/>
                <a:sym typeface="Helvetica Light" pitchFamily="-84" charset="0"/>
              </a:rPr>
              <a:t>How does the audience feel about Sheila Birling in Act One of </a:t>
            </a:r>
            <a:r>
              <a:rPr lang="ja-JP" altLang="en-US" sz="2500">
                <a:solidFill>
                  <a:schemeClr val="tx1"/>
                </a:solidFill>
                <a:latin typeface="Arial" pitchFamily="34" charset="0"/>
                <a:ea typeface="MS PGothic" pitchFamily="34" charset="-128"/>
                <a:sym typeface="Helvetica Light" pitchFamily="-84" charset="0"/>
              </a:rPr>
              <a:t>‘</a:t>
            </a:r>
            <a:r>
              <a:rPr lang="en-US" altLang="ja-JP" sz="2500">
                <a:solidFill>
                  <a:schemeClr val="tx1"/>
                </a:solidFill>
                <a:latin typeface="Helvetica Light" pitchFamily="-84" charset="0"/>
                <a:ea typeface="MS PGothic" pitchFamily="34" charset="-128"/>
                <a:sym typeface="Helvetica Light" pitchFamily="-84" charset="0"/>
              </a:rPr>
              <a:t>An Inspector Calls</a:t>
            </a:r>
            <a:r>
              <a:rPr lang="ja-JP" altLang="en-US" sz="2500">
                <a:solidFill>
                  <a:schemeClr val="tx1"/>
                </a:solidFill>
                <a:latin typeface="Arial" pitchFamily="34" charset="0"/>
                <a:ea typeface="MS PGothic" pitchFamily="34" charset="-128"/>
                <a:sym typeface="Helvetica Light" pitchFamily="-84" charset="0"/>
              </a:rPr>
              <a:t>’</a:t>
            </a:r>
            <a:r>
              <a:rPr lang="en-US" altLang="ja-JP" sz="2500">
                <a:solidFill>
                  <a:schemeClr val="tx1"/>
                </a:solidFill>
                <a:latin typeface="Helvetica Light" pitchFamily="-84" charset="0"/>
                <a:ea typeface="MS PGothic" pitchFamily="34" charset="-128"/>
                <a:sym typeface="Helvetica Light" pitchFamily="-84" charset="0"/>
              </a:rPr>
              <a:t>?</a:t>
            </a:r>
            <a:endParaRPr lang="en-US" altLang="en-US" sz="2500">
              <a:solidFill>
                <a:schemeClr val="tx1"/>
              </a:solidFill>
              <a:latin typeface="Helvetica Light" pitchFamily="-84" charset="0"/>
              <a:ea typeface="MS PGothic" pitchFamily="34" charset="-128"/>
              <a:sym typeface="Helvetica Light" pitchFamily="-84" charset="0"/>
            </a:endParaRPr>
          </a:p>
        </p:txBody>
      </p:sp>
      <p:sp>
        <p:nvSpPr>
          <p:cNvPr id="99330" name="Rectangle 2"/>
          <p:cNvSpPr>
            <a:spLocks/>
          </p:cNvSpPr>
          <p:nvPr/>
        </p:nvSpPr>
        <p:spPr bwMode="auto">
          <a:xfrm>
            <a:off x="437555" y="1165324"/>
            <a:ext cx="84296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GB" altLang="en-US" sz="1600" b="1" u="sng" dirty="0" smtClean="0">
                <a:solidFill>
                  <a:schemeClr val="accent1">
                    <a:lumMod val="75000"/>
                  </a:schemeClr>
                </a:solidFill>
                <a:latin typeface="Helvetica Light" pitchFamily="-84" charset="0"/>
                <a:ea typeface="MS PGothic" pitchFamily="34" charset="-128"/>
                <a:sym typeface="Helvetica Light" pitchFamily="-84" charset="0"/>
              </a:rPr>
              <a:t>SHEILA</a:t>
            </a:r>
            <a:endParaRPr lang="en-US" altLang="en-US" sz="1600" b="1" u="sng" dirty="0">
              <a:solidFill>
                <a:schemeClr val="accent1">
                  <a:lumMod val="75000"/>
                </a:schemeClr>
              </a:solidFill>
              <a:latin typeface="Helvetica Light" pitchFamily="-84" charset="0"/>
              <a:ea typeface="MS PGothic" pitchFamily="34" charset="-128"/>
              <a:sym typeface="Helvetica Light" pitchFamily="-84" charset="0"/>
            </a:endParaRPr>
          </a:p>
        </p:txBody>
      </p:sp>
      <p:sp>
        <p:nvSpPr>
          <p:cNvPr id="2" name="TextBox 1"/>
          <p:cNvSpPr txBox="1"/>
          <p:nvPr/>
        </p:nvSpPr>
        <p:spPr>
          <a:xfrm>
            <a:off x="2483768" y="2098278"/>
            <a:ext cx="1296144" cy="369332"/>
          </a:xfrm>
          <a:prstGeom prst="rect">
            <a:avLst/>
          </a:prstGeom>
          <a:noFill/>
        </p:spPr>
        <p:txBody>
          <a:bodyPr wrap="square" rtlCol="0">
            <a:spAutoFit/>
          </a:bodyPr>
          <a:lstStyle/>
          <a:p>
            <a:r>
              <a:rPr lang="en-GB" dirty="0" smtClean="0"/>
              <a:t>IGNORANT</a:t>
            </a:r>
            <a:endParaRPr lang="en-GB" dirty="0"/>
          </a:p>
        </p:txBody>
      </p:sp>
      <p:sp>
        <p:nvSpPr>
          <p:cNvPr id="5" name="TextBox 4"/>
          <p:cNvSpPr txBox="1"/>
          <p:nvPr/>
        </p:nvSpPr>
        <p:spPr>
          <a:xfrm>
            <a:off x="4563544" y="1412776"/>
            <a:ext cx="1296144" cy="646331"/>
          </a:xfrm>
          <a:prstGeom prst="rect">
            <a:avLst/>
          </a:prstGeom>
          <a:noFill/>
        </p:spPr>
        <p:txBody>
          <a:bodyPr wrap="square" rtlCol="0">
            <a:spAutoFit/>
          </a:bodyPr>
          <a:lstStyle/>
          <a:p>
            <a:r>
              <a:rPr lang="en-GB" dirty="0" smtClean="0"/>
              <a:t>SELF-INDULGENT</a:t>
            </a:r>
            <a:endParaRPr lang="en-GB" dirty="0"/>
          </a:p>
        </p:txBody>
      </p:sp>
      <p:sp>
        <p:nvSpPr>
          <p:cNvPr id="6" name="TextBox 5"/>
          <p:cNvSpPr txBox="1"/>
          <p:nvPr/>
        </p:nvSpPr>
        <p:spPr>
          <a:xfrm>
            <a:off x="962174" y="3153111"/>
            <a:ext cx="1296144" cy="369332"/>
          </a:xfrm>
          <a:prstGeom prst="rect">
            <a:avLst/>
          </a:prstGeom>
          <a:noFill/>
        </p:spPr>
        <p:txBody>
          <a:bodyPr wrap="square" rtlCol="0">
            <a:spAutoFit/>
          </a:bodyPr>
          <a:lstStyle/>
          <a:p>
            <a:r>
              <a:rPr lang="en-GB" dirty="0" smtClean="0"/>
              <a:t>ENVIOUS</a:t>
            </a:r>
            <a:endParaRPr lang="en-GB" dirty="0"/>
          </a:p>
        </p:txBody>
      </p:sp>
      <p:sp>
        <p:nvSpPr>
          <p:cNvPr id="7" name="TextBox 6"/>
          <p:cNvSpPr txBox="1"/>
          <p:nvPr/>
        </p:nvSpPr>
        <p:spPr>
          <a:xfrm>
            <a:off x="6084168" y="2783779"/>
            <a:ext cx="2304256" cy="369332"/>
          </a:xfrm>
          <a:prstGeom prst="rect">
            <a:avLst/>
          </a:prstGeom>
          <a:noFill/>
        </p:spPr>
        <p:txBody>
          <a:bodyPr wrap="square" rtlCol="0">
            <a:spAutoFit/>
          </a:bodyPr>
          <a:lstStyle/>
          <a:p>
            <a:r>
              <a:rPr lang="en-GB" dirty="0" smtClean="0"/>
              <a:t>COMPASSIONATE</a:t>
            </a:r>
            <a:endParaRPr lang="en-GB" dirty="0"/>
          </a:p>
        </p:txBody>
      </p:sp>
      <p:sp>
        <p:nvSpPr>
          <p:cNvPr id="8" name="TextBox 7"/>
          <p:cNvSpPr txBox="1"/>
          <p:nvPr/>
        </p:nvSpPr>
        <p:spPr>
          <a:xfrm>
            <a:off x="2788566" y="5485874"/>
            <a:ext cx="2448272" cy="369332"/>
          </a:xfrm>
          <a:prstGeom prst="rect">
            <a:avLst/>
          </a:prstGeom>
          <a:noFill/>
        </p:spPr>
        <p:txBody>
          <a:bodyPr wrap="square" rtlCol="0">
            <a:spAutoFit/>
          </a:bodyPr>
          <a:lstStyle/>
          <a:p>
            <a:r>
              <a:rPr lang="en-GB" dirty="0" smtClean="0"/>
              <a:t>CHILDISH/IMMATURE</a:t>
            </a:r>
            <a:endParaRPr lang="en-GB" dirty="0"/>
          </a:p>
        </p:txBody>
      </p:sp>
      <p:sp>
        <p:nvSpPr>
          <p:cNvPr id="9" name="TextBox 8"/>
          <p:cNvSpPr txBox="1"/>
          <p:nvPr/>
        </p:nvSpPr>
        <p:spPr>
          <a:xfrm>
            <a:off x="6017122" y="5301208"/>
            <a:ext cx="2160240" cy="369332"/>
          </a:xfrm>
          <a:prstGeom prst="rect">
            <a:avLst/>
          </a:prstGeom>
          <a:noFill/>
        </p:spPr>
        <p:txBody>
          <a:bodyPr wrap="square" rtlCol="0">
            <a:spAutoFit/>
          </a:bodyPr>
          <a:lstStyle/>
          <a:p>
            <a:r>
              <a:rPr lang="en-GB" dirty="0" smtClean="0"/>
              <a:t>REMORSEFUL</a:t>
            </a:r>
            <a:endParaRPr lang="en-GB" dirty="0"/>
          </a:p>
        </p:txBody>
      </p:sp>
      <p:sp>
        <p:nvSpPr>
          <p:cNvPr id="10" name="TextBox 9"/>
          <p:cNvSpPr txBox="1"/>
          <p:nvPr/>
        </p:nvSpPr>
        <p:spPr>
          <a:xfrm>
            <a:off x="1254919" y="4575948"/>
            <a:ext cx="2006798" cy="369332"/>
          </a:xfrm>
          <a:prstGeom prst="rect">
            <a:avLst/>
          </a:prstGeom>
          <a:noFill/>
        </p:spPr>
        <p:txBody>
          <a:bodyPr wrap="square" rtlCol="0">
            <a:spAutoFit/>
          </a:bodyPr>
          <a:lstStyle/>
          <a:p>
            <a:r>
              <a:rPr lang="en-GB" dirty="0" smtClean="0"/>
              <a:t>IMPRESSIONABLE</a:t>
            </a:r>
            <a:endParaRPr lang="en-GB" dirty="0"/>
          </a:p>
        </p:txBody>
      </p:sp>
    </p:spTree>
    <p:custDataLst>
      <p:tags r:id="rId1"/>
    </p:custDataLst>
    <p:extLst>
      <p:ext uri="{BB962C8B-B14F-4D97-AF65-F5344CB8AC3E}">
        <p14:creationId xmlns:p14="http://schemas.microsoft.com/office/powerpoint/2010/main" val="299336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2093</TotalTime>
  <Words>2554</Words>
  <Application>Microsoft Office PowerPoint</Application>
  <PresentationFormat>On-screen Show (4:3)</PresentationFormat>
  <Paragraphs>259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Describing the characters...</vt:lpstr>
      <vt:lpstr>An Inspector Calls</vt:lpstr>
      <vt:lpstr>Who has most power in AIC? Finding Evidence</vt:lpstr>
      <vt:lpstr>Why does Mr Birling want power?</vt:lpstr>
      <vt:lpstr>SHEILA</vt:lpstr>
      <vt:lpstr>PowerPoint Presentation</vt:lpstr>
      <vt:lpstr>PowerPoint Presentation</vt:lpstr>
      <vt:lpstr>Writing Your Answer</vt:lpstr>
      <vt:lpstr>PowerPoint Presentation</vt:lpstr>
      <vt:lpstr>Medal tasks to extend your thinking on Sheila</vt:lpstr>
      <vt:lpstr>Exploding a quote</vt:lpstr>
      <vt:lpstr>MRS BIRLING</vt:lpstr>
      <vt:lpstr>PowerPoint Presentation</vt:lpstr>
      <vt:lpstr>Changing Impressions</vt:lpstr>
      <vt:lpstr>How does Priestley present Mrs Birling in ‘An Inspector Calls’?</vt:lpstr>
      <vt:lpstr>PowerPoint Presentation</vt:lpstr>
      <vt:lpstr>INSPECTOR GOOLE</vt:lpstr>
      <vt:lpstr>‘An Inspector Calls’</vt:lpstr>
      <vt:lpstr>PowerPoint Presentation</vt:lpstr>
      <vt:lpstr>Finding Quotations</vt:lpstr>
      <vt:lpstr>Analysing Language</vt:lpstr>
      <vt:lpstr>nalysis – how much can we say about this quote?</vt:lpstr>
      <vt:lpstr>Using our mind map as a model...</vt:lpstr>
      <vt:lpstr>PowerPoint Presentation</vt:lpstr>
    </vt:vector>
  </TitlesOfParts>
  <Company>DMS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characters</dc:title>
  <dc:creator>Michelle Johnston</dc:creator>
  <cp:lastModifiedBy>Sarah.Winek</cp:lastModifiedBy>
  <cp:revision>29</cp:revision>
  <cp:lastPrinted>2019-10-01T09:59:27Z</cp:lastPrinted>
  <dcterms:created xsi:type="dcterms:W3CDTF">2019-07-08T13:38:50Z</dcterms:created>
  <dcterms:modified xsi:type="dcterms:W3CDTF">2020-09-22T08:02:09Z</dcterms:modified>
</cp:coreProperties>
</file>