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71" r:id="rId3"/>
    <p:sldId id="272" r:id="rId4"/>
    <p:sldId id="273" r:id="rId5"/>
    <p:sldId id="274" r:id="rId6"/>
    <p:sldId id="275" r:id="rId7"/>
    <p:sldId id="277" r:id="rId8"/>
    <p:sldId id="278" r:id="rId9"/>
    <p:sldId id="279" r:id="rId10"/>
    <p:sldId id="28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44EC"/>
    <a:srgbClr val="F23E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6" autoAdjust="0"/>
    <p:restoredTop sz="94660" autoAdjust="0"/>
  </p:normalViewPr>
  <p:slideViewPr>
    <p:cSldViewPr snapToGrid="0">
      <p:cViewPr>
        <p:scale>
          <a:sx n="75" d="100"/>
          <a:sy n="75" d="100"/>
        </p:scale>
        <p:origin x="-2664" y="-10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123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940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746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77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170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68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025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767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812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141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622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89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QKKJOW1fEg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YUWJ2jGhE0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Y6f_r4dHp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76199" y="114300"/>
            <a:ext cx="8813800" cy="1148395"/>
          </a:xfrm>
          <a:prstGeom prst="roundRect">
            <a:avLst>
              <a:gd name="adj" fmla="val 604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u="sng" dirty="0" smtClean="0"/>
              <a:t>States of Matter</a:t>
            </a:r>
            <a:endParaRPr lang="en-GB" sz="2400" b="1" u="sng" dirty="0" smtClean="0"/>
          </a:p>
          <a:p>
            <a:r>
              <a:rPr lang="en-GB" sz="2400" dirty="0" smtClean="0"/>
              <a:t>L/O – </a:t>
            </a:r>
            <a:r>
              <a:rPr lang="en-GB" sz="2400" dirty="0" smtClean="0"/>
              <a:t>compare the energy of the different states of matter</a:t>
            </a:r>
            <a:endParaRPr lang="en-GB" sz="2400" dirty="0"/>
          </a:p>
        </p:txBody>
      </p:sp>
      <p:sp>
        <p:nvSpPr>
          <p:cNvPr id="2" name="Rounded Rectangle 1"/>
          <p:cNvSpPr/>
          <p:nvPr/>
        </p:nvSpPr>
        <p:spPr>
          <a:xfrm>
            <a:off x="76199" y="1338895"/>
            <a:ext cx="8813801" cy="2420305"/>
          </a:xfrm>
          <a:prstGeom prst="roundRect">
            <a:avLst>
              <a:gd name="adj" fmla="val 604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dirty="0" smtClean="0"/>
              <a:t>Last </a:t>
            </a:r>
            <a:r>
              <a:rPr lang="en-GB" sz="2400" b="1" dirty="0" smtClean="0"/>
              <a:t>week</a:t>
            </a:r>
            <a:r>
              <a:rPr lang="en-GB" sz="2400" b="1" dirty="0" smtClean="0"/>
              <a:t>:</a:t>
            </a:r>
            <a:r>
              <a:rPr lang="en-GB" sz="2400" dirty="0" smtClean="0"/>
              <a:t> </a:t>
            </a:r>
            <a:r>
              <a:rPr lang="en-GB" sz="2400" b="1" i="1" dirty="0" smtClean="0"/>
              <a:t>Complete</a:t>
            </a:r>
            <a:r>
              <a:rPr lang="en-GB" sz="2400" dirty="0" smtClean="0"/>
              <a:t> the Punnett square below and </a:t>
            </a:r>
            <a:r>
              <a:rPr lang="en-GB" sz="2400" b="1" i="1" dirty="0" smtClean="0"/>
              <a:t>calculate</a:t>
            </a:r>
            <a:r>
              <a:rPr lang="en-GB" sz="2400" i="1" dirty="0" smtClean="0"/>
              <a:t> </a:t>
            </a:r>
            <a:r>
              <a:rPr lang="en-GB" sz="2400" dirty="0" smtClean="0"/>
              <a:t>the probability of a child having the </a:t>
            </a:r>
            <a:r>
              <a:rPr lang="en-GB" sz="2400" b="1" dirty="0" smtClean="0"/>
              <a:t>recessive trait</a:t>
            </a:r>
            <a:endParaRPr lang="en-GB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76199" y="3848100"/>
            <a:ext cx="5461001" cy="1181100"/>
          </a:xfrm>
          <a:prstGeom prst="roundRect">
            <a:avLst>
              <a:gd name="adj" fmla="val 6048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dirty="0" smtClean="0"/>
              <a:t>Last </a:t>
            </a:r>
            <a:r>
              <a:rPr lang="en-GB" sz="2400" b="1" dirty="0" smtClean="0"/>
              <a:t>term: </a:t>
            </a:r>
            <a:r>
              <a:rPr lang="en-GB" sz="2400" b="1" i="1" dirty="0" smtClean="0"/>
              <a:t>Describe</a:t>
            </a:r>
            <a:r>
              <a:rPr lang="en-GB" sz="2400" dirty="0" smtClean="0"/>
              <a:t> the role of the </a:t>
            </a:r>
            <a:r>
              <a:rPr lang="en-GB" sz="2400" b="1" dirty="0" smtClean="0"/>
              <a:t>chloroplasts</a:t>
            </a:r>
            <a:r>
              <a:rPr lang="en-GB" sz="2400" dirty="0" smtClean="0"/>
              <a:t>, </a:t>
            </a:r>
            <a:r>
              <a:rPr lang="en-GB" sz="2400" b="1" dirty="0" smtClean="0"/>
              <a:t>cell wall</a:t>
            </a:r>
            <a:r>
              <a:rPr lang="en-GB" sz="2400" dirty="0" smtClean="0"/>
              <a:t> and </a:t>
            </a:r>
            <a:r>
              <a:rPr lang="en-GB" sz="2400" b="1" dirty="0" smtClean="0"/>
              <a:t>vacuole</a:t>
            </a:r>
            <a:r>
              <a:rPr lang="en-GB" sz="2400" dirty="0" smtClean="0"/>
              <a:t> in a plant cell</a:t>
            </a:r>
            <a:endParaRPr lang="en-GB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76199" y="5176205"/>
            <a:ext cx="5461001" cy="1511300"/>
          </a:xfrm>
          <a:prstGeom prst="roundRect">
            <a:avLst>
              <a:gd name="adj" fmla="val 604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dirty="0" smtClean="0"/>
              <a:t>Last Year: </a:t>
            </a:r>
            <a:r>
              <a:rPr lang="en-GB" sz="2400" b="1" i="1" dirty="0" smtClean="0"/>
              <a:t>Change the subject</a:t>
            </a:r>
            <a:r>
              <a:rPr lang="en-GB" sz="2400" dirty="0" smtClean="0"/>
              <a:t> of this equation to time</a:t>
            </a:r>
            <a:endParaRPr lang="en-GB" sz="2400" b="1" i="1" dirty="0"/>
          </a:p>
        </p:txBody>
      </p:sp>
      <p:sp>
        <p:nvSpPr>
          <p:cNvPr id="8" name="Rounded Rectangle 7"/>
          <p:cNvSpPr/>
          <p:nvPr/>
        </p:nvSpPr>
        <p:spPr>
          <a:xfrm>
            <a:off x="5715000" y="4203700"/>
            <a:ext cx="3327398" cy="2483805"/>
          </a:xfrm>
          <a:prstGeom prst="roundRect">
            <a:avLst>
              <a:gd name="adj" fmla="val 604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000" b="1" u="sng" dirty="0" smtClean="0"/>
              <a:t>Key Words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Melting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Freezing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Evaporation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Condensation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Sublimation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Deposition</a:t>
            </a: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658619"/>
              </p:ext>
            </p:extLst>
          </p:nvPr>
        </p:nvGraphicFramePr>
        <p:xfrm>
          <a:off x="6118559" y="1837847"/>
          <a:ext cx="252028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4096"/>
                <a:gridCol w="792088"/>
                <a:gridCol w="864096"/>
              </a:tblGrid>
              <a:tr h="510912">
                <a:tc>
                  <a:txBody>
                    <a:bodyPr/>
                    <a:lstStyle/>
                    <a:p>
                      <a:pPr algn="ctr"/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</a:t>
                      </a:r>
                      <a:endParaRPr lang="en-GB" sz="3200" dirty="0"/>
                    </a:p>
                  </a:txBody>
                  <a:tcPr/>
                </a:tc>
              </a:tr>
              <a:tr h="51091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/>
                    </a:p>
                  </a:txBody>
                  <a:tcPr/>
                </a:tc>
              </a:tr>
              <a:tr h="51091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806699" y="5727700"/>
                <a:ext cx="1994456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b="0" i="0" smtClean="0">
                          <a:latin typeface="Cambria Math"/>
                        </a:rPr>
                        <m:t>speed</m:t>
                      </m:r>
                      <m:r>
                        <a:rPr lang="en-GB" b="0" i="0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b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distance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time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6699" y="5727700"/>
                <a:ext cx="1994456" cy="61831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84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4A0DF421-DAF7-4751-B5CA-35FFB6F4F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5468" y="-121705"/>
            <a:ext cx="5604882" cy="1325563"/>
          </a:xfrm>
        </p:spPr>
        <p:txBody>
          <a:bodyPr/>
          <a:lstStyle/>
          <a:p>
            <a:pPr algn="ctr"/>
            <a:r>
              <a:rPr lang="en-GB" b="1" dirty="0">
                <a:latin typeface="Trebuchet MS" panose="020B0603020202020204" pitchFamily="34" charset="0"/>
              </a:rPr>
              <a:t>Create it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6C7157DB-4537-44C0-BA86-91ACC195EA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29" y="144995"/>
            <a:ext cx="1750929" cy="1594905"/>
          </a:xfrm>
          <a:prstGeom prst="rect">
            <a:avLst/>
          </a:prstGeom>
        </p:spPr>
      </p:pic>
      <p:sp>
        <p:nvSpPr>
          <p:cNvPr id="9" name="Content Placeholder 4">
            <a:extLst>
              <a:ext uri="{FF2B5EF4-FFF2-40B4-BE49-F238E27FC236}">
                <a16:creationId xmlns="" xmlns:a16="http://schemas.microsoft.com/office/drawing/2014/main" id="{D1CCBEA2-373A-41B1-9578-3C5272F1E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0" y="1079500"/>
            <a:ext cx="6483350" cy="5413373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Create a method that would allow you to plot a </a:t>
            </a:r>
            <a:r>
              <a:rPr lang="en-GB" sz="2400" b="1" dirty="0" smtClean="0"/>
              <a:t>cooling curve</a:t>
            </a:r>
            <a:r>
              <a:rPr lang="en-GB" sz="2400" dirty="0" smtClean="0"/>
              <a:t> for stearic acid as it cools from a liquid to a solid.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Stearic acid is like candle wax. You would be able to melt it by putting a test tube of stearic acid into a beaker of boiling water.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If you are not sure, watch these video to help:</a:t>
            </a:r>
          </a:p>
          <a:p>
            <a:pPr marL="0" indent="0">
              <a:buNone/>
            </a:pPr>
            <a:r>
              <a:rPr lang="en-GB" sz="2400" dirty="0">
                <a:hlinkClick r:id="rId3"/>
              </a:rPr>
              <a:t>https://</a:t>
            </a:r>
            <a:r>
              <a:rPr lang="en-GB" sz="2400" dirty="0" smtClean="0">
                <a:hlinkClick r:id="rId3"/>
              </a:rPr>
              <a:t>www.youtube.com/watch?v=vQKKJOW1fEg</a:t>
            </a:r>
            <a:r>
              <a:rPr lang="en-GB" sz="2400" dirty="0" smtClean="0"/>
              <a:t> </a:t>
            </a:r>
            <a:endParaRPr lang="en-GB" sz="2400" dirty="0"/>
          </a:p>
          <a:p>
            <a:pPr marL="0" indent="0">
              <a:buNone/>
            </a:pPr>
            <a:r>
              <a:rPr lang="en-GB" sz="2400" dirty="0" smtClean="0">
                <a:hlinkClick r:id="rId4"/>
              </a:rPr>
              <a:t>https</a:t>
            </a:r>
            <a:r>
              <a:rPr lang="en-GB" sz="2400" dirty="0">
                <a:hlinkClick r:id="rId4"/>
              </a:rPr>
              <a:t>://</a:t>
            </a:r>
            <a:r>
              <a:rPr lang="en-GB" sz="2400" dirty="0" smtClean="0">
                <a:hlinkClick r:id="rId4"/>
              </a:rPr>
              <a:t>www.youtube.com/watch?v=YUWJ2jGhE0M</a:t>
            </a:r>
            <a:r>
              <a:rPr lang="en-GB" sz="2400" dirty="0" smtClean="0"/>
              <a:t>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6577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97990" y="1809208"/>
            <a:ext cx="1645920" cy="15283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666672" y="1809208"/>
            <a:ext cx="1645920" cy="15283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735354" y="1809208"/>
            <a:ext cx="1645920" cy="15283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248195" y="248194"/>
            <a:ext cx="6343674" cy="11645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First Attempt In Learning– </a:t>
            </a:r>
            <a:r>
              <a:rPr lang="en-GB" sz="2400" dirty="0" smtClean="0"/>
              <a:t>Draw the particles in a solid, liquid </a:t>
            </a:r>
            <a:r>
              <a:rPr lang="en-GB" sz="2400" dirty="0" smtClean="0"/>
              <a:t>and gas </a:t>
            </a:r>
            <a:r>
              <a:rPr lang="en-GB" sz="2400" b="1" dirty="0" smtClean="0"/>
              <a:t>from memory</a:t>
            </a:r>
            <a:endParaRPr lang="en-GB" sz="2400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6898" y="0"/>
            <a:ext cx="1967102" cy="96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2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764" t="1478" r="5482" b="65372"/>
          <a:stretch/>
        </p:blipFill>
        <p:spPr>
          <a:xfrm>
            <a:off x="6753497" y="4330502"/>
            <a:ext cx="1632857" cy="16197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892" t="35697" r="8354" b="31153"/>
          <a:stretch/>
        </p:blipFill>
        <p:spPr>
          <a:xfrm>
            <a:off x="3691346" y="4330500"/>
            <a:ext cx="1632857" cy="16197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1892" t="68847" r="8354" b="-1997"/>
          <a:stretch/>
        </p:blipFill>
        <p:spPr>
          <a:xfrm>
            <a:off x="629195" y="4330501"/>
            <a:ext cx="1632857" cy="161979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97990" y="1809208"/>
            <a:ext cx="1645920" cy="15283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666672" y="1809208"/>
            <a:ext cx="1645920" cy="15283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735354" y="1809208"/>
            <a:ext cx="1645920" cy="15283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248195" y="248194"/>
            <a:ext cx="6343674" cy="11645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First Attempt In Learning– </a:t>
            </a:r>
            <a:r>
              <a:rPr lang="en-GB" sz="2400" dirty="0" smtClean="0"/>
              <a:t>Draw the particles in a solid, liquid </a:t>
            </a:r>
            <a:r>
              <a:rPr lang="en-GB" sz="2400" dirty="0" smtClean="0"/>
              <a:t>and gas </a:t>
            </a:r>
            <a:r>
              <a:rPr lang="en-GB" sz="2400" b="1" dirty="0" smtClean="0"/>
              <a:t>from memory</a:t>
            </a:r>
            <a:endParaRPr lang="en-GB" sz="24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248195" y="3501008"/>
            <a:ext cx="8151222" cy="7249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/>
              <a:t>S</a:t>
            </a:r>
            <a:r>
              <a:rPr lang="en-GB" sz="2400" dirty="0" smtClean="0"/>
              <a:t>AIL – Correct your diagrams and explain why only a solid holds a fixed shape</a:t>
            </a:r>
            <a:endParaRPr lang="en-GB" sz="2400" dirty="0"/>
          </a:p>
        </p:txBody>
      </p:sp>
      <p:sp>
        <p:nvSpPr>
          <p:cNvPr id="13" name="Rounded Rectangle 12"/>
          <p:cNvSpPr/>
          <p:nvPr/>
        </p:nvSpPr>
        <p:spPr>
          <a:xfrm>
            <a:off x="235132" y="6283394"/>
            <a:ext cx="8151222" cy="50727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Extension – Explain why only a gas can be compressed</a:t>
            </a:r>
            <a:endParaRPr lang="en-GB" sz="24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6898" y="0"/>
            <a:ext cx="1967102" cy="96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115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91371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181000" y="4725144"/>
            <a:ext cx="8711480" cy="1656183"/>
          </a:xfrm>
          <a:prstGeom prst="roundRect">
            <a:avLst>
              <a:gd name="adj" fmla="val 607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dirty="0" smtClean="0"/>
              <a:t>Watch this video summarising the properties of the 3 states of matter</a:t>
            </a:r>
          </a:p>
          <a:p>
            <a:endParaRPr lang="en-GB" sz="2400" dirty="0"/>
          </a:p>
          <a:p>
            <a:r>
              <a:rPr lang="en-GB" sz="2400" dirty="0">
                <a:hlinkClick r:id="rId3"/>
              </a:rPr>
              <a:t>https://</a:t>
            </a:r>
            <a:r>
              <a:rPr lang="en-GB" sz="2400" dirty="0" smtClean="0">
                <a:hlinkClick r:id="rId3"/>
              </a:rPr>
              <a:t>www.youtube.com/watch?v=JY6f_r4dHpg</a:t>
            </a:r>
            <a:r>
              <a:rPr lang="en-GB" sz="2400" dirty="0" smtClean="0"/>
              <a:t>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90477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6708" y="4217853"/>
            <a:ext cx="1262743" cy="7982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SOLID</a:t>
            </a:r>
            <a:endParaRPr lang="en-GB" sz="3200" dirty="0"/>
          </a:p>
        </p:txBody>
      </p:sp>
      <p:sp>
        <p:nvSpPr>
          <p:cNvPr id="5" name="Rectangle 4"/>
          <p:cNvSpPr/>
          <p:nvPr/>
        </p:nvSpPr>
        <p:spPr>
          <a:xfrm>
            <a:off x="3818709" y="4217853"/>
            <a:ext cx="1400628" cy="79828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LIQUID</a:t>
            </a:r>
            <a:endParaRPr lang="en-GB" sz="3200" dirty="0"/>
          </a:p>
        </p:txBody>
      </p:sp>
      <p:sp>
        <p:nvSpPr>
          <p:cNvPr id="6" name="Rectangle 5"/>
          <p:cNvSpPr/>
          <p:nvPr/>
        </p:nvSpPr>
        <p:spPr>
          <a:xfrm>
            <a:off x="7490823" y="4217853"/>
            <a:ext cx="1262743" cy="7982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GAS</a:t>
            </a:r>
            <a:endParaRPr lang="en-GB" sz="3200" dirty="0"/>
          </a:p>
        </p:txBody>
      </p:sp>
      <p:sp>
        <p:nvSpPr>
          <p:cNvPr id="7" name="Right Arrow 6"/>
          <p:cNvSpPr/>
          <p:nvPr/>
        </p:nvSpPr>
        <p:spPr>
          <a:xfrm>
            <a:off x="1924595" y="4217853"/>
            <a:ext cx="1770742" cy="3048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Arrow 7"/>
          <p:cNvSpPr/>
          <p:nvPr/>
        </p:nvSpPr>
        <p:spPr>
          <a:xfrm>
            <a:off x="5444309" y="4217853"/>
            <a:ext cx="1770742" cy="3048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 rot="10800000">
            <a:off x="5444309" y="4616996"/>
            <a:ext cx="1770742" cy="3048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 rot="10800000">
            <a:off x="1924595" y="4689569"/>
            <a:ext cx="1770742" cy="3048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087879" y="3608257"/>
            <a:ext cx="1444172" cy="5370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607594" y="3630026"/>
            <a:ext cx="1444172" cy="5370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2087880" y="5023397"/>
            <a:ext cx="1444172" cy="5370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520509" y="5037911"/>
            <a:ext cx="1805494" cy="5370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Curved Down Arrow 18"/>
          <p:cNvSpPr/>
          <p:nvPr/>
        </p:nvSpPr>
        <p:spPr>
          <a:xfrm>
            <a:off x="1076234" y="2973981"/>
            <a:ext cx="7270932" cy="1123406"/>
          </a:xfrm>
          <a:prstGeom prst="curvedDownArrow">
            <a:avLst>
              <a:gd name="adj1" fmla="val 29578"/>
              <a:gd name="adj2" fmla="val 50000"/>
              <a:gd name="adj3" fmla="val 25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387" y="2785296"/>
            <a:ext cx="1912258" cy="4717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Curved Down Arrow 20"/>
          <p:cNvSpPr/>
          <p:nvPr/>
        </p:nvSpPr>
        <p:spPr>
          <a:xfrm rot="10800000">
            <a:off x="992051" y="5183055"/>
            <a:ext cx="7270932" cy="1123406"/>
          </a:xfrm>
          <a:prstGeom prst="curvedDownArrow">
            <a:avLst>
              <a:gd name="adj1" fmla="val 29578"/>
              <a:gd name="adj2" fmla="val 50000"/>
              <a:gd name="adj3" fmla="val 25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671387" y="6029229"/>
            <a:ext cx="1912258" cy="4717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54277" y="566581"/>
            <a:ext cx="6322075" cy="45705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200" b="1" dirty="0" smtClean="0"/>
              <a:t>Bronze</a:t>
            </a:r>
            <a:r>
              <a:rPr lang="en-GB" sz="2200" dirty="0" smtClean="0"/>
              <a:t>: </a:t>
            </a:r>
            <a:r>
              <a:rPr lang="en-GB" sz="2200" b="1" i="1" dirty="0" smtClean="0"/>
              <a:t>Explain</a:t>
            </a:r>
            <a:r>
              <a:rPr lang="en-GB" sz="2200" dirty="0" smtClean="0"/>
              <a:t> how you can cause these changes</a:t>
            </a:r>
            <a:endParaRPr lang="en-GB" sz="2200" dirty="0"/>
          </a:p>
        </p:txBody>
      </p:sp>
      <p:sp>
        <p:nvSpPr>
          <p:cNvPr id="24" name="Rounded Rectangle 23"/>
          <p:cNvSpPr/>
          <p:nvPr/>
        </p:nvSpPr>
        <p:spPr>
          <a:xfrm>
            <a:off x="24575" y="1117819"/>
            <a:ext cx="6351777" cy="75691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200" b="1" dirty="0" smtClean="0"/>
              <a:t>Silver</a:t>
            </a:r>
            <a:r>
              <a:rPr lang="en-GB" sz="2200" dirty="0" smtClean="0"/>
              <a:t>: </a:t>
            </a:r>
            <a:r>
              <a:rPr lang="en-GB" sz="2200" b="1" i="1" dirty="0" smtClean="0"/>
              <a:t>Explain </a:t>
            </a:r>
            <a:r>
              <a:rPr lang="en-GB" sz="2200" dirty="0" smtClean="0"/>
              <a:t>which state of matter has the </a:t>
            </a:r>
            <a:r>
              <a:rPr lang="en-GB" sz="2200" dirty="0" smtClean="0"/>
              <a:t>highest energy and which has the lowest</a:t>
            </a:r>
            <a:endParaRPr lang="en-GB" sz="2200" dirty="0"/>
          </a:p>
        </p:txBody>
      </p:sp>
      <p:sp>
        <p:nvSpPr>
          <p:cNvPr id="25" name="Rounded Rectangle 24"/>
          <p:cNvSpPr/>
          <p:nvPr/>
        </p:nvSpPr>
        <p:spPr>
          <a:xfrm>
            <a:off x="24576" y="1958194"/>
            <a:ext cx="6351777" cy="71263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200" b="1" dirty="0" smtClean="0"/>
              <a:t>Gold</a:t>
            </a:r>
            <a:r>
              <a:rPr lang="en-GB" sz="2200" dirty="0" smtClean="0"/>
              <a:t>: </a:t>
            </a:r>
            <a:r>
              <a:rPr lang="en-GB" sz="2200" b="1" i="1" dirty="0" smtClean="0"/>
              <a:t>Explain</a:t>
            </a:r>
            <a:r>
              <a:rPr lang="en-GB" sz="2200" dirty="0" smtClean="0"/>
              <a:t> how a </a:t>
            </a:r>
            <a:r>
              <a:rPr lang="en-GB" sz="2200" b="1" dirty="0" smtClean="0"/>
              <a:t>change in energy </a:t>
            </a:r>
            <a:r>
              <a:rPr lang="en-GB" sz="2200" dirty="0" smtClean="0"/>
              <a:t>can cause a gas to turn back into a liquid</a:t>
            </a:r>
            <a:endParaRPr lang="en-GB" sz="2200" dirty="0"/>
          </a:p>
        </p:txBody>
      </p:sp>
      <p:sp>
        <p:nvSpPr>
          <p:cNvPr id="26" name="Rounded Rectangle 25"/>
          <p:cNvSpPr/>
          <p:nvPr/>
        </p:nvSpPr>
        <p:spPr>
          <a:xfrm>
            <a:off x="6644261" y="81062"/>
            <a:ext cx="2286726" cy="2343297"/>
          </a:xfrm>
          <a:prstGeom prst="roundRect">
            <a:avLst>
              <a:gd name="adj" fmla="val 607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dirty="0" smtClean="0"/>
              <a:t>Condensation</a:t>
            </a:r>
          </a:p>
          <a:p>
            <a:r>
              <a:rPr lang="en-GB" sz="2400" dirty="0" smtClean="0"/>
              <a:t>Deposition</a:t>
            </a:r>
          </a:p>
          <a:p>
            <a:r>
              <a:rPr lang="en-GB" sz="2400" dirty="0" smtClean="0"/>
              <a:t>Evaporation</a:t>
            </a:r>
          </a:p>
          <a:p>
            <a:r>
              <a:rPr lang="en-GB" sz="2400" dirty="0" smtClean="0"/>
              <a:t>Freezing</a:t>
            </a:r>
          </a:p>
          <a:p>
            <a:r>
              <a:rPr lang="en-GB" sz="2400" dirty="0" smtClean="0"/>
              <a:t>Melting</a:t>
            </a:r>
          </a:p>
          <a:p>
            <a:r>
              <a:rPr lang="en-GB" sz="2400" dirty="0" smtClean="0"/>
              <a:t>Sublimation</a:t>
            </a:r>
            <a:endParaRPr lang="en-GB" sz="2400" dirty="0"/>
          </a:p>
        </p:txBody>
      </p:sp>
      <p:sp>
        <p:nvSpPr>
          <p:cNvPr id="27" name="Rounded Rectangle 26"/>
          <p:cNvSpPr/>
          <p:nvPr/>
        </p:nvSpPr>
        <p:spPr>
          <a:xfrm>
            <a:off x="54276" y="81062"/>
            <a:ext cx="6322075" cy="412952"/>
          </a:xfrm>
          <a:prstGeom prst="roundRect">
            <a:avLst>
              <a:gd name="adj" fmla="val 607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dirty="0" smtClean="0"/>
              <a:t>Everyone</a:t>
            </a:r>
            <a:r>
              <a:rPr lang="en-GB" sz="2400" dirty="0" smtClean="0"/>
              <a:t>: label the diagram using the key words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387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188640"/>
            <a:ext cx="8639372" cy="4351338"/>
          </a:xfrm>
          <a:prstGeom prst="roundRect">
            <a:avLst>
              <a:gd name="adj" fmla="val 607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0" indent="0">
              <a:buNone/>
            </a:pPr>
            <a:r>
              <a:rPr lang="en-GB" sz="2400" dirty="0" smtClean="0"/>
              <a:t>The amount of energy it takes to change the state of a substance depends on how strong the forces are between the molecules. </a:t>
            </a:r>
          </a:p>
          <a:p>
            <a:pPr marL="0" indent="0">
              <a:buNone/>
            </a:pPr>
            <a:r>
              <a:rPr lang="en-GB" sz="2400" dirty="0" smtClean="0"/>
              <a:t>The forces holding the molecules together in </a:t>
            </a:r>
            <a:r>
              <a:rPr lang="en-GB" sz="2400" b="1" dirty="0" smtClean="0"/>
              <a:t>sodium chloride</a:t>
            </a:r>
            <a:r>
              <a:rPr lang="en-GB" sz="2400" dirty="0" smtClean="0"/>
              <a:t> are much stronger than the ones holding the molecules together in </a:t>
            </a:r>
            <a:r>
              <a:rPr lang="en-GB" sz="2400" b="1" dirty="0" smtClean="0"/>
              <a:t>water</a:t>
            </a:r>
            <a:r>
              <a:rPr lang="en-GB" sz="2400" dirty="0" smtClean="0"/>
              <a:t>. </a:t>
            </a:r>
          </a:p>
          <a:p>
            <a:pPr marL="0" indent="0">
              <a:buNone/>
            </a:pPr>
            <a:r>
              <a:rPr lang="en-GB" sz="2400" dirty="0" smtClean="0"/>
              <a:t>This means </a:t>
            </a:r>
            <a:r>
              <a:rPr lang="en-GB" sz="2400" b="1" dirty="0" smtClean="0"/>
              <a:t>sodium chloride</a:t>
            </a:r>
            <a:r>
              <a:rPr lang="en-GB" sz="2400" dirty="0" smtClean="0"/>
              <a:t> has a high </a:t>
            </a:r>
            <a:r>
              <a:rPr lang="en-GB" sz="2400" b="1" dirty="0" smtClean="0"/>
              <a:t>melting point</a:t>
            </a:r>
            <a:r>
              <a:rPr lang="en-GB" sz="2400" dirty="0" smtClean="0"/>
              <a:t> and </a:t>
            </a:r>
            <a:r>
              <a:rPr lang="en-GB" sz="2400" b="1" dirty="0" smtClean="0"/>
              <a:t>boiling point</a:t>
            </a:r>
            <a:r>
              <a:rPr lang="en-GB" sz="2400" dirty="0" smtClean="0"/>
              <a:t> than water.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24944"/>
            <a:ext cx="803390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265875" y="4762719"/>
            <a:ext cx="8700325" cy="162538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200" b="1" u="sng" dirty="0" smtClean="0"/>
              <a:t>Exam Question</a:t>
            </a:r>
            <a:endParaRPr lang="en-GB" sz="2200" u="sng" dirty="0" smtClean="0"/>
          </a:p>
          <a:p>
            <a:r>
              <a:rPr lang="en-GB" sz="2200" dirty="0" smtClean="0"/>
              <a:t>Identify the state of matter for </a:t>
            </a:r>
            <a:r>
              <a:rPr lang="en-GB" sz="2200" b="1" dirty="0" smtClean="0"/>
              <a:t>sodium chloride</a:t>
            </a:r>
            <a:r>
              <a:rPr lang="en-GB" sz="2200" dirty="0" smtClean="0"/>
              <a:t>, </a:t>
            </a:r>
            <a:r>
              <a:rPr lang="en-GB" sz="2200" b="1" dirty="0" smtClean="0"/>
              <a:t>water</a:t>
            </a:r>
            <a:r>
              <a:rPr lang="en-GB" sz="2200" dirty="0" smtClean="0"/>
              <a:t> and </a:t>
            </a:r>
            <a:r>
              <a:rPr lang="en-GB" sz="2200" b="1" dirty="0" smtClean="0"/>
              <a:t>hydrogen</a:t>
            </a:r>
            <a:r>
              <a:rPr lang="en-GB" sz="2200" dirty="0" smtClean="0"/>
              <a:t> at room temperature (25</a:t>
            </a:r>
            <a:r>
              <a:rPr lang="en-GB" sz="2200" baseline="30000" dirty="0" smtClean="0"/>
              <a:t>o</a:t>
            </a:r>
            <a:r>
              <a:rPr lang="en-GB" sz="2200" dirty="0" smtClean="0"/>
              <a:t>C)  				          [</a:t>
            </a:r>
            <a:r>
              <a:rPr lang="en-GB" sz="2200" b="1" dirty="0" smtClean="0"/>
              <a:t>3 marks</a:t>
            </a:r>
            <a:r>
              <a:rPr lang="en-GB" sz="2200" dirty="0" smtClean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282736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251520" y="188640"/>
            <a:ext cx="8639372" cy="2630760"/>
          </a:xfrm>
          <a:prstGeom prst="roundRect">
            <a:avLst>
              <a:gd name="adj" fmla="val 607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dirty="0" smtClean="0"/>
              <a:t>You can predict whether a substance is a solid, liquid or gas at a particular temperature.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000" dirty="0"/>
          </a:p>
          <a:p>
            <a:r>
              <a:rPr lang="en-GB" sz="2000" dirty="0" smtClean="0"/>
              <a:t>Current temperature is </a:t>
            </a:r>
            <a:r>
              <a:rPr lang="en-GB" sz="2000" b="1" dirty="0" smtClean="0"/>
              <a:t>lower </a:t>
            </a:r>
            <a:r>
              <a:rPr lang="en-GB" sz="2000" dirty="0" smtClean="0"/>
              <a:t>than the </a:t>
            </a:r>
            <a:r>
              <a:rPr lang="en-GB" sz="2000" b="1" dirty="0" smtClean="0"/>
              <a:t>melting point</a:t>
            </a:r>
            <a:r>
              <a:rPr lang="en-GB" sz="2000" dirty="0" smtClean="0"/>
              <a:t> = solid</a:t>
            </a:r>
          </a:p>
          <a:p>
            <a:r>
              <a:rPr lang="en-GB" sz="2000" dirty="0" smtClean="0"/>
              <a:t>Current temperature is </a:t>
            </a:r>
            <a:r>
              <a:rPr lang="en-GB" sz="2000" b="1" dirty="0" smtClean="0"/>
              <a:t>between</a:t>
            </a:r>
            <a:r>
              <a:rPr lang="en-GB" sz="2000" dirty="0" smtClean="0"/>
              <a:t> the </a:t>
            </a:r>
            <a:r>
              <a:rPr lang="en-GB" sz="2000" b="1" dirty="0" smtClean="0"/>
              <a:t>melting and boiling points </a:t>
            </a:r>
            <a:r>
              <a:rPr lang="en-GB" sz="2000" dirty="0" smtClean="0"/>
              <a:t>= liquid</a:t>
            </a:r>
          </a:p>
          <a:p>
            <a:r>
              <a:rPr lang="en-GB" sz="2000" dirty="0" smtClean="0"/>
              <a:t>Current temperature is </a:t>
            </a:r>
            <a:r>
              <a:rPr lang="en-GB" sz="2000" b="1" dirty="0" smtClean="0"/>
              <a:t>higher </a:t>
            </a:r>
            <a:r>
              <a:rPr lang="en-GB" sz="2000" dirty="0" smtClean="0"/>
              <a:t>than the </a:t>
            </a:r>
            <a:r>
              <a:rPr lang="en-GB" sz="2000" b="1" dirty="0" smtClean="0"/>
              <a:t>boiling point</a:t>
            </a:r>
            <a:r>
              <a:rPr lang="en-GB" sz="2000" dirty="0" smtClean="0"/>
              <a:t> = gas</a:t>
            </a:r>
            <a:endParaRPr lang="en-GB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221043" y="3137338"/>
            <a:ext cx="8700325" cy="162538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200" b="1" u="sng" dirty="0" smtClean="0"/>
              <a:t>Exam Question</a:t>
            </a:r>
            <a:endParaRPr lang="en-GB" sz="2200" u="sng" dirty="0" smtClean="0"/>
          </a:p>
          <a:p>
            <a:r>
              <a:rPr lang="en-GB" sz="2200" dirty="0"/>
              <a:t>The melting point of oxygen is -218°C and its boiling point is -183°C. </a:t>
            </a:r>
            <a:r>
              <a:rPr lang="en-GB" sz="2200" b="1" dirty="0"/>
              <a:t>Predict the state of oxygen at -200°C</a:t>
            </a:r>
            <a:r>
              <a:rPr lang="en-GB" sz="2200" b="1" dirty="0" smtClean="0"/>
              <a:t>. 				[1 mark]</a:t>
            </a:r>
            <a:endParaRPr lang="en-GB" sz="2200" b="1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272752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251520" y="188640"/>
            <a:ext cx="8639372" cy="1170260"/>
          </a:xfrm>
          <a:prstGeom prst="roundRect">
            <a:avLst>
              <a:gd name="adj" fmla="val 607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dirty="0" smtClean="0"/>
              <a:t>When you plot a graph showing the temperature of a substance, you can identify the </a:t>
            </a:r>
            <a:r>
              <a:rPr lang="en-GB" sz="2000" b="1" dirty="0" smtClean="0"/>
              <a:t>melting</a:t>
            </a:r>
            <a:r>
              <a:rPr lang="en-GB" sz="2000" dirty="0" smtClean="0"/>
              <a:t> and </a:t>
            </a:r>
            <a:r>
              <a:rPr lang="en-GB" sz="2000" b="1" dirty="0" smtClean="0"/>
              <a:t>boiling</a:t>
            </a:r>
            <a:r>
              <a:rPr lang="en-GB" sz="2000" dirty="0" smtClean="0"/>
              <a:t> points.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 dirty="0" smtClean="0"/>
              <a:t>The graph will be horizontal when a </a:t>
            </a:r>
            <a:r>
              <a:rPr lang="en-GB" sz="2000" b="1" dirty="0" smtClean="0"/>
              <a:t>change of state</a:t>
            </a:r>
            <a:r>
              <a:rPr lang="en-GB" sz="2000" dirty="0" smtClean="0"/>
              <a:t> is taking place. </a:t>
            </a:r>
            <a:endParaRPr lang="en-GB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04020"/>
            <a:ext cx="5919092" cy="5232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3"/>
          <p:cNvSpPr txBox="1">
            <a:spLocks/>
          </p:cNvSpPr>
          <p:nvPr/>
        </p:nvSpPr>
        <p:spPr>
          <a:xfrm>
            <a:off x="6286500" y="1504020"/>
            <a:ext cx="2730500" cy="2750480"/>
          </a:xfrm>
          <a:prstGeom prst="roundRect">
            <a:avLst>
              <a:gd name="adj" fmla="val 607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dirty="0" smtClean="0"/>
              <a:t>This happens because all the energy is being used to </a:t>
            </a:r>
            <a:r>
              <a:rPr lang="en-GB" sz="2000" b="1" dirty="0" smtClean="0"/>
              <a:t>break the forces</a:t>
            </a:r>
            <a:r>
              <a:rPr lang="en-GB" sz="2000" dirty="0" smtClean="0"/>
              <a:t> between the molecules and change state instead of increasing the temperature.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96493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AutoShape 2" descr="Label the cooling curve | Teaching Re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12"/>
          <a:stretch/>
        </p:blipFill>
        <p:spPr bwMode="auto">
          <a:xfrm>
            <a:off x="155575" y="160338"/>
            <a:ext cx="5788025" cy="341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6210300" y="160338"/>
            <a:ext cx="2705100" cy="3276162"/>
          </a:xfrm>
          <a:prstGeom prst="roundRect">
            <a:avLst>
              <a:gd name="adj" fmla="val 539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200" dirty="0" smtClean="0"/>
              <a:t>Copy and complete the graph using the following words: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/>
              <a:t>Solid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/>
              <a:t>Liquid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/>
              <a:t>Gas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/>
              <a:t>Condensing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/>
              <a:t>Freezing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194288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11153</TotalTime>
  <Words>522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Create 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</dc:creator>
  <cp:lastModifiedBy>Nicholas Herrod</cp:lastModifiedBy>
  <cp:revision>81</cp:revision>
  <dcterms:created xsi:type="dcterms:W3CDTF">2014-08-28T11:57:41Z</dcterms:created>
  <dcterms:modified xsi:type="dcterms:W3CDTF">2020-09-22T09:00:18Z</dcterms:modified>
</cp:coreProperties>
</file>