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96" r:id="rId2"/>
  </p:sldMasterIdLst>
  <p:notesMasterIdLst>
    <p:notesMasterId r:id="rId14"/>
  </p:notesMasterIdLst>
  <p:handoutMasterIdLst>
    <p:handoutMasterId r:id="rId15"/>
  </p:handoutMasterIdLst>
  <p:sldIdLst>
    <p:sldId id="284" r:id="rId3"/>
    <p:sldId id="420" r:id="rId4"/>
    <p:sldId id="442" r:id="rId5"/>
    <p:sldId id="443" r:id="rId6"/>
    <p:sldId id="450" r:id="rId7"/>
    <p:sldId id="448" r:id="rId8"/>
    <p:sldId id="446" r:id="rId9"/>
    <p:sldId id="444" r:id="rId10"/>
    <p:sldId id="445" r:id="rId11"/>
    <p:sldId id="449" r:id="rId12"/>
    <p:sldId id="451" r:id="rId13"/>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a Vickers" initials="RV" lastIdx="1" clrIdx="0">
    <p:extLst>
      <p:ext uri="{19B8F6BF-5375-455C-9EA6-DF929625EA0E}">
        <p15:presenceInfo xmlns:p15="http://schemas.microsoft.com/office/powerpoint/2012/main" userId="1d85ce1484905eb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AFE3"/>
    <a:srgbClr val="FFDEBD"/>
    <a:srgbClr val="FFFF99"/>
    <a:srgbClr val="1633AE"/>
    <a:srgbClr val="FFCC99"/>
    <a:srgbClr val="CC6600"/>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50" autoAdjust="0"/>
    <p:restoredTop sz="83673" autoAdjust="0"/>
  </p:normalViewPr>
  <p:slideViewPr>
    <p:cSldViewPr>
      <p:cViewPr varScale="1">
        <p:scale>
          <a:sx n="60" d="100"/>
          <a:sy n="60" d="100"/>
        </p:scale>
        <p:origin x="150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6ED1A23-D6A6-44CB-B9F6-B2CF0D0B8390}" type="doc">
      <dgm:prSet loTypeId="urn:microsoft.com/office/officeart/2005/8/layout/process1" loCatId="process" qsTypeId="urn:microsoft.com/office/officeart/2005/8/quickstyle/simple1" qsCatId="simple" csTypeId="urn:microsoft.com/office/officeart/2005/8/colors/accent1_2" csCatId="accent1" phldr="1"/>
      <dgm:spPr/>
    </dgm:pt>
    <dgm:pt modelId="{2A2CD486-DCD5-48BD-BAC1-F0EC499F3B68}">
      <dgm:prSet phldrT="[Text]" custT="1"/>
      <dgm:spPr/>
      <dgm:t>
        <a:bodyPr/>
        <a:lstStyle/>
        <a:p>
          <a:r>
            <a:rPr lang="en-GB" sz="1700" b="1" dirty="0">
              <a:solidFill>
                <a:schemeClr val="tx1"/>
              </a:solidFill>
            </a:rPr>
            <a:t>We have learnt </a:t>
          </a:r>
          <a:r>
            <a:rPr lang="en-GB" sz="1700" dirty="0">
              <a:solidFill>
                <a:schemeClr val="tx1"/>
              </a:solidFill>
            </a:rPr>
            <a:t>about hazards and risks</a:t>
          </a:r>
        </a:p>
      </dgm:t>
    </dgm:pt>
    <dgm:pt modelId="{D388EFB5-4493-4D38-BBCE-42672D46FE3F}" type="parTrans" cxnId="{58C3FAC9-699D-4269-9F01-C3FD0EDEA9F8}">
      <dgm:prSet/>
      <dgm:spPr/>
      <dgm:t>
        <a:bodyPr/>
        <a:lstStyle/>
        <a:p>
          <a:endParaRPr lang="en-GB"/>
        </a:p>
      </dgm:t>
    </dgm:pt>
    <dgm:pt modelId="{69D1F4A1-F5FC-49E9-A340-33F62A430640}" type="sibTrans" cxnId="{58C3FAC9-699D-4269-9F01-C3FD0EDEA9F8}">
      <dgm:prSet/>
      <dgm:spPr/>
      <dgm:t>
        <a:bodyPr/>
        <a:lstStyle/>
        <a:p>
          <a:endParaRPr lang="en-GB"/>
        </a:p>
      </dgm:t>
    </dgm:pt>
    <dgm:pt modelId="{AED1AF43-018A-4CAC-8FCF-657BD4577830}">
      <dgm:prSet phldrT="[Text]" custT="1"/>
      <dgm:spPr/>
      <dgm:t>
        <a:bodyPr/>
        <a:lstStyle/>
        <a:p>
          <a:r>
            <a:rPr lang="en-GB" sz="1700" b="1" dirty="0">
              <a:solidFill>
                <a:schemeClr val="tx1"/>
              </a:solidFill>
            </a:rPr>
            <a:t>We are learning </a:t>
          </a:r>
          <a:r>
            <a:rPr lang="en-GB" sz="1700" b="0" dirty="0">
              <a:solidFill>
                <a:schemeClr val="tx1"/>
              </a:solidFill>
            </a:rPr>
            <a:t>about the use of scientific modelling</a:t>
          </a:r>
        </a:p>
      </dgm:t>
    </dgm:pt>
    <dgm:pt modelId="{5C7F7F3C-BB2A-4B89-A02E-74F2EFEF465C}" type="parTrans" cxnId="{50E2F011-C33D-4880-9C73-21CDAA56A57F}">
      <dgm:prSet/>
      <dgm:spPr/>
      <dgm:t>
        <a:bodyPr/>
        <a:lstStyle/>
        <a:p>
          <a:endParaRPr lang="en-GB"/>
        </a:p>
      </dgm:t>
    </dgm:pt>
    <dgm:pt modelId="{50BC9480-C4F3-4CD5-8716-B7AC72AA7DE5}" type="sibTrans" cxnId="{50E2F011-C33D-4880-9C73-21CDAA56A57F}">
      <dgm:prSet/>
      <dgm:spPr/>
      <dgm:t>
        <a:bodyPr/>
        <a:lstStyle/>
        <a:p>
          <a:endParaRPr lang="en-GB"/>
        </a:p>
      </dgm:t>
    </dgm:pt>
    <dgm:pt modelId="{C948DAE7-5067-406C-9F96-EEC48D5706E3}">
      <dgm:prSet phldrT="[Text]" custT="1"/>
      <dgm:spPr/>
      <dgm:t>
        <a:bodyPr/>
        <a:lstStyle/>
        <a:p>
          <a:r>
            <a:rPr lang="en-GB" sz="1700" b="1" dirty="0">
              <a:solidFill>
                <a:schemeClr val="tx1"/>
              </a:solidFill>
            </a:rPr>
            <a:t>We will go on to learn</a:t>
          </a:r>
          <a:r>
            <a:rPr lang="en-GB" sz="1700" dirty="0">
              <a:solidFill>
                <a:schemeClr val="tx1"/>
              </a:solidFill>
            </a:rPr>
            <a:t> about Atomic Structure</a:t>
          </a:r>
        </a:p>
      </dgm:t>
    </dgm:pt>
    <dgm:pt modelId="{96AC1743-6B80-4AC5-9354-1005B29E8E9F}" type="parTrans" cxnId="{2F853D27-7DD9-4E64-8D17-9936F7479674}">
      <dgm:prSet/>
      <dgm:spPr/>
      <dgm:t>
        <a:bodyPr/>
        <a:lstStyle/>
        <a:p>
          <a:endParaRPr lang="en-GB"/>
        </a:p>
      </dgm:t>
    </dgm:pt>
    <dgm:pt modelId="{712355CA-C57E-4CAD-9D03-CEBC193E0892}" type="sibTrans" cxnId="{2F853D27-7DD9-4E64-8D17-9936F7479674}">
      <dgm:prSet/>
      <dgm:spPr/>
      <dgm:t>
        <a:bodyPr/>
        <a:lstStyle/>
        <a:p>
          <a:endParaRPr lang="en-GB"/>
        </a:p>
      </dgm:t>
    </dgm:pt>
    <dgm:pt modelId="{AFC4B34D-337F-479A-AA4F-3FF392E19B1A}" type="pres">
      <dgm:prSet presAssocID="{86ED1A23-D6A6-44CB-B9F6-B2CF0D0B8390}" presName="Name0" presStyleCnt="0">
        <dgm:presLayoutVars>
          <dgm:dir/>
          <dgm:resizeHandles val="exact"/>
        </dgm:presLayoutVars>
      </dgm:prSet>
      <dgm:spPr/>
    </dgm:pt>
    <dgm:pt modelId="{25054B0D-D00D-4BB7-8A8F-D0977A7EC78F}" type="pres">
      <dgm:prSet presAssocID="{2A2CD486-DCD5-48BD-BAC1-F0EC499F3B68}" presName="node" presStyleLbl="node1" presStyleIdx="0" presStyleCnt="3">
        <dgm:presLayoutVars>
          <dgm:bulletEnabled val="1"/>
        </dgm:presLayoutVars>
      </dgm:prSet>
      <dgm:spPr/>
    </dgm:pt>
    <dgm:pt modelId="{553CF152-8DBB-4D44-9602-D2F229A796F9}" type="pres">
      <dgm:prSet presAssocID="{69D1F4A1-F5FC-49E9-A340-33F62A430640}" presName="sibTrans" presStyleLbl="sibTrans2D1" presStyleIdx="0" presStyleCnt="2"/>
      <dgm:spPr/>
    </dgm:pt>
    <dgm:pt modelId="{CACF2E71-5562-43A4-BDB5-AD5A25E6EDF8}" type="pres">
      <dgm:prSet presAssocID="{69D1F4A1-F5FC-49E9-A340-33F62A430640}" presName="connectorText" presStyleLbl="sibTrans2D1" presStyleIdx="0" presStyleCnt="2"/>
      <dgm:spPr/>
    </dgm:pt>
    <dgm:pt modelId="{BA99A9D8-64D9-446F-AA61-E15E81B54601}" type="pres">
      <dgm:prSet presAssocID="{AED1AF43-018A-4CAC-8FCF-657BD4577830}" presName="node" presStyleLbl="node1" presStyleIdx="1" presStyleCnt="3">
        <dgm:presLayoutVars>
          <dgm:bulletEnabled val="1"/>
        </dgm:presLayoutVars>
      </dgm:prSet>
      <dgm:spPr/>
    </dgm:pt>
    <dgm:pt modelId="{6B7F526B-EB27-4151-A6EE-1CF89B36C8CE}" type="pres">
      <dgm:prSet presAssocID="{50BC9480-C4F3-4CD5-8716-B7AC72AA7DE5}" presName="sibTrans" presStyleLbl="sibTrans2D1" presStyleIdx="1" presStyleCnt="2"/>
      <dgm:spPr/>
    </dgm:pt>
    <dgm:pt modelId="{71E7A7D4-4140-48F3-80BF-1D3A2FA74CAB}" type="pres">
      <dgm:prSet presAssocID="{50BC9480-C4F3-4CD5-8716-B7AC72AA7DE5}" presName="connectorText" presStyleLbl="sibTrans2D1" presStyleIdx="1" presStyleCnt="2"/>
      <dgm:spPr/>
    </dgm:pt>
    <dgm:pt modelId="{4338DE56-0E3F-4961-9703-3FF5EFC728F3}" type="pres">
      <dgm:prSet presAssocID="{C948DAE7-5067-406C-9F96-EEC48D5706E3}" presName="node" presStyleLbl="node1" presStyleIdx="2" presStyleCnt="3">
        <dgm:presLayoutVars>
          <dgm:bulletEnabled val="1"/>
        </dgm:presLayoutVars>
      </dgm:prSet>
      <dgm:spPr/>
    </dgm:pt>
  </dgm:ptLst>
  <dgm:cxnLst>
    <dgm:cxn modelId="{5AD89106-853F-41BC-BF91-E882BC6FBDC0}" type="presOf" srcId="{50BC9480-C4F3-4CD5-8716-B7AC72AA7DE5}" destId="{71E7A7D4-4140-48F3-80BF-1D3A2FA74CAB}" srcOrd="1" destOrd="0" presId="urn:microsoft.com/office/officeart/2005/8/layout/process1"/>
    <dgm:cxn modelId="{50E2F011-C33D-4880-9C73-21CDAA56A57F}" srcId="{86ED1A23-D6A6-44CB-B9F6-B2CF0D0B8390}" destId="{AED1AF43-018A-4CAC-8FCF-657BD4577830}" srcOrd="1" destOrd="0" parTransId="{5C7F7F3C-BB2A-4B89-A02E-74F2EFEF465C}" sibTransId="{50BC9480-C4F3-4CD5-8716-B7AC72AA7DE5}"/>
    <dgm:cxn modelId="{2F853D27-7DD9-4E64-8D17-9936F7479674}" srcId="{86ED1A23-D6A6-44CB-B9F6-B2CF0D0B8390}" destId="{C948DAE7-5067-406C-9F96-EEC48D5706E3}" srcOrd="2" destOrd="0" parTransId="{96AC1743-6B80-4AC5-9354-1005B29E8E9F}" sibTransId="{712355CA-C57E-4CAD-9D03-CEBC193E0892}"/>
    <dgm:cxn modelId="{27810E40-FC5C-44A4-B712-7DE928EFD871}" type="presOf" srcId="{AED1AF43-018A-4CAC-8FCF-657BD4577830}" destId="{BA99A9D8-64D9-446F-AA61-E15E81B54601}" srcOrd="0" destOrd="0" presId="urn:microsoft.com/office/officeart/2005/8/layout/process1"/>
    <dgm:cxn modelId="{F2DEA343-8219-4432-B8E9-AF98D8D28E4E}" type="presOf" srcId="{C948DAE7-5067-406C-9F96-EEC48D5706E3}" destId="{4338DE56-0E3F-4961-9703-3FF5EFC728F3}" srcOrd="0" destOrd="0" presId="urn:microsoft.com/office/officeart/2005/8/layout/process1"/>
    <dgm:cxn modelId="{76FDD570-6D0E-41B3-AA8E-197F9E6B5A6C}" type="presOf" srcId="{2A2CD486-DCD5-48BD-BAC1-F0EC499F3B68}" destId="{25054B0D-D00D-4BB7-8A8F-D0977A7EC78F}" srcOrd="0" destOrd="0" presId="urn:microsoft.com/office/officeart/2005/8/layout/process1"/>
    <dgm:cxn modelId="{EB725C88-3E5D-48D6-AE08-9BCC6302BE09}" type="presOf" srcId="{69D1F4A1-F5FC-49E9-A340-33F62A430640}" destId="{553CF152-8DBB-4D44-9602-D2F229A796F9}" srcOrd="0" destOrd="0" presId="urn:microsoft.com/office/officeart/2005/8/layout/process1"/>
    <dgm:cxn modelId="{F43E1898-64E6-45AA-A408-B8C93C9E79D3}" type="presOf" srcId="{86ED1A23-D6A6-44CB-B9F6-B2CF0D0B8390}" destId="{AFC4B34D-337F-479A-AA4F-3FF392E19B1A}" srcOrd="0" destOrd="0" presId="urn:microsoft.com/office/officeart/2005/8/layout/process1"/>
    <dgm:cxn modelId="{D511E3B3-9199-4D61-BFE6-596B4AC39003}" type="presOf" srcId="{69D1F4A1-F5FC-49E9-A340-33F62A430640}" destId="{CACF2E71-5562-43A4-BDB5-AD5A25E6EDF8}" srcOrd="1" destOrd="0" presId="urn:microsoft.com/office/officeart/2005/8/layout/process1"/>
    <dgm:cxn modelId="{58C3FAC9-699D-4269-9F01-C3FD0EDEA9F8}" srcId="{86ED1A23-D6A6-44CB-B9F6-B2CF0D0B8390}" destId="{2A2CD486-DCD5-48BD-BAC1-F0EC499F3B68}" srcOrd="0" destOrd="0" parTransId="{D388EFB5-4493-4D38-BBCE-42672D46FE3F}" sibTransId="{69D1F4A1-F5FC-49E9-A340-33F62A430640}"/>
    <dgm:cxn modelId="{1697EBD5-EC7C-4791-9776-6CB70C84E98F}" type="presOf" srcId="{50BC9480-C4F3-4CD5-8716-B7AC72AA7DE5}" destId="{6B7F526B-EB27-4151-A6EE-1CF89B36C8CE}" srcOrd="0" destOrd="0" presId="urn:microsoft.com/office/officeart/2005/8/layout/process1"/>
    <dgm:cxn modelId="{8C951661-274A-4532-86C4-8B0C3F6E6845}" type="presParOf" srcId="{AFC4B34D-337F-479A-AA4F-3FF392E19B1A}" destId="{25054B0D-D00D-4BB7-8A8F-D0977A7EC78F}" srcOrd="0" destOrd="0" presId="urn:microsoft.com/office/officeart/2005/8/layout/process1"/>
    <dgm:cxn modelId="{43A7DD45-9C33-44A4-86E3-57D953574DFC}" type="presParOf" srcId="{AFC4B34D-337F-479A-AA4F-3FF392E19B1A}" destId="{553CF152-8DBB-4D44-9602-D2F229A796F9}" srcOrd="1" destOrd="0" presId="urn:microsoft.com/office/officeart/2005/8/layout/process1"/>
    <dgm:cxn modelId="{8B2FF747-FCF3-46AB-9299-A1DA8E922371}" type="presParOf" srcId="{553CF152-8DBB-4D44-9602-D2F229A796F9}" destId="{CACF2E71-5562-43A4-BDB5-AD5A25E6EDF8}" srcOrd="0" destOrd="0" presId="urn:microsoft.com/office/officeart/2005/8/layout/process1"/>
    <dgm:cxn modelId="{30A4B561-93ED-49C7-98B6-BC0CDAA25920}" type="presParOf" srcId="{AFC4B34D-337F-479A-AA4F-3FF392E19B1A}" destId="{BA99A9D8-64D9-446F-AA61-E15E81B54601}" srcOrd="2" destOrd="0" presId="urn:microsoft.com/office/officeart/2005/8/layout/process1"/>
    <dgm:cxn modelId="{12A05557-70AD-497A-9E6A-485EA14D5F00}" type="presParOf" srcId="{AFC4B34D-337F-479A-AA4F-3FF392E19B1A}" destId="{6B7F526B-EB27-4151-A6EE-1CF89B36C8CE}" srcOrd="3" destOrd="0" presId="urn:microsoft.com/office/officeart/2005/8/layout/process1"/>
    <dgm:cxn modelId="{027C4C8F-B405-4A23-AEFB-F5BB6E6BEE4F}" type="presParOf" srcId="{6B7F526B-EB27-4151-A6EE-1CF89B36C8CE}" destId="{71E7A7D4-4140-48F3-80BF-1D3A2FA74CAB}" srcOrd="0" destOrd="0" presId="urn:microsoft.com/office/officeart/2005/8/layout/process1"/>
    <dgm:cxn modelId="{64FFDC76-31CA-4057-9D6C-CBD109DEF48D}" type="presParOf" srcId="{AFC4B34D-337F-479A-AA4F-3FF392E19B1A}" destId="{4338DE56-0E3F-4961-9703-3FF5EFC728F3}" srcOrd="4" destOrd="0" presId="urn:microsoft.com/office/officeart/2005/8/layout/process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054B0D-D00D-4BB7-8A8F-D0977A7EC78F}">
      <dsp:nvSpPr>
        <dsp:cNvPr id="0" name=""/>
        <dsp:cNvSpPr/>
      </dsp:nvSpPr>
      <dsp:spPr>
        <a:xfrm>
          <a:off x="7460" y="0"/>
          <a:ext cx="2229762" cy="125555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b="1" kern="1200" dirty="0">
              <a:solidFill>
                <a:schemeClr val="tx1"/>
              </a:solidFill>
            </a:rPr>
            <a:t>We have learnt </a:t>
          </a:r>
          <a:r>
            <a:rPr lang="en-GB" sz="1700" kern="1200" dirty="0">
              <a:solidFill>
                <a:schemeClr val="tx1"/>
              </a:solidFill>
            </a:rPr>
            <a:t>about hazards and risks</a:t>
          </a:r>
        </a:p>
      </dsp:txBody>
      <dsp:txXfrm>
        <a:off x="44234" y="36774"/>
        <a:ext cx="2156214" cy="1182007"/>
      </dsp:txXfrm>
    </dsp:sp>
    <dsp:sp modelId="{553CF152-8DBB-4D44-9602-D2F229A796F9}">
      <dsp:nvSpPr>
        <dsp:cNvPr id="0" name=""/>
        <dsp:cNvSpPr/>
      </dsp:nvSpPr>
      <dsp:spPr>
        <a:xfrm>
          <a:off x="2460198" y="351286"/>
          <a:ext cx="472709" cy="55298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en-GB" sz="2300" kern="1200"/>
        </a:p>
      </dsp:txBody>
      <dsp:txXfrm>
        <a:off x="2460198" y="461882"/>
        <a:ext cx="330896" cy="331789"/>
      </dsp:txXfrm>
    </dsp:sp>
    <dsp:sp modelId="{BA99A9D8-64D9-446F-AA61-E15E81B54601}">
      <dsp:nvSpPr>
        <dsp:cNvPr id="0" name=""/>
        <dsp:cNvSpPr/>
      </dsp:nvSpPr>
      <dsp:spPr>
        <a:xfrm>
          <a:off x="3129127" y="0"/>
          <a:ext cx="2229762" cy="125555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b="1" kern="1200" dirty="0">
              <a:solidFill>
                <a:schemeClr val="tx1"/>
              </a:solidFill>
            </a:rPr>
            <a:t>We are learning </a:t>
          </a:r>
          <a:r>
            <a:rPr lang="en-GB" sz="1700" b="0" kern="1200" dirty="0">
              <a:solidFill>
                <a:schemeClr val="tx1"/>
              </a:solidFill>
            </a:rPr>
            <a:t>about the use of scientific modelling</a:t>
          </a:r>
        </a:p>
      </dsp:txBody>
      <dsp:txXfrm>
        <a:off x="3165901" y="36774"/>
        <a:ext cx="2156214" cy="1182007"/>
      </dsp:txXfrm>
    </dsp:sp>
    <dsp:sp modelId="{6B7F526B-EB27-4151-A6EE-1CF89B36C8CE}">
      <dsp:nvSpPr>
        <dsp:cNvPr id="0" name=""/>
        <dsp:cNvSpPr/>
      </dsp:nvSpPr>
      <dsp:spPr>
        <a:xfrm>
          <a:off x="5581865" y="351286"/>
          <a:ext cx="472709" cy="55298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en-GB" sz="2300" kern="1200"/>
        </a:p>
      </dsp:txBody>
      <dsp:txXfrm>
        <a:off x="5581865" y="461882"/>
        <a:ext cx="330896" cy="331789"/>
      </dsp:txXfrm>
    </dsp:sp>
    <dsp:sp modelId="{4338DE56-0E3F-4961-9703-3FF5EFC728F3}">
      <dsp:nvSpPr>
        <dsp:cNvPr id="0" name=""/>
        <dsp:cNvSpPr/>
      </dsp:nvSpPr>
      <dsp:spPr>
        <a:xfrm>
          <a:off x="6250794" y="0"/>
          <a:ext cx="2229762" cy="125555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b="1" kern="1200" dirty="0">
              <a:solidFill>
                <a:schemeClr val="tx1"/>
              </a:solidFill>
            </a:rPr>
            <a:t>We will go on to learn</a:t>
          </a:r>
          <a:r>
            <a:rPr lang="en-GB" sz="1700" kern="1200" dirty="0">
              <a:solidFill>
                <a:schemeClr val="tx1"/>
              </a:solidFill>
            </a:rPr>
            <a:t> about Atomic Structure</a:t>
          </a:r>
        </a:p>
      </dsp:txBody>
      <dsp:txXfrm>
        <a:off x="6287568" y="36774"/>
        <a:ext cx="2156214" cy="1182007"/>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43344" cy="46545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978131" y="1"/>
            <a:ext cx="3043344" cy="465455"/>
          </a:xfrm>
          <a:prstGeom prst="rect">
            <a:avLst/>
          </a:prstGeom>
        </p:spPr>
        <p:txBody>
          <a:bodyPr vert="horz" lIns="91440" tIns="45720" rIns="91440" bIns="45720" rtlCol="0"/>
          <a:lstStyle>
            <a:lvl1pPr algn="r">
              <a:defRPr sz="1200"/>
            </a:lvl1pPr>
          </a:lstStyle>
          <a:p>
            <a:fld id="{E89AFDDF-AFAD-4B74-992B-A241FD80B1A3}" type="datetimeFigureOut">
              <a:rPr lang="en-GB" smtClean="0"/>
              <a:t>22/09/2020</a:t>
            </a:fld>
            <a:endParaRPr lang="en-GB"/>
          </a:p>
        </p:txBody>
      </p:sp>
      <p:sp>
        <p:nvSpPr>
          <p:cNvPr id="4" name="Footer Placeholder 3"/>
          <p:cNvSpPr>
            <a:spLocks noGrp="1"/>
          </p:cNvSpPr>
          <p:nvPr>
            <p:ph type="ftr" sz="quarter" idx="2"/>
          </p:nvPr>
        </p:nvSpPr>
        <p:spPr>
          <a:xfrm>
            <a:off x="0" y="8842031"/>
            <a:ext cx="3043344" cy="4654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978131" y="8842031"/>
            <a:ext cx="3043344" cy="465455"/>
          </a:xfrm>
          <a:prstGeom prst="rect">
            <a:avLst/>
          </a:prstGeom>
        </p:spPr>
        <p:txBody>
          <a:bodyPr vert="horz" lIns="91440" tIns="45720" rIns="91440" bIns="45720" rtlCol="0" anchor="b"/>
          <a:lstStyle>
            <a:lvl1pPr algn="r">
              <a:defRPr sz="1200"/>
            </a:lvl1pPr>
          </a:lstStyle>
          <a:p>
            <a:fld id="{8669AD4D-6A98-4E9C-9C07-30699FBB7BEC}" type="slidenum">
              <a:rPr lang="en-GB" smtClean="0"/>
              <a:t>‹#›</a:t>
            </a:fld>
            <a:endParaRPr lang="en-GB"/>
          </a:p>
        </p:txBody>
      </p:sp>
    </p:spTree>
    <p:extLst>
      <p:ext uri="{BB962C8B-B14F-4D97-AF65-F5344CB8AC3E}">
        <p14:creationId xmlns:p14="http://schemas.microsoft.com/office/powerpoint/2010/main" val="1929898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43344" cy="46545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78131" y="1"/>
            <a:ext cx="3043344" cy="465455"/>
          </a:xfrm>
          <a:prstGeom prst="rect">
            <a:avLst/>
          </a:prstGeom>
        </p:spPr>
        <p:txBody>
          <a:bodyPr vert="horz" lIns="91440" tIns="45720" rIns="91440" bIns="45720" rtlCol="0"/>
          <a:lstStyle>
            <a:lvl1pPr algn="r">
              <a:defRPr sz="1200"/>
            </a:lvl1pPr>
          </a:lstStyle>
          <a:p>
            <a:fld id="{681A87BD-FCC2-4FC0-9A76-CCD98E910E39}" type="datetimeFigureOut">
              <a:rPr lang="en-GB" smtClean="0"/>
              <a:t>22/09/2020</a:t>
            </a:fld>
            <a:endParaRPr lang="en-GB"/>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02310" y="4421824"/>
            <a:ext cx="5618480" cy="418909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42031"/>
            <a:ext cx="3043344" cy="4654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78131" y="8842031"/>
            <a:ext cx="3043344" cy="465455"/>
          </a:xfrm>
          <a:prstGeom prst="rect">
            <a:avLst/>
          </a:prstGeom>
        </p:spPr>
        <p:txBody>
          <a:bodyPr vert="horz" lIns="91440" tIns="45720" rIns="91440" bIns="45720" rtlCol="0" anchor="b"/>
          <a:lstStyle>
            <a:lvl1pPr algn="r">
              <a:defRPr sz="1200"/>
            </a:lvl1pPr>
          </a:lstStyle>
          <a:p>
            <a:fld id="{A8B607EF-25DD-4075-97A1-218AC95CEB10}" type="slidenum">
              <a:rPr lang="en-GB" smtClean="0"/>
              <a:t>‹#›</a:t>
            </a:fld>
            <a:endParaRPr lang="en-GB"/>
          </a:p>
        </p:txBody>
      </p:sp>
    </p:spTree>
    <p:extLst>
      <p:ext uri="{BB962C8B-B14F-4D97-AF65-F5344CB8AC3E}">
        <p14:creationId xmlns:p14="http://schemas.microsoft.com/office/powerpoint/2010/main" val="28435503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youtube.com/watch?v=7MUA_yL5GDo"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hlinkClick r:id="rId3"/>
              </a:rPr>
              <a:t>https://www.youtube.com/watch?v=7MUA_yL5GDo</a:t>
            </a:r>
            <a:endParaRPr lang="en-GB" dirty="0"/>
          </a:p>
          <a:p>
            <a:endParaRPr lang="en-GB" dirty="0"/>
          </a:p>
        </p:txBody>
      </p:sp>
      <p:sp>
        <p:nvSpPr>
          <p:cNvPr id="4" name="Slide Number Placeholder 3"/>
          <p:cNvSpPr>
            <a:spLocks noGrp="1"/>
          </p:cNvSpPr>
          <p:nvPr>
            <p:ph type="sldNum" sz="quarter" idx="5"/>
          </p:nvPr>
        </p:nvSpPr>
        <p:spPr/>
        <p:txBody>
          <a:bodyPr/>
          <a:lstStyle/>
          <a:p>
            <a:fld id="{A8B607EF-25DD-4075-97A1-218AC95CEB10}" type="slidenum">
              <a:rPr lang="en-GB" smtClean="0"/>
              <a:t>6</a:t>
            </a:fld>
            <a:endParaRPr lang="en-GB"/>
          </a:p>
        </p:txBody>
      </p:sp>
    </p:spTree>
    <p:extLst>
      <p:ext uri="{BB962C8B-B14F-4D97-AF65-F5344CB8AC3E}">
        <p14:creationId xmlns:p14="http://schemas.microsoft.com/office/powerpoint/2010/main" val="9636634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8B607EF-25DD-4075-97A1-218AC95CEB10}" type="slidenum">
              <a:rPr lang="en-GB" smtClean="0"/>
              <a:t>9</a:t>
            </a:fld>
            <a:endParaRPr lang="en-GB"/>
          </a:p>
        </p:txBody>
      </p:sp>
    </p:spTree>
    <p:extLst>
      <p:ext uri="{BB962C8B-B14F-4D97-AF65-F5344CB8AC3E}">
        <p14:creationId xmlns:p14="http://schemas.microsoft.com/office/powerpoint/2010/main" val="14918926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Master" Target="../slideMasters/slideMaster2.xml"/><Relationship Id="rId4" Type="http://schemas.openxmlformats.org/officeDocument/2006/relationships/image" Target="../media/image4.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2628" y="770467"/>
            <a:ext cx="8086725" cy="3352800"/>
          </a:xfrm>
        </p:spPr>
        <p:txBody>
          <a:bodyPr anchor="b">
            <a:noAutofit/>
          </a:bodyPr>
          <a:lstStyle>
            <a:lvl1pPr algn="l">
              <a:lnSpc>
                <a:spcPct val="80000"/>
              </a:lnSpc>
              <a:defRPr sz="8000" spc="-12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500634" y="4198409"/>
            <a:ext cx="6921151" cy="1645920"/>
          </a:xfrm>
        </p:spPr>
        <p:txBody>
          <a:bodyPr>
            <a:normAutofit/>
          </a:bodyPr>
          <a:lstStyle>
            <a:lvl1pPr marL="0" indent="0" algn="l">
              <a:buNone/>
              <a:defRPr sz="28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75000"/>
                  </a:srgbClr>
                </a:solidFill>
              </a:defRPr>
            </a:lvl1pPr>
          </a:lstStyle>
          <a:p>
            <a:fld id="{A102CB0F-8F03-40D1-ADC8-DEFEDE0DC97A}" type="datetimeFigureOut">
              <a:rPr lang="en-GB" smtClean="0"/>
              <a:t>22/09/2020</a:t>
            </a:fld>
            <a:endParaRPr lang="en-GB"/>
          </a:p>
        </p:txBody>
      </p:sp>
      <p:sp>
        <p:nvSpPr>
          <p:cNvPr id="8" name="Footer Placeholder 7"/>
          <p:cNvSpPr>
            <a:spLocks noGrp="1"/>
          </p:cNvSpPr>
          <p:nvPr>
            <p:ph type="ftr" sz="quarter" idx="11"/>
          </p:nvPr>
        </p:nvSpPr>
        <p:spPr/>
        <p:txBody>
          <a:bodyPr/>
          <a:lstStyle>
            <a:lvl1pPr>
              <a:defRPr>
                <a:solidFill>
                  <a:srgbClr val="FFFFFF">
                    <a:alpha val="75000"/>
                  </a:srgbClr>
                </a:solidFill>
              </a:defRPr>
            </a:lvl1pPr>
          </a:lstStyle>
          <a:p>
            <a:endParaRPr lang="en-GB"/>
          </a:p>
        </p:txBody>
      </p:sp>
      <p:sp>
        <p:nvSpPr>
          <p:cNvPr id="9" name="Slide Number Placeholder 8"/>
          <p:cNvSpPr>
            <a:spLocks noGrp="1"/>
          </p:cNvSpPr>
          <p:nvPr>
            <p:ph type="sldNum" sz="quarter" idx="12"/>
          </p:nvPr>
        </p:nvSpPr>
        <p:spPr/>
        <p:txBody>
          <a:bodyPr/>
          <a:lstStyle>
            <a:lvl1pPr>
              <a:defRPr>
                <a:solidFill>
                  <a:srgbClr val="FFFFFF">
                    <a:alpha val="20000"/>
                  </a:srgbClr>
                </a:solidFill>
              </a:defRPr>
            </a:lvl1pPr>
          </a:lstStyle>
          <a:p>
            <a:fld id="{52B71380-E42E-43DC-B30B-667D9016FD9D}" type="slidenum">
              <a:rPr lang="en-GB" smtClean="0"/>
              <a:t>‹#›</a:t>
            </a:fld>
            <a:endParaRPr lang="en-GB"/>
          </a:p>
        </p:txBody>
      </p:sp>
    </p:spTree>
    <p:extLst>
      <p:ext uri="{BB962C8B-B14F-4D97-AF65-F5344CB8AC3E}">
        <p14:creationId xmlns:p14="http://schemas.microsoft.com/office/powerpoint/2010/main" val="3042918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02CB0F-8F03-40D1-ADC8-DEFEDE0DC97A}" type="datetimeFigureOut">
              <a:rPr lang="en-GB" smtClean="0"/>
              <a:t>22/09/2020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B71380-E42E-43DC-B30B-667D9016FD9D}" type="slidenum">
              <a:rPr lang="en-GB" smtClean="0"/>
              <a:t>‹#›</a:t>
            </a:fld>
            <a:endParaRPr lang="en-GB"/>
          </a:p>
        </p:txBody>
      </p:sp>
    </p:spTree>
    <p:extLst>
      <p:ext uri="{BB962C8B-B14F-4D97-AF65-F5344CB8AC3E}">
        <p14:creationId xmlns:p14="http://schemas.microsoft.com/office/powerpoint/2010/main" val="2381197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7963" y="695325"/>
            <a:ext cx="1971675" cy="4800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78644" y="714376"/>
            <a:ext cx="5800725" cy="54006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02CB0F-8F03-40D1-ADC8-DEFEDE0DC97A}" type="datetimeFigureOut">
              <a:rPr lang="en-GB" smtClean="0"/>
              <a:t>22/09/2020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B71380-E42E-43DC-B30B-667D9016FD9D}" type="slidenum">
              <a:rPr lang="en-GB" smtClean="0"/>
              <a:t>‹#›</a:t>
            </a:fld>
            <a:endParaRPr lang="en-GB"/>
          </a:p>
        </p:txBody>
      </p:sp>
    </p:spTree>
    <p:extLst>
      <p:ext uri="{BB962C8B-B14F-4D97-AF65-F5344CB8AC3E}">
        <p14:creationId xmlns:p14="http://schemas.microsoft.com/office/powerpoint/2010/main" val="30564538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48162" name="Picture 2" descr="underli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669088"/>
            <a:ext cx="9144000" cy="166687"/>
          </a:xfrm>
          <a:prstGeom prst="rect">
            <a:avLst/>
          </a:prstGeom>
          <a:noFill/>
          <a:extLst>
            <a:ext uri="{909E8E84-426E-40DD-AFC4-6F175D3DCCD1}">
              <a14:hiddenFill xmlns:a14="http://schemas.microsoft.com/office/drawing/2010/main">
                <a:solidFill>
                  <a:srgbClr val="FFFFFF"/>
                </a:solidFill>
              </a14:hiddenFill>
            </a:ext>
          </a:extLst>
        </p:spPr>
      </p:pic>
      <p:sp>
        <p:nvSpPr>
          <p:cNvPr id="348163" name="Text Box 3"/>
          <p:cNvSpPr txBox="1">
            <a:spLocks noChangeArrowheads="1"/>
          </p:cNvSpPr>
          <p:nvPr/>
        </p:nvSpPr>
        <p:spPr bwMode="auto">
          <a:xfrm>
            <a:off x="7032625" y="6637338"/>
            <a:ext cx="2133600"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n-GB" altLang="en-US" sz="1200" b="1">
                <a:solidFill>
                  <a:srgbClr val="9900CC"/>
                </a:solidFill>
                <a:cs typeface="Arial" panose="020B0604020202020204" pitchFamily="34" charset="0"/>
              </a:rPr>
              <a:t>© Boardworks Ltd 2004</a:t>
            </a:r>
          </a:p>
        </p:txBody>
      </p:sp>
      <p:pic>
        <p:nvPicPr>
          <p:cNvPr id="348164" name="Picture 4" descr="boardworks_logo"/>
          <p:cNvPicPr>
            <a:picLocks noChangeAspect="1" noChangeArrowheads="1"/>
          </p:cNvPicPr>
          <p:nvPr/>
        </p:nvPicPr>
        <p:blipFill>
          <a:blip r:embed="rId3">
            <a:extLst>
              <a:ext uri="{28A0092B-C50C-407E-A947-70E740481C1C}">
                <a14:useLocalDpi xmlns:a14="http://schemas.microsoft.com/office/drawing/2010/main" val="0"/>
              </a:ext>
            </a:extLst>
          </a:blip>
          <a:srcRect l="4898" t="7431" r="6938" b="10835"/>
          <a:stretch>
            <a:fillRect/>
          </a:stretch>
        </p:blipFill>
        <p:spPr bwMode="auto">
          <a:xfrm>
            <a:off x="7885113" y="0"/>
            <a:ext cx="1219200" cy="744538"/>
          </a:xfrm>
          <a:prstGeom prst="rect">
            <a:avLst/>
          </a:prstGeom>
          <a:noFill/>
          <a:extLst>
            <a:ext uri="{909E8E84-426E-40DD-AFC4-6F175D3DCCD1}">
              <a14:hiddenFill xmlns:a14="http://schemas.microsoft.com/office/drawing/2010/main">
                <a:solidFill>
                  <a:srgbClr val="FFFFFF"/>
                </a:solidFill>
              </a14:hiddenFill>
            </a:ext>
          </a:extLst>
        </p:spPr>
      </p:pic>
      <p:pic>
        <p:nvPicPr>
          <p:cNvPr id="348165" name="Picture 5" descr="right_button">
            <a:hlinkClick r:id="" action="ppaction://hlinkshowjump?jump=nextslide"/>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59788" y="6092825"/>
            <a:ext cx="501650" cy="531813"/>
          </a:xfrm>
          <a:prstGeom prst="rect">
            <a:avLst/>
          </a:prstGeom>
          <a:noFill/>
          <a:extLst>
            <a:ext uri="{909E8E84-426E-40DD-AFC4-6F175D3DCCD1}">
              <a14:hiddenFill xmlns:a14="http://schemas.microsoft.com/office/drawing/2010/main">
                <a:solidFill>
                  <a:srgbClr val="FFFFFF"/>
                </a:solidFill>
              </a14:hiddenFill>
            </a:ext>
          </a:extLst>
        </p:spPr>
      </p:pic>
      <p:sp>
        <p:nvSpPr>
          <p:cNvPr id="348166" name="Text Box 6"/>
          <p:cNvSpPr txBox="1">
            <a:spLocks noChangeArrowheads="1"/>
          </p:cNvSpPr>
          <p:nvPr/>
        </p:nvSpPr>
        <p:spPr bwMode="auto">
          <a:xfrm>
            <a:off x="0" y="6607175"/>
            <a:ext cx="6667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GB" altLang="en-US" sz="1200" b="1">
                <a:solidFill>
                  <a:schemeClr val="bg1"/>
                </a:solidFill>
              </a:rPr>
              <a:t>1 of 20</a:t>
            </a:r>
            <a:endParaRPr lang="en-US" altLang="en-US" sz="1200" b="1">
              <a:solidFill>
                <a:schemeClr val="bg1"/>
              </a:solidFill>
            </a:endParaRPr>
          </a:p>
        </p:txBody>
      </p:sp>
      <p:pic>
        <p:nvPicPr>
          <p:cNvPr id="348167" name="Picture 7" descr="underli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669088"/>
            <a:ext cx="9144000" cy="166687"/>
          </a:xfrm>
          <a:prstGeom prst="rect">
            <a:avLst/>
          </a:prstGeom>
          <a:noFill/>
          <a:extLst>
            <a:ext uri="{909E8E84-426E-40DD-AFC4-6F175D3DCCD1}">
              <a14:hiddenFill xmlns:a14="http://schemas.microsoft.com/office/drawing/2010/main">
                <a:solidFill>
                  <a:srgbClr val="FFFFFF"/>
                </a:solidFill>
              </a14:hiddenFill>
            </a:ext>
          </a:extLst>
        </p:spPr>
      </p:pic>
      <p:sp>
        <p:nvSpPr>
          <p:cNvPr id="348168" name="Text Box 8"/>
          <p:cNvSpPr txBox="1">
            <a:spLocks noChangeArrowheads="1"/>
          </p:cNvSpPr>
          <p:nvPr/>
        </p:nvSpPr>
        <p:spPr bwMode="auto">
          <a:xfrm>
            <a:off x="7032625" y="6637338"/>
            <a:ext cx="2133600"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n-GB" altLang="en-US" sz="1200" b="1">
                <a:solidFill>
                  <a:srgbClr val="9900CC"/>
                </a:solidFill>
                <a:cs typeface="Arial" panose="020B0604020202020204" pitchFamily="34" charset="0"/>
              </a:rPr>
              <a:t>© Boardworks Ltd 2004</a:t>
            </a:r>
          </a:p>
        </p:txBody>
      </p:sp>
      <p:pic>
        <p:nvPicPr>
          <p:cNvPr id="348169" name="Picture 9" descr="boardworks_logo"/>
          <p:cNvPicPr>
            <a:picLocks noChangeAspect="1" noChangeArrowheads="1"/>
          </p:cNvPicPr>
          <p:nvPr/>
        </p:nvPicPr>
        <p:blipFill>
          <a:blip r:embed="rId3">
            <a:extLst>
              <a:ext uri="{28A0092B-C50C-407E-A947-70E740481C1C}">
                <a14:useLocalDpi xmlns:a14="http://schemas.microsoft.com/office/drawing/2010/main" val="0"/>
              </a:ext>
            </a:extLst>
          </a:blip>
          <a:srcRect l="4898" t="7431" r="6938" b="10835"/>
          <a:stretch>
            <a:fillRect/>
          </a:stretch>
        </p:blipFill>
        <p:spPr bwMode="auto">
          <a:xfrm>
            <a:off x="7885113" y="0"/>
            <a:ext cx="1219200" cy="744538"/>
          </a:xfrm>
          <a:prstGeom prst="rect">
            <a:avLst/>
          </a:prstGeom>
          <a:noFill/>
          <a:extLst>
            <a:ext uri="{909E8E84-426E-40DD-AFC4-6F175D3DCCD1}">
              <a14:hiddenFill xmlns:a14="http://schemas.microsoft.com/office/drawing/2010/main">
                <a:solidFill>
                  <a:srgbClr val="FFFFFF"/>
                </a:solidFill>
              </a14:hiddenFill>
            </a:ext>
          </a:extLst>
        </p:spPr>
      </p:pic>
      <p:sp>
        <p:nvSpPr>
          <p:cNvPr id="348171" name="Text Box 11"/>
          <p:cNvSpPr txBox="1">
            <a:spLocks noChangeArrowheads="1"/>
          </p:cNvSpPr>
          <p:nvPr userDrawn="1"/>
        </p:nvSpPr>
        <p:spPr bwMode="auto">
          <a:xfrm>
            <a:off x="0" y="6624638"/>
            <a:ext cx="11160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fld id="{2042D904-11C2-4D03-9D3C-93295883A4B4}" type="slidenum">
              <a:rPr lang="en-GB" altLang="en-US" sz="1200" b="1">
                <a:solidFill>
                  <a:schemeClr val="bg1"/>
                </a:solidFill>
              </a:rPr>
              <a:pPr algn="l" eaLnBrk="1" hangingPunct="1">
                <a:spcBef>
                  <a:spcPct val="50000"/>
                </a:spcBef>
              </a:pPr>
              <a:t>‹#›</a:t>
            </a:fld>
            <a:r>
              <a:rPr lang="en-GB" altLang="en-US" sz="1200" b="1">
                <a:solidFill>
                  <a:schemeClr val="bg1"/>
                </a:solidFill>
              </a:rPr>
              <a:t> of 34</a:t>
            </a:r>
          </a:p>
        </p:txBody>
      </p:sp>
    </p:spTree>
    <p:extLst>
      <p:ext uri="{BB962C8B-B14F-4D97-AF65-F5344CB8AC3E}">
        <p14:creationId xmlns:p14="http://schemas.microsoft.com/office/powerpoint/2010/main" val="38650964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7098465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25071562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28650" y="1825625"/>
            <a:ext cx="386715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825625"/>
            <a:ext cx="386715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4521342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2083572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853712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007405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1026576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02CB0F-8F03-40D1-ADC8-DEFEDE0DC97A}" type="datetimeFigureOut">
              <a:rPr lang="en-GB" smtClean="0"/>
              <a:t>22/09/2020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B71380-E42E-43DC-B30B-667D9016FD9D}" type="slidenum">
              <a:rPr lang="en-GB" smtClean="0"/>
              <a:t>‹#›</a:t>
            </a:fld>
            <a:endParaRPr lang="en-GB"/>
          </a:p>
        </p:txBody>
      </p:sp>
    </p:spTree>
    <p:extLst>
      <p:ext uri="{BB962C8B-B14F-4D97-AF65-F5344CB8AC3E}">
        <p14:creationId xmlns:p14="http://schemas.microsoft.com/office/powerpoint/2010/main" val="3429749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5700395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8780565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86513" y="0"/>
            <a:ext cx="2128837" cy="617696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0" y="0"/>
            <a:ext cx="6234113" cy="6176963"/>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58926560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0" y="0"/>
            <a:ext cx="6516688" cy="549275"/>
          </a:xfrm>
        </p:spPr>
        <p:txBody>
          <a:bodyPr/>
          <a:lstStyle/>
          <a:p>
            <a:r>
              <a:rPr lang="en-US"/>
              <a:t>Click to edit Master title style</a:t>
            </a:r>
            <a:endParaRPr lang="en-GB"/>
          </a:p>
        </p:txBody>
      </p:sp>
      <p:sp>
        <p:nvSpPr>
          <p:cNvPr id="3" name="Content Placeholder 2"/>
          <p:cNvSpPr>
            <a:spLocks noGrp="1"/>
          </p:cNvSpPr>
          <p:nvPr>
            <p:ph sz="quarter" idx="1"/>
          </p:nvPr>
        </p:nvSpPr>
        <p:spPr>
          <a:xfrm>
            <a:off x="628650" y="1825625"/>
            <a:ext cx="3867150" cy="2098675"/>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quarter" idx="2"/>
          </p:nvPr>
        </p:nvSpPr>
        <p:spPr>
          <a:xfrm>
            <a:off x="4648200" y="1825625"/>
            <a:ext cx="3867150" cy="2098675"/>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ontent Placeholder 4"/>
          <p:cNvSpPr>
            <a:spLocks noGrp="1"/>
          </p:cNvSpPr>
          <p:nvPr>
            <p:ph sz="quarter" idx="3"/>
          </p:nvPr>
        </p:nvSpPr>
        <p:spPr>
          <a:xfrm>
            <a:off x="628650" y="4076700"/>
            <a:ext cx="3867150" cy="2100263"/>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Content Placeholder 5"/>
          <p:cNvSpPr>
            <a:spLocks noGrp="1"/>
          </p:cNvSpPr>
          <p:nvPr>
            <p:ph sz="quarter" idx="4"/>
          </p:nvPr>
        </p:nvSpPr>
        <p:spPr>
          <a:xfrm>
            <a:off x="4648200" y="4076700"/>
            <a:ext cx="3867150" cy="2100263"/>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59256512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6516688" cy="549275"/>
          </a:xfrm>
        </p:spPr>
        <p:txBody>
          <a:bodyPr/>
          <a:lstStyle/>
          <a:p>
            <a:r>
              <a:rPr lang="en-US"/>
              <a:t>Click to edit Master title style</a:t>
            </a:r>
            <a:endParaRPr lang="en-GB"/>
          </a:p>
        </p:txBody>
      </p:sp>
      <p:sp>
        <p:nvSpPr>
          <p:cNvPr id="3" name="Text Placeholder 2"/>
          <p:cNvSpPr>
            <a:spLocks noGrp="1"/>
          </p:cNvSpPr>
          <p:nvPr>
            <p:ph type="body" sz="half" idx="1"/>
          </p:nvPr>
        </p:nvSpPr>
        <p:spPr>
          <a:xfrm>
            <a:off x="628650" y="1825625"/>
            <a:ext cx="386715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825625"/>
            <a:ext cx="386715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000469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6516688" cy="549275"/>
          </a:xfrm>
        </p:spPr>
        <p:txBody>
          <a:bodyPr/>
          <a:lstStyle/>
          <a:p>
            <a:r>
              <a:rPr lang="en-US"/>
              <a:t>Click to edit Master title style</a:t>
            </a:r>
            <a:endParaRPr lang="en-GB"/>
          </a:p>
        </p:txBody>
      </p:sp>
      <p:sp>
        <p:nvSpPr>
          <p:cNvPr id="3" name="Content Placeholder 2"/>
          <p:cNvSpPr>
            <a:spLocks noGrp="1"/>
          </p:cNvSpPr>
          <p:nvPr>
            <p:ph sz="half" idx="1"/>
          </p:nvPr>
        </p:nvSpPr>
        <p:spPr>
          <a:xfrm>
            <a:off x="628650" y="1825625"/>
            <a:ext cx="386715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quarter" idx="2"/>
          </p:nvPr>
        </p:nvSpPr>
        <p:spPr>
          <a:xfrm>
            <a:off x="4648200" y="1825625"/>
            <a:ext cx="3867150" cy="2098675"/>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ontent Placeholder 4"/>
          <p:cNvSpPr>
            <a:spLocks noGrp="1"/>
          </p:cNvSpPr>
          <p:nvPr>
            <p:ph sz="quarter" idx="3"/>
          </p:nvPr>
        </p:nvSpPr>
        <p:spPr>
          <a:xfrm>
            <a:off x="4648200" y="4076700"/>
            <a:ext cx="3867150" cy="2100263"/>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487361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2628" y="767419"/>
            <a:ext cx="8085582" cy="3355848"/>
          </a:xfrm>
        </p:spPr>
        <p:txBody>
          <a:bodyPr anchor="b">
            <a:normAutofit/>
          </a:bodyPr>
          <a:lstStyle>
            <a:lvl1pPr>
              <a:lnSpc>
                <a:spcPct val="80000"/>
              </a:lnSpc>
              <a:defRPr sz="8000" b="0"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00634" y="4187275"/>
            <a:ext cx="6919722" cy="1645920"/>
          </a:xfrm>
        </p:spPr>
        <p:txBody>
          <a:bodyPr anchor="t">
            <a:normAutofit/>
          </a:bodyPr>
          <a:lstStyle>
            <a:lvl1pPr marL="0" indent="0">
              <a:buNone/>
              <a:defRPr sz="28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102CB0F-8F03-40D1-ADC8-DEFEDE0DC97A}" type="datetimeFigureOut">
              <a:rPr lang="en-GB" smtClean="0"/>
              <a:t>22/09/2020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B71380-E42E-43DC-B30B-667D9016FD9D}" type="slidenum">
              <a:rPr lang="en-GB" smtClean="0"/>
              <a:t>‹#›</a:t>
            </a:fld>
            <a:endParaRPr lang="en-GB"/>
          </a:p>
        </p:txBody>
      </p:sp>
    </p:spTree>
    <p:extLst>
      <p:ext uri="{BB962C8B-B14F-4D97-AF65-F5344CB8AC3E}">
        <p14:creationId xmlns:p14="http://schemas.microsoft.com/office/powerpoint/2010/main" val="3765097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07492"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57738"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102CB0F-8F03-40D1-ADC8-DEFEDE0DC97A}" type="datetimeFigureOut">
              <a:rPr lang="en-GB" smtClean="0"/>
              <a:t>22/09/2020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2B71380-E42E-43DC-B30B-667D9016FD9D}" type="slidenum">
              <a:rPr lang="en-GB" smtClean="0"/>
              <a:t>‹#›</a:t>
            </a:fld>
            <a:endParaRPr lang="en-GB"/>
          </a:p>
        </p:txBody>
      </p:sp>
    </p:spTree>
    <p:extLst>
      <p:ext uri="{BB962C8B-B14F-4D97-AF65-F5344CB8AC3E}">
        <p14:creationId xmlns:p14="http://schemas.microsoft.com/office/powerpoint/2010/main" val="1879049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507492" y="2032000"/>
            <a:ext cx="3806190" cy="723400"/>
          </a:xfrm>
        </p:spPr>
        <p:txBody>
          <a:bodyPr anchor="ctr">
            <a:normAutofit/>
          </a:bodyPr>
          <a:lstStyle>
            <a:lvl1pPr marL="0" indent="0">
              <a:spcBef>
                <a:spcPts val="0"/>
              </a:spcBef>
              <a:buNone/>
              <a:defRPr sz="20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07492" y="2736150"/>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66310" y="2029968"/>
            <a:ext cx="3806190" cy="722376"/>
          </a:xfrm>
        </p:spPr>
        <p:txBody>
          <a:bodyPr anchor="ctr">
            <a:normAutofit/>
          </a:bodyPr>
          <a:lstStyle>
            <a:lvl1pPr marL="0" indent="0">
              <a:spcBef>
                <a:spcPts val="0"/>
              </a:spcBef>
              <a:buNone/>
              <a:defRPr sz="2000" b="0"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766310" y="2734056"/>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102CB0F-8F03-40D1-ADC8-DEFEDE0DC97A}" type="datetimeFigureOut">
              <a:rPr lang="en-GB" smtClean="0"/>
              <a:t>22/09/2020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2B71380-E42E-43DC-B30B-667D9016FD9D}" type="slidenum">
              <a:rPr lang="en-GB" smtClean="0"/>
              <a:t>‹#›</a:t>
            </a:fld>
            <a:endParaRPr lang="en-GB"/>
          </a:p>
        </p:txBody>
      </p:sp>
    </p:spTree>
    <p:extLst>
      <p:ext uri="{BB962C8B-B14F-4D97-AF65-F5344CB8AC3E}">
        <p14:creationId xmlns:p14="http://schemas.microsoft.com/office/powerpoint/2010/main" val="2331386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102CB0F-8F03-40D1-ADC8-DEFEDE0DC97A}" type="datetimeFigureOut">
              <a:rPr lang="en-GB" smtClean="0"/>
              <a:t>22/09/2020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2B71380-E42E-43DC-B30B-667D9016FD9D}" type="slidenum">
              <a:rPr lang="en-GB" smtClean="0"/>
              <a:t>‹#›</a:t>
            </a:fld>
            <a:endParaRPr lang="en-GB"/>
          </a:p>
        </p:txBody>
      </p:sp>
    </p:spTree>
    <p:extLst>
      <p:ext uri="{BB962C8B-B14F-4D97-AF65-F5344CB8AC3E}">
        <p14:creationId xmlns:p14="http://schemas.microsoft.com/office/powerpoint/2010/main" val="3348372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02CB0F-8F03-40D1-ADC8-DEFEDE0DC97A}" type="datetimeFigureOut">
              <a:rPr lang="en-GB" smtClean="0"/>
              <a:t>22/09/2020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2B71380-E42E-43DC-B30B-667D9016FD9D}" type="slidenum">
              <a:rPr lang="en-GB" smtClean="0"/>
              <a:t>‹#›</a:t>
            </a:fld>
            <a:endParaRPr lang="en-GB"/>
          </a:p>
        </p:txBody>
      </p:sp>
    </p:spTree>
    <p:extLst>
      <p:ext uri="{BB962C8B-B14F-4D97-AF65-F5344CB8AC3E}">
        <p14:creationId xmlns:p14="http://schemas.microsoft.com/office/powerpoint/2010/main" val="1567605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5715000" y="0"/>
            <a:ext cx="3429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6196053" y="542282"/>
            <a:ext cx="2537460" cy="1920240"/>
          </a:xfrm>
        </p:spPr>
        <p:txBody>
          <a:bodyPr anchor="b">
            <a:noAutofit/>
          </a:bodyPr>
          <a:lstStyle>
            <a:lvl1pPr>
              <a:lnSpc>
                <a:spcPct val="85000"/>
              </a:lnSpc>
              <a:defRPr sz="36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71500" y="762000"/>
            <a:ext cx="4572000" cy="4572000"/>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06987" y="2511813"/>
            <a:ext cx="254889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5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Edit Master text styles</a:t>
            </a:r>
          </a:p>
        </p:txBody>
      </p:sp>
      <p:sp>
        <p:nvSpPr>
          <p:cNvPr id="5" name="Date Placeholder 4"/>
          <p:cNvSpPr>
            <a:spLocks noGrp="1"/>
          </p:cNvSpPr>
          <p:nvPr>
            <p:ph type="dt" sz="half" idx="10"/>
          </p:nvPr>
        </p:nvSpPr>
        <p:spPr/>
        <p:txBody>
          <a:bodyPr/>
          <a:lstStyle/>
          <a:p>
            <a:fld id="{A102CB0F-8F03-40D1-ADC8-DEFEDE0DC97A}" type="datetimeFigureOut">
              <a:rPr lang="en-GB" smtClean="0"/>
              <a:t>22/09/2020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52B71380-E42E-43DC-B30B-667D9016FD9D}" type="slidenum">
              <a:rPr lang="en-GB" smtClean="0"/>
              <a:t>‹#›</a:t>
            </a:fld>
            <a:endParaRPr lang="en-GB"/>
          </a:p>
        </p:txBody>
      </p:sp>
    </p:spTree>
    <p:extLst>
      <p:ext uri="{BB962C8B-B14F-4D97-AF65-F5344CB8AC3E}">
        <p14:creationId xmlns:p14="http://schemas.microsoft.com/office/powerpoint/2010/main" val="366648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86918" y="5418668"/>
            <a:ext cx="8085582" cy="613283"/>
          </a:xfrm>
        </p:spPr>
        <p:txBody>
          <a:bodyPr anchor="b">
            <a:normAutofit/>
          </a:bodyPr>
          <a:lstStyle>
            <a:lvl1pPr>
              <a:lnSpc>
                <a:spcPct val="85000"/>
              </a:lnSpc>
              <a:defRPr sz="28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9144000" cy="5330952"/>
          </a:xfrm>
          <a:solidFill>
            <a:schemeClr val="accent1">
              <a:lumMod val="40000"/>
              <a:lumOff val="60000"/>
            </a:schemeClr>
          </a:solidFill>
        </p:spPr>
        <p:txBody>
          <a:bodyPr anchor="t"/>
          <a:lstStyle>
            <a:lvl1pPr marL="0" indent="0" algn="ctr">
              <a:spcBef>
                <a:spcPts val="800"/>
              </a:spcBef>
              <a:buNone/>
              <a:defRPr sz="3200">
                <a:solidFill>
                  <a:srgbClr val="4D4D4D"/>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07492" y="5909735"/>
            <a:ext cx="6922008" cy="533400"/>
          </a:xfrm>
        </p:spPr>
        <p:txBody>
          <a:bodyPr>
            <a:normAutofit/>
          </a:bodyPr>
          <a:lstStyle>
            <a:lvl1pPr marL="0" indent="0">
              <a:lnSpc>
                <a:spcPct val="90000"/>
              </a:lnSpc>
              <a:spcBef>
                <a:spcPts val="1200"/>
              </a:spcBef>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alpha val="75000"/>
                  </a:srgbClr>
                </a:solidFill>
              </a:defRPr>
            </a:lvl1pPr>
          </a:lstStyle>
          <a:p>
            <a:fld id="{A102CB0F-8F03-40D1-ADC8-DEFEDE0DC97A}" type="datetimeFigureOut">
              <a:rPr lang="en-GB" smtClean="0"/>
              <a:t>22/09/2020</a:t>
            </a:fld>
            <a:endParaRPr lang="en-GB"/>
          </a:p>
        </p:txBody>
      </p:sp>
      <p:sp>
        <p:nvSpPr>
          <p:cNvPr id="6" name="Footer Placeholder 5"/>
          <p:cNvSpPr>
            <a:spLocks noGrp="1"/>
          </p:cNvSpPr>
          <p:nvPr>
            <p:ph type="ftr" sz="quarter" idx="11"/>
          </p:nvPr>
        </p:nvSpPr>
        <p:spPr/>
        <p:txBody>
          <a:bodyPr/>
          <a:lstStyle>
            <a:lvl1pPr>
              <a:defRPr>
                <a:solidFill>
                  <a:srgbClr val="FFFFFF">
                    <a:alpha val="75000"/>
                  </a:srgbClr>
                </a:solidFill>
              </a:defRPr>
            </a:lvl1pPr>
          </a:lstStyle>
          <a:p>
            <a:endParaRPr lang="en-GB"/>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52B71380-E42E-43DC-B30B-667D9016FD9D}" type="slidenum">
              <a:rPr lang="en-GB" smtClean="0"/>
              <a:t>‹#›</a:t>
            </a:fld>
            <a:endParaRPr lang="en-GB"/>
          </a:p>
        </p:txBody>
      </p:sp>
    </p:spTree>
    <p:extLst>
      <p:ext uri="{BB962C8B-B14F-4D97-AF65-F5344CB8AC3E}">
        <p14:creationId xmlns:p14="http://schemas.microsoft.com/office/powerpoint/2010/main" val="828675990"/>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image" Target="../media/image3.jpeg"/><Relationship Id="rId3" Type="http://schemas.openxmlformats.org/officeDocument/2006/relationships/slideLayout" Target="../slideLayouts/slideLayout14.xml"/><Relationship Id="rId21" Type="http://schemas.openxmlformats.org/officeDocument/2006/relationships/image" Target="../media/image6.png"/><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image" Target="../media/image2.jpeg"/><Relationship Id="rId2" Type="http://schemas.openxmlformats.org/officeDocument/2006/relationships/slideLayout" Target="../slideLayouts/slideLayout13.xml"/><Relationship Id="rId16" Type="http://schemas.openxmlformats.org/officeDocument/2006/relationships/image" Target="../media/image1.jpeg"/><Relationship Id="rId20" Type="http://schemas.openxmlformats.org/officeDocument/2006/relationships/image" Target="../media/image5.jpe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23" Type="http://schemas.openxmlformats.org/officeDocument/2006/relationships/image" Target="../media/image8.png"/><Relationship Id="rId10" Type="http://schemas.openxmlformats.org/officeDocument/2006/relationships/slideLayout" Target="../slideLayouts/slideLayout21.xml"/><Relationship Id="rId19" Type="http://schemas.openxmlformats.org/officeDocument/2006/relationships/image" Target="../media/image4.jpeg"/><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image" Target="../media/image7.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2919" y="499533"/>
            <a:ext cx="8079581" cy="16581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07206" y="1993393"/>
            <a:ext cx="8065294" cy="376618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4350" y="6412447"/>
            <a:ext cx="3086100" cy="228600"/>
          </a:xfrm>
          <a:prstGeom prst="rect">
            <a:avLst/>
          </a:prstGeom>
        </p:spPr>
        <p:txBody>
          <a:bodyPr vert="horz" lIns="91440" tIns="45720" rIns="91440" bIns="45720" rtlCol="0" anchor="ctr"/>
          <a:lstStyle>
            <a:lvl1pPr algn="l">
              <a:defRPr sz="950">
                <a:solidFill>
                  <a:schemeClr val="tx1">
                    <a:alpha val="75000"/>
                  </a:schemeClr>
                </a:solidFill>
              </a:defRPr>
            </a:lvl1pPr>
          </a:lstStyle>
          <a:p>
            <a:fld id="{A102CB0F-8F03-40D1-ADC8-DEFEDE0DC97A}" type="datetimeFigureOut">
              <a:rPr lang="en-GB" smtClean="0"/>
              <a:t>22/09/2020</a:t>
            </a:fld>
            <a:endParaRPr lang="en-GB"/>
          </a:p>
        </p:txBody>
      </p:sp>
      <p:sp>
        <p:nvSpPr>
          <p:cNvPr id="5" name="Footer Placeholder 4"/>
          <p:cNvSpPr>
            <a:spLocks noGrp="1"/>
          </p:cNvSpPr>
          <p:nvPr>
            <p:ph type="ftr" sz="quarter" idx="3"/>
          </p:nvPr>
        </p:nvSpPr>
        <p:spPr>
          <a:xfrm>
            <a:off x="514350" y="6554697"/>
            <a:ext cx="3771900" cy="228600"/>
          </a:xfrm>
          <a:prstGeom prst="rect">
            <a:avLst/>
          </a:prstGeom>
        </p:spPr>
        <p:txBody>
          <a:bodyPr vert="horz" lIns="91440" tIns="45720" rIns="91440" bIns="45720" rtlCol="0" anchor="ctr"/>
          <a:lstStyle>
            <a:lvl1pPr algn="l">
              <a:defRPr sz="950" cap="all" baseline="0">
                <a:solidFill>
                  <a:schemeClr val="tx1">
                    <a:alpha val="75000"/>
                  </a:schemeClr>
                </a:solidFill>
              </a:defRPr>
            </a:lvl1pPr>
          </a:lstStyle>
          <a:p>
            <a:endParaRPr lang="en-GB"/>
          </a:p>
        </p:txBody>
      </p:sp>
      <p:sp>
        <p:nvSpPr>
          <p:cNvPr id="6" name="Slide Number Placeholder 5"/>
          <p:cNvSpPr>
            <a:spLocks noGrp="1"/>
          </p:cNvSpPr>
          <p:nvPr>
            <p:ph type="sldNum" sz="quarter" idx="4"/>
          </p:nvPr>
        </p:nvSpPr>
        <p:spPr>
          <a:xfrm>
            <a:off x="6541193" y="5829748"/>
            <a:ext cx="2194560" cy="1397039"/>
          </a:xfrm>
          <a:prstGeom prst="rect">
            <a:avLst/>
          </a:prstGeom>
        </p:spPr>
        <p:txBody>
          <a:bodyPr vert="horz" lIns="91440" tIns="45720" rIns="91440" bIns="45720" rtlCol="0" anchor="b"/>
          <a:lstStyle>
            <a:lvl1pPr algn="r">
              <a:defRPr sz="9000" b="0">
                <a:ln>
                  <a:noFill/>
                </a:ln>
                <a:solidFill>
                  <a:schemeClr val="accent1">
                    <a:alpha val="20000"/>
                  </a:schemeClr>
                </a:solidFill>
                <a:latin typeface="+mj-lt"/>
              </a:defRPr>
            </a:lvl1pPr>
          </a:lstStyle>
          <a:p>
            <a:fld id="{52B71380-E42E-43DC-B30B-667D9016FD9D}" type="slidenum">
              <a:rPr lang="en-GB" smtClean="0"/>
              <a:t>‹#›</a:t>
            </a:fld>
            <a:endParaRPr lang="en-GB"/>
          </a:p>
        </p:txBody>
      </p:sp>
    </p:spTree>
    <p:extLst>
      <p:ext uri="{BB962C8B-B14F-4D97-AF65-F5344CB8AC3E}">
        <p14:creationId xmlns:p14="http://schemas.microsoft.com/office/powerpoint/2010/main" val="303099524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8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274320"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47138" name="Picture 2" descr="underlin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0" y="6669088"/>
            <a:ext cx="9144000" cy="166687"/>
          </a:xfrm>
          <a:prstGeom prst="rect">
            <a:avLst/>
          </a:prstGeom>
          <a:noFill/>
          <a:extLst>
            <a:ext uri="{909E8E84-426E-40DD-AFC4-6F175D3DCCD1}">
              <a14:hiddenFill xmlns:a14="http://schemas.microsoft.com/office/drawing/2010/main">
                <a:solidFill>
                  <a:srgbClr val="FFFFFF"/>
                </a:solidFill>
              </a14:hiddenFill>
            </a:ext>
          </a:extLst>
        </p:spPr>
      </p:pic>
      <p:sp>
        <p:nvSpPr>
          <p:cNvPr id="347139" name="Text Box 3"/>
          <p:cNvSpPr txBox="1">
            <a:spLocks noChangeArrowheads="1"/>
          </p:cNvSpPr>
          <p:nvPr/>
        </p:nvSpPr>
        <p:spPr bwMode="auto">
          <a:xfrm>
            <a:off x="7032625" y="6637338"/>
            <a:ext cx="2133600"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n-GB" altLang="en-US" sz="1200" b="1">
                <a:solidFill>
                  <a:srgbClr val="9900CC"/>
                </a:solidFill>
                <a:cs typeface="Arial" panose="020B0604020202020204" pitchFamily="34" charset="0"/>
              </a:rPr>
              <a:t>© Boardworks Ltd 2004</a:t>
            </a:r>
          </a:p>
        </p:txBody>
      </p:sp>
      <p:pic>
        <p:nvPicPr>
          <p:cNvPr id="347140" name="Picture 4" descr="swish"/>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0" y="549275"/>
            <a:ext cx="7235825" cy="219075"/>
          </a:xfrm>
          <a:prstGeom prst="rect">
            <a:avLst/>
          </a:prstGeom>
          <a:noFill/>
          <a:extLst>
            <a:ext uri="{909E8E84-426E-40DD-AFC4-6F175D3DCCD1}">
              <a14:hiddenFill xmlns:a14="http://schemas.microsoft.com/office/drawing/2010/main">
                <a:solidFill>
                  <a:srgbClr val="FFFFFF"/>
                </a:solidFill>
              </a14:hiddenFill>
            </a:ext>
          </a:extLst>
        </p:spPr>
      </p:pic>
      <p:pic>
        <p:nvPicPr>
          <p:cNvPr id="347141" name="Picture 5" descr="boardworks_logo"/>
          <p:cNvPicPr>
            <a:picLocks noChangeAspect="1" noChangeArrowheads="1"/>
          </p:cNvPicPr>
          <p:nvPr/>
        </p:nvPicPr>
        <p:blipFill>
          <a:blip r:embed="rId18">
            <a:extLst>
              <a:ext uri="{28A0092B-C50C-407E-A947-70E740481C1C}">
                <a14:useLocalDpi xmlns:a14="http://schemas.microsoft.com/office/drawing/2010/main" val="0"/>
              </a:ext>
            </a:extLst>
          </a:blip>
          <a:srcRect l="4898" t="7431" r="6938" b="10835"/>
          <a:stretch>
            <a:fillRect/>
          </a:stretch>
        </p:blipFill>
        <p:spPr bwMode="auto">
          <a:xfrm>
            <a:off x="7885113" y="0"/>
            <a:ext cx="1219200" cy="744538"/>
          </a:xfrm>
          <a:prstGeom prst="rect">
            <a:avLst/>
          </a:prstGeom>
          <a:noFill/>
          <a:extLst>
            <a:ext uri="{909E8E84-426E-40DD-AFC4-6F175D3DCCD1}">
              <a14:hiddenFill xmlns:a14="http://schemas.microsoft.com/office/drawing/2010/main">
                <a:solidFill>
                  <a:srgbClr val="FFFFFF"/>
                </a:solidFill>
              </a14:hiddenFill>
            </a:ext>
          </a:extLst>
        </p:spPr>
      </p:pic>
      <p:pic>
        <p:nvPicPr>
          <p:cNvPr id="347142" name="Picture 6" descr="right_button">
            <a:hlinkClick r:id="" action="ppaction://hlinkshowjump?jump=nextslide"/>
          </p:cNvP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8459788" y="6092825"/>
            <a:ext cx="501650" cy="531813"/>
          </a:xfrm>
          <a:prstGeom prst="rect">
            <a:avLst/>
          </a:prstGeom>
          <a:noFill/>
          <a:extLst>
            <a:ext uri="{909E8E84-426E-40DD-AFC4-6F175D3DCCD1}">
              <a14:hiddenFill xmlns:a14="http://schemas.microsoft.com/office/drawing/2010/main">
                <a:solidFill>
                  <a:srgbClr val="FFFFFF"/>
                </a:solidFill>
              </a14:hiddenFill>
            </a:ext>
          </a:extLst>
        </p:spPr>
      </p:pic>
      <p:pic>
        <p:nvPicPr>
          <p:cNvPr id="347143" name="Picture 7" descr="left_button"/>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79388" y="6092825"/>
            <a:ext cx="542925" cy="576263"/>
          </a:xfrm>
          <a:prstGeom prst="rect">
            <a:avLst/>
          </a:prstGeom>
          <a:noFill/>
          <a:extLst>
            <a:ext uri="{909E8E84-426E-40DD-AFC4-6F175D3DCCD1}">
              <a14:hiddenFill xmlns:a14="http://schemas.microsoft.com/office/drawing/2010/main">
                <a:solidFill>
                  <a:srgbClr val="FFFFFF"/>
                </a:solidFill>
              </a14:hiddenFill>
            </a:ext>
          </a:extLst>
        </p:spPr>
      </p:pic>
      <p:sp>
        <p:nvSpPr>
          <p:cNvPr id="347144" name="Text Box 8"/>
          <p:cNvSpPr txBox="1">
            <a:spLocks noChangeArrowheads="1"/>
          </p:cNvSpPr>
          <p:nvPr/>
        </p:nvSpPr>
        <p:spPr bwMode="auto">
          <a:xfrm>
            <a:off x="0" y="6610350"/>
            <a:ext cx="6667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GB" altLang="en-US" sz="1200" b="1">
                <a:solidFill>
                  <a:schemeClr val="bg1"/>
                </a:solidFill>
              </a:rPr>
              <a:t>1 of 20</a:t>
            </a:r>
            <a:endParaRPr lang="en-US" altLang="en-US" sz="1200" b="1">
              <a:solidFill>
                <a:schemeClr val="bg1"/>
              </a:solidFill>
            </a:endParaRPr>
          </a:p>
        </p:txBody>
      </p:sp>
      <p:pic>
        <p:nvPicPr>
          <p:cNvPr id="347145" name="Picture 9" descr="underlin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0" y="6669088"/>
            <a:ext cx="9144000" cy="166687"/>
          </a:xfrm>
          <a:prstGeom prst="rect">
            <a:avLst/>
          </a:prstGeom>
          <a:noFill/>
          <a:extLst>
            <a:ext uri="{909E8E84-426E-40DD-AFC4-6F175D3DCCD1}">
              <a14:hiddenFill xmlns:a14="http://schemas.microsoft.com/office/drawing/2010/main">
                <a:solidFill>
                  <a:srgbClr val="FFFFFF"/>
                </a:solidFill>
              </a14:hiddenFill>
            </a:ext>
          </a:extLst>
        </p:spPr>
      </p:pic>
      <p:sp>
        <p:nvSpPr>
          <p:cNvPr id="347146" name="Text Box 10"/>
          <p:cNvSpPr txBox="1">
            <a:spLocks noChangeArrowheads="1"/>
          </p:cNvSpPr>
          <p:nvPr/>
        </p:nvSpPr>
        <p:spPr bwMode="auto">
          <a:xfrm>
            <a:off x="7032625" y="6637338"/>
            <a:ext cx="2133600"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n-GB" altLang="en-US" sz="1200" b="1">
                <a:solidFill>
                  <a:srgbClr val="9900CC"/>
                </a:solidFill>
                <a:cs typeface="Arial" panose="020B0604020202020204" pitchFamily="34" charset="0"/>
              </a:rPr>
              <a:t>© Boardworks Ltd 2004</a:t>
            </a:r>
          </a:p>
        </p:txBody>
      </p:sp>
      <p:pic>
        <p:nvPicPr>
          <p:cNvPr id="347147" name="Picture 11" descr="swish"/>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0" y="549275"/>
            <a:ext cx="7235825" cy="219075"/>
          </a:xfrm>
          <a:prstGeom prst="rect">
            <a:avLst/>
          </a:prstGeom>
          <a:noFill/>
          <a:extLst>
            <a:ext uri="{909E8E84-426E-40DD-AFC4-6F175D3DCCD1}">
              <a14:hiddenFill xmlns:a14="http://schemas.microsoft.com/office/drawing/2010/main">
                <a:solidFill>
                  <a:srgbClr val="FFFFFF"/>
                </a:solidFill>
              </a14:hiddenFill>
            </a:ext>
          </a:extLst>
        </p:spPr>
      </p:pic>
      <p:pic>
        <p:nvPicPr>
          <p:cNvPr id="347148" name="Picture 12" descr="boardworks_logo"/>
          <p:cNvPicPr>
            <a:picLocks noChangeAspect="1" noChangeArrowheads="1"/>
          </p:cNvPicPr>
          <p:nvPr/>
        </p:nvPicPr>
        <p:blipFill>
          <a:blip r:embed="rId18">
            <a:extLst>
              <a:ext uri="{28A0092B-C50C-407E-A947-70E740481C1C}">
                <a14:useLocalDpi xmlns:a14="http://schemas.microsoft.com/office/drawing/2010/main" val="0"/>
              </a:ext>
            </a:extLst>
          </a:blip>
          <a:srcRect l="4898" t="7431" r="6938" b="10835"/>
          <a:stretch>
            <a:fillRect/>
          </a:stretch>
        </p:blipFill>
        <p:spPr bwMode="auto">
          <a:xfrm>
            <a:off x="7885113" y="0"/>
            <a:ext cx="1219200" cy="744538"/>
          </a:xfrm>
          <a:prstGeom prst="rect">
            <a:avLst/>
          </a:prstGeom>
          <a:noFill/>
          <a:extLst>
            <a:ext uri="{909E8E84-426E-40DD-AFC4-6F175D3DCCD1}">
              <a14:hiddenFill xmlns:a14="http://schemas.microsoft.com/office/drawing/2010/main">
                <a:solidFill>
                  <a:srgbClr val="FFFFFF"/>
                </a:solidFill>
              </a14:hiddenFill>
            </a:ext>
          </a:extLst>
        </p:spPr>
      </p:pic>
      <p:pic>
        <p:nvPicPr>
          <p:cNvPr id="347149" name="Picture 13" descr="left_button">
            <a:hlinkClick r:id="" action="ppaction://hlinkshowjump?jump=previousslide"/>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79388" y="6092825"/>
            <a:ext cx="542925" cy="576263"/>
          </a:xfrm>
          <a:prstGeom prst="rect">
            <a:avLst/>
          </a:prstGeom>
          <a:noFill/>
          <a:extLst>
            <a:ext uri="{909E8E84-426E-40DD-AFC4-6F175D3DCCD1}">
              <a14:hiddenFill xmlns:a14="http://schemas.microsoft.com/office/drawing/2010/main">
                <a:solidFill>
                  <a:srgbClr val="FFFFFF"/>
                </a:solidFill>
              </a14:hiddenFill>
            </a:ext>
          </a:extLst>
        </p:spPr>
      </p:pic>
      <p:sp>
        <p:nvSpPr>
          <p:cNvPr id="347151" name="Rectangle 15"/>
          <p:cNvSpPr>
            <a:spLocks noGrp="1" noChangeArrowheads="1"/>
          </p:cNvSpPr>
          <p:nvPr>
            <p:ph type="title"/>
          </p:nvPr>
        </p:nvSpPr>
        <p:spPr bwMode="auto">
          <a:xfrm>
            <a:off x="0" y="0"/>
            <a:ext cx="6516688"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       Click to edit Master title style</a:t>
            </a:r>
          </a:p>
        </p:txBody>
      </p:sp>
      <p:grpSp>
        <p:nvGrpSpPr>
          <p:cNvPr id="347152" name="Group 16"/>
          <p:cNvGrpSpPr>
            <a:grpSpLocks/>
          </p:cNvGrpSpPr>
          <p:nvPr/>
        </p:nvGrpSpPr>
        <p:grpSpPr bwMode="auto">
          <a:xfrm>
            <a:off x="236538" y="92075"/>
            <a:ext cx="360362" cy="360363"/>
            <a:chOff x="1066" y="799"/>
            <a:chExt cx="227" cy="227"/>
          </a:xfrm>
        </p:grpSpPr>
        <p:sp>
          <p:nvSpPr>
            <p:cNvPr id="347153" name="Oval 17"/>
            <p:cNvSpPr>
              <a:spLocks noChangeAspect="1" noChangeArrowheads="1"/>
            </p:cNvSpPr>
            <p:nvPr userDrawn="1"/>
          </p:nvSpPr>
          <p:spPr bwMode="auto">
            <a:xfrm>
              <a:off x="1066" y="799"/>
              <a:ext cx="227" cy="227"/>
            </a:xfrm>
            <a:prstGeom prst="ellipse">
              <a:avLst/>
            </a:prstGeom>
            <a:solidFill>
              <a:srgbClr val="01006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47154" name="Oval 18"/>
            <p:cNvSpPr>
              <a:spLocks noChangeAspect="1" noChangeArrowheads="1"/>
            </p:cNvSpPr>
            <p:nvPr userDrawn="1"/>
          </p:nvSpPr>
          <p:spPr bwMode="auto">
            <a:xfrm>
              <a:off x="1066" y="799"/>
              <a:ext cx="227" cy="227"/>
            </a:xfrm>
            <a:prstGeom prst="ellipse">
              <a:avLst/>
            </a:prstGeom>
            <a:noFill/>
            <a:ln w="22860">
              <a:solidFill>
                <a:srgbClr val="0100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en-GB"/>
            </a:p>
          </p:txBody>
        </p:sp>
        <p:grpSp>
          <p:nvGrpSpPr>
            <p:cNvPr id="347155" name="Group 19"/>
            <p:cNvGrpSpPr>
              <a:grpSpLocks noChangeAspect="1"/>
            </p:cNvGrpSpPr>
            <p:nvPr userDrawn="1"/>
          </p:nvGrpSpPr>
          <p:grpSpPr bwMode="auto">
            <a:xfrm>
              <a:off x="1078" y="814"/>
              <a:ext cx="204" cy="204"/>
              <a:chOff x="1498" y="982"/>
              <a:chExt cx="3174" cy="3174"/>
            </a:xfrm>
          </p:grpSpPr>
          <p:pic>
            <p:nvPicPr>
              <p:cNvPr id="347156" name="Picture 20" descr="KS3_chemistry_orange"/>
              <p:cNvPicPr>
                <a:picLocks noChangeAspect="1" noChangeArrowheads="1"/>
              </p:cNvPicPr>
              <p:nvPr userDrawn="1"/>
            </p:nvPicPr>
            <p:blipFill>
              <a:blip r:embed="rId21" cstate="print">
                <a:extLst>
                  <a:ext uri="{28A0092B-C50C-407E-A947-70E740481C1C}">
                    <a14:useLocalDpi xmlns:a14="http://schemas.microsoft.com/office/drawing/2010/main" val="0"/>
                  </a:ext>
                </a:extLst>
              </a:blip>
              <a:srcRect/>
              <a:stretch>
                <a:fillRect/>
              </a:stretch>
            </p:blipFill>
            <p:spPr bwMode="auto">
              <a:xfrm>
                <a:off x="1498" y="982"/>
                <a:ext cx="3174" cy="3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7157" name="Picture 21" descr="7E_image1"/>
              <p:cNvPicPr>
                <a:picLocks noChangeAspect="1" noChangeArrowheads="1"/>
              </p:cNvPicPr>
              <p:nvPr userDrawn="1"/>
            </p:nvPicPr>
            <p:blipFill>
              <a:blip r:embed="rId22" cstate="print">
                <a:extLst>
                  <a:ext uri="{28A0092B-C50C-407E-A947-70E740481C1C}">
                    <a14:useLocalDpi xmlns:a14="http://schemas.microsoft.com/office/drawing/2010/main" val="0"/>
                  </a:ext>
                </a:extLst>
              </a:blip>
              <a:srcRect/>
              <a:stretch>
                <a:fillRect/>
              </a:stretch>
            </p:blipFill>
            <p:spPr bwMode="auto">
              <a:xfrm>
                <a:off x="1654" y="1844"/>
                <a:ext cx="2158" cy="21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7158" name="Picture 22" descr="7E_image2"/>
              <p:cNvPicPr>
                <a:picLocks noChangeAspect="1" noChangeArrowheads="1"/>
              </p:cNvPicPr>
              <p:nvPr userDrawn="1"/>
            </p:nvPicPr>
            <p:blipFill>
              <a:blip r:embed="rId23" cstate="print">
                <a:extLst>
                  <a:ext uri="{28A0092B-C50C-407E-A947-70E740481C1C}">
                    <a14:useLocalDpi xmlns:a14="http://schemas.microsoft.com/office/drawing/2010/main" val="0"/>
                  </a:ext>
                </a:extLst>
              </a:blip>
              <a:srcRect/>
              <a:stretch>
                <a:fillRect/>
              </a:stretch>
            </p:blipFill>
            <p:spPr bwMode="auto">
              <a:xfrm>
                <a:off x="3011" y="1209"/>
                <a:ext cx="1319" cy="1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347159" name="Text Box 23"/>
          <p:cNvSpPr txBox="1">
            <a:spLocks noChangeArrowheads="1"/>
          </p:cNvSpPr>
          <p:nvPr userDrawn="1"/>
        </p:nvSpPr>
        <p:spPr bwMode="auto">
          <a:xfrm>
            <a:off x="0" y="6624638"/>
            <a:ext cx="11160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fld id="{F5E31916-616B-426F-8FA7-969D2EA7762D}" type="slidenum">
              <a:rPr lang="en-GB" altLang="en-US" sz="1200" b="1">
                <a:solidFill>
                  <a:schemeClr val="bg1"/>
                </a:solidFill>
              </a:rPr>
              <a:pPr algn="l" eaLnBrk="1" hangingPunct="1">
                <a:spcBef>
                  <a:spcPct val="50000"/>
                </a:spcBef>
              </a:pPr>
              <a:t>‹#›</a:t>
            </a:fld>
            <a:r>
              <a:rPr lang="en-GB" altLang="en-US" sz="1200" b="1">
                <a:solidFill>
                  <a:schemeClr val="bg1"/>
                </a:solidFill>
              </a:rPr>
              <a:t> of 34</a:t>
            </a:r>
          </a:p>
        </p:txBody>
      </p:sp>
    </p:spTree>
    <p:extLst>
      <p:ext uri="{BB962C8B-B14F-4D97-AF65-F5344CB8AC3E}">
        <p14:creationId xmlns:p14="http://schemas.microsoft.com/office/powerpoint/2010/main" val="180621820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Lst>
  <p:txStyles>
    <p:titleStyle>
      <a:lvl1pPr algn="l" rtl="0" fontAlgn="base">
        <a:spcBef>
          <a:spcPct val="0"/>
        </a:spcBef>
        <a:spcAft>
          <a:spcPct val="0"/>
        </a:spcAft>
        <a:defRPr sz="2800" b="1" kern="1200">
          <a:solidFill>
            <a:srgbClr val="FF6600"/>
          </a:solidFill>
          <a:latin typeface="+mj-lt"/>
          <a:ea typeface="+mj-ea"/>
          <a:cs typeface="+mj-cs"/>
        </a:defRPr>
      </a:lvl1pPr>
      <a:lvl2pPr algn="l" rtl="0" fontAlgn="base">
        <a:spcBef>
          <a:spcPct val="0"/>
        </a:spcBef>
        <a:spcAft>
          <a:spcPct val="0"/>
        </a:spcAft>
        <a:defRPr sz="2800" b="1">
          <a:solidFill>
            <a:srgbClr val="FF6600"/>
          </a:solidFill>
          <a:latin typeface="Arial" panose="020B0604020202020204" pitchFamily="34" charset="0"/>
          <a:cs typeface="Arial" panose="020B0604020202020204" pitchFamily="34" charset="0"/>
        </a:defRPr>
      </a:lvl2pPr>
      <a:lvl3pPr algn="l" rtl="0" fontAlgn="base">
        <a:spcBef>
          <a:spcPct val="0"/>
        </a:spcBef>
        <a:spcAft>
          <a:spcPct val="0"/>
        </a:spcAft>
        <a:defRPr sz="2800" b="1">
          <a:solidFill>
            <a:srgbClr val="FF6600"/>
          </a:solidFill>
          <a:latin typeface="Arial" panose="020B0604020202020204" pitchFamily="34" charset="0"/>
          <a:cs typeface="Arial" panose="020B0604020202020204" pitchFamily="34" charset="0"/>
        </a:defRPr>
      </a:lvl3pPr>
      <a:lvl4pPr algn="l" rtl="0" fontAlgn="base">
        <a:spcBef>
          <a:spcPct val="0"/>
        </a:spcBef>
        <a:spcAft>
          <a:spcPct val="0"/>
        </a:spcAft>
        <a:defRPr sz="2800" b="1">
          <a:solidFill>
            <a:srgbClr val="FF6600"/>
          </a:solidFill>
          <a:latin typeface="Arial" panose="020B0604020202020204" pitchFamily="34" charset="0"/>
          <a:cs typeface="Arial" panose="020B0604020202020204" pitchFamily="34" charset="0"/>
        </a:defRPr>
      </a:lvl4pPr>
      <a:lvl5pPr algn="l" rtl="0" fontAlgn="base">
        <a:spcBef>
          <a:spcPct val="0"/>
        </a:spcBef>
        <a:spcAft>
          <a:spcPct val="0"/>
        </a:spcAft>
        <a:defRPr sz="2800" b="1">
          <a:solidFill>
            <a:srgbClr val="FF6600"/>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2800" b="1">
          <a:solidFill>
            <a:srgbClr val="FF6600"/>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2800" b="1">
          <a:solidFill>
            <a:srgbClr val="FF6600"/>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2800" b="1">
          <a:solidFill>
            <a:srgbClr val="FF6600"/>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2800" b="1">
          <a:solidFill>
            <a:srgbClr val="FF6600"/>
          </a:solidFill>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19.png"/><Relationship Id="rId3" Type="http://schemas.openxmlformats.org/officeDocument/2006/relationships/image" Target="../media/image10.png"/><Relationship Id="rId7" Type="http://schemas.openxmlformats.org/officeDocument/2006/relationships/image" Target="../media/image13.png"/><Relationship Id="rId12" Type="http://schemas.openxmlformats.org/officeDocument/2006/relationships/image" Target="../media/image18.png"/><Relationship Id="rId2" Type="http://schemas.openxmlformats.org/officeDocument/2006/relationships/image" Target="../media/image9.png"/><Relationship Id="rId16" Type="http://schemas.openxmlformats.org/officeDocument/2006/relationships/image" Target="../media/image22.png"/><Relationship Id="rId1" Type="http://schemas.openxmlformats.org/officeDocument/2006/relationships/slideLayout" Target="../slideLayouts/slideLayout7.xml"/><Relationship Id="rId6" Type="http://schemas.openxmlformats.org/officeDocument/2006/relationships/image" Target="../media/image12.png"/><Relationship Id="rId11" Type="http://schemas.openxmlformats.org/officeDocument/2006/relationships/image" Target="../media/image17.png"/><Relationship Id="rId5" Type="http://schemas.openxmlformats.org/officeDocument/2006/relationships/image" Target="../media/image11.jpeg"/><Relationship Id="rId15" Type="http://schemas.openxmlformats.org/officeDocument/2006/relationships/image" Target="../media/image21.png"/><Relationship Id="rId10" Type="http://schemas.openxmlformats.org/officeDocument/2006/relationships/image" Target="../media/image16.png"/><Relationship Id="rId4" Type="http://schemas.openxmlformats.org/officeDocument/2006/relationships/hyperlink" Target="https://4.bp.blogspot.com/-BZ5V1b6uE4w/WqptgzOKsbI/AAAAAAAAGTU/ZyzeRg8V4GcQmzXQau_3zA8GaZ9s8ZwOgCLcBGAs/s1600/science.jpg" TargetMode="External"/><Relationship Id="rId9" Type="http://schemas.openxmlformats.org/officeDocument/2006/relationships/image" Target="../media/image15.png"/><Relationship Id="rId14" Type="http://schemas.openxmlformats.org/officeDocument/2006/relationships/image" Target="../media/image20.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6.png"/><Relationship Id="rId7" Type="http://schemas.openxmlformats.org/officeDocument/2006/relationships/diagramColors" Target="../diagrams/colors1.xml"/><Relationship Id="rId2" Type="http://schemas.openxmlformats.org/officeDocument/2006/relationships/image" Target="../media/image25.pn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7MUA_yL5GDo"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75372EC-0AC1-4F0C-B185-35A6AD64E934}"/>
              </a:ext>
            </a:extLst>
          </p:cNvPr>
          <p:cNvPicPr>
            <a:picLocks noChangeAspect="1"/>
          </p:cNvPicPr>
          <p:nvPr/>
        </p:nvPicPr>
        <p:blipFill>
          <a:blip r:embed="rId2"/>
          <a:stretch>
            <a:fillRect/>
          </a:stretch>
        </p:blipFill>
        <p:spPr>
          <a:xfrm>
            <a:off x="3095920" y="210766"/>
            <a:ext cx="1476080" cy="1553768"/>
          </a:xfrm>
          <a:prstGeom prst="rect">
            <a:avLst/>
          </a:prstGeom>
        </p:spPr>
      </p:pic>
      <p:pic>
        <p:nvPicPr>
          <p:cNvPr id="3" name="Picture 2">
            <a:extLst>
              <a:ext uri="{FF2B5EF4-FFF2-40B4-BE49-F238E27FC236}">
                <a16:creationId xmlns:a16="http://schemas.microsoft.com/office/drawing/2014/main" id="{B3869220-87EC-4363-97D1-6CD0F9ED4977}"/>
              </a:ext>
            </a:extLst>
          </p:cNvPr>
          <p:cNvPicPr>
            <a:picLocks noChangeAspect="1"/>
          </p:cNvPicPr>
          <p:nvPr/>
        </p:nvPicPr>
        <p:blipFill>
          <a:blip r:embed="rId3"/>
          <a:stretch>
            <a:fillRect/>
          </a:stretch>
        </p:blipFill>
        <p:spPr>
          <a:xfrm>
            <a:off x="4562645" y="473601"/>
            <a:ext cx="1521523" cy="1259193"/>
          </a:xfrm>
          <a:prstGeom prst="rect">
            <a:avLst/>
          </a:prstGeom>
        </p:spPr>
      </p:pic>
      <p:pic>
        <p:nvPicPr>
          <p:cNvPr id="5" name="Picture 4" descr="https://4.bp.blogspot.com/-BZ5V1b6uE4w/WqptgzOKsbI/AAAAAAAAGTU/ZyzeRg8V4GcQmzXQau_3zA8GaZ9s8ZwOgCLcBGAs/s640/science.jpg">
            <a:hlinkClick r:id="rId4"/>
          </p:cNvPr>
          <p:cNvPicPr/>
          <p:nvPr/>
        </p:nvPicPr>
        <p:blipFill rotWithShape="1">
          <a:blip r:embed="rId5">
            <a:extLst>
              <a:ext uri="{28A0092B-C50C-407E-A947-70E740481C1C}">
                <a14:useLocalDpi xmlns:a14="http://schemas.microsoft.com/office/drawing/2010/main" val="0"/>
              </a:ext>
            </a:extLst>
          </a:blip>
          <a:srcRect t="9749" r="59118"/>
          <a:stretch/>
        </p:blipFill>
        <p:spPr bwMode="auto">
          <a:xfrm>
            <a:off x="179512" y="34730"/>
            <a:ext cx="3024336" cy="6562621"/>
          </a:xfrm>
          <a:prstGeom prst="rect">
            <a:avLst/>
          </a:prstGeom>
          <a:noFill/>
          <a:ln>
            <a:noFill/>
          </a:ln>
          <a:extLst>
            <a:ext uri="{53640926-AAD7-44D8-BBD7-CCE9431645EC}">
              <a14:shadowObscured xmlns:a14="http://schemas.microsoft.com/office/drawing/2010/main"/>
            </a:ext>
          </a:extLst>
        </p:spPr>
      </p:pic>
      <p:pic>
        <p:nvPicPr>
          <p:cNvPr id="6" name="Picture 5">
            <a:extLst>
              <a:ext uri="{FF2B5EF4-FFF2-40B4-BE49-F238E27FC236}">
                <a16:creationId xmlns:a16="http://schemas.microsoft.com/office/drawing/2014/main" id="{45445BD8-8280-450A-878E-3842B1793A52}"/>
              </a:ext>
            </a:extLst>
          </p:cNvPr>
          <p:cNvPicPr>
            <a:picLocks noChangeAspect="1"/>
          </p:cNvPicPr>
          <p:nvPr/>
        </p:nvPicPr>
        <p:blipFill>
          <a:blip r:embed="rId6"/>
          <a:stretch>
            <a:fillRect/>
          </a:stretch>
        </p:blipFill>
        <p:spPr>
          <a:xfrm>
            <a:off x="6110901" y="296924"/>
            <a:ext cx="1502464" cy="1639052"/>
          </a:xfrm>
          <a:prstGeom prst="rect">
            <a:avLst/>
          </a:prstGeom>
        </p:spPr>
      </p:pic>
      <p:pic>
        <p:nvPicPr>
          <p:cNvPr id="7" name="Picture 6">
            <a:extLst>
              <a:ext uri="{FF2B5EF4-FFF2-40B4-BE49-F238E27FC236}">
                <a16:creationId xmlns:a16="http://schemas.microsoft.com/office/drawing/2014/main" id="{A725FECF-8D82-48A1-A694-1D14EB55CC35}"/>
              </a:ext>
            </a:extLst>
          </p:cNvPr>
          <p:cNvPicPr>
            <a:picLocks noChangeAspect="1"/>
          </p:cNvPicPr>
          <p:nvPr/>
        </p:nvPicPr>
        <p:blipFill>
          <a:blip r:embed="rId7"/>
          <a:stretch>
            <a:fillRect/>
          </a:stretch>
        </p:blipFill>
        <p:spPr>
          <a:xfrm>
            <a:off x="7609002" y="370763"/>
            <a:ext cx="1534998" cy="1464871"/>
          </a:xfrm>
          <a:prstGeom prst="rect">
            <a:avLst/>
          </a:prstGeom>
        </p:spPr>
      </p:pic>
      <p:pic>
        <p:nvPicPr>
          <p:cNvPr id="8" name="Picture 7">
            <a:extLst>
              <a:ext uri="{FF2B5EF4-FFF2-40B4-BE49-F238E27FC236}">
                <a16:creationId xmlns:a16="http://schemas.microsoft.com/office/drawing/2014/main" id="{9A2805C9-829A-4E31-A0BD-B3940E8179F0}"/>
              </a:ext>
            </a:extLst>
          </p:cNvPr>
          <p:cNvPicPr>
            <a:picLocks noChangeAspect="1"/>
          </p:cNvPicPr>
          <p:nvPr/>
        </p:nvPicPr>
        <p:blipFill>
          <a:blip r:embed="rId8"/>
          <a:stretch>
            <a:fillRect/>
          </a:stretch>
        </p:blipFill>
        <p:spPr>
          <a:xfrm>
            <a:off x="2520002" y="1945442"/>
            <a:ext cx="1367691" cy="1818319"/>
          </a:xfrm>
          <a:prstGeom prst="rect">
            <a:avLst/>
          </a:prstGeom>
        </p:spPr>
      </p:pic>
      <p:pic>
        <p:nvPicPr>
          <p:cNvPr id="9" name="Picture 8">
            <a:extLst>
              <a:ext uri="{FF2B5EF4-FFF2-40B4-BE49-F238E27FC236}">
                <a16:creationId xmlns:a16="http://schemas.microsoft.com/office/drawing/2014/main" id="{A607866E-475D-4C8B-A8D4-FEF2F51BF85B}"/>
              </a:ext>
            </a:extLst>
          </p:cNvPr>
          <p:cNvPicPr>
            <a:picLocks noChangeAspect="1"/>
          </p:cNvPicPr>
          <p:nvPr/>
        </p:nvPicPr>
        <p:blipFill>
          <a:blip r:embed="rId9"/>
          <a:stretch>
            <a:fillRect/>
          </a:stretch>
        </p:blipFill>
        <p:spPr>
          <a:xfrm>
            <a:off x="3699705" y="3032595"/>
            <a:ext cx="1208026" cy="1393876"/>
          </a:xfrm>
          <a:prstGeom prst="rect">
            <a:avLst/>
          </a:prstGeom>
        </p:spPr>
      </p:pic>
      <p:pic>
        <p:nvPicPr>
          <p:cNvPr id="10" name="Picture 9">
            <a:extLst>
              <a:ext uri="{FF2B5EF4-FFF2-40B4-BE49-F238E27FC236}">
                <a16:creationId xmlns:a16="http://schemas.microsoft.com/office/drawing/2014/main" id="{01A41DD6-5A1D-438E-9AB0-73D03EA295B3}"/>
              </a:ext>
            </a:extLst>
          </p:cNvPr>
          <p:cNvPicPr>
            <a:picLocks noChangeAspect="1"/>
          </p:cNvPicPr>
          <p:nvPr/>
        </p:nvPicPr>
        <p:blipFill>
          <a:blip r:embed="rId10"/>
          <a:stretch>
            <a:fillRect/>
          </a:stretch>
        </p:blipFill>
        <p:spPr>
          <a:xfrm>
            <a:off x="4687805" y="2000253"/>
            <a:ext cx="1365881" cy="1203946"/>
          </a:xfrm>
          <a:prstGeom prst="rect">
            <a:avLst/>
          </a:prstGeom>
        </p:spPr>
      </p:pic>
      <p:pic>
        <p:nvPicPr>
          <p:cNvPr id="11" name="Picture 10">
            <a:extLst>
              <a:ext uri="{FF2B5EF4-FFF2-40B4-BE49-F238E27FC236}">
                <a16:creationId xmlns:a16="http://schemas.microsoft.com/office/drawing/2014/main" id="{C551BCA8-30F8-4992-AE10-EDBB34E3C402}"/>
              </a:ext>
            </a:extLst>
          </p:cNvPr>
          <p:cNvPicPr>
            <a:picLocks noChangeAspect="1"/>
          </p:cNvPicPr>
          <p:nvPr/>
        </p:nvPicPr>
        <p:blipFill>
          <a:blip r:embed="rId11"/>
          <a:stretch>
            <a:fillRect/>
          </a:stretch>
        </p:blipFill>
        <p:spPr>
          <a:xfrm>
            <a:off x="2361820" y="5274893"/>
            <a:ext cx="1462826" cy="1372341"/>
          </a:xfrm>
          <a:prstGeom prst="rect">
            <a:avLst/>
          </a:prstGeom>
        </p:spPr>
      </p:pic>
      <p:pic>
        <p:nvPicPr>
          <p:cNvPr id="12" name="Picture 11">
            <a:extLst>
              <a:ext uri="{FF2B5EF4-FFF2-40B4-BE49-F238E27FC236}">
                <a16:creationId xmlns:a16="http://schemas.microsoft.com/office/drawing/2014/main" id="{4FDC50B4-AACE-4E1D-A46A-6409EC6811BB}"/>
              </a:ext>
            </a:extLst>
          </p:cNvPr>
          <p:cNvPicPr>
            <a:picLocks noChangeAspect="1"/>
          </p:cNvPicPr>
          <p:nvPr/>
        </p:nvPicPr>
        <p:blipFill>
          <a:blip r:embed="rId12"/>
          <a:stretch>
            <a:fillRect/>
          </a:stretch>
        </p:blipFill>
        <p:spPr>
          <a:xfrm>
            <a:off x="3944002" y="5179529"/>
            <a:ext cx="1426744" cy="1426744"/>
          </a:xfrm>
          <a:prstGeom prst="rect">
            <a:avLst/>
          </a:prstGeom>
        </p:spPr>
      </p:pic>
      <p:pic>
        <p:nvPicPr>
          <p:cNvPr id="13" name="Picture 12">
            <a:extLst>
              <a:ext uri="{FF2B5EF4-FFF2-40B4-BE49-F238E27FC236}">
                <a16:creationId xmlns:a16="http://schemas.microsoft.com/office/drawing/2014/main" id="{61CE5850-8D08-4DB9-BBA6-24E3FF3D55C9}"/>
              </a:ext>
            </a:extLst>
          </p:cNvPr>
          <p:cNvPicPr>
            <a:picLocks noChangeAspect="1"/>
          </p:cNvPicPr>
          <p:nvPr/>
        </p:nvPicPr>
        <p:blipFill>
          <a:blip r:embed="rId13"/>
          <a:stretch>
            <a:fillRect/>
          </a:stretch>
        </p:blipFill>
        <p:spPr>
          <a:xfrm>
            <a:off x="5403589" y="5065284"/>
            <a:ext cx="1671975" cy="1506433"/>
          </a:xfrm>
          <a:prstGeom prst="rect">
            <a:avLst/>
          </a:prstGeom>
        </p:spPr>
      </p:pic>
      <p:pic>
        <p:nvPicPr>
          <p:cNvPr id="14" name="Picture 13">
            <a:extLst>
              <a:ext uri="{FF2B5EF4-FFF2-40B4-BE49-F238E27FC236}">
                <a16:creationId xmlns:a16="http://schemas.microsoft.com/office/drawing/2014/main" id="{6C7157DB-4537-44C0-BA86-91ACC195EA16}"/>
              </a:ext>
            </a:extLst>
          </p:cNvPr>
          <p:cNvPicPr>
            <a:picLocks noChangeAspect="1"/>
          </p:cNvPicPr>
          <p:nvPr/>
        </p:nvPicPr>
        <p:blipFill>
          <a:blip r:embed="rId14"/>
          <a:stretch>
            <a:fillRect/>
          </a:stretch>
        </p:blipFill>
        <p:spPr>
          <a:xfrm>
            <a:off x="7308304" y="5065284"/>
            <a:ext cx="1538626" cy="1401520"/>
          </a:xfrm>
          <a:prstGeom prst="rect">
            <a:avLst/>
          </a:prstGeom>
        </p:spPr>
      </p:pic>
      <p:pic>
        <p:nvPicPr>
          <p:cNvPr id="15" name="Picture 14">
            <a:extLst>
              <a:ext uri="{FF2B5EF4-FFF2-40B4-BE49-F238E27FC236}">
                <a16:creationId xmlns:a16="http://schemas.microsoft.com/office/drawing/2014/main" id="{9F318921-6B70-444D-B930-CE9C879FADD4}"/>
              </a:ext>
            </a:extLst>
          </p:cNvPr>
          <p:cNvPicPr>
            <a:picLocks noChangeAspect="1"/>
          </p:cNvPicPr>
          <p:nvPr/>
        </p:nvPicPr>
        <p:blipFill>
          <a:blip r:embed="rId15"/>
          <a:stretch>
            <a:fillRect/>
          </a:stretch>
        </p:blipFill>
        <p:spPr>
          <a:xfrm>
            <a:off x="7591574" y="2055558"/>
            <a:ext cx="1464274" cy="1260482"/>
          </a:xfrm>
          <a:prstGeom prst="rect">
            <a:avLst/>
          </a:prstGeom>
        </p:spPr>
      </p:pic>
      <p:pic>
        <p:nvPicPr>
          <p:cNvPr id="16" name="Picture 15"/>
          <p:cNvPicPr>
            <a:picLocks noChangeAspect="1"/>
          </p:cNvPicPr>
          <p:nvPr/>
        </p:nvPicPr>
        <p:blipFill>
          <a:blip r:embed="rId16"/>
          <a:stretch>
            <a:fillRect/>
          </a:stretch>
        </p:blipFill>
        <p:spPr>
          <a:xfrm>
            <a:off x="6436665" y="2502873"/>
            <a:ext cx="1154909" cy="1810398"/>
          </a:xfrm>
          <a:prstGeom prst="rect">
            <a:avLst/>
          </a:prstGeom>
        </p:spPr>
      </p:pic>
    </p:spTree>
    <p:extLst>
      <p:ext uri="{BB962C8B-B14F-4D97-AF65-F5344CB8AC3E}">
        <p14:creationId xmlns:p14="http://schemas.microsoft.com/office/powerpoint/2010/main" val="22963529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C33B5B-0B74-4A49-B948-8D356A75098B}"/>
              </a:ext>
            </a:extLst>
          </p:cNvPr>
          <p:cNvSpPr>
            <a:spLocks noGrp="1"/>
          </p:cNvSpPr>
          <p:nvPr>
            <p:ph idx="1"/>
          </p:nvPr>
        </p:nvSpPr>
        <p:spPr>
          <a:xfrm>
            <a:off x="507206" y="620689"/>
            <a:ext cx="8065294" cy="3744415"/>
          </a:xfrm>
        </p:spPr>
        <p:txBody>
          <a:bodyPr>
            <a:normAutofit/>
          </a:bodyPr>
          <a:lstStyle/>
          <a:p>
            <a:r>
              <a:rPr lang="en-GB" dirty="0"/>
              <a:t>The scientists had expected the alpha particles to pass straight through the gold leaf.</a:t>
            </a:r>
          </a:p>
          <a:p>
            <a:r>
              <a:rPr lang="en-GB" dirty="0"/>
              <a:t>Most did go straight through, but some of the alpha particles came out at different angles and some even bounced straight back.</a:t>
            </a:r>
          </a:p>
          <a:p>
            <a:r>
              <a:rPr lang="en-GB" dirty="0"/>
              <a:t>The diagram below represents some of the atoms inside the thin gold leaf.  The beam of alpha particles is approaching the gold atoms.  Complete the diagram by adding five arrows to show the directions that the alpha particles may have gone in.  Be careful to represent the results Geiger and Marsden found.</a:t>
            </a:r>
          </a:p>
          <a:p>
            <a:pPr marL="0" indent="0">
              <a:buNone/>
            </a:pPr>
            <a:endParaRPr lang="en-GB" dirty="0"/>
          </a:p>
          <a:p>
            <a:endParaRPr lang="en-GB" dirty="0"/>
          </a:p>
        </p:txBody>
      </p:sp>
      <p:sp>
        <p:nvSpPr>
          <p:cNvPr id="38" name="Rectangle 65">
            <a:extLst>
              <a:ext uri="{FF2B5EF4-FFF2-40B4-BE49-F238E27FC236}">
                <a16:creationId xmlns:a16="http://schemas.microsoft.com/office/drawing/2014/main" id="{8205B744-9FC9-46C7-B61E-18D50CB703F9}"/>
              </a:ext>
            </a:extLst>
          </p:cNvPr>
          <p:cNvSpPr>
            <a:spLocks noChangeArrowheads="1"/>
          </p:cNvSpPr>
          <p:nvPr/>
        </p:nvSpPr>
        <p:spPr bwMode="auto">
          <a:xfrm>
            <a:off x="4139952" y="463164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pSp>
        <p:nvGrpSpPr>
          <p:cNvPr id="39" name="Group 34">
            <a:extLst>
              <a:ext uri="{FF2B5EF4-FFF2-40B4-BE49-F238E27FC236}">
                <a16:creationId xmlns:a16="http://schemas.microsoft.com/office/drawing/2014/main" id="{51F685DB-6E3C-492F-92BA-E1E89063FFED}"/>
              </a:ext>
            </a:extLst>
          </p:cNvPr>
          <p:cNvGrpSpPr>
            <a:grpSpLocks/>
          </p:cNvGrpSpPr>
          <p:nvPr/>
        </p:nvGrpSpPr>
        <p:grpSpPr bwMode="auto">
          <a:xfrm>
            <a:off x="4139952" y="4631645"/>
            <a:ext cx="685800" cy="1600200"/>
            <a:chOff x="8755" y="11848"/>
            <a:chExt cx="1379" cy="3240"/>
          </a:xfrm>
        </p:grpSpPr>
        <p:grpSp>
          <p:nvGrpSpPr>
            <p:cNvPr id="40" name="Group 62">
              <a:extLst>
                <a:ext uri="{FF2B5EF4-FFF2-40B4-BE49-F238E27FC236}">
                  <a16:creationId xmlns:a16="http://schemas.microsoft.com/office/drawing/2014/main" id="{B70E2BF6-95B2-4319-A0C7-338E1124AFD5}"/>
                </a:ext>
              </a:extLst>
            </p:cNvPr>
            <p:cNvGrpSpPr>
              <a:grpSpLocks/>
            </p:cNvGrpSpPr>
            <p:nvPr/>
          </p:nvGrpSpPr>
          <p:grpSpPr bwMode="auto">
            <a:xfrm>
              <a:off x="9399" y="13621"/>
              <a:ext cx="705" cy="543"/>
              <a:chOff x="5072" y="13540"/>
              <a:chExt cx="800" cy="752"/>
            </a:xfrm>
          </p:grpSpPr>
          <p:sp>
            <p:nvSpPr>
              <p:cNvPr id="68" name="Oval 64">
                <a:extLst>
                  <a:ext uri="{FF2B5EF4-FFF2-40B4-BE49-F238E27FC236}">
                    <a16:creationId xmlns:a16="http://schemas.microsoft.com/office/drawing/2014/main" id="{2BB3BBC8-AFD9-4B60-84DB-5D5BA193C5D3}"/>
                  </a:ext>
                </a:extLst>
              </p:cNvPr>
              <p:cNvSpPr>
                <a:spLocks noChangeArrowheads="1"/>
              </p:cNvSpPr>
              <p:nvPr/>
            </p:nvSpPr>
            <p:spPr bwMode="auto">
              <a:xfrm>
                <a:off x="5072" y="13540"/>
                <a:ext cx="800" cy="752"/>
              </a:xfrm>
              <a:prstGeom prst="ellipse">
                <a:avLst/>
              </a:prstGeom>
              <a:solidFill>
                <a:srgbClr val="9BBB59"/>
              </a:solidFill>
              <a:ln w="19050">
                <a:solidFill>
                  <a:srgbClr val="76923C"/>
                </a:solidFill>
                <a:round/>
                <a:headEnd/>
                <a:tailEnd/>
              </a:ln>
              <a:effectLst/>
              <a:extLst>
                <a:ext uri="{AF507438-7753-43E0-B8FC-AC1667EBCBE1}">
                  <a14:hiddenEffects xmlns:a14="http://schemas.microsoft.com/office/drawing/2010/main">
                    <a:effectLst>
                      <a:outerShdw dist="25400" dir="5400000" algn="ctr" rotWithShape="0">
                        <a:srgbClr val="80808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en-GB"/>
              </a:p>
            </p:txBody>
          </p:sp>
          <p:sp>
            <p:nvSpPr>
              <p:cNvPr id="69" name="Oval 63">
                <a:extLst>
                  <a:ext uri="{FF2B5EF4-FFF2-40B4-BE49-F238E27FC236}">
                    <a16:creationId xmlns:a16="http://schemas.microsoft.com/office/drawing/2014/main" id="{A8835BD8-8AF4-4DB8-AFC2-973B24BDC538}"/>
                  </a:ext>
                </a:extLst>
              </p:cNvPr>
              <p:cNvSpPr>
                <a:spLocks noChangeArrowheads="1"/>
              </p:cNvSpPr>
              <p:nvPr/>
            </p:nvSpPr>
            <p:spPr bwMode="auto">
              <a:xfrm>
                <a:off x="5440" y="13859"/>
                <a:ext cx="112" cy="112"/>
              </a:xfrm>
              <a:prstGeom prst="ellipse">
                <a:avLst/>
              </a:prstGeom>
              <a:solidFill>
                <a:srgbClr val="000000"/>
              </a:solidFill>
              <a:ln w="19050">
                <a:solidFill>
                  <a:srgbClr val="76923C"/>
                </a:solidFill>
                <a:round/>
                <a:headEnd/>
                <a:tailEnd/>
              </a:ln>
              <a:effectLst/>
              <a:extLst>
                <a:ext uri="{AF507438-7753-43E0-B8FC-AC1667EBCBE1}">
                  <a14:hiddenEffects xmlns:a14="http://schemas.microsoft.com/office/drawing/2010/main">
                    <a:effectLst>
                      <a:outerShdw dist="25400" dir="5400000" algn="ctr" rotWithShape="0">
                        <a:srgbClr val="80808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en-GB"/>
              </a:p>
            </p:txBody>
          </p:sp>
        </p:grpSp>
        <p:grpSp>
          <p:nvGrpSpPr>
            <p:cNvPr id="41" name="Group 59">
              <a:extLst>
                <a:ext uri="{FF2B5EF4-FFF2-40B4-BE49-F238E27FC236}">
                  <a16:creationId xmlns:a16="http://schemas.microsoft.com/office/drawing/2014/main" id="{F52D4C20-A30D-4055-BB73-AC040CC85228}"/>
                </a:ext>
              </a:extLst>
            </p:cNvPr>
            <p:cNvGrpSpPr>
              <a:grpSpLocks/>
            </p:cNvGrpSpPr>
            <p:nvPr/>
          </p:nvGrpSpPr>
          <p:grpSpPr bwMode="auto">
            <a:xfrm>
              <a:off x="8787" y="13330"/>
              <a:ext cx="705" cy="580"/>
              <a:chOff x="5072" y="13540"/>
              <a:chExt cx="800" cy="752"/>
            </a:xfrm>
          </p:grpSpPr>
          <p:sp>
            <p:nvSpPr>
              <p:cNvPr id="66" name="Oval 61">
                <a:extLst>
                  <a:ext uri="{FF2B5EF4-FFF2-40B4-BE49-F238E27FC236}">
                    <a16:creationId xmlns:a16="http://schemas.microsoft.com/office/drawing/2014/main" id="{40F078E9-C375-4E76-9F76-9D63A221FF1E}"/>
                  </a:ext>
                </a:extLst>
              </p:cNvPr>
              <p:cNvSpPr>
                <a:spLocks noChangeArrowheads="1"/>
              </p:cNvSpPr>
              <p:nvPr/>
            </p:nvSpPr>
            <p:spPr bwMode="auto">
              <a:xfrm>
                <a:off x="5072" y="13540"/>
                <a:ext cx="800" cy="752"/>
              </a:xfrm>
              <a:prstGeom prst="ellipse">
                <a:avLst/>
              </a:prstGeom>
              <a:solidFill>
                <a:srgbClr val="9BBB59"/>
              </a:solidFill>
              <a:ln w="19050">
                <a:solidFill>
                  <a:srgbClr val="76923C"/>
                </a:solidFill>
                <a:round/>
                <a:headEnd/>
                <a:tailEnd/>
              </a:ln>
              <a:effectLst/>
              <a:extLst>
                <a:ext uri="{AF507438-7753-43E0-B8FC-AC1667EBCBE1}">
                  <a14:hiddenEffects xmlns:a14="http://schemas.microsoft.com/office/drawing/2010/main">
                    <a:effectLst>
                      <a:outerShdw dist="25400" dir="5400000" algn="ctr" rotWithShape="0">
                        <a:srgbClr val="80808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en-GB"/>
              </a:p>
            </p:txBody>
          </p:sp>
          <p:sp>
            <p:nvSpPr>
              <p:cNvPr id="67" name="Oval 60">
                <a:extLst>
                  <a:ext uri="{FF2B5EF4-FFF2-40B4-BE49-F238E27FC236}">
                    <a16:creationId xmlns:a16="http://schemas.microsoft.com/office/drawing/2014/main" id="{0E6B7426-4F5A-482B-BCEC-2B39D0D634CC}"/>
                  </a:ext>
                </a:extLst>
              </p:cNvPr>
              <p:cNvSpPr>
                <a:spLocks noChangeArrowheads="1"/>
              </p:cNvSpPr>
              <p:nvPr/>
            </p:nvSpPr>
            <p:spPr bwMode="auto">
              <a:xfrm>
                <a:off x="5440" y="13859"/>
                <a:ext cx="112" cy="112"/>
              </a:xfrm>
              <a:prstGeom prst="ellipse">
                <a:avLst/>
              </a:prstGeom>
              <a:solidFill>
                <a:srgbClr val="000000"/>
              </a:solidFill>
              <a:ln w="19050">
                <a:solidFill>
                  <a:srgbClr val="76923C"/>
                </a:solidFill>
                <a:round/>
                <a:headEnd/>
                <a:tailEnd/>
              </a:ln>
              <a:effectLst/>
              <a:extLst>
                <a:ext uri="{AF507438-7753-43E0-B8FC-AC1667EBCBE1}">
                  <a14:hiddenEffects xmlns:a14="http://schemas.microsoft.com/office/drawing/2010/main">
                    <a:effectLst>
                      <a:outerShdw dist="25400" dir="5400000" algn="ctr" rotWithShape="0">
                        <a:srgbClr val="80808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en-GB"/>
              </a:p>
            </p:txBody>
          </p:sp>
        </p:grpSp>
        <p:grpSp>
          <p:nvGrpSpPr>
            <p:cNvPr id="42" name="Group 56">
              <a:extLst>
                <a:ext uri="{FF2B5EF4-FFF2-40B4-BE49-F238E27FC236}">
                  <a16:creationId xmlns:a16="http://schemas.microsoft.com/office/drawing/2014/main" id="{D1096A16-7D8B-49D4-8058-017244D4599F}"/>
                </a:ext>
              </a:extLst>
            </p:cNvPr>
            <p:cNvGrpSpPr>
              <a:grpSpLocks/>
            </p:cNvGrpSpPr>
            <p:nvPr/>
          </p:nvGrpSpPr>
          <p:grpSpPr bwMode="auto">
            <a:xfrm>
              <a:off x="8755" y="12149"/>
              <a:ext cx="705" cy="580"/>
              <a:chOff x="5072" y="13540"/>
              <a:chExt cx="800" cy="752"/>
            </a:xfrm>
          </p:grpSpPr>
          <p:sp>
            <p:nvSpPr>
              <p:cNvPr id="64" name="Oval 58">
                <a:extLst>
                  <a:ext uri="{FF2B5EF4-FFF2-40B4-BE49-F238E27FC236}">
                    <a16:creationId xmlns:a16="http://schemas.microsoft.com/office/drawing/2014/main" id="{26DBD954-0A8C-4EDC-AF73-967D46F4632C}"/>
                  </a:ext>
                </a:extLst>
              </p:cNvPr>
              <p:cNvSpPr>
                <a:spLocks noChangeArrowheads="1"/>
              </p:cNvSpPr>
              <p:nvPr/>
            </p:nvSpPr>
            <p:spPr bwMode="auto">
              <a:xfrm>
                <a:off x="5072" y="13540"/>
                <a:ext cx="800" cy="752"/>
              </a:xfrm>
              <a:prstGeom prst="ellipse">
                <a:avLst/>
              </a:prstGeom>
              <a:solidFill>
                <a:srgbClr val="9BBB59"/>
              </a:solidFill>
              <a:ln w="19050">
                <a:solidFill>
                  <a:srgbClr val="76923C"/>
                </a:solidFill>
                <a:round/>
                <a:headEnd/>
                <a:tailEnd/>
              </a:ln>
              <a:effectLst/>
              <a:extLst>
                <a:ext uri="{AF507438-7753-43E0-B8FC-AC1667EBCBE1}">
                  <a14:hiddenEffects xmlns:a14="http://schemas.microsoft.com/office/drawing/2010/main">
                    <a:effectLst>
                      <a:outerShdw dist="25400" dir="5400000" algn="ctr" rotWithShape="0">
                        <a:srgbClr val="80808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en-GB"/>
              </a:p>
            </p:txBody>
          </p:sp>
          <p:sp>
            <p:nvSpPr>
              <p:cNvPr id="65" name="Oval 57">
                <a:extLst>
                  <a:ext uri="{FF2B5EF4-FFF2-40B4-BE49-F238E27FC236}">
                    <a16:creationId xmlns:a16="http://schemas.microsoft.com/office/drawing/2014/main" id="{567BF486-B03C-4460-8A83-60A61BA37DB4}"/>
                  </a:ext>
                </a:extLst>
              </p:cNvPr>
              <p:cNvSpPr>
                <a:spLocks noChangeArrowheads="1"/>
              </p:cNvSpPr>
              <p:nvPr/>
            </p:nvSpPr>
            <p:spPr bwMode="auto">
              <a:xfrm>
                <a:off x="5440" y="13859"/>
                <a:ext cx="112" cy="112"/>
              </a:xfrm>
              <a:prstGeom prst="ellipse">
                <a:avLst/>
              </a:prstGeom>
              <a:solidFill>
                <a:srgbClr val="000000"/>
              </a:solidFill>
              <a:ln w="19050">
                <a:solidFill>
                  <a:srgbClr val="76923C"/>
                </a:solidFill>
                <a:round/>
                <a:headEnd/>
                <a:tailEnd/>
              </a:ln>
              <a:effectLst/>
              <a:extLst>
                <a:ext uri="{AF507438-7753-43E0-B8FC-AC1667EBCBE1}">
                  <a14:hiddenEffects xmlns:a14="http://schemas.microsoft.com/office/drawing/2010/main">
                    <a:effectLst>
                      <a:outerShdw dist="25400" dir="5400000" algn="ctr" rotWithShape="0">
                        <a:srgbClr val="80808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en-GB"/>
              </a:p>
            </p:txBody>
          </p:sp>
        </p:grpSp>
        <p:grpSp>
          <p:nvGrpSpPr>
            <p:cNvPr id="43" name="Group 53">
              <a:extLst>
                <a:ext uri="{FF2B5EF4-FFF2-40B4-BE49-F238E27FC236}">
                  <a16:creationId xmlns:a16="http://schemas.microsoft.com/office/drawing/2014/main" id="{695D87BD-3AD8-42D8-A898-8B353EAC874F}"/>
                </a:ext>
              </a:extLst>
            </p:cNvPr>
            <p:cNvGrpSpPr>
              <a:grpSpLocks/>
            </p:cNvGrpSpPr>
            <p:nvPr/>
          </p:nvGrpSpPr>
          <p:grpSpPr bwMode="auto">
            <a:xfrm>
              <a:off x="9407" y="13034"/>
              <a:ext cx="706" cy="580"/>
              <a:chOff x="5072" y="13540"/>
              <a:chExt cx="800" cy="752"/>
            </a:xfrm>
          </p:grpSpPr>
          <p:sp>
            <p:nvSpPr>
              <p:cNvPr id="62" name="Oval 55">
                <a:extLst>
                  <a:ext uri="{FF2B5EF4-FFF2-40B4-BE49-F238E27FC236}">
                    <a16:creationId xmlns:a16="http://schemas.microsoft.com/office/drawing/2014/main" id="{4781061A-9122-44EF-99F2-2D95F197EE72}"/>
                  </a:ext>
                </a:extLst>
              </p:cNvPr>
              <p:cNvSpPr>
                <a:spLocks noChangeArrowheads="1"/>
              </p:cNvSpPr>
              <p:nvPr/>
            </p:nvSpPr>
            <p:spPr bwMode="auto">
              <a:xfrm>
                <a:off x="5072" y="13540"/>
                <a:ext cx="800" cy="752"/>
              </a:xfrm>
              <a:prstGeom prst="ellipse">
                <a:avLst/>
              </a:prstGeom>
              <a:solidFill>
                <a:srgbClr val="9BBB59"/>
              </a:solidFill>
              <a:ln w="19050">
                <a:solidFill>
                  <a:srgbClr val="76923C"/>
                </a:solidFill>
                <a:round/>
                <a:headEnd/>
                <a:tailEnd/>
              </a:ln>
              <a:effectLst/>
              <a:extLst>
                <a:ext uri="{AF507438-7753-43E0-B8FC-AC1667EBCBE1}">
                  <a14:hiddenEffects xmlns:a14="http://schemas.microsoft.com/office/drawing/2010/main">
                    <a:effectLst>
                      <a:outerShdw dist="25400" dir="5400000" algn="ctr" rotWithShape="0">
                        <a:srgbClr val="80808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en-GB"/>
              </a:p>
            </p:txBody>
          </p:sp>
          <p:sp>
            <p:nvSpPr>
              <p:cNvPr id="63" name="Oval 54">
                <a:extLst>
                  <a:ext uri="{FF2B5EF4-FFF2-40B4-BE49-F238E27FC236}">
                    <a16:creationId xmlns:a16="http://schemas.microsoft.com/office/drawing/2014/main" id="{E4697FAD-07AC-4DC0-92FA-E525C3FDB225}"/>
                  </a:ext>
                </a:extLst>
              </p:cNvPr>
              <p:cNvSpPr>
                <a:spLocks noChangeArrowheads="1"/>
              </p:cNvSpPr>
              <p:nvPr/>
            </p:nvSpPr>
            <p:spPr bwMode="auto">
              <a:xfrm>
                <a:off x="5440" y="13859"/>
                <a:ext cx="112" cy="112"/>
              </a:xfrm>
              <a:prstGeom prst="ellipse">
                <a:avLst/>
              </a:prstGeom>
              <a:solidFill>
                <a:srgbClr val="000000"/>
              </a:solidFill>
              <a:ln w="19050">
                <a:solidFill>
                  <a:srgbClr val="76923C"/>
                </a:solidFill>
                <a:round/>
                <a:headEnd/>
                <a:tailEnd/>
              </a:ln>
              <a:effectLst/>
              <a:extLst>
                <a:ext uri="{AF507438-7753-43E0-B8FC-AC1667EBCBE1}">
                  <a14:hiddenEffects xmlns:a14="http://schemas.microsoft.com/office/drawing/2010/main">
                    <a:effectLst>
                      <a:outerShdw dist="25400" dir="5400000" algn="ctr" rotWithShape="0">
                        <a:srgbClr val="80808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en-GB"/>
              </a:p>
            </p:txBody>
          </p:sp>
        </p:grpSp>
        <p:grpSp>
          <p:nvGrpSpPr>
            <p:cNvPr id="44" name="Group 50">
              <a:extLst>
                <a:ext uri="{FF2B5EF4-FFF2-40B4-BE49-F238E27FC236}">
                  <a16:creationId xmlns:a16="http://schemas.microsoft.com/office/drawing/2014/main" id="{38A1F517-8053-402B-8BF9-2B5D334ED12F}"/>
                </a:ext>
              </a:extLst>
            </p:cNvPr>
            <p:cNvGrpSpPr>
              <a:grpSpLocks/>
            </p:cNvGrpSpPr>
            <p:nvPr/>
          </p:nvGrpSpPr>
          <p:grpSpPr bwMode="auto">
            <a:xfrm>
              <a:off x="8785" y="12739"/>
              <a:ext cx="705" cy="580"/>
              <a:chOff x="5072" y="13540"/>
              <a:chExt cx="800" cy="752"/>
            </a:xfrm>
          </p:grpSpPr>
          <p:sp>
            <p:nvSpPr>
              <p:cNvPr id="60" name="Oval 52">
                <a:extLst>
                  <a:ext uri="{FF2B5EF4-FFF2-40B4-BE49-F238E27FC236}">
                    <a16:creationId xmlns:a16="http://schemas.microsoft.com/office/drawing/2014/main" id="{3B8D814F-4035-44D3-918E-15D4B91E4D1E}"/>
                  </a:ext>
                </a:extLst>
              </p:cNvPr>
              <p:cNvSpPr>
                <a:spLocks noChangeArrowheads="1"/>
              </p:cNvSpPr>
              <p:nvPr/>
            </p:nvSpPr>
            <p:spPr bwMode="auto">
              <a:xfrm>
                <a:off x="5072" y="13540"/>
                <a:ext cx="800" cy="752"/>
              </a:xfrm>
              <a:prstGeom prst="ellipse">
                <a:avLst/>
              </a:prstGeom>
              <a:solidFill>
                <a:srgbClr val="9BBB59"/>
              </a:solidFill>
              <a:ln w="19050">
                <a:solidFill>
                  <a:srgbClr val="76923C"/>
                </a:solidFill>
                <a:round/>
                <a:headEnd/>
                <a:tailEnd/>
              </a:ln>
              <a:effectLst/>
              <a:extLst>
                <a:ext uri="{AF507438-7753-43E0-B8FC-AC1667EBCBE1}">
                  <a14:hiddenEffects xmlns:a14="http://schemas.microsoft.com/office/drawing/2010/main">
                    <a:effectLst>
                      <a:outerShdw dist="25400" dir="5400000" algn="ctr" rotWithShape="0">
                        <a:srgbClr val="80808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en-GB"/>
              </a:p>
            </p:txBody>
          </p:sp>
          <p:sp>
            <p:nvSpPr>
              <p:cNvPr id="61" name="Oval 51">
                <a:extLst>
                  <a:ext uri="{FF2B5EF4-FFF2-40B4-BE49-F238E27FC236}">
                    <a16:creationId xmlns:a16="http://schemas.microsoft.com/office/drawing/2014/main" id="{CCB61353-D67A-48D1-96BD-C30A9A27D0CE}"/>
                  </a:ext>
                </a:extLst>
              </p:cNvPr>
              <p:cNvSpPr>
                <a:spLocks noChangeArrowheads="1"/>
              </p:cNvSpPr>
              <p:nvPr/>
            </p:nvSpPr>
            <p:spPr bwMode="auto">
              <a:xfrm>
                <a:off x="5440" y="13859"/>
                <a:ext cx="112" cy="112"/>
              </a:xfrm>
              <a:prstGeom prst="ellipse">
                <a:avLst/>
              </a:prstGeom>
              <a:solidFill>
                <a:srgbClr val="000000"/>
              </a:solidFill>
              <a:ln w="19050">
                <a:solidFill>
                  <a:srgbClr val="76923C"/>
                </a:solidFill>
                <a:round/>
                <a:headEnd/>
                <a:tailEnd/>
              </a:ln>
              <a:effectLst/>
              <a:extLst>
                <a:ext uri="{AF507438-7753-43E0-B8FC-AC1667EBCBE1}">
                  <a14:hiddenEffects xmlns:a14="http://schemas.microsoft.com/office/drawing/2010/main">
                    <a:effectLst>
                      <a:outerShdw dist="25400" dir="5400000" algn="ctr" rotWithShape="0">
                        <a:srgbClr val="80808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en-GB"/>
              </a:p>
            </p:txBody>
          </p:sp>
        </p:grpSp>
        <p:grpSp>
          <p:nvGrpSpPr>
            <p:cNvPr id="45" name="Group 47">
              <a:extLst>
                <a:ext uri="{FF2B5EF4-FFF2-40B4-BE49-F238E27FC236}">
                  <a16:creationId xmlns:a16="http://schemas.microsoft.com/office/drawing/2014/main" id="{C2180542-C18F-44FD-BC43-CD845B0B6EEF}"/>
                </a:ext>
              </a:extLst>
            </p:cNvPr>
            <p:cNvGrpSpPr>
              <a:grpSpLocks/>
            </p:cNvGrpSpPr>
            <p:nvPr/>
          </p:nvGrpSpPr>
          <p:grpSpPr bwMode="auto">
            <a:xfrm>
              <a:off x="8794" y="13908"/>
              <a:ext cx="705" cy="580"/>
              <a:chOff x="5072" y="13540"/>
              <a:chExt cx="800" cy="752"/>
            </a:xfrm>
          </p:grpSpPr>
          <p:sp>
            <p:nvSpPr>
              <p:cNvPr id="58" name="Oval 49">
                <a:extLst>
                  <a:ext uri="{FF2B5EF4-FFF2-40B4-BE49-F238E27FC236}">
                    <a16:creationId xmlns:a16="http://schemas.microsoft.com/office/drawing/2014/main" id="{BC4089F6-025A-4A53-901C-224FEB3578FD}"/>
                  </a:ext>
                </a:extLst>
              </p:cNvPr>
              <p:cNvSpPr>
                <a:spLocks noChangeArrowheads="1"/>
              </p:cNvSpPr>
              <p:nvPr/>
            </p:nvSpPr>
            <p:spPr bwMode="auto">
              <a:xfrm>
                <a:off x="5072" y="13540"/>
                <a:ext cx="800" cy="752"/>
              </a:xfrm>
              <a:prstGeom prst="ellipse">
                <a:avLst/>
              </a:prstGeom>
              <a:solidFill>
                <a:srgbClr val="9BBB59"/>
              </a:solidFill>
              <a:ln w="19050">
                <a:solidFill>
                  <a:srgbClr val="76923C"/>
                </a:solidFill>
                <a:round/>
                <a:headEnd/>
                <a:tailEnd/>
              </a:ln>
              <a:effectLst/>
              <a:extLst>
                <a:ext uri="{AF507438-7753-43E0-B8FC-AC1667EBCBE1}">
                  <a14:hiddenEffects xmlns:a14="http://schemas.microsoft.com/office/drawing/2010/main">
                    <a:effectLst>
                      <a:outerShdw dist="25400" dir="5400000" algn="ctr" rotWithShape="0">
                        <a:srgbClr val="80808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en-GB"/>
              </a:p>
            </p:txBody>
          </p:sp>
          <p:sp>
            <p:nvSpPr>
              <p:cNvPr id="59" name="Oval 48">
                <a:extLst>
                  <a:ext uri="{FF2B5EF4-FFF2-40B4-BE49-F238E27FC236}">
                    <a16:creationId xmlns:a16="http://schemas.microsoft.com/office/drawing/2014/main" id="{7F0AE8FA-6980-4E12-A249-951DAB7EB0F3}"/>
                  </a:ext>
                </a:extLst>
              </p:cNvPr>
              <p:cNvSpPr>
                <a:spLocks noChangeArrowheads="1"/>
              </p:cNvSpPr>
              <p:nvPr/>
            </p:nvSpPr>
            <p:spPr bwMode="auto">
              <a:xfrm>
                <a:off x="5440" y="13859"/>
                <a:ext cx="112" cy="112"/>
              </a:xfrm>
              <a:prstGeom prst="ellipse">
                <a:avLst/>
              </a:prstGeom>
              <a:solidFill>
                <a:srgbClr val="000000"/>
              </a:solidFill>
              <a:ln w="19050">
                <a:solidFill>
                  <a:srgbClr val="76923C"/>
                </a:solidFill>
                <a:round/>
                <a:headEnd/>
                <a:tailEnd/>
              </a:ln>
              <a:effectLst/>
              <a:extLst>
                <a:ext uri="{AF507438-7753-43E0-B8FC-AC1667EBCBE1}">
                  <a14:hiddenEffects xmlns:a14="http://schemas.microsoft.com/office/drawing/2010/main">
                    <a:effectLst>
                      <a:outerShdw dist="25400" dir="5400000" algn="ctr" rotWithShape="0">
                        <a:srgbClr val="80808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en-GB"/>
              </a:p>
            </p:txBody>
          </p:sp>
        </p:grpSp>
        <p:grpSp>
          <p:nvGrpSpPr>
            <p:cNvPr id="46" name="Group 44">
              <a:extLst>
                <a:ext uri="{FF2B5EF4-FFF2-40B4-BE49-F238E27FC236}">
                  <a16:creationId xmlns:a16="http://schemas.microsoft.com/office/drawing/2014/main" id="{8697B36D-7EEB-4058-87D3-2FD55FBF7926}"/>
                </a:ext>
              </a:extLst>
            </p:cNvPr>
            <p:cNvGrpSpPr>
              <a:grpSpLocks/>
            </p:cNvGrpSpPr>
            <p:nvPr/>
          </p:nvGrpSpPr>
          <p:grpSpPr bwMode="auto">
            <a:xfrm>
              <a:off x="9370" y="12432"/>
              <a:ext cx="706" cy="580"/>
              <a:chOff x="5072" y="13540"/>
              <a:chExt cx="800" cy="752"/>
            </a:xfrm>
          </p:grpSpPr>
          <p:sp>
            <p:nvSpPr>
              <p:cNvPr id="56" name="Oval 46">
                <a:extLst>
                  <a:ext uri="{FF2B5EF4-FFF2-40B4-BE49-F238E27FC236}">
                    <a16:creationId xmlns:a16="http://schemas.microsoft.com/office/drawing/2014/main" id="{7F3D7B4E-333B-41B9-9252-0C39276844C4}"/>
                  </a:ext>
                </a:extLst>
              </p:cNvPr>
              <p:cNvSpPr>
                <a:spLocks noChangeArrowheads="1"/>
              </p:cNvSpPr>
              <p:nvPr/>
            </p:nvSpPr>
            <p:spPr bwMode="auto">
              <a:xfrm>
                <a:off x="5072" y="13540"/>
                <a:ext cx="800" cy="752"/>
              </a:xfrm>
              <a:prstGeom prst="ellipse">
                <a:avLst/>
              </a:prstGeom>
              <a:solidFill>
                <a:srgbClr val="9BBB59"/>
              </a:solidFill>
              <a:ln w="19050">
                <a:solidFill>
                  <a:srgbClr val="76923C"/>
                </a:solidFill>
                <a:round/>
                <a:headEnd/>
                <a:tailEnd/>
              </a:ln>
              <a:effectLst/>
              <a:extLst>
                <a:ext uri="{AF507438-7753-43E0-B8FC-AC1667EBCBE1}">
                  <a14:hiddenEffects xmlns:a14="http://schemas.microsoft.com/office/drawing/2010/main">
                    <a:effectLst>
                      <a:outerShdw dist="25400" dir="5400000" algn="ctr" rotWithShape="0">
                        <a:srgbClr val="80808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en-GB"/>
              </a:p>
            </p:txBody>
          </p:sp>
          <p:sp>
            <p:nvSpPr>
              <p:cNvPr id="57" name="Oval 45">
                <a:extLst>
                  <a:ext uri="{FF2B5EF4-FFF2-40B4-BE49-F238E27FC236}">
                    <a16:creationId xmlns:a16="http://schemas.microsoft.com/office/drawing/2014/main" id="{2A0BDCCF-6DB8-41CE-BA2E-FEC18FF76A11}"/>
                  </a:ext>
                </a:extLst>
              </p:cNvPr>
              <p:cNvSpPr>
                <a:spLocks noChangeArrowheads="1"/>
              </p:cNvSpPr>
              <p:nvPr/>
            </p:nvSpPr>
            <p:spPr bwMode="auto">
              <a:xfrm>
                <a:off x="5440" y="13859"/>
                <a:ext cx="112" cy="112"/>
              </a:xfrm>
              <a:prstGeom prst="ellipse">
                <a:avLst/>
              </a:prstGeom>
              <a:solidFill>
                <a:srgbClr val="000000"/>
              </a:solidFill>
              <a:ln w="19050">
                <a:solidFill>
                  <a:srgbClr val="76923C"/>
                </a:solidFill>
                <a:round/>
                <a:headEnd/>
                <a:tailEnd/>
              </a:ln>
              <a:effectLst/>
              <a:extLst>
                <a:ext uri="{AF507438-7753-43E0-B8FC-AC1667EBCBE1}">
                  <a14:hiddenEffects xmlns:a14="http://schemas.microsoft.com/office/drawing/2010/main">
                    <a:effectLst>
                      <a:outerShdw dist="25400" dir="5400000" algn="ctr" rotWithShape="0">
                        <a:srgbClr val="80808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en-GB"/>
              </a:p>
            </p:txBody>
          </p:sp>
        </p:grpSp>
        <p:grpSp>
          <p:nvGrpSpPr>
            <p:cNvPr id="47" name="Group 41">
              <a:extLst>
                <a:ext uri="{FF2B5EF4-FFF2-40B4-BE49-F238E27FC236}">
                  <a16:creationId xmlns:a16="http://schemas.microsoft.com/office/drawing/2014/main" id="{F2FC3F78-FB7D-4E3A-BB3C-A58C9014C83B}"/>
                </a:ext>
              </a:extLst>
            </p:cNvPr>
            <p:cNvGrpSpPr>
              <a:grpSpLocks/>
            </p:cNvGrpSpPr>
            <p:nvPr/>
          </p:nvGrpSpPr>
          <p:grpSpPr bwMode="auto">
            <a:xfrm>
              <a:off x="9429" y="14182"/>
              <a:ext cx="705" cy="580"/>
              <a:chOff x="5072" y="13540"/>
              <a:chExt cx="800" cy="752"/>
            </a:xfrm>
          </p:grpSpPr>
          <p:sp>
            <p:nvSpPr>
              <p:cNvPr id="54" name="Oval 43">
                <a:extLst>
                  <a:ext uri="{FF2B5EF4-FFF2-40B4-BE49-F238E27FC236}">
                    <a16:creationId xmlns:a16="http://schemas.microsoft.com/office/drawing/2014/main" id="{0C3A0E9D-FF44-4AA1-B59D-02A7B9ED8ADC}"/>
                  </a:ext>
                </a:extLst>
              </p:cNvPr>
              <p:cNvSpPr>
                <a:spLocks noChangeArrowheads="1"/>
              </p:cNvSpPr>
              <p:nvPr/>
            </p:nvSpPr>
            <p:spPr bwMode="auto">
              <a:xfrm>
                <a:off x="5072" y="13540"/>
                <a:ext cx="800" cy="752"/>
              </a:xfrm>
              <a:prstGeom prst="ellipse">
                <a:avLst/>
              </a:prstGeom>
              <a:solidFill>
                <a:srgbClr val="9BBB59"/>
              </a:solidFill>
              <a:ln w="19050">
                <a:solidFill>
                  <a:srgbClr val="76923C"/>
                </a:solidFill>
                <a:round/>
                <a:headEnd/>
                <a:tailEnd/>
              </a:ln>
              <a:effectLst/>
              <a:extLst>
                <a:ext uri="{AF507438-7753-43E0-B8FC-AC1667EBCBE1}">
                  <a14:hiddenEffects xmlns:a14="http://schemas.microsoft.com/office/drawing/2010/main">
                    <a:effectLst>
                      <a:outerShdw dist="25400" dir="5400000" algn="ctr" rotWithShape="0">
                        <a:srgbClr val="80808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en-GB"/>
              </a:p>
            </p:txBody>
          </p:sp>
          <p:sp>
            <p:nvSpPr>
              <p:cNvPr id="55" name="Oval 42">
                <a:extLst>
                  <a:ext uri="{FF2B5EF4-FFF2-40B4-BE49-F238E27FC236}">
                    <a16:creationId xmlns:a16="http://schemas.microsoft.com/office/drawing/2014/main" id="{F52EF6A4-503B-4D92-AA50-6F484FD8D79F}"/>
                  </a:ext>
                </a:extLst>
              </p:cNvPr>
              <p:cNvSpPr>
                <a:spLocks noChangeArrowheads="1"/>
              </p:cNvSpPr>
              <p:nvPr/>
            </p:nvSpPr>
            <p:spPr bwMode="auto">
              <a:xfrm>
                <a:off x="5440" y="13859"/>
                <a:ext cx="112" cy="112"/>
              </a:xfrm>
              <a:prstGeom prst="ellipse">
                <a:avLst/>
              </a:prstGeom>
              <a:solidFill>
                <a:srgbClr val="000000"/>
              </a:solidFill>
              <a:ln w="19050">
                <a:solidFill>
                  <a:srgbClr val="76923C"/>
                </a:solidFill>
                <a:round/>
                <a:headEnd/>
                <a:tailEnd/>
              </a:ln>
              <a:effectLst/>
              <a:extLst>
                <a:ext uri="{AF507438-7753-43E0-B8FC-AC1667EBCBE1}">
                  <a14:hiddenEffects xmlns:a14="http://schemas.microsoft.com/office/drawing/2010/main">
                    <a:effectLst>
                      <a:outerShdw dist="25400" dir="5400000" algn="ctr" rotWithShape="0">
                        <a:srgbClr val="80808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en-GB"/>
              </a:p>
            </p:txBody>
          </p:sp>
        </p:grpSp>
        <p:grpSp>
          <p:nvGrpSpPr>
            <p:cNvPr id="48" name="Group 38">
              <a:extLst>
                <a:ext uri="{FF2B5EF4-FFF2-40B4-BE49-F238E27FC236}">
                  <a16:creationId xmlns:a16="http://schemas.microsoft.com/office/drawing/2014/main" id="{D3630139-E482-4B5C-827B-B75CBBC9D1EF}"/>
                </a:ext>
              </a:extLst>
            </p:cNvPr>
            <p:cNvGrpSpPr>
              <a:grpSpLocks/>
            </p:cNvGrpSpPr>
            <p:nvPr/>
          </p:nvGrpSpPr>
          <p:grpSpPr bwMode="auto">
            <a:xfrm>
              <a:off x="8827" y="14508"/>
              <a:ext cx="706" cy="580"/>
              <a:chOff x="5072" y="13540"/>
              <a:chExt cx="800" cy="752"/>
            </a:xfrm>
          </p:grpSpPr>
          <p:sp>
            <p:nvSpPr>
              <p:cNvPr id="52" name="Oval 40">
                <a:extLst>
                  <a:ext uri="{FF2B5EF4-FFF2-40B4-BE49-F238E27FC236}">
                    <a16:creationId xmlns:a16="http://schemas.microsoft.com/office/drawing/2014/main" id="{B28FB235-AD34-4A8D-91F4-A7DAAD1AC8CD}"/>
                  </a:ext>
                </a:extLst>
              </p:cNvPr>
              <p:cNvSpPr>
                <a:spLocks noChangeArrowheads="1"/>
              </p:cNvSpPr>
              <p:nvPr/>
            </p:nvSpPr>
            <p:spPr bwMode="auto">
              <a:xfrm>
                <a:off x="5072" y="13540"/>
                <a:ext cx="800" cy="752"/>
              </a:xfrm>
              <a:prstGeom prst="ellipse">
                <a:avLst/>
              </a:prstGeom>
              <a:solidFill>
                <a:srgbClr val="9BBB59"/>
              </a:solidFill>
              <a:ln w="19050">
                <a:solidFill>
                  <a:srgbClr val="76923C"/>
                </a:solidFill>
                <a:round/>
                <a:headEnd/>
                <a:tailEnd/>
              </a:ln>
              <a:effectLst/>
              <a:extLst>
                <a:ext uri="{AF507438-7753-43E0-B8FC-AC1667EBCBE1}">
                  <a14:hiddenEffects xmlns:a14="http://schemas.microsoft.com/office/drawing/2010/main">
                    <a:effectLst>
                      <a:outerShdw dist="25400" dir="5400000" algn="ctr" rotWithShape="0">
                        <a:srgbClr val="80808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en-GB"/>
              </a:p>
            </p:txBody>
          </p:sp>
          <p:sp>
            <p:nvSpPr>
              <p:cNvPr id="53" name="Oval 39">
                <a:extLst>
                  <a:ext uri="{FF2B5EF4-FFF2-40B4-BE49-F238E27FC236}">
                    <a16:creationId xmlns:a16="http://schemas.microsoft.com/office/drawing/2014/main" id="{C7562A9B-F79C-4EED-9210-A5000E30B8E4}"/>
                  </a:ext>
                </a:extLst>
              </p:cNvPr>
              <p:cNvSpPr>
                <a:spLocks noChangeArrowheads="1"/>
              </p:cNvSpPr>
              <p:nvPr/>
            </p:nvSpPr>
            <p:spPr bwMode="auto">
              <a:xfrm>
                <a:off x="5440" y="13859"/>
                <a:ext cx="112" cy="112"/>
              </a:xfrm>
              <a:prstGeom prst="ellipse">
                <a:avLst/>
              </a:prstGeom>
              <a:solidFill>
                <a:srgbClr val="000000"/>
              </a:solidFill>
              <a:ln w="19050">
                <a:solidFill>
                  <a:srgbClr val="76923C"/>
                </a:solidFill>
                <a:round/>
                <a:headEnd/>
                <a:tailEnd/>
              </a:ln>
              <a:effectLst/>
              <a:extLst>
                <a:ext uri="{AF507438-7753-43E0-B8FC-AC1667EBCBE1}">
                  <a14:hiddenEffects xmlns:a14="http://schemas.microsoft.com/office/drawing/2010/main">
                    <a:effectLst>
                      <a:outerShdw dist="25400" dir="5400000" algn="ctr" rotWithShape="0">
                        <a:srgbClr val="80808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en-GB"/>
              </a:p>
            </p:txBody>
          </p:sp>
        </p:grpSp>
        <p:grpSp>
          <p:nvGrpSpPr>
            <p:cNvPr id="49" name="Group 35">
              <a:extLst>
                <a:ext uri="{FF2B5EF4-FFF2-40B4-BE49-F238E27FC236}">
                  <a16:creationId xmlns:a16="http://schemas.microsoft.com/office/drawing/2014/main" id="{89F6EA91-2CC3-46B0-AA4E-0DB3BBF8A902}"/>
                </a:ext>
              </a:extLst>
            </p:cNvPr>
            <p:cNvGrpSpPr>
              <a:grpSpLocks/>
            </p:cNvGrpSpPr>
            <p:nvPr/>
          </p:nvGrpSpPr>
          <p:grpSpPr bwMode="auto">
            <a:xfrm>
              <a:off x="9386" y="11848"/>
              <a:ext cx="706" cy="580"/>
              <a:chOff x="5072" y="13540"/>
              <a:chExt cx="800" cy="752"/>
            </a:xfrm>
          </p:grpSpPr>
          <p:sp>
            <p:nvSpPr>
              <p:cNvPr id="50" name="Oval 37">
                <a:extLst>
                  <a:ext uri="{FF2B5EF4-FFF2-40B4-BE49-F238E27FC236}">
                    <a16:creationId xmlns:a16="http://schemas.microsoft.com/office/drawing/2014/main" id="{63B3ADBE-46DA-440F-9898-A020B8D68F12}"/>
                  </a:ext>
                </a:extLst>
              </p:cNvPr>
              <p:cNvSpPr>
                <a:spLocks noChangeArrowheads="1"/>
              </p:cNvSpPr>
              <p:nvPr/>
            </p:nvSpPr>
            <p:spPr bwMode="auto">
              <a:xfrm>
                <a:off x="5072" y="13540"/>
                <a:ext cx="800" cy="752"/>
              </a:xfrm>
              <a:prstGeom prst="ellipse">
                <a:avLst/>
              </a:prstGeom>
              <a:solidFill>
                <a:srgbClr val="9BBB59"/>
              </a:solidFill>
              <a:ln w="19050">
                <a:solidFill>
                  <a:srgbClr val="76923C"/>
                </a:solidFill>
                <a:round/>
                <a:headEnd/>
                <a:tailEnd/>
              </a:ln>
              <a:effectLst/>
              <a:extLst>
                <a:ext uri="{AF507438-7753-43E0-B8FC-AC1667EBCBE1}">
                  <a14:hiddenEffects xmlns:a14="http://schemas.microsoft.com/office/drawing/2010/main">
                    <a:effectLst>
                      <a:outerShdw dist="25400" dir="5400000" algn="ctr" rotWithShape="0">
                        <a:srgbClr val="80808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en-GB"/>
              </a:p>
            </p:txBody>
          </p:sp>
          <p:sp>
            <p:nvSpPr>
              <p:cNvPr id="51" name="Oval 36">
                <a:extLst>
                  <a:ext uri="{FF2B5EF4-FFF2-40B4-BE49-F238E27FC236}">
                    <a16:creationId xmlns:a16="http://schemas.microsoft.com/office/drawing/2014/main" id="{5CD7B27D-D8D3-4FA4-8975-E885A996E877}"/>
                  </a:ext>
                </a:extLst>
              </p:cNvPr>
              <p:cNvSpPr>
                <a:spLocks noChangeArrowheads="1"/>
              </p:cNvSpPr>
              <p:nvPr/>
            </p:nvSpPr>
            <p:spPr bwMode="auto">
              <a:xfrm>
                <a:off x="5440" y="13859"/>
                <a:ext cx="112" cy="112"/>
              </a:xfrm>
              <a:prstGeom prst="ellipse">
                <a:avLst/>
              </a:prstGeom>
              <a:solidFill>
                <a:srgbClr val="000000"/>
              </a:solidFill>
              <a:ln w="19050">
                <a:solidFill>
                  <a:srgbClr val="76923C"/>
                </a:solidFill>
                <a:round/>
                <a:headEnd/>
                <a:tailEnd/>
              </a:ln>
              <a:effectLst/>
              <a:extLst>
                <a:ext uri="{AF507438-7753-43E0-B8FC-AC1667EBCBE1}">
                  <a14:hiddenEffects xmlns:a14="http://schemas.microsoft.com/office/drawing/2010/main">
                    <a:effectLst>
                      <a:outerShdw dist="25400" dir="5400000" algn="ctr" rotWithShape="0">
                        <a:srgbClr val="808080">
                          <a:alpha val="35001"/>
                        </a:srgbClr>
                      </a:outerShdw>
                    </a:effectLst>
                  </a14:hiddenEffects>
                </a:ext>
              </a:extLst>
            </p:spPr>
            <p:txBody>
              <a:bodyPr vert="horz" wrap="square" lIns="91440" tIns="91440" rIns="91440" bIns="91440" numCol="1" anchor="t" anchorCtr="0" compatLnSpc="1">
                <a:prstTxWarp prst="textNoShape">
                  <a:avLst/>
                </a:prstTxWarp>
              </a:bodyPr>
              <a:lstStyle/>
              <a:p>
                <a:endParaRPr lang="en-GB"/>
              </a:p>
            </p:txBody>
          </p:sp>
        </p:grpSp>
      </p:grpSp>
    </p:spTree>
    <p:extLst>
      <p:ext uri="{BB962C8B-B14F-4D97-AF65-F5344CB8AC3E}">
        <p14:creationId xmlns:p14="http://schemas.microsoft.com/office/powerpoint/2010/main" val="3857614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18A41-8CAB-4CE5-8F41-287CB3AEA7FC}"/>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8FFB9622-7034-4F7F-9D32-F54EAEA6BE0D}"/>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1451279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B462D-E6C4-4CB9-915C-DB8EFF22FBCC}"/>
              </a:ext>
            </a:extLst>
          </p:cNvPr>
          <p:cNvSpPr>
            <a:spLocks noGrp="1"/>
          </p:cNvSpPr>
          <p:nvPr>
            <p:ph type="title"/>
          </p:nvPr>
        </p:nvSpPr>
        <p:spPr/>
        <p:txBody>
          <a:bodyPr/>
          <a:lstStyle/>
          <a:p>
            <a:endParaRPr lang="en-GB"/>
          </a:p>
        </p:txBody>
      </p:sp>
      <p:pic>
        <p:nvPicPr>
          <p:cNvPr id="5" name="Picture 4">
            <a:extLst>
              <a:ext uri="{FF2B5EF4-FFF2-40B4-BE49-F238E27FC236}">
                <a16:creationId xmlns:a16="http://schemas.microsoft.com/office/drawing/2014/main" id="{BEB8FD45-64CA-4090-9141-1000E18DECA3}"/>
              </a:ext>
            </a:extLst>
          </p:cNvPr>
          <p:cNvPicPr>
            <a:picLocks noChangeAspect="1"/>
          </p:cNvPicPr>
          <p:nvPr/>
        </p:nvPicPr>
        <p:blipFill>
          <a:blip r:embed="rId2"/>
          <a:stretch>
            <a:fillRect/>
          </a:stretch>
        </p:blipFill>
        <p:spPr>
          <a:xfrm>
            <a:off x="7264408" y="4925026"/>
            <a:ext cx="1740572" cy="1851888"/>
          </a:xfrm>
          <a:prstGeom prst="rect">
            <a:avLst/>
          </a:prstGeom>
        </p:spPr>
      </p:pic>
      <p:pic>
        <p:nvPicPr>
          <p:cNvPr id="3" name="Picture 2">
            <a:extLst>
              <a:ext uri="{FF2B5EF4-FFF2-40B4-BE49-F238E27FC236}">
                <a16:creationId xmlns:a16="http://schemas.microsoft.com/office/drawing/2014/main" id="{63B4B18B-1448-4D03-97A7-C2637708F8EC}"/>
              </a:ext>
            </a:extLst>
          </p:cNvPr>
          <p:cNvPicPr>
            <a:picLocks noChangeAspect="1"/>
          </p:cNvPicPr>
          <p:nvPr/>
        </p:nvPicPr>
        <p:blipFill>
          <a:blip r:embed="rId3"/>
          <a:stretch>
            <a:fillRect/>
          </a:stretch>
        </p:blipFill>
        <p:spPr>
          <a:xfrm>
            <a:off x="3937961" y="2633403"/>
            <a:ext cx="1268078" cy="1591194"/>
          </a:xfrm>
          <a:prstGeom prst="rect">
            <a:avLst/>
          </a:prstGeom>
        </p:spPr>
      </p:pic>
      <p:sp>
        <p:nvSpPr>
          <p:cNvPr id="6" name="Content Placeholder 5">
            <a:extLst>
              <a:ext uri="{FF2B5EF4-FFF2-40B4-BE49-F238E27FC236}">
                <a16:creationId xmlns:a16="http://schemas.microsoft.com/office/drawing/2014/main" id="{45F2BC92-2F4E-4CBB-983D-1F3FD3337780}"/>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1655052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D1E14-B798-40B7-90C5-54B98AD585D6}"/>
              </a:ext>
            </a:extLst>
          </p:cNvPr>
          <p:cNvSpPr>
            <a:spLocks noGrp="1"/>
          </p:cNvSpPr>
          <p:nvPr>
            <p:ph type="title"/>
          </p:nvPr>
        </p:nvSpPr>
        <p:spPr>
          <a:xfrm>
            <a:off x="1331639" y="196892"/>
            <a:ext cx="7477347" cy="1460500"/>
          </a:xfrm>
        </p:spPr>
        <p:txBody>
          <a:bodyPr>
            <a:noAutofit/>
          </a:bodyPr>
          <a:lstStyle/>
          <a:p>
            <a:r>
              <a:rPr lang="en-GB" sz="2800" b="1" u="sng" dirty="0">
                <a:solidFill>
                  <a:schemeClr val="tx1"/>
                </a:solidFill>
              </a:rPr>
              <a:t>The Atom </a:t>
            </a:r>
            <a:br>
              <a:rPr lang="en-GB" sz="2800" b="1" u="sng" dirty="0">
                <a:solidFill>
                  <a:schemeClr val="tx1"/>
                </a:solidFill>
              </a:rPr>
            </a:br>
            <a:r>
              <a:rPr lang="en-GB" sz="2400" b="1" dirty="0">
                <a:solidFill>
                  <a:schemeClr val="tx1"/>
                </a:solidFill>
              </a:rPr>
              <a:t>Learning Objective: To understand the use of Scientific modelling to explore theories</a:t>
            </a:r>
            <a:endParaRPr lang="en-GB" sz="2400" dirty="0">
              <a:solidFill>
                <a:schemeClr val="tx1"/>
              </a:solidFill>
            </a:endParaRPr>
          </a:p>
        </p:txBody>
      </p:sp>
      <p:sp>
        <p:nvSpPr>
          <p:cNvPr id="4" name="Rectangle: Rounded Corners 3">
            <a:extLst>
              <a:ext uri="{FF2B5EF4-FFF2-40B4-BE49-F238E27FC236}">
                <a16:creationId xmlns:a16="http://schemas.microsoft.com/office/drawing/2014/main" id="{02E341CC-E553-4711-9AE1-87F5F0130A52}"/>
              </a:ext>
            </a:extLst>
          </p:cNvPr>
          <p:cNvSpPr/>
          <p:nvPr/>
        </p:nvSpPr>
        <p:spPr>
          <a:xfrm>
            <a:off x="327991" y="2373192"/>
            <a:ext cx="8488017" cy="72007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dirty="0">
                <a:solidFill>
                  <a:schemeClr val="tx1"/>
                </a:solidFill>
              </a:rPr>
              <a:t>Last term: </a:t>
            </a:r>
            <a:r>
              <a:rPr lang="en-GB" sz="2400" b="1" dirty="0">
                <a:solidFill>
                  <a:schemeClr val="tx1"/>
                </a:solidFill>
              </a:rPr>
              <a:t>Define </a:t>
            </a:r>
            <a:r>
              <a:rPr lang="en-GB" sz="2400" dirty="0">
                <a:solidFill>
                  <a:schemeClr val="tx1"/>
                </a:solidFill>
              </a:rPr>
              <a:t>what is meant by an Atom</a:t>
            </a:r>
            <a:r>
              <a:rPr lang="en-GB" sz="2400" b="1" dirty="0">
                <a:solidFill>
                  <a:schemeClr val="tx1"/>
                </a:solidFill>
              </a:rPr>
              <a:t> </a:t>
            </a:r>
            <a:endParaRPr lang="en-GB" sz="2400" dirty="0">
              <a:solidFill>
                <a:schemeClr val="tx1"/>
              </a:solidFill>
            </a:endParaRPr>
          </a:p>
        </p:txBody>
      </p:sp>
      <p:pic>
        <p:nvPicPr>
          <p:cNvPr id="1026" name="Picture 2" descr="Image result for power of 3">
            <a:extLst>
              <a:ext uri="{FF2B5EF4-FFF2-40B4-BE49-F238E27FC236}">
                <a16:creationId xmlns:a16="http://schemas.microsoft.com/office/drawing/2014/main" id="{4115806D-4224-4A06-8802-3F2A59AEEFC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779" y="78627"/>
            <a:ext cx="1259815" cy="1286001"/>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Rounded Corners 6">
            <a:extLst>
              <a:ext uri="{FF2B5EF4-FFF2-40B4-BE49-F238E27FC236}">
                <a16:creationId xmlns:a16="http://schemas.microsoft.com/office/drawing/2014/main" id="{C6F3A7B1-C453-47D3-AAC7-17B86997A62B}"/>
              </a:ext>
            </a:extLst>
          </p:cNvPr>
          <p:cNvSpPr/>
          <p:nvPr/>
        </p:nvSpPr>
        <p:spPr>
          <a:xfrm>
            <a:off x="327991" y="3183031"/>
            <a:ext cx="8481493" cy="585578"/>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dirty="0">
                <a:solidFill>
                  <a:schemeClr val="tx1"/>
                </a:solidFill>
              </a:rPr>
              <a:t>Last year: </a:t>
            </a:r>
            <a:r>
              <a:rPr lang="en-GB" sz="2400" b="1" dirty="0">
                <a:solidFill>
                  <a:schemeClr val="tx1"/>
                </a:solidFill>
              </a:rPr>
              <a:t>State  </a:t>
            </a:r>
            <a:endParaRPr lang="en-GB" sz="2400" dirty="0">
              <a:solidFill>
                <a:schemeClr val="tx1"/>
              </a:solidFill>
            </a:endParaRPr>
          </a:p>
        </p:txBody>
      </p:sp>
      <p:sp>
        <p:nvSpPr>
          <p:cNvPr id="9" name="Rectangle: Rounded Corners 8">
            <a:extLst>
              <a:ext uri="{FF2B5EF4-FFF2-40B4-BE49-F238E27FC236}">
                <a16:creationId xmlns:a16="http://schemas.microsoft.com/office/drawing/2014/main" id="{4EA7192B-8DFC-4872-958D-19E21D0CFC67}"/>
              </a:ext>
            </a:extLst>
          </p:cNvPr>
          <p:cNvSpPr/>
          <p:nvPr/>
        </p:nvSpPr>
        <p:spPr>
          <a:xfrm>
            <a:off x="335013" y="1560085"/>
            <a:ext cx="8488017" cy="720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dirty="0">
                <a:solidFill>
                  <a:schemeClr val="tx1"/>
                </a:solidFill>
              </a:rPr>
              <a:t>Last week: </a:t>
            </a:r>
            <a:r>
              <a:rPr lang="en-GB" sz="2400" b="1" dirty="0">
                <a:solidFill>
                  <a:schemeClr val="tx1"/>
                </a:solidFill>
              </a:rPr>
              <a:t>State </a:t>
            </a:r>
            <a:r>
              <a:rPr lang="en-GB" sz="2400" dirty="0">
                <a:solidFill>
                  <a:schemeClr val="tx1"/>
                </a:solidFill>
              </a:rPr>
              <a:t>a type of hazard that would cause breathing difficulties</a:t>
            </a:r>
          </a:p>
        </p:txBody>
      </p:sp>
      <p:sp>
        <p:nvSpPr>
          <p:cNvPr id="10" name="TextBox 9">
            <a:extLst>
              <a:ext uri="{FF2B5EF4-FFF2-40B4-BE49-F238E27FC236}">
                <a16:creationId xmlns:a16="http://schemas.microsoft.com/office/drawing/2014/main" id="{65882ADC-4F35-448C-8DC7-4724C877B26D}"/>
              </a:ext>
            </a:extLst>
          </p:cNvPr>
          <p:cNvSpPr txBox="1"/>
          <p:nvPr/>
        </p:nvSpPr>
        <p:spPr>
          <a:xfrm>
            <a:off x="3749413" y="11540"/>
            <a:ext cx="5336807" cy="369332"/>
          </a:xfrm>
          <a:prstGeom prst="rect">
            <a:avLst/>
          </a:prstGeom>
          <a:noFill/>
        </p:spPr>
        <p:txBody>
          <a:bodyPr wrap="square" rtlCol="0">
            <a:spAutoFit/>
          </a:bodyPr>
          <a:lstStyle/>
          <a:p>
            <a:r>
              <a:rPr lang="en-GB" b="1" dirty="0"/>
              <a:t>Character Strength: </a:t>
            </a:r>
            <a:endParaRPr lang="en-GB" dirty="0"/>
          </a:p>
        </p:txBody>
      </p:sp>
      <p:pic>
        <p:nvPicPr>
          <p:cNvPr id="3" name="Picture 2">
            <a:extLst>
              <a:ext uri="{FF2B5EF4-FFF2-40B4-BE49-F238E27FC236}">
                <a16:creationId xmlns:a16="http://schemas.microsoft.com/office/drawing/2014/main" id="{5630339B-2470-4434-8062-162D8654D3FD}"/>
              </a:ext>
            </a:extLst>
          </p:cNvPr>
          <p:cNvPicPr>
            <a:picLocks noChangeAspect="1"/>
          </p:cNvPicPr>
          <p:nvPr/>
        </p:nvPicPr>
        <p:blipFill>
          <a:blip r:embed="rId3"/>
          <a:stretch>
            <a:fillRect/>
          </a:stretch>
        </p:blipFill>
        <p:spPr>
          <a:xfrm>
            <a:off x="255985" y="3933133"/>
            <a:ext cx="2155776" cy="1255555"/>
          </a:xfrm>
          <a:prstGeom prst="rect">
            <a:avLst/>
          </a:prstGeom>
        </p:spPr>
      </p:pic>
      <p:graphicFrame>
        <p:nvGraphicFramePr>
          <p:cNvPr id="6" name="Diagram 5">
            <a:extLst>
              <a:ext uri="{FF2B5EF4-FFF2-40B4-BE49-F238E27FC236}">
                <a16:creationId xmlns:a16="http://schemas.microsoft.com/office/drawing/2014/main" id="{5D2206B8-C3D9-40DA-BEA1-AA7C5ADF72F0}"/>
              </a:ext>
            </a:extLst>
          </p:cNvPr>
          <p:cNvGraphicFramePr/>
          <p:nvPr>
            <p:extLst>
              <p:ext uri="{D42A27DB-BD31-4B8C-83A1-F6EECF244321}">
                <p14:modId xmlns:p14="http://schemas.microsoft.com/office/powerpoint/2010/main" val="716655817"/>
              </p:ext>
            </p:extLst>
          </p:nvPr>
        </p:nvGraphicFramePr>
        <p:xfrm>
          <a:off x="335012" y="5494747"/>
          <a:ext cx="8488017" cy="125555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3" name="TextBox 12">
            <a:extLst>
              <a:ext uri="{FF2B5EF4-FFF2-40B4-BE49-F238E27FC236}">
                <a16:creationId xmlns:a16="http://schemas.microsoft.com/office/drawing/2014/main" id="{13A48A89-36F1-4A3E-8EF0-FDA14424ACB1}"/>
              </a:ext>
            </a:extLst>
          </p:cNvPr>
          <p:cNvSpPr txBox="1"/>
          <p:nvPr/>
        </p:nvSpPr>
        <p:spPr>
          <a:xfrm>
            <a:off x="2843808" y="4061373"/>
            <a:ext cx="2880319" cy="830997"/>
          </a:xfrm>
          <a:prstGeom prst="rect">
            <a:avLst/>
          </a:prstGeom>
          <a:noFill/>
        </p:spPr>
        <p:txBody>
          <a:bodyPr wrap="square" rtlCol="0">
            <a:spAutoFit/>
          </a:bodyPr>
          <a:lstStyle/>
          <a:p>
            <a:r>
              <a:rPr lang="en-GB" sz="1600" b="1" dirty="0"/>
              <a:t>Links to your future: </a:t>
            </a:r>
          </a:p>
          <a:p>
            <a:r>
              <a:rPr lang="en-GB" sz="1600" b="1" dirty="0"/>
              <a:t> </a:t>
            </a:r>
          </a:p>
          <a:p>
            <a:endParaRPr lang="en-GB" sz="1600" dirty="0"/>
          </a:p>
        </p:txBody>
      </p:sp>
      <p:sp>
        <p:nvSpPr>
          <p:cNvPr id="5" name="Rectangle: Rounded Corners 4">
            <a:extLst>
              <a:ext uri="{FF2B5EF4-FFF2-40B4-BE49-F238E27FC236}">
                <a16:creationId xmlns:a16="http://schemas.microsoft.com/office/drawing/2014/main" id="{F0020527-BBD8-4C7C-A20F-9EA1FADAFC95}"/>
              </a:ext>
            </a:extLst>
          </p:cNvPr>
          <p:cNvSpPr/>
          <p:nvPr/>
        </p:nvSpPr>
        <p:spPr>
          <a:xfrm>
            <a:off x="6156175" y="3933132"/>
            <a:ext cx="2666853" cy="136478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u="sng" dirty="0">
                <a:solidFill>
                  <a:schemeClr val="tx1"/>
                </a:solidFill>
              </a:rPr>
              <a:t>Keywords</a:t>
            </a:r>
          </a:p>
          <a:p>
            <a:r>
              <a:rPr lang="en-GB" dirty="0">
                <a:solidFill>
                  <a:schemeClr val="tx1"/>
                </a:solidFill>
              </a:rPr>
              <a:t>Atom</a:t>
            </a:r>
          </a:p>
          <a:p>
            <a:r>
              <a:rPr lang="en-GB" dirty="0">
                <a:solidFill>
                  <a:schemeClr val="tx1"/>
                </a:solidFill>
              </a:rPr>
              <a:t>Rutherford </a:t>
            </a:r>
          </a:p>
          <a:p>
            <a:r>
              <a:rPr lang="en-GB" dirty="0">
                <a:solidFill>
                  <a:schemeClr val="tx1"/>
                </a:solidFill>
              </a:rPr>
              <a:t>Plum Pudding </a:t>
            </a:r>
          </a:p>
          <a:p>
            <a:r>
              <a:rPr lang="en-GB" dirty="0">
                <a:solidFill>
                  <a:schemeClr val="tx1"/>
                </a:solidFill>
              </a:rPr>
              <a:t>Bohr’s Nuclear Model </a:t>
            </a:r>
          </a:p>
        </p:txBody>
      </p:sp>
    </p:spTree>
    <p:extLst>
      <p:ext uri="{BB962C8B-B14F-4D97-AF65-F5344CB8AC3E}">
        <p14:creationId xmlns:p14="http://schemas.microsoft.com/office/powerpoint/2010/main" val="33672763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0E62C-B134-44FE-B9D4-912029F14F02}"/>
              </a:ext>
            </a:extLst>
          </p:cNvPr>
          <p:cNvSpPr>
            <a:spLocks noGrp="1"/>
          </p:cNvSpPr>
          <p:nvPr>
            <p:ph type="title"/>
          </p:nvPr>
        </p:nvSpPr>
        <p:spPr>
          <a:xfrm>
            <a:off x="492916" y="332657"/>
            <a:ext cx="8079581" cy="360040"/>
          </a:xfrm>
        </p:spPr>
        <p:txBody>
          <a:bodyPr>
            <a:normAutofit fontScale="90000"/>
          </a:bodyPr>
          <a:lstStyle/>
          <a:p>
            <a:pPr algn="ctr"/>
            <a:r>
              <a:rPr lang="en-GB" sz="4000" u="sng" dirty="0"/>
              <a:t>FAIL Task: True or False </a:t>
            </a:r>
          </a:p>
        </p:txBody>
      </p:sp>
      <p:graphicFrame>
        <p:nvGraphicFramePr>
          <p:cNvPr id="8" name="Table 8">
            <a:extLst>
              <a:ext uri="{FF2B5EF4-FFF2-40B4-BE49-F238E27FC236}">
                <a16:creationId xmlns:a16="http://schemas.microsoft.com/office/drawing/2014/main" id="{C63BBD69-F131-407F-B40E-E1355D6E4577}"/>
              </a:ext>
            </a:extLst>
          </p:cNvPr>
          <p:cNvGraphicFramePr>
            <a:graphicFrameLocks noGrp="1"/>
          </p:cNvGraphicFramePr>
          <p:nvPr>
            <p:ph idx="1"/>
            <p:extLst>
              <p:ext uri="{D42A27DB-BD31-4B8C-83A1-F6EECF244321}">
                <p14:modId xmlns:p14="http://schemas.microsoft.com/office/powerpoint/2010/main" val="526485926"/>
              </p:ext>
            </p:extLst>
          </p:nvPr>
        </p:nvGraphicFramePr>
        <p:xfrm>
          <a:off x="532210" y="1196752"/>
          <a:ext cx="8079580" cy="4754880"/>
        </p:xfrm>
        <a:graphic>
          <a:graphicData uri="http://schemas.openxmlformats.org/drawingml/2006/table">
            <a:tbl>
              <a:tblPr firstRow="1" bandRow="1">
                <a:tableStyleId>{5940675A-B579-460E-94D1-54222C63F5DA}</a:tableStyleId>
              </a:tblPr>
              <a:tblGrid>
                <a:gridCol w="2019895">
                  <a:extLst>
                    <a:ext uri="{9D8B030D-6E8A-4147-A177-3AD203B41FA5}">
                      <a16:colId xmlns:a16="http://schemas.microsoft.com/office/drawing/2014/main" val="2649051375"/>
                    </a:ext>
                  </a:extLst>
                </a:gridCol>
                <a:gridCol w="2019895">
                  <a:extLst>
                    <a:ext uri="{9D8B030D-6E8A-4147-A177-3AD203B41FA5}">
                      <a16:colId xmlns:a16="http://schemas.microsoft.com/office/drawing/2014/main" val="181979148"/>
                    </a:ext>
                  </a:extLst>
                </a:gridCol>
                <a:gridCol w="2019895">
                  <a:extLst>
                    <a:ext uri="{9D8B030D-6E8A-4147-A177-3AD203B41FA5}">
                      <a16:colId xmlns:a16="http://schemas.microsoft.com/office/drawing/2014/main" val="1793155357"/>
                    </a:ext>
                  </a:extLst>
                </a:gridCol>
                <a:gridCol w="2019895">
                  <a:extLst>
                    <a:ext uri="{9D8B030D-6E8A-4147-A177-3AD203B41FA5}">
                      <a16:colId xmlns:a16="http://schemas.microsoft.com/office/drawing/2014/main" val="537110108"/>
                    </a:ext>
                  </a:extLst>
                </a:gridCol>
              </a:tblGrid>
              <a:tr h="370907">
                <a:tc>
                  <a:txBody>
                    <a:bodyPr/>
                    <a:lstStyle/>
                    <a:p>
                      <a:r>
                        <a:rPr lang="en-GB" sz="1200" dirty="0"/>
                        <a:t>1 </a:t>
                      </a:r>
                      <a:r>
                        <a:rPr lang="en-GB" sz="1200" kern="1200" dirty="0">
                          <a:solidFill>
                            <a:schemeClr val="tx1"/>
                          </a:solidFill>
                          <a:effectLst/>
                          <a:latin typeface="+mn-lt"/>
                          <a:ea typeface="+mn-ea"/>
                          <a:cs typeface="+mn-cs"/>
                        </a:rPr>
                        <a:t>The atomic number of lithium shows it has 3 protons.</a:t>
                      </a:r>
                      <a:endParaRPr lang="en-GB" sz="1200" dirty="0"/>
                    </a:p>
                  </a:txBody>
                  <a:tcPr/>
                </a:tc>
                <a:tc>
                  <a:txBody>
                    <a:bodyPr/>
                    <a:lstStyle/>
                    <a:p>
                      <a:r>
                        <a:rPr lang="en-GB" sz="1200" dirty="0"/>
                        <a:t>9  </a:t>
                      </a:r>
                      <a:r>
                        <a:rPr lang="en-GB" sz="1200" kern="1200" dirty="0">
                          <a:solidFill>
                            <a:schemeClr val="tx1"/>
                          </a:solidFill>
                          <a:effectLst/>
                          <a:latin typeface="+mn-lt"/>
                          <a:ea typeface="+mn-ea"/>
                          <a:cs typeface="+mn-cs"/>
                        </a:rPr>
                        <a:t>The atomic number of lithium shows it has 7 electrons.</a:t>
                      </a:r>
                      <a:endParaRPr lang="en-GB" sz="1200" dirty="0"/>
                    </a:p>
                  </a:txBody>
                  <a:tcPr/>
                </a:tc>
                <a:tc>
                  <a:txBody>
                    <a:bodyPr/>
                    <a:lstStyle/>
                    <a:p>
                      <a:r>
                        <a:rPr lang="en-GB" sz="1200" dirty="0"/>
                        <a:t>17  </a:t>
                      </a:r>
                      <a:r>
                        <a:rPr lang="en-GB" sz="1200" kern="1200" dirty="0">
                          <a:solidFill>
                            <a:schemeClr val="tx1"/>
                          </a:solidFill>
                          <a:effectLst/>
                          <a:latin typeface="+mn-lt"/>
                          <a:ea typeface="+mn-ea"/>
                          <a:cs typeface="+mn-cs"/>
                        </a:rPr>
                        <a:t>Protons have more mass</a:t>
                      </a:r>
                    </a:p>
                    <a:p>
                      <a:r>
                        <a:rPr lang="en-GB" sz="1200" kern="1200" dirty="0">
                          <a:solidFill>
                            <a:schemeClr val="tx1"/>
                          </a:solidFill>
                          <a:effectLst/>
                          <a:latin typeface="+mn-lt"/>
                          <a:ea typeface="+mn-ea"/>
                          <a:cs typeface="+mn-cs"/>
                        </a:rPr>
                        <a:t> than electrons.</a:t>
                      </a:r>
                      <a:endParaRPr lang="en-GB" sz="1200" dirty="0"/>
                    </a:p>
                  </a:txBody>
                  <a:tcPr/>
                </a:tc>
                <a:tc>
                  <a:txBody>
                    <a:bodyPr/>
                    <a:lstStyle/>
                    <a:p>
                      <a:r>
                        <a:rPr lang="en-GB" sz="1200" dirty="0"/>
                        <a:t>25  </a:t>
                      </a:r>
                      <a:r>
                        <a:rPr lang="en-GB" sz="1200" kern="1200" dirty="0">
                          <a:solidFill>
                            <a:schemeClr val="tx1"/>
                          </a:solidFill>
                          <a:effectLst/>
                          <a:latin typeface="+mn-lt"/>
                          <a:ea typeface="+mn-ea"/>
                          <a:cs typeface="+mn-cs"/>
                        </a:rPr>
                        <a:t>Sodium has 3 electrons and so is in group 3.</a:t>
                      </a:r>
                      <a:endParaRPr lang="en-GB" sz="1200" dirty="0"/>
                    </a:p>
                  </a:txBody>
                  <a:tcPr/>
                </a:tc>
                <a:extLst>
                  <a:ext uri="{0D108BD9-81ED-4DB2-BD59-A6C34878D82A}">
                    <a16:rowId xmlns:a16="http://schemas.microsoft.com/office/drawing/2014/main" val="2937624368"/>
                  </a:ext>
                </a:extLst>
              </a:tr>
              <a:tr h="370907">
                <a:tc>
                  <a:txBody>
                    <a:bodyPr/>
                    <a:lstStyle/>
                    <a:p>
                      <a:r>
                        <a:rPr lang="en-GB" sz="1200" dirty="0"/>
                        <a:t>2  </a:t>
                      </a:r>
                      <a:r>
                        <a:rPr lang="en-GB" sz="1200" kern="1200" dirty="0">
                          <a:solidFill>
                            <a:schemeClr val="tx1"/>
                          </a:solidFill>
                          <a:effectLst/>
                          <a:latin typeface="+mn-lt"/>
                          <a:ea typeface="+mn-ea"/>
                          <a:cs typeface="+mn-cs"/>
                        </a:rPr>
                        <a:t>All group 7 elements are metals.</a:t>
                      </a:r>
                      <a:endParaRPr lang="en-GB" sz="1200" dirty="0"/>
                    </a:p>
                  </a:txBody>
                  <a:tcPr/>
                </a:tc>
                <a:tc>
                  <a:txBody>
                    <a:bodyPr/>
                    <a:lstStyle/>
                    <a:p>
                      <a:r>
                        <a:rPr lang="en-GB" sz="1200" dirty="0"/>
                        <a:t>10 </a:t>
                      </a:r>
                      <a:r>
                        <a:rPr lang="en-GB" sz="1200" kern="1200" dirty="0">
                          <a:solidFill>
                            <a:schemeClr val="tx1"/>
                          </a:solidFill>
                          <a:effectLst/>
                          <a:latin typeface="+mn-lt"/>
                          <a:ea typeface="+mn-ea"/>
                          <a:cs typeface="+mn-cs"/>
                        </a:rPr>
                        <a:t>Sodium is a metal.</a:t>
                      </a:r>
                      <a:endParaRPr lang="en-GB" sz="1200" dirty="0"/>
                    </a:p>
                  </a:txBody>
                  <a:tcPr/>
                </a:tc>
                <a:tc>
                  <a:txBody>
                    <a:bodyPr/>
                    <a:lstStyle/>
                    <a:p>
                      <a:r>
                        <a:rPr lang="en-GB" sz="1200" dirty="0"/>
                        <a:t>18  </a:t>
                      </a:r>
                      <a:r>
                        <a:rPr lang="en-GB" sz="1200" kern="1200" dirty="0">
                          <a:solidFill>
                            <a:schemeClr val="tx1"/>
                          </a:solidFill>
                          <a:effectLst/>
                          <a:latin typeface="+mn-lt"/>
                          <a:ea typeface="+mn-ea"/>
                          <a:cs typeface="+mn-cs"/>
                        </a:rPr>
                        <a:t>Group 1 is much more reactive than group 7.</a:t>
                      </a:r>
                      <a:endParaRPr lang="en-GB" sz="1200" dirty="0"/>
                    </a:p>
                  </a:txBody>
                  <a:tcPr/>
                </a:tc>
                <a:tc>
                  <a:txBody>
                    <a:bodyPr/>
                    <a:lstStyle/>
                    <a:p>
                      <a:r>
                        <a:rPr lang="en-GB" sz="1200" dirty="0"/>
                        <a:t>26  </a:t>
                      </a:r>
                      <a:r>
                        <a:rPr lang="en-GB" sz="1200" kern="1200" dirty="0">
                          <a:solidFill>
                            <a:schemeClr val="tx1"/>
                          </a:solidFill>
                          <a:effectLst/>
                          <a:latin typeface="+mn-lt"/>
                          <a:ea typeface="+mn-ea"/>
                          <a:cs typeface="+mn-cs"/>
                        </a:rPr>
                        <a:t>Group 1 elements will lose one electron when they react.</a:t>
                      </a:r>
                      <a:endParaRPr lang="en-GB" sz="1200" dirty="0"/>
                    </a:p>
                  </a:txBody>
                  <a:tcPr/>
                </a:tc>
                <a:extLst>
                  <a:ext uri="{0D108BD9-81ED-4DB2-BD59-A6C34878D82A}">
                    <a16:rowId xmlns:a16="http://schemas.microsoft.com/office/drawing/2014/main" val="4177106182"/>
                  </a:ext>
                </a:extLst>
              </a:tr>
              <a:tr h="370907">
                <a:tc>
                  <a:txBody>
                    <a:bodyPr/>
                    <a:lstStyle/>
                    <a:p>
                      <a:r>
                        <a:rPr lang="en-GB" sz="1200" dirty="0"/>
                        <a:t>3  </a:t>
                      </a:r>
                      <a:r>
                        <a:rPr lang="en-GB" sz="1200" kern="1200" dirty="0">
                          <a:solidFill>
                            <a:schemeClr val="tx1"/>
                          </a:solidFill>
                          <a:effectLst/>
                          <a:latin typeface="+mn-lt"/>
                          <a:ea typeface="+mn-ea"/>
                          <a:cs typeface="+mn-cs"/>
                        </a:rPr>
                        <a:t>Electrons have a </a:t>
                      </a:r>
                    </a:p>
                    <a:p>
                      <a:r>
                        <a:rPr lang="en-GB" sz="1200" kern="1200" dirty="0">
                          <a:solidFill>
                            <a:schemeClr val="tx1"/>
                          </a:solidFill>
                          <a:effectLst/>
                          <a:latin typeface="+mn-lt"/>
                          <a:ea typeface="+mn-ea"/>
                          <a:cs typeface="+mn-cs"/>
                        </a:rPr>
                        <a:t>negative charge.</a:t>
                      </a:r>
                      <a:endParaRPr lang="en-GB" sz="1200" dirty="0"/>
                    </a:p>
                  </a:txBody>
                  <a:tcPr/>
                </a:tc>
                <a:tc>
                  <a:txBody>
                    <a:bodyPr/>
                    <a:lstStyle/>
                    <a:p>
                      <a:r>
                        <a:rPr lang="en-GB" sz="1200" dirty="0"/>
                        <a:t>11  </a:t>
                      </a:r>
                      <a:r>
                        <a:rPr lang="en-GB" sz="1200" kern="1200" dirty="0">
                          <a:solidFill>
                            <a:schemeClr val="tx1"/>
                          </a:solidFill>
                          <a:effectLst/>
                          <a:latin typeface="+mn-lt"/>
                          <a:ea typeface="+mn-ea"/>
                          <a:cs typeface="+mn-cs"/>
                        </a:rPr>
                        <a:t>Atoms are solid like little golf balls.</a:t>
                      </a:r>
                      <a:endParaRPr lang="en-GB" sz="1200" dirty="0"/>
                    </a:p>
                  </a:txBody>
                  <a:tcPr/>
                </a:tc>
                <a:tc>
                  <a:txBody>
                    <a:bodyPr/>
                    <a:lstStyle/>
                    <a:p>
                      <a:r>
                        <a:rPr lang="en-GB" sz="1200" dirty="0"/>
                        <a:t>19 </a:t>
                      </a:r>
                      <a:r>
                        <a:rPr lang="en-GB" sz="1200" kern="1200" dirty="0">
                          <a:solidFill>
                            <a:schemeClr val="tx1"/>
                          </a:solidFill>
                          <a:effectLst/>
                          <a:latin typeface="+mn-lt"/>
                          <a:ea typeface="+mn-ea"/>
                          <a:cs typeface="+mn-cs"/>
                        </a:rPr>
                        <a:t>All group 1 elements are metals.</a:t>
                      </a:r>
                      <a:endParaRPr lang="en-GB" sz="1200" dirty="0"/>
                    </a:p>
                  </a:txBody>
                  <a:tcPr/>
                </a:tc>
                <a:tc>
                  <a:txBody>
                    <a:bodyPr/>
                    <a:lstStyle/>
                    <a:p>
                      <a:r>
                        <a:rPr lang="en-GB" sz="1200" dirty="0"/>
                        <a:t>27  </a:t>
                      </a:r>
                      <a:r>
                        <a:rPr lang="en-GB" sz="1200" kern="1200" dirty="0">
                          <a:solidFill>
                            <a:schemeClr val="tx1"/>
                          </a:solidFill>
                          <a:effectLst/>
                          <a:latin typeface="+mn-lt"/>
                          <a:ea typeface="+mn-ea"/>
                          <a:cs typeface="+mn-cs"/>
                        </a:rPr>
                        <a:t>The plum pudding model contains lots of neutrons.</a:t>
                      </a:r>
                      <a:endParaRPr lang="en-GB" sz="1200" dirty="0"/>
                    </a:p>
                  </a:txBody>
                  <a:tcPr/>
                </a:tc>
                <a:extLst>
                  <a:ext uri="{0D108BD9-81ED-4DB2-BD59-A6C34878D82A}">
                    <a16:rowId xmlns:a16="http://schemas.microsoft.com/office/drawing/2014/main" val="1957370362"/>
                  </a:ext>
                </a:extLst>
              </a:tr>
              <a:tr h="513563">
                <a:tc>
                  <a:txBody>
                    <a:bodyPr/>
                    <a:lstStyle/>
                    <a:p>
                      <a:r>
                        <a:rPr lang="en-GB" sz="1200" dirty="0"/>
                        <a:t>4  </a:t>
                      </a:r>
                      <a:r>
                        <a:rPr lang="en-GB" sz="1200" kern="1200" dirty="0">
                          <a:solidFill>
                            <a:schemeClr val="tx1"/>
                          </a:solidFill>
                          <a:effectLst/>
                          <a:latin typeface="+mn-lt"/>
                          <a:ea typeface="+mn-ea"/>
                          <a:cs typeface="+mn-cs"/>
                        </a:rPr>
                        <a:t>Protons are bigger than neutrons.</a:t>
                      </a:r>
                      <a:endParaRPr lang="en-GB" sz="1200" dirty="0"/>
                    </a:p>
                  </a:txBody>
                  <a:tcPr/>
                </a:tc>
                <a:tc>
                  <a:txBody>
                    <a:bodyPr/>
                    <a:lstStyle/>
                    <a:p>
                      <a:r>
                        <a:rPr lang="en-GB" sz="1200" dirty="0"/>
                        <a:t>12  </a:t>
                      </a:r>
                      <a:r>
                        <a:rPr lang="en-GB" sz="1200" kern="1200" dirty="0">
                          <a:solidFill>
                            <a:schemeClr val="tx1"/>
                          </a:solidFill>
                          <a:effectLst/>
                          <a:latin typeface="+mn-lt"/>
                          <a:ea typeface="+mn-ea"/>
                          <a:cs typeface="+mn-cs"/>
                        </a:rPr>
                        <a:t>Group 7 elements can exist as diatomic molecules.</a:t>
                      </a:r>
                      <a:endParaRPr lang="en-GB" sz="1200" dirty="0"/>
                    </a:p>
                  </a:txBody>
                  <a:tcPr/>
                </a:tc>
                <a:tc>
                  <a:txBody>
                    <a:bodyPr/>
                    <a:lstStyle/>
                    <a:p>
                      <a:r>
                        <a:rPr lang="en-GB" sz="1200" dirty="0"/>
                        <a:t>20  </a:t>
                      </a:r>
                      <a:r>
                        <a:rPr lang="en-GB" sz="1200" kern="1200" dirty="0">
                          <a:solidFill>
                            <a:schemeClr val="tx1"/>
                          </a:solidFill>
                          <a:effectLst/>
                          <a:latin typeface="+mn-lt"/>
                          <a:ea typeface="+mn-ea"/>
                          <a:cs typeface="+mn-cs"/>
                        </a:rPr>
                        <a:t>The nuclear model always has more electrons than protons.</a:t>
                      </a:r>
                      <a:endParaRPr lang="en-GB" sz="1200" dirty="0"/>
                    </a:p>
                  </a:txBody>
                  <a:tcPr/>
                </a:tc>
                <a:tc>
                  <a:txBody>
                    <a:bodyPr/>
                    <a:lstStyle/>
                    <a:p>
                      <a:r>
                        <a:rPr lang="en-GB" sz="1200" dirty="0"/>
                        <a:t>28  </a:t>
                      </a:r>
                      <a:r>
                        <a:rPr lang="en-GB" sz="1200" kern="1200" dirty="0">
                          <a:solidFill>
                            <a:schemeClr val="tx1"/>
                          </a:solidFill>
                          <a:effectLst/>
                          <a:latin typeface="+mn-lt"/>
                          <a:ea typeface="+mn-ea"/>
                          <a:cs typeface="+mn-cs"/>
                        </a:rPr>
                        <a:t>Groups 1 and 7 are the most reactive groups in the periodic table.</a:t>
                      </a:r>
                      <a:endParaRPr lang="en-GB" sz="1200" dirty="0"/>
                    </a:p>
                  </a:txBody>
                  <a:tcPr/>
                </a:tc>
                <a:extLst>
                  <a:ext uri="{0D108BD9-81ED-4DB2-BD59-A6C34878D82A}">
                    <a16:rowId xmlns:a16="http://schemas.microsoft.com/office/drawing/2014/main" val="210012465"/>
                  </a:ext>
                </a:extLst>
              </a:tr>
              <a:tr h="530652">
                <a:tc>
                  <a:txBody>
                    <a:bodyPr/>
                    <a:lstStyle/>
                    <a:p>
                      <a:r>
                        <a:rPr lang="en-GB" sz="1200" dirty="0"/>
                        <a:t>5  </a:t>
                      </a:r>
                      <a:r>
                        <a:rPr lang="en-GB" sz="1200" kern="1200" dirty="0">
                          <a:solidFill>
                            <a:schemeClr val="tx1"/>
                          </a:solidFill>
                          <a:effectLst/>
                          <a:latin typeface="+mn-lt"/>
                          <a:ea typeface="+mn-ea"/>
                          <a:cs typeface="+mn-cs"/>
                        </a:rPr>
                        <a:t>Atoms are made of </a:t>
                      </a:r>
                    </a:p>
                    <a:p>
                      <a:r>
                        <a:rPr lang="en-GB" sz="1200" kern="1200" dirty="0">
                          <a:solidFill>
                            <a:schemeClr val="tx1"/>
                          </a:solidFill>
                          <a:effectLst/>
                          <a:latin typeface="+mn-lt"/>
                          <a:ea typeface="+mn-ea"/>
                          <a:cs typeface="+mn-cs"/>
                        </a:rPr>
                        <a:t>subatomic particles.</a:t>
                      </a:r>
                      <a:endParaRPr lang="en-GB" sz="1200" dirty="0"/>
                    </a:p>
                  </a:txBody>
                  <a:tcPr/>
                </a:tc>
                <a:tc>
                  <a:txBody>
                    <a:bodyPr/>
                    <a:lstStyle/>
                    <a:p>
                      <a:r>
                        <a:rPr lang="en-GB" sz="1200" dirty="0"/>
                        <a:t>13  </a:t>
                      </a:r>
                      <a:r>
                        <a:rPr lang="en-GB" sz="1200" kern="1200" dirty="0">
                          <a:solidFill>
                            <a:schemeClr val="tx1"/>
                          </a:solidFill>
                          <a:effectLst/>
                          <a:latin typeface="+mn-lt"/>
                          <a:ea typeface="+mn-ea"/>
                          <a:cs typeface="+mn-cs"/>
                        </a:rPr>
                        <a:t>Group 7 elements will lose one electron when they react.</a:t>
                      </a:r>
                      <a:endParaRPr lang="en-GB" sz="1200" dirty="0"/>
                    </a:p>
                  </a:txBody>
                  <a:tcPr/>
                </a:tc>
                <a:tc>
                  <a:txBody>
                    <a:bodyPr/>
                    <a:lstStyle/>
                    <a:p>
                      <a:r>
                        <a:rPr lang="en-GB" sz="1200" dirty="0"/>
                        <a:t>21  </a:t>
                      </a:r>
                      <a:r>
                        <a:rPr lang="en-GB" sz="1200" kern="1200" dirty="0">
                          <a:solidFill>
                            <a:schemeClr val="tx1"/>
                          </a:solidFill>
                          <a:effectLst/>
                          <a:latin typeface="+mn-lt"/>
                          <a:ea typeface="+mn-ea"/>
                          <a:cs typeface="+mn-cs"/>
                        </a:rPr>
                        <a:t>The scattering experiment gave us evidence for the nuclear model of the atom.</a:t>
                      </a:r>
                      <a:endParaRPr lang="en-GB" sz="1200" dirty="0"/>
                    </a:p>
                  </a:txBody>
                  <a:tcPr/>
                </a:tc>
                <a:tc>
                  <a:txBody>
                    <a:bodyPr/>
                    <a:lstStyle/>
                    <a:p>
                      <a:r>
                        <a:rPr lang="en-GB" sz="1200" dirty="0"/>
                        <a:t>29  </a:t>
                      </a:r>
                      <a:r>
                        <a:rPr lang="en-GB" sz="1200" kern="1200" dirty="0">
                          <a:solidFill>
                            <a:schemeClr val="tx1"/>
                          </a:solidFill>
                          <a:effectLst/>
                          <a:latin typeface="+mn-lt"/>
                          <a:ea typeface="+mn-ea"/>
                          <a:cs typeface="+mn-cs"/>
                        </a:rPr>
                        <a:t>Group 1 elements all have one atom in their outside shell.</a:t>
                      </a:r>
                      <a:endParaRPr lang="en-GB" sz="1200" dirty="0"/>
                    </a:p>
                  </a:txBody>
                  <a:tcPr/>
                </a:tc>
                <a:extLst>
                  <a:ext uri="{0D108BD9-81ED-4DB2-BD59-A6C34878D82A}">
                    <a16:rowId xmlns:a16="http://schemas.microsoft.com/office/drawing/2014/main" val="1710992425"/>
                  </a:ext>
                </a:extLst>
              </a:tr>
              <a:tr h="404425">
                <a:tc>
                  <a:txBody>
                    <a:bodyPr/>
                    <a:lstStyle/>
                    <a:p>
                      <a:r>
                        <a:rPr lang="en-GB" sz="1200" dirty="0"/>
                        <a:t>6  </a:t>
                      </a:r>
                      <a:r>
                        <a:rPr lang="en-GB" sz="1200" kern="1200" dirty="0">
                          <a:solidFill>
                            <a:schemeClr val="tx1"/>
                          </a:solidFill>
                          <a:effectLst/>
                          <a:latin typeface="+mn-lt"/>
                          <a:ea typeface="+mn-ea"/>
                          <a:cs typeface="+mn-cs"/>
                        </a:rPr>
                        <a:t>Neutrons are negative.</a:t>
                      </a:r>
                      <a:endParaRPr lang="en-GB" sz="1200" dirty="0"/>
                    </a:p>
                  </a:txBody>
                  <a:tcPr/>
                </a:tc>
                <a:tc>
                  <a:txBody>
                    <a:bodyPr/>
                    <a:lstStyle/>
                    <a:p>
                      <a:r>
                        <a:rPr lang="en-GB" sz="1200" dirty="0"/>
                        <a:t>14  </a:t>
                      </a:r>
                      <a:r>
                        <a:rPr lang="en-GB" sz="1200" kern="1200" dirty="0">
                          <a:solidFill>
                            <a:schemeClr val="tx1"/>
                          </a:solidFill>
                          <a:effectLst/>
                          <a:latin typeface="+mn-lt"/>
                          <a:ea typeface="+mn-ea"/>
                          <a:cs typeface="+mn-cs"/>
                        </a:rPr>
                        <a:t>The plum pudding model is an early model of the atom.</a:t>
                      </a:r>
                      <a:endParaRPr lang="en-GB" sz="1200" dirty="0"/>
                    </a:p>
                  </a:txBody>
                  <a:tcPr/>
                </a:tc>
                <a:tc>
                  <a:txBody>
                    <a:bodyPr/>
                    <a:lstStyle/>
                    <a:p>
                      <a:r>
                        <a:rPr lang="en-GB" sz="1200" dirty="0"/>
                        <a:t>22  </a:t>
                      </a:r>
                      <a:r>
                        <a:rPr lang="en-GB" sz="1200" kern="1200" dirty="0">
                          <a:solidFill>
                            <a:schemeClr val="tx1"/>
                          </a:solidFill>
                          <a:effectLst/>
                          <a:latin typeface="+mn-lt"/>
                          <a:ea typeface="+mn-ea"/>
                          <a:cs typeface="+mn-cs"/>
                        </a:rPr>
                        <a:t>Group 1 elements can exist as diatomic molecules.</a:t>
                      </a:r>
                      <a:endParaRPr lang="en-GB" sz="1200" dirty="0"/>
                    </a:p>
                  </a:txBody>
                  <a:tcPr/>
                </a:tc>
                <a:tc>
                  <a:txBody>
                    <a:bodyPr/>
                    <a:lstStyle/>
                    <a:p>
                      <a:r>
                        <a:rPr lang="en-GB" sz="1200" dirty="0"/>
                        <a:t>30  </a:t>
                      </a:r>
                      <a:r>
                        <a:rPr lang="en-GB" sz="1200" kern="1200" dirty="0">
                          <a:solidFill>
                            <a:schemeClr val="tx1"/>
                          </a:solidFill>
                          <a:effectLst/>
                          <a:latin typeface="+mn-lt"/>
                          <a:ea typeface="+mn-ea"/>
                          <a:cs typeface="+mn-cs"/>
                        </a:rPr>
                        <a:t>Group 1 elements can react with group 7 elements.</a:t>
                      </a:r>
                      <a:endParaRPr lang="en-GB" sz="1200" dirty="0"/>
                    </a:p>
                  </a:txBody>
                  <a:tcPr/>
                </a:tc>
                <a:extLst>
                  <a:ext uri="{0D108BD9-81ED-4DB2-BD59-A6C34878D82A}">
                    <a16:rowId xmlns:a16="http://schemas.microsoft.com/office/drawing/2014/main" val="2096012952"/>
                  </a:ext>
                </a:extLst>
              </a:tr>
              <a:tr h="513563">
                <a:tc>
                  <a:txBody>
                    <a:bodyPr/>
                    <a:lstStyle/>
                    <a:p>
                      <a:r>
                        <a:rPr lang="en-GB" sz="1200" dirty="0"/>
                        <a:t>7  </a:t>
                      </a:r>
                      <a:r>
                        <a:rPr lang="en-GB" sz="1200" kern="1200" dirty="0">
                          <a:solidFill>
                            <a:schemeClr val="tx1"/>
                          </a:solidFill>
                          <a:effectLst/>
                          <a:latin typeface="+mn-lt"/>
                          <a:ea typeface="+mn-ea"/>
                          <a:cs typeface="+mn-cs"/>
                        </a:rPr>
                        <a:t>Group 0 elements all have a full outer shell.</a:t>
                      </a:r>
                      <a:endParaRPr lang="en-GB" sz="1200" dirty="0"/>
                    </a:p>
                  </a:txBody>
                  <a:tcPr/>
                </a:tc>
                <a:tc>
                  <a:txBody>
                    <a:bodyPr/>
                    <a:lstStyle/>
                    <a:p>
                      <a:r>
                        <a:rPr lang="en-GB" sz="1200" dirty="0"/>
                        <a:t>15  </a:t>
                      </a:r>
                      <a:r>
                        <a:rPr lang="en-GB" sz="1200" kern="1200" dirty="0">
                          <a:solidFill>
                            <a:schemeClr val="tx1"/>
                          </a:solidFill>
                          <a:effectLst/>
                          <a:latin typeface="+mn-lt"/>
                          <a:ea typeface="+mn-ea"/>
                          <a:cs typeface="+mn-cs"/>
                        </a:rPr>
                        <a:t>The scattering experiment gave us evidence for the plum pudding model of the atom.</a:t>
                      </a:r>
                      <a:endParaRPr lang="en-GB" sz="1200" dirty="0"/>
                    </a:p>
                  </a:txBody>
                  <a:tcPr/>
                </a:tc>
                <a:tc>
                  <a:txBody>
                    <a:bodyPr/>
                    <a:lstStyle/>
                    <a:p>
                      <a:r>
                        <a:rPr lang="en-GB" sz="1200" dirty="0"/>
                        <a:t>23  </a:t>
                      </a:r>
                      <a:r>
                        <a:rPr lang="en-GB" sz="1200" kern="1200" dirty="0">
                          <a:solidFill>
                            <a:schemeClr val="tx1"/>
                          </a:solidFill>
                          <a:effectLst/>
                          <a:latin typeface="+mn-lt"/>
                          <a:ea typeface="+mn-ea"/>
                          <a:cs typeface="+mn-cs"/>
                        </a:rPr>
                        <a:t>The plum pudding model contains little negative charges.</a:t>
                      </a:r>
                      <a:endParaRPr lang="en-GB" sz="1200" dirty="0"/>
                    </a:p>
                  </a:txBody>
                  <a:tcPr/>
                </a:tc>
                <a:tc>
                  <a:txBody>
                    <a:bodyPr/>
                    <a:lstStyle/>
                    <a:p>
                      <a:r>
                        <a:rPr lang="en-GB" sz="1200" dirty="0"/>
                        <a:t>31  </a:t>
                      </a:r>
                      <a:r>
                        <a:rPr lang="en-GB" sz="1200" kern="1200" dirty="0">
                          <a:solidFill>
                            <a:schemeClr val="tx1"/>
                          </a:solidFill>
                          <a:effectLst/>
                          <a:latin typeface="+mn-lt"/>
                          <a:ea typeface="+mn-ea"/>
                          <a:cs typeface="+mn-cs"/>
                        </a:rPr>
                        <a:t>Group 1 elements only react with group 7 elements.</a:t>
                      </a:r>
                      <a:endParaRPr lang="en-GB" sz="1200" dirty="0"/>
                    </a:p>
                  </a:txBody>
                  <a:tcPr/>
                </a:tc>
                <a:extLst>
                  <a:ext uri="{0D108BD9-81ED-4DB2-BD59-A6C34878D82A}">
                    <a16:rowId xmlns:a16="http://schemas.microsoft.com/office/drawing/2014/main" val="3693855381"/>
                  </a:ext>
                </a:extLst>
              </a:tr>
              <a:tr h="398690">
                <a:tc>
                  <a:txBody>
                    <a:bodyPr/>
                    <a:lstStyle/>
                    <a:p>
                      <a:r>
                        <a:rPr lang="en-GB" sz="1200" dirty="0"/>
                        <a:t>8  </a:t>
                      </a:r>
                      <a:r>
                        <a:rPr lang="en-GB" sz="1200" kern="1200" dirty="0">
                          <a:solidFill>
                            <a:schemeClr val="tx1"/>
                          </a:solidFill>
                          <a:effectLst/>
                          <a:latin typeface="+mn-lt"/>
                          <a:ea typeface="+mn-ea"/>
                          <a:cs typeface="+mn-cs"/>
                        </a:rPr>
                        <a:t>Group 0 elements all have 8 electrons in their outer shell.</a:t>
                      </a:r>
                      <a:endParaRPr lang="en-GB" sz="1200" dirty="0"/>
                    </a:p>
                  </a:txBody>
                  <a:tcPr/>
                </a:tc>
                <a:tc>
                  <a:txBody>
                    <a:bodyPr/>
                    <a:lstStyle/>
                    <a:p>
                      <a:r>
                        <a:rPr lang="en-GB" sz="1200" dirty="0"/>
                        <a:t>16  </a:t>
                      </a:r>
                      <a:r>
                        <a:rPr lang="en-GB" sz="1200" kern="1200" dirty="0">
                          <a:solidFill>
                            <a:schemeClr val="tx1"/>
                          </a:solidFill>
                          <a:effectLst/>
                          <a:latin typeface="+mn-lt"/>
                          <a:ea typeface="+mn-ea"/>
                          <a:cs typeface="+mn-cs"/>
                        </a:rPr>
                        <a:t>The periodic table is in order of atomic number.</a:t>
                      </a:r>
                      <a:endParaRPr lang="en-GB" sz="1200" dirty="0"/>
                    </a:p>
                  </a:txBody>
                  <a:tcPr/>
                </a:tc>
                <a:tc>
                  <a:txBody>
                    <a:bodyPr/>
                    <a:lstStyle/>
                    <a:p>
                      <a:r>
                        <a:rPr lang="en-GB" sz="1200" dirty="0"/>
                        <a:t>24  </a:t>
                      </a:r>
                      <a:r>
                        <a:rPr lang="en-GB" sz="1200" kern="1200" dirty="0">
                          <a:solidFill>
                            <a:schemeClr val="tx1"/>
                          </a:solidFill>
                          <a:effectLst/>
                          <a:latin typeface="+mn-lt"/>
                          <a:ea typeface="+mn-ea"/>
                          <a:cs typeface="+mn-cs"/>
                        </a:rPr>
                        <a:t>The periodic table has elements in order of the mass number.</a:t>
                      </a:r>
                      <a:endParaRPr lang="en-GB" sz="1200" dirty="0"/>
                    </a:p>
                  </a:txBody>
                  <a:tcPr/>
                </a:tc>
                <a:tc>
                  <a:txBody>
                    <a:bodyPr/>
                    <a:lstStyle/>
                    <a:p>
                      <a:r>
                        <a:rPr lang="en-GB" sz="1200" dirty="0"/>
                        <a:t>32  </a:t>
                      </a:r>
                      <a:r>
                        <a:rPr lang="en-GB" sz="1200" kern="1200" dirty="0">
                          <a:solidFill>
                            <a:schemeClr val="tx1"/>
                          </a:solidFill>
                          <a:effectLst/>
                          <a:latin typeface="+mn-lt"/>
                          <a:ea typeface="+mn-ea"/>
                          <a:cs typeface="+mn-cs"/>
                        </a:rPr>
                        <a:t>Group 1 elements all have 1 electron in their outside shell.</a:t>
                      </a:r>
                      <a:endParaRPr lang="en-GB" sz="1200" dirty="0"/>
                    </a:p>
                  </a:txBody>
                  <a:tcPr/>
                </a:tc>
                <a:extLst>
                  <a:ext uri="{0D108BD9-81ED-4DB2-BD59-A6C34878D82A}">
                    <a16:rowId xmlns:a16="http://schemas.microsoft.com/office/drawing/2014/main" val="793575150"/>
                  </a:ext>
                </a:extLst>
              </a:tr>
            </a:tbl>
          </a:graphicData>
        </a:graphic>
      </p:graphicFrame>
    </p:spTree>
    <p:extLst>
      <p:ext uri="{BB962C8B-B14F-4D97-AF65-F5344CB8AC3E}">
        <p14:creationId xmlns:p14="http://schemas.microsoft.com/office/powerpoint/2010/main" val="2091011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BE8F3-A3C4-4990-A51F-B440C52FA45A}"/>
              </a:ext>
            </a:extLst>
          </p:cNvPr>
          <p:cNvSpPr>
            <a:spLocks noGrp="1"/>
          </p:cNvSpPr>
          <p:nvPr>
            <p:ph type="title"/>
          </p:nvPr>
        </p:nvSpPr>
        <p:spPr/>
        <p:txBody>
          <a:bodyPr>
            <a:normAutofit/>
          </a:bodyPr>
          <a:lstStyle/>
          <a:p>
            <a:r>
              <a:rPr lang="en-GB" dirty="0"/>
              <a:t>Watch this video and create a timeline showing: </a:t>
            </a:r>
          </a:p>
        </p:txBody>
      </p:sp>
      <p:sp>
        <p:nvSpPr>
          <p:cNvPr id="3" name="Content Placeholder 2">
            <a:extLst>
              <a:ext uri="{FF2B5EF4-FFF2-40B4-BE49-F238E27FC236}">
                <a16:creationId xmlns:a16="http://schemas.microsoft.com/office/drawing/2014/main" id="{E56B5CCC-6E7E-4F38-BA8D-9D9D137654D8}"/>
              </a:ext>
            </a:extLst>
          </p:cNvPr>
          <p:cNvSpPr>
            <a:spLocks noGrp="1"/>
          </p:cNvSpPr>
          <p:nvPr>
            <p:ph idx="1"/>
          </p:nvPr>
        </p:nvSpPr>
        <p:spPr>
          <a:xfrm>
            <a:off x="507206" y="2708920"/>
            <a:ext cx="8065294" cy="3050658"/>
          </a:xfrm>
        </p:spPr>
        <p:txBody>
          <a:bodyPr>
            <a:normAutofit lnSpcReduction="10000"/>
          </a:bodyPr>
          <a:lstStyle/>
          <a:p>
            <a:r>
              <a:rPr lang="en-GB" dirty="0">
                <a:hlinkClick r:id="rId2"/>
              </a:rPr>
              <a:t>https://www.youtube.com/watch?v=7MUA_yL5GDo</a:t>
            </a:r>
            <a:endParaRPr lang="en-GB" dirty="0"/>
          </a:p>
          <a:p>
            <a:endParaRPr lang="en-GB" dirty="0"/>
          </a:p>
          <a:p>
            <a:endParaRPr lang="en-GB" dirty="0"/>
          </a:p>
          <a:p>
            <a:r>
              <a:rPr lang="en-GB" dirty="0"/>
              <a:t>All: Who came up with an idea</a:t>
            </a:r>
          </a:p>
          <a:p>
            <a:r>
              <a:rPr lang="en-GB" dirty="0"/>
              <a:t>All: When they came up with it</a:t>
            </a:r>
          </a:p>
          <a:p>
            <a:r>
              <a:rPr lang="en-GB" dirty="0"/>
              <a:t>Silver and Gold: What the idea was </a:t>
            </a:r>
          </a:p>
          <a:p>
            <a:r>
              <a:rPr lang="en-GB" dirty="0"/>
              <a:t>Gold: How did they find it out?</a:t>
            </a:r>
          </a:p>
        </p:txBody>
      </p:sp>
    </p:spTree>
    <p:extLst>
      <p:ext uri="{BB962C8B-B14F-4D97-AF65-F5344CB8AC3E}">
        <p14:creationId xmlns:p14="http://schemas.microsoft.com/office/powerpoint/2010/main" val="2168700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C7699994-F930-4BD1-804C-3E97736C34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F05E3040-CB0E-4155-9346-CDC0387592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480060"/>
            <a:ext cx="8428482" cy="5897880"/>
          </a:xfrm>
          <a:prstGeom prst="rect">
            <a:avLst/>
          </a:prstGeom>
          <a:solidFill>
            <a:srgbClr val="FFFFFF"/>
          </a:solidFill>
          <a:ln w="31750" cap="sq">
            <a:solidFill>
              <a:srgbClr val="FF4B8B"/>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98" name="Picture 2" descr="See the source image">
            <a:extLst>
              <a:ext uri="{FF2B5EF4-FFF2-40B4-BE49-F238E27FC236}">
                <a16:creationId xmlns:a16="http://schemas.microsoft.com/office/drawing/2014/main" id="{E7D4F7A8-5187-49A2-803C-7624DA3886C2}"/>
              </a:ext>
            </a:extLst>
          </p:cNvPr>
          <p:cNvPicPr>
            <a:picLocks noGrp="1" noChangeAspect="1" noChangeArrowheads="1"/>
          </p:cNvPicPr>
          <p:nvPr>
            <p:ph idx="1"/>
          </p:nvPr>
        </p:nvPicPr>
        <p:blipFill rotWithShape="1">
          <a:blip r:embed="rId3">
            <a:extLst>
              <a:ext uri="{28A0092B-C50C-407E-A947-70E740481C1C}">
                <a14:useLocalDpi xmlns:a14="http://schemas.microsoft.com/office/drawing/2010/main" val="0"/>
              </a:ext>
            </a:extLst>
          </a:blip>
          <a:srcRect t="2977" b="5898"/>
          <a:stretch/>
        </p:blipFill>
        <p:spPr bwMode="auto">
          <a:xfrm>
            <a:off x="482600" y="643467"/>
            <a:ext cx="8193856" cy="55813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9295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B7B2B-5A05-462F-BC28-98FABC33D84C}"/>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9D7583FC-FD2B-471C-BE70-B5B0BEF5DCF1}"/>
              </a:ext>
            </a:extLst>
          </p:cNvPr>
          <p:cNvSpPr>
            <a:spLocks noGrp="1"/>
          </p:cNvSpPr>
          <p:nvPr>
            <p:ph idx="1"/>
          </p:nvPr>
        </p:nvSpPr>
        <p:spPr>
          <a:xfrm>
            <a:off x="507206" y="1993393"/>
            <a:ext cx="8065294" cy="4365074"/>
          </a:xfrm>
        </p:spPr>
        <p:txBody>
          <a:bodyPr>
            <a:normAutofit/>
          </a:bodyPr>
          <a:lstStyle/>
          <a:p>
            <a:pPr marL="0" indent="0">
              <a:buNone/>
            </a:pPr>
            <a:r>
              <a:rPr lang="en-GB" dirty="0"/>
              <a:t>Back in the 1890’s J.J. Thomson, like other scientists, knew that atoms were neutral.  He discovered that negatively charged electrons existed and he thought the atom had loads of positively charged protons to balance the same number of electrons.  He thought the atom of an element resembled a plum pudding!</a:t>
            </a:r>
          </a:p>
          <a:p>
            <a:pPr marL="0" indent="0">
              <a:buNone/>
            </a:pPr>
            <a:r>
              <a:rPr lang="en-GB" dirty="0"/>
              <a:t>Rutherford, Geiger and Marsden explored the atom further.  Rutherford designed the experiment and Geiger and Marsden, who were his assistants, carried it out.</a:t>
            </a:r>
          </a:p>
          <a:p>
            <a:pPr marL="0" indent="0">
              <a:buNone/>
            </a:pPr>
            <a:r>
              <a:rPr lang="en-GB" dirty="0"/>
              <a:t>They fired alpha particles at a thin sheet of gold leaf and watched what happened to the particles.</a:t>
            </a:r>
          </a:p>
          <a:p>
            <a:pPr marL="0" indent="0">
              <a:buNone/>
            </a:pPr>
            <a:endParaRPr lang="en-GB" dirty="0"/>
          </a:p>
        </p:txBody>
      </p:sp>
    </p:spTree>
    <p:extLst>
      <p:ext uri="{BB962C8B-B14F-4D97-AF65-F5344CB8AC3E}">
        <p14:creationId xmlns:p14="http://schemas.microsoft.com/office/powerpoint/2010/main" val="18378718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5A4A4-3B7C-468E-80E3-0A7BE0D4D09C}"/>
              </a:ext>
            </a:extLst>
          </p:cNvPr>
          <p:cNvSpPr>
            <a:spLocks noGrp="1"/>
          </p:cNvSpPr>
          <p:nvPr>
            <p:ph type="title"/>
          </p:nvPr>
        </p:nvSpPr>
        <p:spPr>
          <a:xfrm>
            <a:off x="492919" y="499533"/>
            <a:ext cx="8079581" cy="881932"/>
          </a:xfrm>
        </p:spPr>
        <p:txBody>
          <a:bodyPr>
            <a:noAutofit/>
          </a:bodyPr>
          <a:lstStyle/>
          <a:p>
            <a:r>
              <a:rPr lang="en-US" sz="2400" dirty="0">
                <a:solidFill>
                  <a:schemeClr val="tx1"/>
                </a:solidFill>
                <a:effectLst/>
                <a:latin typeface="Trebuchet MS" panose="020B0603020202020204" pitchFamily="34" charset="0"/>
                <a:ea typeface="Cambria" panose="02040503050406030204" pitchFamily="18" charset="0"/>
                <a:cs typeface="Times New Roman" panose="02020603050405020304" pitchFamily="18" charset="0"/>
              </a:rPr>
              <a:t>This is a diagram of the equipment Geiger and Marsden used to conduct their experiment.  Draw and label the diagram using the following:</a:t>
            </a:r>
            <a:endParaRPr lang="en-GB" sz="2400" dirty="0">
              <a:solidFill>
                <a:schemeClr val="tx1"/>
              </a:solidFill>
            </a:endParaRPr>
          </a:p>
        </p:txBody>
      </p:sp>
      <p:sp>
        <p:nvSpPr>
          <p:cNvPr id="3" name="Content Placeholder 2">
            <a:extLst>
              <a:ext uri="{FF2B5EF4-FFF2-40B4-BE49-F238E27FC236}">
                <a16:creationId xmlns:a16="http://schemas.microsoft.com/office/drawing/2014/main" id="{A40A8594-86A6-4522-81E6-336E6E736E40}"/>
              </a:ext>
            </a:extLst>
          </p:cNvPr>
          <p:cNvSpPr>
            <a:spLocks noGrp="1"/>
          </p:cNvSpPr>
          <p:nvPr>
            <p:ph idx="1"/>
          </p:nvPr>
        </p:nvSpPr>
        <p:spPr/>
        <p:txBody>
          <a:bodyPr/>
          <a:lstStyle/>
          <a:p>
            <a:pPr marL="0" indent="0">
              <a:buNone/>
            </a:pPr>
            <a:endParaRPr lang="en-GB" dirty="0"/>
          </a:p>
        </p:txBody>
      </p:sp>
      <p:graphicFrame>
        <p:nvGraphicFramePr>
          <p:cNvPr id="7" name="Table 6">
            <a:extLst>
              <a:ext uri="{FF2B5EF4-FFF2-40B4-BE49-F238E27FC236}">
                <a16:creationId xmlns:a16="http://schemas.microsoft.com/office/drawing/2014/main" id="{D6989D9B-3086-4EAF-92D8-73E30BF8EF87}"/>
              </a:ext>
            </a:extLst>
          </p:cNvPr>
          <p:cNvGraphicFramePr>
            <a:graphicFrameLocks noGrp="1"/>
          </p:cNvGraphicFramePr>
          <p:nvPr>
            <p:extLst>
              <p:ext uri="{D42A27DB-BD31-4B8C-83A1-F6EECF244321}">
                <p14:modId xmlns:p14="http://schemas.microsoft.com/office/powerpoint/2010/main" val="147682794"/>
              </p:ext>
            </p:extLst>
          </p:nvPr>
        </p:nvGraphicFramePr>
        <p:xfrm>
          <a:off x="507206" y="1936725"/>
          <a:ext cx="7895506" cy="881932"/>
        </p:xfrm>
        <a:graphic>
          <a:graphicData uri="http://schemas.openxmlformats.org/drawingml/2006/table">
            <a:tbl>
              <a:tblPr firstRow="1" firstCol="1" bandRow="1"/>
              <a:tblGrid>
                <a:gridCol w="3091755">
                  <a:extLst>
                    <a:ext uri="{9D8B030D-6E8A-4147-A177-3AD203B41FA5}">
                      <a16:colId xmlns:a16="http://schemas.microsoft.com/office/drawing/2014/main" val="3250144125"/>
                    </a:ext>
                  </a:extLst>
                </a:gridCol>
                <a:gridCol w="427999">
                  <a:extLst>
                    <a:ext uri="{9D8B030D-6E8A-4147-A177-3AD203B41FA5}">
                      <a16:colId xmlns:a16="http://schemas.microsoft.com/office/drawing/2014/main" val="3628236143"/>
                    </a:ext>
                  </a:extLst>
                </a:gridCol>
                <a:gridCol w="427999">
                  <a:extLst>
                    <a:ext uri="{9D8B030D-6E8A-4147-A177-3AD203B41FA5}">
                      <a16:colId xmlns:a16="http://schemas.microsoft.com/office/drawing/2014/main" val="1277659733"/>
                    </a:ext>
                  </a:extLst>
                </a:gridCol>
                <a:gridCol w="427999">
                  <a:extLst>
                    <a:ext uri="{9D8B030D-6E8A-4147-A177-3AD203B41FA5}">
                      <a16:colId xmlns:a16="http://schemas.microsoft.com/office/drawing/2014/main" val="2708139015"/>
                    </a:ext>
                  </a:extLst>
                </a:gridCol>
                <a:gridCol w="427999">
                  <a:extLst>
                    <a:ext uri="{9D8B030D-6E8A-4147-A177-3AD203B41FA5}">
                      <a16:colId xmlns:a16="http://schemas.microsoft.com/office/drawing/2014/main" val="4042954777"/>
                    </a:ext>
                  </a:extLst>
                </a:gridCol>
                <a:gridCol w="3091755">
                  <a:extLst>
                    <a:ext uri="{9D8B030D-6E8A-4147-A177-3AD203B41FA5}">
                      <a16:colId xmlns:a16="http://schemas.microsoft.com/office/drawing/2014/main" val="3455515892"/>
                    </a:ext>
                  </a:extLst>
                </a:gridCol>
              </a:tblGrid>
              <a:tr h="442110">
                <a:tc>
                  <a:txBody>
                    <a:bodyPr/>
                    <a:lstStyle/>
                    <a:p>
                      <a:pPr algn="ctr">
                        <a:spcAft>
                          <a:spcPts val="0"/>
                        </a:spcAft>
                      </a:pPr>
                      <a:r>
                        <a:rPr lang="en-US" sz="1200">
                          <a:effectLst/>
                          <a:latin typeface="Trebuchet MS" panose="020B0603020202020204" pitchFamily="34" charset="0"/>
                          <a:ea typeface="Cambria" panose="02040503050406030204" pitchFamily="18" charset="0"/>
                          <a:cs typeface="Times New Roman" panose="02020603050405020304" pitchFamily="18" charset="0"/>
                        </a:rPr>
                        <a:t>movable microscope</a:t>
                      </a:r>
                      <a:endParaRPr lang="en-GB" sz="12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lnL w="19050" cap="flat" cmpd="sng" algn="ctr">
                      <a:solidFill>
                        <a:srgbClr val="FFC000"/>
                      </a:solidFill>
                      <a:prstDash val="solid"/>
                      <a:round/>
                      <a:headEnd type="none" w="med" len="med"/>
                      <a:tailEnd type="none" w="med" len="med"/>
                    </a:lnL>
                    <a:lnR>
                      <a:noFill/>
                    </a:lnR>
                    <a:lnT w="19050" cap="flat" cmpd="sng" algn="ctr">
                      <a:solidFill>
                        <a:srgbClr val="FFC000"/>
                      </a:solidFill>
                      <a:prstDash val="solid"/>
                      <a:round/>
                      <a:headEnd type="none" w="med" len="med"/>
                      <a:tailEnd type="none" w="med" len="med"/>
                    </a:lnT>
                    <a:lnB>
                      <a:noFill/>
                    </a:lnB>
                    <a:solidFill>
                      <a:srgbClr val="FDE9D9"/>
                    </a:solidFill>
                  </a:tcPr>
                </a:tc>
                <a:tc gridSpan="2">
                  <a:txBody>
                    <a:bodyPr/>
                    <a:lstStyle/>
                    <a:p>
                      <a:pPr algn="ctr">
                        <a:spcAft>
                          <a:spcPts val="0"/>
                        </a:spcAft>
                      </a:pPr>
                      <a:r>
                        <a:rPr lang="en-US" sz="1200">
                          <a:solidFill>
                            <a:srgbClr val="000000"/>
                          </a:solidFill>
                          <a:effectLst/>
                          <a:latin typeface="Trebuchet MS" panose="020B0603020202020204" pitchFamily="34" charset="0"/>
                          <a:ea typeface="Cambria" panose="02040503050406030204" pitchFamily="18" charset="0"/>
                          <a:cs typeface="Times New Roman" panose="02020603050405020304" pitchFamily="18" charset="0"/>
                        </a:rPr>
                        <a:t>lead</a:t>
                      </a:r>
                      <a:endParaRPr lang="en-GB" sz="12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lnL>
                      <a:noFill/>
                    </a:lnL>
                    <a:lnR>
                      <a:noFill/>
                    </a:lnR>
                    <a:lnT w="19050" cap="flat" cmpd="sng" algn="ctr">
                      <a:solidFill>
                        <a:srgbClr val="FFC000"/>
                      </a:solidFill>
                      <a:prstDash val="solid"/>
                      <a:round/>
                      <a:headEnd type="none" w="med" len="med"/>
                      <a:tailEnd type="none" w="med" len="med"/>
                    </a:lnT>
                    <a:lnB>
                      <a:noFill/>
                    </a:lnB>
                    <a:solidFill>
                      <a:srgbClr val="FDE9D9"/>
                    </a:solidFill>
                  </a:tcPr>
                </a:tc>
                <a:tc hMerge="1">
                  <a:txBody>
                    <a:bodyPr/>
                    <a:lstStyle/>
                    <a:p>
                      <a:endParaRPr lang="en-GB"/>
                    </a:p>
                  </a:txBody>
                  <a:tcPr/>
                </a:tc>
                <a:tc gridSpan="2">
                  <a:txBody>
                    <a:bodyPr/>
                    <a:lstStyle/>
                    <a:p>
                      <a:pPr algn="ctr">
                        <a:spcAft>
                          <a:spcPts val="0"/>
                        </a:spcAft>
                      </a:pPr>
                      <a:r>
                        <a:rPr lang="en-US" sz="1200">
                          <a:solidFill>
                            <a:srgbClr val="000000"/>
                          </a:solidFill>
                          <a:effectLst/>
                          <a:latin typeface="Trebuchet MS" panose="020B0603020202020204" pitchFamily="34" charset="0"/>
                          <a:ea typeface="Cambria" panose="02040503050406030204" pitchFamily="18" charset="0"/>
                          <a:cs typeface="Times New Roman" panose="02020603050405020304" pitchFamily="18" charset="0"/>
                        </a:rPr>
                        <a:t>thin gold leaf</a:t>
                      </a:r>
                      <a:endParaRPr lang="en-GB" sz="12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lnL>
                      <a:noFill/>
                    </a:lnL>
                    <a:lnR>
                      <a:noFill/>
                    </a:lnR>
                    <a:lnT w="19050" cap="flat" cmpd="sng" algn="ctr">
                      <a:solidFill>
                        <a:srgbClr val="FFC000"/>
                      </a:solidFill>
                      <a:prstDash val="solid"/>
                      <a:round/>
                      <a:headEnd type="none" w="med" len="med"/>
                      <a:tailEnd type="none" w="med" len="med"/>
                    </a:lnT>
                    <a:lnB>
                      <a:noFill/>
                    </a:lnB>
                    <a:solidFill>
                      <a:srgbClr val="FDE9D9"/>
                    </a:solidFill>
                  </a:tcPr>
                </a:tc>
                <a:tc hMerge="1">
                  <a:txBody>
                    <a:bodyPr/>
                    <a:lstStyle/>
                    <a:p>
                      <a:endParaRPr lang="en-GB"/>
                    </a:p>
                  </a:txBody>
                  <a:tcPr/>
                </a:tc>
                <a:tc>
                  <a:txBody>
                    <a:bodyPr/>
                    <a:lstStyle/>
                    <a:p>
                      <a:pPr algn="ctr">
                        <a:spcAft>
                          <a:spcPts val="0"/>
                        </a:spcAft>
                      </a:pPr>
                      <a:r>
                        <a:rPr lang="en-US" sz="1200" dirty="0">
                          <a:solidFill>
                            <a:srgbClr val="000000"/>
                          </a:solidFill>
                          <a:effectLst/>
                          <a:latin typeface="Trebuchet MS" panose="020B0603020202020204" pitchFamily="34" charset="0"/>
                          <a:ea typeface="Cambria" panose="02040503050406030204" pitchFamily="18" charset="0"/>
                          <a:cs typeface="Times New Roman" panose="02020603050405020304" pitchFamily="18" charset="0"/>
                        </a:rPr>
                        <a:t>detector screen</a:t>
                      </a:r>
                      <a:endParaRPr lang="en-GB" sz="12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lnL>
                      <a:noFill/>
                    </a:lnL>
                    <a:lnR w="19050" cap="flat" cmpd="sng" algn="ctr">
                      <a:solidFill>
                        <a:srgbClr val="FFC000"/>
                      </a:solidFill>
                      <a:prstDash val="solid"/>
                      <a:round/>
                      <a:headEnd type="none" w="med" len="med"/>
                      <a:tailEnd type="none" w="med" len="med"/>
                    </a:lnR>
                    <a:lnT w="19050" cap="flat" cmpd="sng" algn="ctr">
                      <a:solidFill>
                        <a:srgbClr val="FFC000"/>
                      </a:solidFill>
                      <a:prstDash val="solid"/>
                      <a:round/>
                      <a:headEnd type="none" w="med" len="med"/>
                      <a:tailEnd type="none" w="med" len="med"/>
                    </a:lnT>
                    <a:lnB>
                      <a:noFill/>
                    </a:lnB>
                    <a:solidFill>
                      <a:srgbClr val="FDE9D9"/>
                    </a:solidFill>
                  </a:tcPr>
                </a:tc>
                <a:extLst>
                  <a:ext uri="{0D108BD9-81ED-4DB2-BD59-A6C34878D82A}">
                    <a16:rowId xmlns:a16="http://schemas.microsoft.com/office/drawing/2014/main" val="2509349832"/>
                  </a:ext>
                </a:extLst>
              </a:tr>
              <a:tr h="439822">
                <a:tc gridSpan="2">
                  <a:txBody>
                    <a:bodyPr/>
                    <a:lstStyle/>
                    <a:p>
                      <a:pPr algn="ctr">
                        <a:spcAft>
                          <a:spcPts val="0"/>
                        </a:spcAft>
                      </a:pPr>
                      <a:r>
                        <a:rPr lang="en-US" sz="1200">
                          <a:solidFill>
                            <a:srgbClr val="000000"/>
                          </a:solidFill>
                          <a:effectLst/>
                          <a:latin typeface="Trebuchet MS" panose="020B0603020202020204" pitchFamily="34" charset="0"/>
                          <a:ea typeface="Cambria" panose="02040503050406030204" pitchFamily="18" charset="0"/>
                          <a:cs typeface="Times New Roman" panose="02020603050405020304" pitchFamily="18" charset="0"/>
                        </a:rPr>
                        <a:t>alpha particle source</a:t>
                      </a:r>
                      <a:endParaRPr lang="en-GB" sz="12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lnL w="19050" cap="flat" cmpd="sng" algn="ctr">
                      <a:solidFill>
                        <a:srgbClr val="FFC000"/>
                      </a:solidFill>
                      <a:prstDash val="solid"/>
                      <a:round/>
                      <a:headEnd type="none" w="med" len="med"/>
                      <a:tailEnd type="none" w="med" len="med"/>
                    </a:lnL>
                    <a:lnR>
                      <a:noFill/>
                    </a:lnR>
                    <a:lnT>
                      <a:noFill/>
                    </a:lnT>
                    <a:lnB w="19050" cap="flat" cmpd="sng" algn="ctr">
                      <a:solidFill>
                        <a:srgbClr val="FFC000"/>
                      </a:solidFill>
                      <a:prstDash val="solid"/>
                      <a:round/>
                      <a:headEnd type="none" w="med" len="med"/>
                      <a:tailEnd type="none" w="med" len="med"/>
                    </a:lnB>
                    <a:solidFill>
                      <a:srgbClr val="FDE9D9"/>
                    </a:solidFill>
                  </a:tcPr>
                </a:tc>
                <a:tc hMerge="1">
                  <a:txBody>
                    <a:bodyPr/>
                    <a:lstStyle/>
                    <a:p>
                      <a:endParaRPr lang="en-GB"/>
                    </a:p>
                  </a:txBody>
                  <a:tcPr/>
                </a:tc>
                <a:tc gridSpan="2">
                  <a:txBody>
                    <a:bodyPr/>
                    <a:lstStyle/>
                    <a:p>
                      <a:pPr algn="ctr">
                        <a:spcAft>
                          <a:spcPts val="0"/>
                        </a:spcAft>
                      </a:pPr>
                      <a:r>
                        <a:rPr lang="en-US" sz="1200">
                          <a:solidFill>
                            <a:srgbClr val="000000"/>
                          </a:solidFill>
                          <a:effectLst/>
                          <a:latin typeface="Trebuchet MS" panose="020B0603020202020204" pitchFamily="34" charset="0"/>
                          <a:ea typeface="Cambria" panose="02040503050406030204" pitchFamily="18" charset="0"/>
                          <a:cs typeface="Times New Roman" panose="02020603050405020304" pitchFamily="18" charset="0"/>
                        </a:rPr>
                        <a:t>alpha beam</a:t>
                      </a:r>
                      <a:endParaRPr lang="en-GB" sz="12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lnL>
                      <a:noFill/>
                    </a:lnL>
                    <a:lnR>
                      <a:noFill/>
                    </a:lnR>
                    <a:lnT>
                      <a:noFill/>
                    </a:lnT>
                    <a:lnB w="19050" cap="flat" cmpd="sng" algn="ctr">
                      <a:solidFill>
                        <a:srgbClr val="FFC000"/>
                      </a:solidFill>
                      <a:prstDash val="solid"/>
                      <a:round/>
                      <a:headEnd type="none" w="med" len="med"/>
                      <a:tailEnd type="none" w="med" len="med"/>
                    </a:lnB>
                    <a:solidFill>
                      <a:srgbClr val="FDE9D9"/>
                    </a:solidFill>
                  </a:tcPr>
                </a:tc>
                <a:tc hMerge="1">
                  <a:txBody>
                    <a:bodyPr/>
                    <a:lstStyle/>
                    <a:p>
                      <a:endParaRPr lang="en-GB"/>
                    </a:p>
                  </a:txBody>
                  <a:tcPr/>
                </a:tc>
                <a:tc gridSpan="2">
                  <a:txBody>
                    <a:bodyPr/>
                    <a:lstStyle/>
                    <a:p>
                      <a:pPr algn="ctr">
                        <a:spcAft>
                          <a:spcPts val="0"/>
                        </a:spcAft>
                      </a:pPr>
                      <a:r>
                        <a:rPr lang="en-US" sz="1200" dirty="0">
                          <a:solidFill>
                            <a:srgbClr val="000000"/>
                          </a:solidFill>
                          <a:effectLst/>
                          <a:latin typeface="Trebuchet MS" panose="020B0603020202020204" pitchFamily="34" charset="0"/>
                          <a:ea typeface="Cambria" panose="02040503050406030204" pitchFamily="18" charset="0"/>
                          <a:cs typeface="Times New Roman" panose="02020603050405020304" pitchFamily="18" charset="0"/>
                        </a:rPr>
                        <a:t>direction that particles went</a:t>
                      </a:r>
                      <a:endParaRPr lang="en-GB" sz="12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lnL>
                      <a:noFill/>
                    </a:lnL>
                    <a:lnR w="19050" cap="flat" cmpd="sng" algn="ctr">
                      <a:solidFill>
                        <a:srgbClr val="FFC000"/>
                      </a:solidFill>
                      <a:prstDash val="solid"/>
                      <a:round/>
                      <a:headEnd type="none" w="med" len="med"/>
                      <a:tailEnd type="none" w="med" len="med"/>
                    </a:lnR>
                    <a:lnT>
                      <a:noFill/>
                    </a:lnT>
                    <a:lnB w="19050" cap="flat" cmpd="sng" algn="ctr">
                      <a:solidFill>
                        <a:srgbClr val="FFC000"/>
                      </a:solidFill>
                      <a:prstDash val="solid"/>
                      <a:round/>
                      <a:headEnd type="none" w="med" len="med"/>
                      <a:tailEnd type="none" w="med" len="med"/>
                    </a:lnB>
                    <a:solidFill>
                      <a:srgbClr val="FDE9D9"/>
                    </a:solidFill>
                  </a:tcPr>
                </a:tc>
                <a:tc hMerge="1">
                  <a:txBody>
                    <a:bodyPr/>
                    <a:lstStyle/>
                    <a:p>
                      <a:endParaRPr lang="en-GB"/>
                    </a:p>
                  </a:txBody>
                  <a:tcPr/>
                </a:tc>
                <a:extLst>
                  <a:ext uri="{0D108BD9-81ED-4DB2-BD59-A6C34878D82A}">
                    <a16:rowId xmlns:a16="http://schemas.microsoft.com/office/drawing/2014/main" val="3399866039"/>
                  </a:ext>
                </a:extLst>
              </a:tr>
            </a:tbl>
          </a:graphicData>
        </a:graphic>
      </p:graphicFrame>
      <p:pic>
        <p:nvPicPr>
          <p:cNvPr id="8" name="Picture 7">
            <a:extLst>
              <a:ext uri="{FF2B5EF4-FFF2-40B4-BE49-F238E27FC236}">
                <a16:creationId xmlns:a16="http://schemas.microsoft.com/office/drawing/2014/main" id="{0F37CDEE-E6AD-41E9-8CA7-0E3E23FDB4B7}"/>
              </a:ext>
            </a:extLst>
          </p:cNvPr>
          <p:cNvPicPr>
            <a:picLocks noChangeAspect="1"/>
          </p:cNvPicPr>
          <p:nvPr/>
        </p:nvPicPr>
        <p:blipFill>
          <a:blip r:embed="rId2"/>
          <a:stretch>
            <a:fillRect/>
          </a:stretch>
        </p:blipFill>
        <p:spPr>
          <a:xfrm>
            <a:off x="2555776" y="3068960"/>
            <a:ext cx="4657143" cy="3476190"/>
          </a:xfrm>
          <a:prstGeom prst="rect">
            <a:avLst/>
          </a:prstGeom>
        </p:spPr>
      </p:pic>
    </p:spTree>
    <p:extLst>
      <p:ext uri="{BB962C8B-B14F-4D97-AF65-F5344CB8AC3E}">
        <p14:creationId xmlns:p14="http://schemas.microsoft.com/office/powerpoint/2010/main" val="41988742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D2749-5B16-4B41-94C5-E7114849F0AC}"/>
              </a:ext>
            </a:extLst>
          </p:cNvPr>
          <p:cNvSpPr>
            <a:spLocks noGrp="1"/>
          </p:cNvSpPr>
          <p:nvPr>
            <p:ph type="title"/>
          </p:nvPr>
        </p:nvSpPr>
        <p:spPr>
          <a:xfrm>
            <a:off x="492919" y="499533"/>
            <a:ext cx="8079581" cy="913243"/>
          </a:xfrm>
        </p:spPr>
        <p:txBody>
          <a:bodyPr/>
          <a:lstStyle/>
          <a:p>
            <a:r>
              <a:rPr lang="en-GB" dirty="0"/>
              <a:t>Check how you did and self-assess</a:t>
            </a:r>
          </a:p>
        </p:txBody>
      </p:sp>
      <p:pic>
        <p:nvPicPr>
          <p:cNvPr id="5" name="Content Placeholder 4">
            <a:extLst>
              <a:ext uri="{FF2B5EF4-FFF2-40B4-BE49-F238E27FC236}">
                <a16:creationId xmlns:a16="http://schemas.microsoft.com/office/drawing/2014/main" id="{6D9BA01A-2BF9-4092-8F92-15C79378DC74}"/>
              </a:ext>
            </a:extLst>
          </p:cNvPr>
          <p:cNvPicPr>
            <a:picLocks noGrp="1" noChangeAspect="1"/>
          </p:cNvPicPr>
          <p:nvPr>
            <p:ph idx="1"/>
          </p:nvPr>
        </p:nvPicPr>
        <p:blipFill rotWithShape="1">
          <a:blip r:embed="rId3"/>
          <a:srcRect l="25758" t="31525" r="26937" b="17906"/>
          <a:stretch/>
        </p:blipFill>
        <p:spPr>
          <a:xfrm>
            <a:off x="287524" y="1916832"/>
            <a:ext cx="8568952" cy="4583358"/>
          </a:xfrm>
        </p:spPr>
      </p:pic>
    </p:spTree>
    <p:extLst>
      <p:ext uri="{BB962C8B-B14F-4D97-AF65-F5344CB8AC3E}">
        <p14:creationId xmlns:p14="http://schemas.microsoft.com/office/powerpoint/2010/main" val="2152417400"/>
      </p:ext>
    </p:extLst>
  </p:cSld>
  <p:clrMapOvr>
    <a:masterClrMapping/>
  </p:clrMapOvr>
</p:sld>
</file>

<file path=ppt/theme/theme1.xml><?xml version="1.0" encoding="utf-8"?>
<a:theme xmlns:a="http://schemas.openxmlformats.org/drawingml/2006/main" name="Metropolitan">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Metropolitan">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ppt/theme/theme2.xml><?xml version="1.0" encoding="utf-8"?>
<a:theme xmlns:a="http://schemas.openxmlformats.org/drawingml/2006/main" name="1_master">
  <a:themeElements>
    <a:clrScheme name="1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master">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altLang="en-US" sz="2400" b="0" i="0" u="none" strike="noStrike" cap="none" normalizeH="0" baseline="0" smtClean="0">
            <a:ln>
              <a:noFill/>
            </a:ln>
            <a:solidFill>
              <a:srgbClr val="00FFFF"/>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altLang="en-US" sz="2400" b="0" i="0" u="none" strike="noStrike" cap="none" normalizeH="0" baseline="0" smtClean="0">
            <a:ln>
              <a:noFill/>
            </a:ln>
            <a:solidFill>
              <a:srgbClr val="00FFFF"/>
            </a:solidFill>
            <a:effectLst/>
            <a:latin typeface="Arial" panose="020B0604020202020204" pitchFamily="34" charset="0"/>
          </a:defRPr>
        </a:defPPr>
      </a:lstStyle>
    </a:lnDef>
  </a:objectDefaults>
  <a:extraClrSchemeLst>
    <a:extraClrScheme>
      <a:clrScheme name="1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757</Words>
  <Application>Microsoft Office PowerPoint</Application>
  <PresentationFormat>On-screen Show (4:3)</PresentationFormat>
  <Paragraphs>77</Paragraphs>
  <Slides>11</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11</vt:i4>
      </vt:variant>
    </vt:vector>
  </HeadingPairs>
  <TitlesOfParts>
    <vt:vector size="18" baseType="lpstr">
      <vt:lpstr>Arial</vt:lpstr>
      <vt:lpstr>Calibri</vt:lpstr>
      <vt:lpstr>Calibri Light</vt:lpstr>
      <vt:lpstr>Cambria</vt:lpstr>
      <vt:lpstr>Trebuchet MS</vt:lpstr>
      <vt:lpstr>Metropolitan</vt:lpstr>
      <vt:lpstr>1_master</vt:lpstr>
      <vt:lpstr>PowerPoint Presentation</vt:lpstr>
      <vt:lpstr>PowerPoint Presentation</vt:lpstr>
      <vt:lpstr>The Atom  Learning Objective: To understand the use of Scientific modelling to explore theories</vt:lpstr>
      <vt:lpstr>FAIL Task: True or False </vt:lpstr>
      <vt:lpstr>Watch this video and create a timeline showing: </vt:lpstr>
      <vt:lpstr>PowerPoint Presentation</vt:lpstr>
      <vt:lpstr>PowerPoint Presentation</vt:lpstr>
      <vt:lpstr>This is a diagram of the equipment Geiger and Marsden used to conduct their experiment.  Draw and label the diagram using the following:</vt:lpstr>
      <vt:lpstr>Check how you did and self-assess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Ria Vickers</dc:creator>
  <cp:lastModifiedBy>Ria Vickers</cp:lastModifiedBy>
  <cp:revision>6</cp:revision>
  <dcterms:created xsi:type="dcterms:W3CDTF">2020-09-03T20:31:09Z</dcterms:created>
  <dcterms:modified xsi:type="dcterms:W3CDTF">2020-09-22T09:52:18Z</dcterms:modified>
</cp:coreProperties>
</file>