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32" r:id="rId2"/>
    <p:sldId id="330" r:id="rId3"/>
    <p:sldId id="325" r:id="rId4"/>
    <p:sldId id="308" r:id="rId5"/>
    <p:sldId id="324" r:id="rId6"/>
    <p:sldId id="323" r:id="rId7"/>
    <p:sldId id="321" r:id="rId8"/>
    <p:sldId id="326" r:id="rId9"/>
    <p:sldId id="310" r:id="rId10"/>
    <p:sldId id="327" r:id="rId11"/>
    <p:sldId id="322" r:id="rId12"/>
    <p:sldId id="294" r:id="rId13"/>
    <p:sldId id="289" r:id="rId14"/>
    <p:sldId id="328" r:id="rId15"/>
    <p:sldId id="267" r:id="rId1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69" autoAdjust="0"/>
    <p:restoredTop sz="94660"/>
  </p:normalViewPr>
  <p:slideViewPr>
    <p:cSldViewPr snapToGrid="0">
      <p:cViewPr varScale="1">
        <p:scale>
          <a:sx n="73" d="100"/>
          <a:sy n="73" d="100"/>
        </p:scale>
        <p:origin x="62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67CDBB0-2849-4A8F-A3BC-A91832E05087}" type="datetimeFigureOut">
              <a:rPr lang="en-GB" smtClean="0"/>
              <a:t>22/09/2020</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BECE029D-5B55-48B2-8E89-3B6E93C10624}" type="slidenum">
              <a:rPr lang="en-GB" smtClean="0"/>
              <a:t>‹#›</a:t>
            </a:fld>
            <a:endParaRPr lang="en-GB"/>
          </a:p>
        </p:txBody>
      </p:sp>
    </p:spTree>
    <p:extLst>
      <p:ext uri="{BB962C8B-B14F-4D97-AF65-F5344CB8AC3E}">
        <p14:creationId xmlns:p14="http://schemas.microsoft.com/office/powerpoint/2010/main" val="54756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7CEAF3-2882-5C4E-8D28-BB8D71F99425}" type="slidenum">
              <a:rPr lang="en-GB"/>
              <a:pPr/>
              <a:t>3</a:t>
            </a:fld>
            <a:endParaRPr lang="en-GB"/>
          </a:p>
        </p:txBody>
      </p:sp>
      <p:sp>
        <p:nvSpPr>
          <p:cNvPr id="6146" name="Rectangle 7"/>
          <p:cNvSpPr txBox="1">
            <a:spLocks noGrp="1" noChangeArrowheads="1"/>
          </p:cNvSpPr>
          <p:nvPr/>
        </p:nvSpPr>
        <p:spPr bwMode="auto">
          <a:xfrm>
            <a:off x="3856737" y="9442154"/>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fld id="{4E5118E3-C160-8242-825C-4A7031FDFC0E}" type="slidenum">
              <a:rPr lang="en-GB" sz="1200"/>
              <a:pPr algn="r"/>
              <a:t>3</a:t>
            </a:fld>
            <a:endParaRPr lang="en-GB" sz="1200"/>
          </a:p>
        </p:txBody>
      </p:sp>
      <p:sp>
        <p:nvSpPr>
          <p:cNvPr id="6147"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8"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318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Why would Stalin want them? Buffer against Germany, gives USSR more power.</a:t>
            </a:r>
          </a:p>
          <a:p>
            <a:pPr marL="228600" indent="-228600">
              <a:buAutoNum type="arabicPeriod"/>
            </a:pPr>
            <a:r>
              <a:rPr lang="en-GB" dirty="0"/>
              <a:t>Why would USA be concerned? USSR taking power and free will from countries.</a:t>
            </a:r>
          </a:p>
        </p:txBody>
      </p:sp>
      <p:sp>
        <p:nvSpPr>
          <p:cNvPr id="4" name="Slide Number Placeholder 3"/>
          <p:cNvSpPr>
            <a:spLocks noGrp="1"/>
          </p:cNvSpPr>
          <p:nvPr>
            <p:ph type="sldNum" sz="quarter" idx="10"/>
          </p:nvPr>
        </p:nvSpPr>
        <p:spPr/>
        <p:txBody>
          <a:bodyPr/>
          <a:lstStyle/>
          <a:p>
            <a:fld id="{6082109C-052E-4517-9916-C6C46E1B754A}" type="slidenum">
              <a:rPr lang="en-GB" smtClean="0"/>
              <a:t>4</a:t>
            </a:fld>
            <a:endParaRPr lang="en-GB"/>
          </a:p>
        </p:txBody>
      </p:sp>
    </p:spTree>
    <p:extLst>
      <p:ext uri="{BB962C8B-B14F-4D97-AF65-F5344CB8AC3E}">
        <p14:creationId xmlns:p14="http://schemas.microsoft.com/office/powerpoint/2010/main" val="389251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7CEAF3-2882-5C4E-8D28-BB8D71F99425}" type="slidenum">
              <a:rPr lang="en-GB"/>
              <a:pPr/>
              <a:t>6</a:t>
            </a:fld>
            <a:endParaRPr lang="en-GB"/>
          </a:p>
        </p:txBody>
      </p:sp>
      <p:sp>
        <p:nvSpPr>
          <p:cNvPr id="6146" name="Rectangle 7"/>
          <p:cNvSpPr txBox="1">
            <a:spLocks noGrp="1" noChangeArrowheads="1"/>
          </p:cNvSpPr>
          <p:nvPr/>
        </p:nvSpPr>
        <p:spPr bwMode="auto">
          <a:xfrm>
            <a:off x="3856737" y="9442154"/>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fld id="{4E5118E3-C160-8242-825C-4A7031FDFC0E}" type="slidenum">
              <a:rPr lang="en-GB" sz="1200"/>
              <a:pPr algn="r"/>
              <a:t>6</a:t>
            </a:fld>
            <a:endParaRPr lang="en-GB" sz="1200"/>
          </a:p>
        </p:txBody>
      </p:sp>
      <p:sp>
        <p:nvSpPr>
          <p:cNvPr id="6147"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8"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862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7CEAF3-2882-5C4E-8D28-BB8D71F99425}" type="slidenum">
              <a:rPr lang="en-GB"/>
              <a:pPr/>
              <a:t>8</a:t>
            </a:fld>
            <a:endParaRPr lang="en-GB"/>
          </a:p>
        </p:txBody>
      </p:sp>
      <p:sp>
        <p:nvSpPr>
          <p:cNvPr id="6146" name="Rectangle 7"/>
          <p:cNvSpPr txBox="1">
            <a:spLocks noGrp="1" noChangeArrowheads="1"/>
          </p:cNvSpPr>
          <p:nvPr/>
        </p:nvSpPr>
        <p:spPr bwMode="auto">
          <a:xfrm>
            <a:off x="3856737" y="9442154"/>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fld id="{4E5118E3-C160-8242-825C-4A7031FDFC0E}" type="slidenum">
              <a:rPr lang="en-GB" sz="1200"/>
              <a:pPr algn="r"/>
              <a:t>8</a:t>
            </a:fld>
            <a:endParaRPr lang="en-GB" sz="1200"/>
          </a:p>
        </p:txBody>
      </p:sp>
      <p:sp>
        <p:nvSpPr>
          <p:cNvPr id="6147"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8"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1449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67CEAF3-2882-5C4E-8D28-BB8D71F99425}" type="slidenum">
              <a:rPr lang="en-GB"/>
              <a:pPr/>
              <a:t>10</a:t>
            </a:fld>
            <a:endParaRPr lang="en-GB"/>
          </a:p>
        </p:txBody>
      </p:sp>
      <p:sp>
        <p:nvSpPr>
          <p:cNvPr id="6146" name="Rectangle 7"/>
          <p:cNvSpPr txBox="1">
            <a:spLocks noGrp="1" noChangeArrowheads="1"/>
          </p:cNvSpPr>
          <p:nvPr/>
        </p:nvSpPr>
        <p:spPr bwMode="auto">
          <a:xfrm>
            <a:off x="3856737" y="9442154"/>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r"/>
            <a:fld id="{4E5118E3-C160-8242-825C-4A7031FDFC0E}" type="slidenum">
              <a:rPr lang="en-GB" sz="1200"/>
              <a:pPr algn="r"/>
              <a:t>10</a:t>
            </a:fld>
            <a:endParaRPr lang="en-GB" sz="1200"/>
          </a:p>
        </p:txBody>
      </p:sp>
      <p:sp>
        <p:nvSpPr>
          <p:cNvPr id="6147"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8"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77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02260-A7BB-49B3-ACFE-91C27688B1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415188-E7CB-49AD-A75D-F6EC2E66B3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B1238D-9645-43E3-9ADB-28A5143CE792}"/>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5" name="Footer Placeholder 4">
            <a:extLst>
              <a:ext uri="{FF2B5EF4-FFF2-40B4-BE49-F238E27FC236}">
                <a16:creationId xmlns:a16="http://schemas.microsoft.com/office/drawing/2014/main" id="{B4AA32A0-8DC0-4422-BACE-A94F58E3E0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811EF-C6CC-4219-8EEE-F0C4D5CF1410}"/>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259109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7AF7-6AFD-4957-A453-F1766057E9E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95F6E9-32A6-445E-81FD-9ACDC369A6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C6D6EE-D5C3-46CE-A102-3C795336AFB5}"/>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5" name="Footer Placeholder 4">
            <a:extLst>
              <a:ext uri="{FF2B5EF4-FFF2-40B4-BE49-F238E27FC236}">
                <a16:creationId xmlns:a16="http://schemas.microsoft.com/office/drawing/2014/main" id="{D5B80432-E4AA-4C7D-A773-07EA9FE4E9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B9D8D-4445-4ED6-B6D8-F89013168920}"/>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386816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267C4-2428-4652-9D79-B5778A7FD5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DF5A50-977B-41E4-B368-F38A01508EF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E8B631-F469-48AC-9ABD-143AF68B6C00}"/>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5" name="Footer Placeholder 4">
            <a:extLst>
              <a:ext uri="{FF2B5EF4-FFF2-40B4-BE49-F238E27FC236}">
                <a16:creationId xmlns:a16="http://schemas.microsoft.com/office/drawing/2014/main" id="{63A9AABF-5457-4CEA-93D3-9D8786CC6C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1AA62E-CC3D-49B8-8E13-2B3971A8BF20}"/>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318226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F1A7-D762-4B17-A055-B00B25E22A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3625F7-CC1A-41B9-B620-AA13A033FD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45988D-B07C-4BD1-BCCD-83142A079EB5}"/>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5" name="Footer Placeholder 4">
            <a:extLst>
              <a:ext uri="{FF2B5EF4-FFF2-40B4-BE49-F238E27FC236}">
                <a16:creationId xmlns:a16="http://schemas.microsoft.com/office/drawing/2014/main" id="{B4F9E2CD-C098-4266-8991-5C85C30C9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9DE94-96BD-4622-BE4A-FB7F6E87544C}"/>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74985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C8DB-D89E-4F57-9B55-B644C68CBD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189B5E-EE0D-4D06-A45E-CF04CEE10B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DE9B16-C983-48E9-8D7C-94D96C384D20}"/>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5" name="Footer Placeholder 4">
            <a:extLst>
              <a:ext uri="{FF2B5EF4-FFF2-40B4-BE49-F238E27FC236}">
                <a16:creationId xmlns:a16="http://schemas.microsoft.com/office/drawing/2014/main" id="{DCFDEC6D-FCE4-459D-AA59-305C4ED683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1A9831-4DA7-4A8F-A8CB-ABAAF4F63439}"/>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213166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6E2C-65FC-485E-B558-3CD4AF7C44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1E807A-C132-453A-A19C-B91C354804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ACD41C-4FB7-4A31-908C-EE4124B138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FCF21F-191E-4957-8710-FCB04D996771}"/>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6" name="Footer Placeholder 5">
            <a:extLst>
              <a:ext uri="{FF2B5EF4-FFF2-40B4-BE49-F238E27FC236}">
                <a16:creationId xmlns:a16="http://schemas.microsoft.com/office/drawing/2014/main" id="{EC054770-4863-466D-86B3-3B6891AD48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E0EC9-7346-461B-AE09-3C95E2409226}"/>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83486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5CD3-5C25-4F2B-8451-4C935B373F0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EBD08F-BB7E-41D9-925F-260E5CFF2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98EC1D-9811-434A-A6C3-1869909306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A284B8-73EE-4FD8-843A-C0C966FCC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DF0309-BA24-4DD3-9395-8263F7D027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A2AFF1-65E2-4462-8BE4-FF1EB315A2AF}"/>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8" name="Footer Placeholder 7">
            <a:extLst>
              <a:ext uri="{FF2B5EF4-FFF2-40B4-BE49-F238E27FC236}">
                <a16:creationId xmlns:a16="http://schemas.microsoft.com/office/drawing/2014/main" id="{D99F138F-3466-42D9-B085-240047C1DB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05C1B2-95B9-43ED-8544-5346F2CCE9DC}"/>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154066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67D05-26FC-4A48-A846-4E9BF6F8EC1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100373-6B9E-449E-9D57-C8367F127775}"/>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4" name="Footer Placeholder 3">
            <a:extLst>
              <a:ext uri="{FF2B5EF4-FFF2-40B4-BE49-F238E27FC236}">
                <a16:creationId xmlns:a16="http://schemas.microsoft.com/office/drawing/2014/main" id="{29C4CAFB-381B-4177-BB08-F7A28BCDFC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DE059D-5583-4684-B9C4-1551295D21D5}"/>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4157879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2B259-B0A1-47BB-B9D8-0021FE9C553A}"/>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3" name="Footer Placeholder 2">
            <a:extLst>
              <a:ext uri="{FF2B5EF4-FFF2-40B4-BE49-F238E27FC236}">
                <a16:creationId xmlns:a16="http://schemas.microsoft.com/office/drawing/2014/main" id="{6BDC4280-D95D-487F-AA89-761A589BCE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02CBF0E-5236-41D8-A485-5D655AE95FA7}"/>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199983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BF4A-EC89-460C-8AFF-EA72E95D2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C47FD2-6149-409A-B80A-4C7698AA5F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3678D0-D859-4BE4-B707-8C761C0E6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8B140B-FEA5-428F-838B-AD8F5277AA89}"/>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6" name="Footer Placeholder 5">
            <a:extLst>
              <a:ext uri="{FF2B5EF4-FFF2-40B4-BE49-F238E27FC236}">
                <a16:creationId xmlns:a16="http://schemas.microsoft.com/office/drawing/2014/main" id="{1BF94BC2-DA2E-45FC-841F-AF61CBAE7F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ADD70D-BD11-4478-8877-3B5E09383F8E}"/>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292921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820FC-790C-4CA8-BBE1-DE3EB3CBD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8168B2-E774-4DC6-8AA2-3CF552F903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62C008-3FD1-4182-A5B5-CB8B11E5E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6F1051-2F22-402F-B171-AD42E6CC76A1}"/>
              </a:ext>
            </a:extLst>
          </p:cNvPr>
          <p:cNvSpPr>
            <a:spLocks noGrp="1"/>
          </p:cNvSpPr>
          <p:nvPr>
            <p:ph type="dt" sz="half" idx="10"/>
          </p:nvPr>
        </p:nvSpPr>
        <p:spPr/>
        <p:txBody>
          <a:bodyPr/>
          <a:lstStyle/>
          <a:p>
            <a:fld id="{FB491807-BCCA-4A2C-8A2A-52700533F8F4}" type="datetimeFigureOut">
              <a:rPr lang="en-GB" smtClean="0"/>
              <a:t>22/09/2020</a:t>
            </a:fld>
            <a:endParaRPr lang="en-GB"/>
          </a:p>
        </p:txBody>
      </p:sp>
      <p:sp>
        <p:nvSpPr>
          <p:cNvPr id="6" name="Footer Placeholder 5">
            <a:extLst>
              <a:ext uri="{FF2B5EF4-FFF2-40B4-BE49-F238E27FC236}">
                <a16:creationId xmlns:a16="http://schemas.microsoft.com/office/drawing/2014/main" id="{D40DE96E-4FB8-4D8B-9158-DC1C3B9EB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6BB732-7E86-45F3-9FDC-3609B742286C}"/>
              </a:ext>
            </a:extLst>
          </p:cNvPr>
          <p:cNvSpPr>
            <a:spLocks noGrp="1"/>
          </p:cNvSpPr>
          <p:nvPr>
            <p:ph type="sldNum" sz="quarter" idx="12"/>
          </p:nvPr>
        </p:nvSpPr>
        <p:spPr/>
        <p:txBody>
          <a:bodyPr/>
          <a:lstStyle/>
          <a:p>
            <a:fld id="{53C582E0-19A8-4C78-BBF2-4C85D48E52F0}" type="slidenum">
              <a:rPr lang="en-GB" smtClean="0"/>
              <a:t>‹#›</a:t>
            </a:fld>
            <a:endParaRPr lang="en-GB"/>
          </a:p>
        </p:txBody>
      </p:sp>
    </p:spTree>
    <p:extLst>
      <p:ext uri="{BB962C8B-B14F-4D97-AF65-F5344CB8AC3E}">
        <p14:creationId xmlns:p14="http://schemas.microsoft.com/office/powerpoint/2010/main" val="208576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728171-2816-452D-B636-C83288E9F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7FD8AC-1EDF-4E5E-9E1F-D990DF686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D5DD88-0361-4F65-9A25-D3CB7FF479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91807-BCCA-4A2C-8A2A-52700533F8F4}" type="datetimeFigureOut">
              <a:rPr lang="en-GB" smtClean="0"/>
              <a:t>22/09/2020</a:t>
            </a:fld>
            <a:endParaRPr lang="en-GB"/>
          </a:p>
        </p:txBody>
      </p:sp>
      <p:sp>
        <p:nvSpPr>
          <p:cNvPr id="5" name="Footer Placeholder 4">
            <a:extLst>
              <a:ext uri="{FF2B5EF4-FFF2-40B4-BE49-F238E27FC236}">
                <a16:creationId xmlns:a16="http://schemas.microsoft.com/office/drawing/2014/main" id="{2EDAD74A-1807-4CA9-85BD-8C7F874388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3D4575-7D86-4F16-A39D-216911D216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582E0-19A8-4C78-BBF2-4C85D48E52F0}" type="slidenum">
              <a:rPr lang="en-GB" smtClean="0"/>
              <a:t>‹#›</a:t>
            </a:fld>
            <a:endParaRPr lang="en-GB"/>
          </a:p>
        </p:txBody>
      </p:sp>
    </p:spTree>
    <p:extLst>
      <p:ext uri="{BB962C8B-B14F-4D97-AF65-F5344CB8AC3E}">
        <p14:creationId xmlns:p14="http://schemas.microsoft.com/office/powerpoint/2010/main" val="518468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4">
            <a:extLst>
              <a:ext uri="{FF2B5EF4-FFF2-40B4-BE49-F238E27FC236}">
                <a16:creationId xmlns:a16="http://schemas.microsoft.com/office/drawing/2014/main" id="{342EEE93-BA84-4263-832F-542F296039AB}"/>
              </a:ext>
            </a:extLst>
          </p:cNvPr>
          <p:cNvSpPr/>
          <p:nvPr/>
        </p:nvSpPr>
        <p:spPr>
          <a:xfrm>
            <a:off x="121575" y="2327184"/>
            <a:ext cx="3862257" cy="857766"/>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B6712838-8729-447F-A944-C368BC564F1A}"/>
              </a:ext>
            </a:extLst>
          </p:cNvPr>
          <p:cNvGrpSpPr/>
          <p:nvPr/>
        </p:nvGrpSpPr>
        <p:grpSpPr>
          <a:xfrm>
            <a:off x="-30096" y="609288"/>
            <a:ext cx="6349011" cy="1062503"/>
            <a:chOff x="2361076" y="231053"/>
            <a:chExt cx="1751489" cy="1244361"/>
          </a:xfrm>
          <a:solidFill>
            <a:schemeClr val="accent4">
              <a:lumMod val="60000"/>
              <a:lumOff val="40000"/>
            </a:schemeClr>
          </a:solidFill>
        </p:grpSpPr>
        <p:sp>
          <p:nvSpPr>
            <p:cNvPr id="5" name="Rectangle: Rounded Corners 4">
              <a:extLst>
                <a:ext uri="{FF2B5EF4-FFF2-40B4-BE49-F238E27FC236}">
                  <a16:creationId xmlns:a16="http://schemas.microsoft.com/office/drawing/2014/main" id="{342EEE93-BA84-4263-832F-542F296039AB}"/>
                </a:ext>
              </a:extLst>
            </p:cNvPr>
            <p:cNvSpPr/>
            <p:nvPr/>
          </p:nvSpPr>
          <p:spPr>
            <a:xfrm>
              <a:off x="2361076" y="231053"/>
              <a:ext cx="1751489" cy="124436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1341984C-FFF2-4DEA-B67B-3F73AAE9A199}"/>
                </a:ext>
              </a:extLst>
            </p:cNvPr>
            <p:cNvSpPr txBox="1"/>
            <p:nvPr/>
          </p:nvSpPr>
          <p:spPr>
            <a:xfrm>
              <a:off x="2361076" y="420831"/>
              <a:ext cx="1751489" cy="901139"/>
            </a:xfrm>
            <a:prstGeom prst="rect">
              <a:avLst/>
            </a:prstGeom>
            <a:noFill/>
            <a:ln>
              <a:noFill/>
            </a:ln>
          </p:spPr>
          <p:txBody>
            <a:bodyPr wrap="square" rtlCol="0">
              <a:spAutoFit/>
            </a:bodyPr>
            <a:lstStyle/>
            <a:p>
              <a:r>
                <a:rPr lang="en-GB" sz="4400" u="sng" dirty="0">
                  <a:latin typeface="Comic Sans MS" panose="030F0702030302020204" pitchFamily="66" charset="0"/>
                </a:rPr>
                <a:t>The Hungarian Uprising</a:t>
              </a:r>
              <a:endParaRPr lang="en-GB" sz="4400" u="sng" dirty="0"/>
            </a:p>
          </p:txBody>
        </p:sp>
      </p:grpSp>
      <p:grpSp>
        <p:nvGrpSpPr>
          <p:cNvPr id="7" name="Group 6">
            <a:extLst>
              <a:ext uri="{FF2B5EF4-FFF2-40B4-BE49-F238E27FC236}">
                <a16:creationId xmlns:a16="http://schemas.microsoft.com/office/drawing/2014/main" id="{B472E2A2-AFD3-4899-90F7-D19571EC74BD}"/>
              </a:ext>
            </a:extLst>
          </p:cNvPr>
          <p:cNvGrpSpPr/>
          <p:nvPr/>
        </p:nvGrpSpPr>
        <p:grpSpPr>
          <a:xfrm>
            <a:off x="9090173" y="1892802"/>
            <a:ext cx="3028934" cy="2153686"/>
            <a:chOff x="9090173" y="1760637"/>
            <a:chExt cx="2900112" cy="2153686"/>
          </a:xfrm>
          <a:solidFill>
            <a:srgbClr val="FFC000"/>
          </a:solidFill>
        </p:grpSpPr>
        <p:sp>
          <p:nvSpPr>
            <p:cNvPr id="8" name="Rectangle: Rounded Corners 7">
              <a:extLst>
                <a:ext uri="{FF2B5EF4-FFF2-40B4-BE49-F238E27FC236}">
                  <a16:creationId xmlns:a16="http://schemas.microsoft.com/office/drawing/2014/main" id="{0B24E86F-2D63-4B39-96A6-B40E96EB1E8B}"/>
                </a:ext>
              </a:extLst>
            </p:cNvPr>
            <p:cNvSpPr/>
            <p:nvPr/>
          </p:nvSpPr>
          <p:spPr>
            <a:xfrm>
              <a:off x="9090173" y="1760637"/>
              <a:ext cx="2703444" cy="215368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18DBA742-C778-4D31-861B-E1FB9FA999FC}"/>
                </a:ext>
              </a:extLst>
            </p:cNvPr>
            <p:cNvSpPr txBox="1"/>
            <p:nvPr/>
          </p:nvSpPr>
          <p:spPr>
            <a:xfrm>
              <a:off x="9441357" y="1783279"/>
              <a:ext cx="2001078" cy="523220"/>
            </a:xfrm>
            <a:prstGeom prst="rect">
              <a:avLst/>
            </a:prstGeom>
            <a:grpFill/>
          </p:spPr>
          <p:txBody>
            <a:bodyPr wrap="square" rtlCol="0">
              <a:spAutoFit/>
            </a:bodyPr>
            <a:lstStyle/>
            <a:p>
              <a:pPr algn="ctr"/>
              <a:r>
                <a:rPr lang="en-GB" sz="2800" b="1" u="sng" dirty="0"/>
                <a:t>Key Words</a:t>
              </a:r>
            </a:p>
          </p:txBody>
        </p:sp>
        <p:sp>
          <p:nvSpPr>
            <p:cNvPr id="10" name="TextBox 9">
              <a:extLst>
                <a:ext uri="{FF2B5EF4-FFF2-40B4-BE49-F238E27FC236}">
                  <a16:creationId xmlns:a16="http://schemas.microsoft.com/office/drawing/2014/main" id="{0114026D-B229-4BCE-98D7-46B0053E034F}"/>
                </a:ext>
              </a:extLst>
            </p:cNvPr>
            <p:cNvSpPr txBox="1"/>
            <p:nvPr/>
          </p:nvSpPr>
          <p:spPr>
            <a:xfrm>
              <a:off x="9090173" y="2395012"/>
              <a:ext cx="2900112" cy="1384995"/>
            </a:xfrm>
            <a:prstGeom prst="rect">
              <a:avLst/>
            </a:prstGeom>
            <a:noFill/>
          </p:spPr>
          <p:txBody>
            <a:bodyPr wrap="square" rtlCol="0">
              <a:spAutoFit/>
            </a:bodyPr>
            <a:lstStyle/>
            <a:p>
              <a:pPr marL="285750" indent="-285750">
                <a:buFont typeface="Arial" panose="020B0604020202020204" pitchFamily="34" charset="0"/>
                <a:buChar char="•"/>
              </a:pPr>
              <a:r>
                <a:rPr lang="en-GB" sz="2800" b="1" dirty="0" err="1"/>
                <a:t>Rakosi</a:t>
              </a:r>
              <a:endParaRPr lang="en-GB" sz="2800" b="1" dirty="0"/>
            </a:p>
            <a:p>
              <a:pPr marL="285750" indent="-285750">
                <a:buFont typeface="Arial" panose="020B0604020202020204" pitchFamily="34" charset="0"/>
                <a:buChar char="•"/>
              </a:pPr>
              <a:r>
                <a:rPr lang="en-GB" sz="2800" b="1" dirty="0"/>
                <a:t>Nagy</a:t>
              </a:r>
            </a:p>
            <a:p>
              <a:pPr marL="285750" indent="-285750">
                <a:buFont typeface="Arial" panose="020B0604020202020204" pitchFamily="34" charset="0"/>
                <a:buChar char="•"/>
              </a:pPr>
              <a:r>
                <a:rPr lang="en-GB" sz="2800" b="1" dirty="0"/>
                <a:t>Khrushchev</a:t>
              </a:r>
            </a:p>
          </p:txBody>
        </p:sp>
      </p:grpSp>
      <p:sp>
        <p:nvSpPr>
          <p:cNvPr id="11" name="Star: 5 Points 16">
            <a:extLst>
              <a:ext uri="{FF2B5EF4-FFF2-40B4-BE49-F238E27FC236}">
                <a16:creationId xmlns:a16="http://schemas.microsoft.com/office/drawing/2014/main" id="{1B8B22CE-3DFC-4EDA-999E-F97B77984520}"/>
              </a:ext>
            </a:extLst>
          </p:cNvPr>
          <p:cNvSpPr/>
          <p:nvPr/>
        </p:nvSpPr>
        <p:spPr>
          <a:xfrm>
            <a:off x="358194" y="5345587"/>
            <a:ext cx="534290" cy="452541"/>
          </a:xfrm>
          <a:prstGeom prst="star5">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tar: 5 Points 16">
            <a:extLst>
              <a:ext uri="{FF2B5EF4-FFF2-40B4-BE49-F238E27FC236}">
                <a16:creationId xmlns:a16="http://schemas.microsoft.com/office/drawing/2014/main" id="{2ED3AFD3-0E10-437E-9FF6-CA7C28B90E82}"/>
              </a:ext>
            </a:extLst>
          </p:cNvPr>
          <p:cNvSpPr/>
          <p:nvPr/>
        </p:nvSpPr>
        <p:spPr>
          <a:xfrm>
            <a:off x="358194" y="5975065"/>
            <a:ext cx="534290" cy="452541"/>
          </a:xfrm>
          <a:prstGeom prst="star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Star: 5 Points 12">
            <a:extLst>
              <a:ext uri="{FF2B5EF4-FFF2-40B4-BE49-F238E27FC236}">
                <a16:creationId xmlns:a16="http://schemas.microsoft.com/office/drawing/2014/main" id="{EBAAA01B-2CEC-473A-A1DE-27EFC7F2DC26}"/>
              </a:ext>
            </a:extLst>
          </p:cNvPr>
          <p:cNvSpPr/>
          <p:nvPr/>
        </p:nvSpPr>
        <p:spPr>
          <a:xfrm>
            <a:off x="358194" y="4716109"/>
            <a:ext cx="534290" cy="4525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tar: 5 Points 13">
            <a:extLst>
              <a:ext uri="{FF2B5EF4-FFF2-40B4-BE49-F238E27FC236}">
                <a16:creationId xmlns:a16="http://schemas.microsoft.com/office/drawing/2014/main" id="{562FF826-C674-4168-AC70-75E273D2A2D9}"/>
              </a:ext>
            </a:extLst>
          </p:cNvPr>
          <p:cNvSpPr/>
          <p:nvPr/>
        </p:nvSpPr>
        <p:spPr>
          <a:xfrm>
            <a:off x="376035" y="4086631"/>
            <a:ext cx="534290" cy="452541"/>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E8ED123E-DB8D-4738-B0D3-374A98D51A92}"/>
              </a:ext>
            </a:extLst>
          </p:cNvPr>
          <p:cNvSpPr txBox="1"/>
          <p:nvPr/>
        </p:nvSpPr>
        <p:spPr>
          <a:xfrm>
            <a:off x="1099930" y="5975065"/>
            <a:ext cx="450574" cy="523220"/>
          </a:xfrm>
          <a:prstGeom prst="rect">
            <a:avLst/>
          </a:prstGeom>
          <a:noFill/>
          <a:ln>
            <a:noFill/>
          </a:ln>
        </p:spPr>
        <p:txBody>
          <a:bodyPr wrap="square" rtlCol="0">
            <a:spAutoFit/>
          </a:bodyPr>
          <a:lstStyle/>
          <a:p>
            <a:pPr algn="ctr"/>
            <a:r>
              <a:rPr lang="en-GB" sz="2800" b="1" dirty="0">
                <a:ln>
                  <a:solidFill>
                    <a:schemeClr val="tx1"/>
                  </a:solidFill>
                </a:ln>
                <a:solidFill>
                  <a:schemeClr val="accent2">
                    <a:lumMod val="75000"/>
                  </a:schemeClr>
                </a:solidFill>
              </a:rPr>
              <a:t>B</a:t>
            </a:r>
          </a:p>
        </p:txBody>
      </p:sp>
      <p:sp>
        <p:nvSpPr>
          <p:cNvPr id="16" name="TextBox 15">
            <a:extLst>
              <a:ext uri="{FF2B5EF4-FFF2-40B4-BE49-F238E27FC236}">
                <a16:creationId xmlns:a16="http://schemas.microsoft.com/office/drawing/2014/main" id="{0439704F-DF00-4C24-8095-C9593EE9A4F7}"/>
              </a:ext>
            </a:extLst>
          </p:cNvPr>
          <p:cNvSpPr txBox="1"/>
          <p:nvPr/>
        </p:nvSpPr>
        <p:spPr>
          <a:xfrm>
            <a:off x="1099930" y="5359141"/>
            <a:ext cx="450574" cy="523220"/>
          </a:xfrm>
          <a:prstGeom prst="rect">
            <a:avLst/>
          </a:prstGeom>
          <a:noFill/>
        </p:spPr>
        <p:txBody>
          <a:bodyPr wrap="square" rtlCol="0">
            <a:spAutoFit/>
          </a:bodyPr>
          <a:lstStyle/>
          <a:p>
            <a:pPr algn="ctr"/>
            <a:r>
              <a:rPr lang="en-GB" sz="2800" b="1" dirty="0">
                <a:ln>
                  <a:solidFill>
                    <a:schemeClr val="tx1"/>
                  </a:solidFill>
                </a:ln>
                <a:solidFill>
                  <a:schemeClr val="bg1">
                    <a:lumMod val="50000"/>
                  </a:schemeClr>
                </a:solidFill>
              </a:rPr>
              <a:t>S</a:t>
            </a:r>
          </a:p>
        </p:txBody>
      </p:sp>
      <p:sp>
        <p:nvSpPr>
          <p:cNvPr id="17" name="TextBox 16">
            <a:extLst>
              <a:ext uri="{FF2B5EF4-FFF2-40B4-BE49-F238E27FC236}">
                <a16:creationId xmlns:a16="http://schemas.microsoft.com/office/drawing/2014/main" id="{D3B6069C-B56D-403B-A0C5-D24E4B796892}"/>
              </a:ext>
            </a:extLst>
          </p:cNvPr>
          <p:cNvSpPr txBox="1"/>
          <p:nvPr/>
        </p:nvSpPr>
        <p:spPr>
          <a:xfrm>
            <a:off x="1099930" y="4736893"/>
            <a:ext cx="450574" cy="523220"/>
          </a:xfrm>
          <a:prstGeom prst="rect">
            <a:avLst/>
          </a:prstGeom>
          <a:noFill/>
        </p:spPr>
        <p:txBody>
          <a:bodyPr wrap="square" rtlCol="0">
            <a:spAutoFit/>
          </a:bodyPr>
          <a:lstStyle/>
          <a:p>
            <a:pPr algn="ctr"/>
            <a:r>
              <a:rPr lang="en-GB" sz="2800" b="1" dirty="0">
                <a:ln>
                  <a:solidFill>
                    <a:schemeClr val="tx1"/>
                  </a:solidFill>
                </a:ln>
                <a:solidFill>
                  <a:srgbClr val="FFFF00"/>
                </a:solidFill>
              </a:rPr>
              <a:t>G</a:t>
            </a:r>
          </a:p>
        </p:txBody>
      </p:sp>
      <p:sp>
        <p:nvSpPr>
          <p:cNvPr id="18" name="TextBox 17">
            <a:extLst>
              <a:ext uri="{FF2B5EF4-FFF2-40B4-BE49-F238E27FC236}">
                <a16:creationId xmlns:a16="http://schemas.microsoft.com/office/drawing/2014/main" id="{1489C815-3F23-43F4-9A0B-400FF72E779A}"/>
              </a:ext>
            </a:extLst>
          </p:cNvPr>
          <p:cNvSpPr txBox="1"/>
          <p:nvPr/>
        </p:nvSpPr>
        <p:spPr>
          <a:xfrm>
            <a:off x="1099930" y="4114645"/>
            <a:ext cx="450574" cy="523220"/>
          </a:xfrm>
          <a:prstGeom prst="rect">
            <a:avLst/>
          </a:prstGeom>
          <a:noFill/>
        </p:spPr>
        <p:txBody>
          <a:bodyPr wrap="square" rtlCol="0">
            <a:spAutoFit/>
          </a:bodyPr>
          <a:lstStyle/>
          <a:p>
            <a:pPr algn="ctr"/>
            <a:r>
              <a:rPr lang="en-GB" sz="2800" b="1" dirty="0">
                <a:ln>
                  <a:solidFill>
                    <a:schemeClr val="tx1"/>
                  </a:solidFill>
                </a:ln>
                <a:solidFill>
                  <a:schemeClr val="bg1">
                    <a:lumMod val="85000"/>
                  </a:schemeClr>
                </a:solidFill>
              </a:rPr>
              <a:t>P</a:t>
            </a:r>
          </a:p>
        </p:txBody>
      </p:sp>
      <p:sp>
        <p:nvSpPr>
          <p:cNvPr id="19" name="Rectangle 18">
            <a:extLst>
              <a:ext uri="{FF2B5EF4-FFF2-40B4-BE49-F238E27FC236}">
                <a16:creationId xmlns:a16="http://schemas.microsoft.com/office/drawing/2014/main" id="{5BD0A604-321D-483B-821D-8F2380F3325A}"/>
              </a:ext>
            </a:extLst>
          </p:cNvPr>
          <p:cNvSpPr/>
          <p:nvPr/>
        </p:nvSpPr>
        <p:spPr>
          <a:xfrm>
            <a:off x="1721150" y="4798750"/>
            <a:ext cx="9825770" cy="461665"/>
          </a:xfrm>
          <a:prstGeom prst="rect">
            <a:avLst/>
          </a:prstGeom>
        </p:spPr>
        <p:txBody>
          <a:bodyPr wrap="square">
            <a:spAutoFit/>
          </a:bodyPr>
          <a:lstStyle/>
          <a:p>
            <a:r>
              <a:rPr lang="en-GB" sz="2400" dirty="0"/>
              <a:t>Analyse the action taken by Khrushchev.</a:t>
            </a:r>
          </a:p>
        </p:txBody>
      </p:sp>
      <p:sp>
        <p:nvSpPr>
          <p:cNvPr id="20" name="TextBox 19">
            <a:extLst>
              <a:ext uri="{FF2B5EF4-FFF2-40B4-BE49-F238E27FC236}">
                <a16:creationId xmlns:a16="http://schemas.microsoft.com/office/drawing/2014/main" id="{F6CEB490-4849-450A-875C-03E717DDA9FE}"/>
              </a:ext>
            </a:extLst>
          </p:cNvPr>
          <p:cNvSpPr txBox="1"/>
          <p:nvPr/>
        </p:nvSpPr>
        <p:spPr>
          <a:xfrm>
            <a:off x="1721150" y="5390219"/>
            <a:ext cx="4984450" cy="461665"/>
          </a:xfrm>
          <a:prstGeom prst="rect">
            <a:avLst/>
          </a:prstGeom>
          <a:noFill/>
        </p:spPr>
        <p:txBody>
          <a:bodyPr wrap="square" rtlCol="0">
            <a:spAutoFit/>
          </a:bodyPr>
          <a:lstStyle/>
          <a:p>
            <a:r>
              <a:rPr lang="en-GB" sz="2400" dirty="0"/>
              <a:t>Explain the reforms Nagy demanded.</a:t>
            </a:r>
          </a:p>
        </p:txBody>
      </p:sp>
      <p:sp>
        <p:nvSpPr>
          <p:cNvPr id="21" name="TextBox 20">
            <a:extLst>
              <a:ext uri="{FF2B5EF4-FFF2-40B4-BE49-F238E27FC236}">
                <a16:creationId xmlns:a16="http://schemas.microsoft.com/office/drawing/2014/main" id="{0636B6A3-D04A-40DE-9802-0DB709BC7F70}"/>
              </a:ext>
            </a:extLst>
          </p:cNvPr>
          <p:cNvSpPr txBox="1"/>
          <p:nvPr/>
        </p:nvSpPr>
        <p:spPr>
          <a:xfrm>
            <a:off x="1726699" y="5997165"/>
            <a:ext cx="6125530" cy="461665"/>
          </a:xfrm>
          <a:prstGeom prst="rect">
            <a:avLst/>
          </a:prstGeom>
          <a:noFill/>
        </p:spPr>
        <p:txBody>
          <a:bodyPr wrap="square" rtlCol="0">
            <a:spAutoFit/>
          </a:bodyPr>
          <a:lstStyle/>
          <a:p>
            <a:r>
              <a:rPr lang="en-GB" sz="2400" dirty="0"/>
              <a:t>Describe the events of the Hungarian Uprising.</a:t>
            </a:r>
          </a:p>
        </p:txBody>
      </p:sp>
      <p:sp>
        <p:nvSpPr>
          <p:cNvPr id="22" name="Rectangle 21">
            <a:extLst>
              <a:ext uri="{FF2B5EF4-FFF2-40B4-BE49-F238E27FC236}">
                <a16:creationId xmlns:a16="http://schemas.microsoft.com/office/drawing/2014/main" id="{ECF35E48-CFF7-499D-9B9B-0310B195F3C4}"/>
              </a:ext>
            </a:extLst>
          </p:cNvPr>
          <p:cNvSpPr/>
          <p:nvPr/>
        </p:nvSpPr>
        <p:spPr>
          <a:xfrm>
            <a:off x="1757950" y="4218678"/>
            <a:ext cx="8555283" cy="461665"/>
          </a:xfrm>
          <a:prstGeom prst="rect">
            <a:avLst/>
          </a:prstGeom>
        </p:spPr>
        <p:txBody>
          <a:bodyPr wrap="square">
            <a:spAutoFit/>
          </a:bodyPr>
          <a:lstStyle/>
          <a:p>
            <a:r>
              <a:rPr lang="en-GB" sz="2400" dirty="0"/>
              <a:t>Make a judgement on the consequences of the Hungarian Uprising</a:t>
            </a:r>
          </a:p>
        </p:txBody>
      </p:sp>
      <p:sp>
        <p:nvSpPr>
          <p:cNvPr id="23" name="TextBox 22">
            <a:extLst>
              <a:ext uri="{FF2B5EF4-FFF2-40B4-BE49-F238E27FC236}">
                <a16:creationId xmlns:a16="http://schemas.microsoft.com/office/drawing/2014/main" id="{15543690-C4F6-46CF-A794-EC08F9555644}"/>
              </a:ext>
            </a:extLst>
          </p:cNvPr>
          <p:cNvSpPr txBox="1"/>
          <p:nvPr/>
        </p:nvSpPr>
        <p:spPr>
          <a:xfrm>
            <a:off x="376035" y="3324919"/>
            <a:ext cx="1479268" cy="584775"/>
          </a:xfrm>
          <a:prstGeom prst="rect">
            <a:avLst/>
          </a:prstGeom>
          <a:noFill/>
        </p:spPr>
        <p:txBody>
          <a:bodyPr wrap="square" rtlCol="0">
            <a:spAutoFit/>
          </a:bodyPr>
          <a:lstStyle/>
          <a:p>
            <a:r>
              <a:rPr lang="en-GB" sz="3200" b="1" dirty="0"/>
              <a:t>L/O:</a:t>
            </a:r>
          </a:p>
        </p:txBody>
      </p:sp>
      <p:sp>
        <p:nvSpPr>
          <p:cNvPr id="29" name="TextBox 28">
            <a:extLst>
              <a:ext uri="{FF2B5EF4-FFF2-40B4-BE49-F238E27FC236}">
                <a16:creationId xmlns:a16="http://schemas.microsoft.com/office/drawing/2014/main" id="{5FEDBD7E-5AFE-4634-A3EA-FE7CF5665B55}"/>
              </a:ext>
            </a:extLst>
          </p:cNvPr>
          <p:cNvSpPr txBox="1"/>
          <p:nvPr/>
        </p:nvSpPr>
        <p:spPr>
          <a:xfrm>
            <a:off x="7609958" y="4702638"/>
            <a:ext cx="1846997" cy="369332"/>
          </a:xfrm>
          <a:prstGeom prst="rect">
            <a:avLst/>
          </a:prstGeom>
          <a:noFill/>
        </p:spPr>
        <p:txBody>
          <a:bodyPr wrap="square" rtlCol="0">
            <a:spAutoFit/>
          </a:bodyPr>
          <a:lstStyle/>
          <a:p>
            <a:r>
              <a:rPr lang="en-GB" dirty="0">
                <a:solidFill>
                  <a:schemeClr val="bg1"/>
                </a:solidFill>
              </a:rPr>
              <a:t>Game over</a:t>
            </a:r>
          </a:p>
        </p:txBody>
      </p:sp>
      <p:sp>
        <p:nvSpPr>
          <p:cNvPr id="3" name="TextBox 2">
            <a:extLst>
              <a:ext uri="{FF2B5EF4-FFF2-40B4-BE49-F238E27FC236}">
                <a16:creationId xmlns:a16="http://schemas.microsoft.com/office/drawing/2014/main" id="{1213453E-ABC0-44F0-860D-346D07CC0E1D}"/>
              </a:ext>
            </a:extLst>
          </p:cNvPr>
          <p:cNvSpPr txBox="1"/>
          <p:nvPr/>
        </p:nvSpPr>
        <p:spPr>
          <a:xfrm>
            <a:off x="7386648" y="2539621"/>
            <a:ext cx="278296" cy="369332"/>
          </a:xfrm>
          <a:prstGeom prst="rect">
            <a:avLst/>
          </a:prstGeom>
          <a:noFill/>
        </p:spPr>
        <p:txBody>
          <a:bodyPr wrap="square" rtlCol="0">
            <a:spAutoFit/>
          </a:bodyPr>
          <a:lstStyle/>
          <a:p>
            <a:r>
              <a:rPr lang="en-GB" dirty="0">
                <a:solidFill>
                  <a:schemeClr val="bg1"/>
                </a:solidFill>
              </a:rPr>
              <a:t>L</a:t>
            </a:r>
          </a:p>
        </p:txBody>
      </p:sp>
      <p:pic>
        <p:nvPicPr>
          <p:cNvPr id="24" name="Picture 3" descr="C:\Users\tutor2u\Downloads\shutterstock_176292206.jpg">
            <a:extLst>
              <a:ext uri="{FF2B5EF4-FFF2-40B4-BE49-F238E27FC236}">
                <a16:creationId xmlns:a16="http://schemas.microsoft.com/office/drawing/2014/main" id="{D5AD8EF2-7D4F-44CC-9F2E-6CC53168DB7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189236" y="1761509"/>
            <a:ext cx="2343807" cy="236537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0FD55133-A8B8-4B88-BC56-C3FE3846C2AA}"/>
              </a:ext>
            </a:extLst>
          </p:cNvPr>
          <p:cNvGrpSpPr/>
          <p:nvPr/>
        </p:nvGrpSpPr>
        <p:grpSpPr>
          <a:xfrm>
            <a:off x="5338280" y="2110747"/>
            <a:ext cx="45719" cy="1666898"/>
            <a:chOff x="6921179" y="3423643"/>
            <a:chExt cx="45719" cy="1666898"/>
          </a:xfrm>
        </p:grpSpPr>
        <p:sp>
          <p:nvSpPr>
            <p:cNvPr id="26" name="Rectangle 25">
              <a:extLst>
                <a:ext uri="{FF2B5EF4-FFF2-40B4-BE49-F238E27FC236}">
                  <a16:creationId xmlns:a16="http://schemas.microsoft.com/office/drawing/2014/main" id="{F7ECE724-21F4-4ECD-95F2-8914F22B6663}"/>
                </a:ext>
              </a:extLst>
            </p:cNvPr>
            <p:cNvSpPr/>
            <p:nvPr/>
          </p:nvSpPr>
          <p:spPr>
            <a:xfrm>
              <a:off x="6921179" y="3423643"/>
              <a:ext cx="45719" cy="797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 name="Rectangle 26">
              <a:extLst>
                <a:ext uri="{FF2B5EF4-FFF2-40B4-BE49-F238E27FC236}">
                  <a16:creationId xmlns:a16="http://schemas.microsoft.com/office/drawing/2014/main" id="{0626BF81-FD5E-4C2B-95EC-62B68EB62695}"/>
                </a:ext>
              </a:extLst>
            </p:cNvPr>
            <p:cNvSpPr/>
            <p:nvPr/>
          </p:nvSpPr>
          <p:spPr>
            <a:xfrm>
              <a:off x="6921179" y="4293096"/>
              <a:ext cx="45719" cy="797445"/>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33" name="TextBox 32">
            <a:extLst>
              <a:ext uri="{FF2B5EF4-FFF2-40B4-BE49-F238E27FC236}">
                <a16:creationId xmlns:a16="http://schemas.microsoft.com/office/drawing/2014/main" id="{AD68C39B-2B0E-4031-B94D-0A7E2B442A7D}"/>
              </a:ext>
            </a:extLst>
          </p:cNvPr>
          <p:cNvSpPr txBox="1"/>
          <p:nvPr/>
        </p:nvSpPr>
        <p:spPr>
          <a:xfrm>
            <a:off x="6549628" y="2723285"/>
            <a:ext cx="1617005" cy="461665"/>
          </a:xfrm>
          <a:prstGeom prst="rect">
            <a:avLst/>
          </a:prstGeom>
          <a:noFill/>
        </p:spPr>
        <p:txBody>
          <a:bodyPr wrap="square" rtlCol="0">
            <a:spAutoFit/>
          </a:bodyPr>
          <a:lstStyle/>
          <a:p>
            <a:r>
              <a:rPr lang="en-GB" sz="2400" b="1" dirty="0"/>
              <a:t>3 minutes</a:t>
            </a:r>
          </a:p>
        </p:txBody>
      </p:sp>
      <p:grpSp>
        <p:nvGrpSpPr>
          <p:cNvPr id="34" name="Group 33">
            <a:extLst>
              <a:ext uri="{FF2B5EF4-FFF2-40B4-BE49-F238E27FC236}">
                <a16:creationId xmlns:a16="http://schemas.microsoft.com/office/drawing/2014/main" id="{FC6CE552-0D66-4522-AAAA-96EEAC9D916A}"/>
              </a:ext>
            </a:extLst>
          </p:cNvPr>
          <p:cNvGrpSpPr/>
          <p:nvPr/>
        </p:nvGrpSpPr>
        <p:grpSpPr>
          <a:xfrm>
            <a:off x="-6611943" y="41346"/>
            <a:ext cx="6074843" cy="483766"/>
            <a:chOff x="-8505037" y="250049"/>
            <a:chExt cx="6074843" cy="483766"/>
          </a:xfrm>
        </p:grpSpPr>
        <p:sp>
          <p:nvSpPr>
            <p:cNvPr id="35" name="Star: 5 Points 16">
              <a:extLst>
                <a:ext uri="{FF2B5EF4-FFF2-40B4-BE49-F238E27FC236}">
                  <a16:creationId xmlns:a16="http://schemas.microsoft.com/office/drawing/2014/main" id="{2A2F5606-B52B-4EDD-B551-7A7204B5E726}"/>
                </a:ext>
              </a:extLst>
            </p:cNvPr>
            <p:cNvSpPr/>
            <p:nvPr/>
          </p:nvSpPr>
          <p:spPr>
            <a:xfrm>
              <a:off x="-8505037" y="250050"/>
              <a:ext cx="534290" cy="4525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D2D34664-9326-4A73-A569-C1A542E665D9}"/>
                </a:ext>
              </a:extLst>
            </p:cNvPr>
            <p:cNvSpPr txBox="1"/>
            <p:nvPr/>
          </p:nvSpPr>
          <p:spPr>
            <a:xfrm>
              <a:off x="-7727082" y="272150"/>
              <a:ext cx="5296888" cy="461665"/>
            </a:xfrm>
            <a:prstGeom prst="rect">
              <a:avLst/>
            </a:prstGeom>
            <a:noFill/>
          </p:spPr>
          <p:txBody>
            <a:bodyPr wrap="square" rtlCol="0">
              <a:spAutoFit/>
            </a:bodyPr>
            <a:lstStyle/>
            <a:p>
              <a:r>
                <a:rPr lang="en-GB" sz="2400" dirty="0"/>
                <a:t>Hero of the week… </a:t>
              </a:r>
              <a:r>
                <a:rPr lang="en-GB" sz="2400" dirty="0" smtClean="0"/>
                <a:t>Oliver Smith...!</a:t>
              </a:r>
              <a:endParaRPr lang="en-GB" sz="2400" dirty="0"/>
            </a:p>
          </p:txBody>
        </p:sp>
        <p:sp>
          <p:nvSpPr>
            <p:cNvPr id="37" name="Star: 5 Points 16">
              <a:extLst>
                <a:ext uri="{FF2B5EF4-FFF2-40B4-BE49-F238E27FC236}">
                  <a16:creationId xmlns:a16="http://schemas.microsoft.com/office/drawing/2014/main" id="{0F1A80EF-2FC6-4A20-A9EE-F4B64B877C79}"/>
                </a:ext>
              </a:extLst>
            </p:cNvPr>
            <p:cNvSpPr/>
            <p:nvPr/>
          </p:nvSpPr>
          <p:spPr>
            <a:xfrm>
              <a:off x="-3344831" y="250049"/>
              <a:ext cx="534290" cy="4525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1FB69E1C-C082-4040-A180-B2CE92687C68}"/>
              </a:ext>
            </a:extLst>
          </p:cNvPr>
          <p:cNvGrpSpPr/>
          <p:nvPr/>
        </p:nvGrpSpPr>
        <p:grpSpPr>
          <a:xfrm>
            <a:off x="12544475" y="0"/>
            <a:ext cx="6074843" cy="513809"/>
            <a:chOff x="-8505037" y="220006"/>
            <a:chExt cx="6074843" cy="513809"/>
          </a:xfrm>
        </p:grpSpPr>
        <p:sp>
          <p:nvSpPr>
            <p:cNvPr id="49" name="Star: 5 Points 16">
              <a:extLst>
                <a:ext uri="{FF2B5EF4-FFF2-40B4-BE49-F238E27FC236}">
                  <a16:creationId xmlns:a16="http://schemas.microsoft.com/office/drawing/2014/main" id="{CF0C654C-7058-441F-9EE9-A2ED20B7C6F1}"/>
                </a:ext>
              </a:extLst>
            </p:cNvPr>
            <p:cNvSpPr/>
            <p:nvPr/>
          </p:nvSpPr>
          <p:spPr>
            <a:xfrm>
              <a:off x="-8505037" y="250050"/>
              <a:ext cx="534290" cy="4525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Box 49">
              <a:extLst>
                <a:ext uri="{FF2B5EF4-FFF2-40B4-BE49-F238E27FC236}">
                  <a16:creationId xmlns:a16="http://schemas.microsoft.com/office/drawing/2014/main" id="{BC9CA731-1D0B-47A1-A57E-D1FE1F9DB50D}"/>
                </a:ext>
              </a:extLst>
            </p:cNvPr>
            <p:cNvSpPr txBox="1"/>
            <p:nvPr/>
          </p:nvSpPr>
          <p:spPr>
            <a:xfrm>
              <a:off x="-7727082" y="272150"/>
              <a:ext cx="5296888" cy="461665"/>
            </a:xfrm>
            <a:prstGeom prst="rect">
              <a:avLst/>
            </a:prstGeom>
            <a:noFill/>
          </p:spPr>
          <p:txBody>
            <a:bodyPr wrap="square" rtlCol="0">
              <a:spAutoFit/>
            </a:bodyPr>
            <a:lstStyle/>
            <a:p>
              <a:r>
                <a:rPr lang="en-GB" sz="2400" dirty="0"/>
                <a:t>Hero of the week… Abbie Brewer!</a:t>
              </a:r>
            </a:p>
          </p:txBody>
        </p:sp>
        <p:sp>
          <p:nvSpPr>
            <p:cNvPr id="51" name="Star: 5 Points 16">
              <a:extLst>
                <a:ext uri="{FF2B5EF4-FFF2-40B4-BE49-F238E27FC236}">
                  <a16:creationId xmlns:a16="http://schemas.microsoft.com/office/drawing/2014/main" id="{E233363B-E2AB-4725-8813-85A8FDF5B6AE}"/>
                </a:ext>
              </a:extLst>
            </p:cNvPr>
            <p:cNvSpPr/>
            <p:nvPr/>
          </p:nvSpPr>
          <p:spPr>
            <a:xfrm>
              <a:off x="-3231629" y="220006"/>
              <a:ext cx="534290" cy="452541"/>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38" name="Straight Connector 37">
            <a:extLst>
              <a:ext uri="{FF2B5EF4-FFF2-40B4-BE49-F238E27FC236}">
                <a16:creationId xmlns:a16="http://schemas.microsoft.com/office/drawing/2014/main" id="{C62D7064-126E-4D91-8682-527BA6648EB3}"/>
              </a:ext>
            </a:extLst>
          </p:cNvPr>
          <p:cNvCxnSpPr>
            <a:cxnSpLocks/>
          </p:cNvCxnSpPr>
          <p:nvPr/>
        </p:nvCxnSpPr>
        <p:spPr>
          <a:xfrm flipV="1">
            <a:off x="1855303" y="4690901"/>
            <a:ext cx="8233077" cy="105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6E1440E-BB50-4E2A-BC3C-B0B2EC9F8CE0}"/>
              </a:ext>
            </a:extLst>
          </p:cNvPr>
          <p:cNvSpPr txBox="1"/>
          <p:nvPr/>
        </p:nvSpPr>
        <p:spPr>
          <a:xfrm>
            <a:off x="278297" y="2351522"/>
            <a:ext cx="3862257" cy="461665"/>
          </a:xfrm>
          <a:prstGeom prst="rect">
            <a:avLst/>
          </a:prstGeom>
          <a:noFill/>
        </p:spPr>
        <p:txBody>
          <a:bodyPr wrap="square" rtlCol="0">
            <a:spAutoFit/>
          </a:bodyPr>
          <a:lstStyle/>
          <a:p>
            <a:fld id="{2136E64A-26F9-4FBF-B84F-1B95D22D159D}" type="datetime2">
              <a:rPr lang="en-GB" sz="2400" b="1" smtClean="0">
                <a:latin typeface="Comic Sans MS" panose="030F0702030302020204" pitchFamily="66" charset="0"/>
              </a:rPr>
              <a:t>Tuesday, 22 September 2020</a:t>
            </a:fld>
            <a:endParaRPr lang="en-GB" sz="2400" dirty="0">
              <a:latin typeface="Comic Sans MS" panose="030F0702030302020204" pitchFamily="66" charset="0"/>
            </a:endParaRPr>
          </a:p>
        </p:txBody>
      </p:sp>
    </p:spTree>
    <p:extLst>
      <p:ext uri="{BB962C8B-B14F-4D97-AF65-F5344CB8AC3E}">
        <p14:creationId xmlns:p14="http://schemas.microsoft.com/office/powerpoint/2010/main" val="277015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0" fill="hold"/>
                                        <p:tgtEl>
                                          <p:spTgt spid="34"/>
                                        </p:tgtEl>
                                        <p:attrNameLst>
                                          <p:attrName>ppt_x</p:attrName>
                                        </p:attrNameLst>
                                      </p:cBhvr>
                                      <p:tavLst>
                                        <p:tav tm="0">
                                          <p:val>
                                            <p:strVal val="1+#ppt_w/2"/>
                                          </p:val>
                                        </p:tav>
                                        <p:tav tm="100000">
                                          <p:val>
                                            <p:strVal val="#ppt_x"/>
                                          </p:val>
                                        </p:tav>
                                      </p:tavLst>
                                    </p:anim>
                                    <p:anim calcmode="lin" valueType="num">
                                      <p:cBhvr additive="base">
                                        <p:cTn id="8" dur="100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10000"/>
                            </p:stCondLst>
                            <p:childTnLst>
                              <p:par>
                                <p:cTn id="10" presetID="2" presetClass="entr" presetSubtype="2" repeatCount="indefinite"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10000" fill="hold"/>
                                        <p:tgtEl>
                                          <p:spTgt spid="48"/>
                                        </p:tgtEl>
                                        <p:attrNameLst>
                                          <p:attrName>ppt_x</p:attrName>
                                        </p:attrNameLst>
                                      </p:cBhvr>
                                      <p:tavLst>
                                        <p:tav tm="0">
                                          <p:val>
                                            <p:strVal val="1+#ppt_w/2"/>
                                          </p:val>
                                        </p:tav>
                                        <p:tav tm="100000">
                                          <p:val>
                                            <p:strVal val="#ppt_x"/>
                                          </p:val>
                                        </p:tav>
                                      </p:tavLst>
                                    </p:anim>
                                    <p:anim calcmode="lin" valueType="num">
                                      <p:cBhvr additive="base">
                                        <p:cTn id="13" dur="100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repeatCount="3000" fill="remove" nodeType="clickEffect">
                                  <p:stCondLst>
                                    <p:cond delay="0"/>
                                  </p:stCondLst>
                                  <p:childTnLst>
                                    <p:animRot by="21600000">
                                      <p:cBhvr>
                                        <p:cTn id="22" dur="60000" fill="hold"/>
                                        <p:tgtEl>
                                          <p:spTgt spid="25"/>
                                        </p:tgtEl>
                                        <p:attrNameLst>
                                          <p:attrName>r</p:attrName>
                                        </p:attrNameLst>
                                      </p:cBhvr>
                                    </p:animRot>
                                  </p:childTnLst>
                                </p:cTn>
                              </p:par>
                            </p:childTnLst>
                          </p:cTn>
                        </p:par>
                        <p:par>
                          <p:cTn id="23" fill="hold">
                            <p:stCondLst>
                              <p:cond delay="180000"/>
                            </p:stCondLst>
                            <p:childTnLst>
                              <p:par>
                                <p:cTn id="24" presetID="1" presetClass="entr" presetSubtype="0" fill="hold"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256091__soundeffectspodcast-com__game-over-voice-2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janos kadar">
            <a:extLst>
              <a:ext uri="{FF2B5EF4-FFF2-40B4-BE49-F238E27FC236}">
                <a16:creationId xmlns:a16="http://schemas.microsoft.com/office/drawing/2014/main" id="{6735729B-D172-45B8-8637-4941971D5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696" y="1942152"/>
            <a:ext cx="4610100" cy="399573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714486A3-AFBC-499B-BBD8-87D250149014}"/>
              </a:ext>
            </a:extLst>
          </p:cNvPr>
          <p:cNvSpPr/>
          <p:nvPr/>
        </p:nvSpPr>
        <p:spPr>
          <a:xfrm>
            <a:off x="0" y="1885125"/>
            <a:ext cx="6305549" cy="487680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4"/>
          <p:cNvSpPr>
            <a:spLocks noChangeArrowheads="1"/>
          </p:cNvSpPr>
          <p:nvPr/>
        </p:nvSpPr>
        <p:spPr bwMode="auto">
          <a:xfrm>
            <a:off x="120863" y="1979962"/>
            <a:ext cx="6184685" cy="468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The Red Army, backed by 1000 tanks, rolled into Hungary and killed approximately 20,00 Hungarians to re-establish power.</a:t>
            </a:r>
          </a:p>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Nagy and the other rebels had assumed that there would be support from the USA – it never came.</a:t>
            </a:r>
          </a:p>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A pro-communist, pro-USSR government was set up under Janos Kadar. </a:t>
            </a:r>
          </a:p>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Kadar promised Nagy a safe escape. He lied. Nagy was executed. </a:t>
            </a:r>
            <a:endParaRPr lang="en-GB" sz="2400" dirty="0">
              <a:latin typeface="Arial" panose="020B0604020202020204" pitchFamily="34" charset="0"/>
            </a:endParaRPr>
          </a:p>
        </p:txBody>
      </p:sp>
      <p:grpSp>
        <p:nvGrpSpPr>
          <p:cNvPr id="13" name="Group 12">
            <a:extLst>
              <a:ext uri="{FF2B5EF4-FFF2-40B4-BE49-F238E27FC236}">
                <a16:creationId xmlns:a16="http://schemas.microsoft.com/office/drawing/2014/main" id="{DB2A9814-ACDF-41AA-9658-8EC4D94A52F3}"/>
              </a:ext>
            </a:extLst>
          </p:cNvPr>
          <p:cNvGrpSpPr/>
          <p:nvPr/>
        </p:nvGrpSpPr>
        <p:grpSpPr>
          <a:xfrm>
            <a:off x="95248" y="481970"/>
            <a:ext cx="6539833" cy="967049"/>
            <a:chOff x="2361076" y="231053"/>
            <a:chExt cx="1012919" cy="1244361"/>
          </a:xfrm>
          <a:solidFill>
            <a:schemeClr val="accent4">
              <a:lumMod val="60000"/>
              <a:lumOff val="40000"/>
            </a:schemeClr>
          </a:solidFill>
        </p:grpSpPr>
        <p:sp>
          <p:nvSpPr>
            <p:cNvPr id="14" name="Rectangle: Rounded Corners 13">
              <a:extLst>
                <a:ext uri="{FF2B5EF4-FFF2-40B4-BE49-F238E27FC236}">
                  <a16:creationId xmlns:a16="http://schemas.microsoft.com/office/drawing/2014/main" id="{60C0533A-0D6D-4C4A-8CC1-1123B1A13351}"/>
                </a:ext>
              </a:extLst>
            </p:cNvPr>
            <p:cNvSpPr/>
            <p:nvPr/>
          </p:nvSpPr>
          <p:spPr>
            <a:xfrm>
              <a:off x="2361076" y="231053"/>
              <a:ext cx="1012919" cy="124436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2F759771-8E80-461A-AFFF-8447973C56AC}"/>
                </a:ext>
              </a:extLst>
            </p:cNvPr>
            <p:cNvSpPr txBox="1"/>
            <p:nvPr/>
          </p:nvSpPr>
          <p:spPr>
            <a:xfrm>
              <a:off x="2361076" y="231053"/>
              <a:ext cx="1012919" cy="1188105"/>
            </a:xfrm>
            <a:prstGeom prst="rect">
              <a:avLst/>
            </a:prstGeom>
            <a:noFill/>
            <a:ln>
              <a:noFill/>
            </a:ln>
          </p:spPr>
          <p:txBody>
            <a:bodyPr wrap="square" rtlCol="0">
              <a:spAutoFit/>
            </a:bodyPr>
            <a:lstStyle/>
            <a:p>
              <a:r>
                <a:rPr lang="en-GB" sz="5400" u="sng" dirty="0"/>
                <a:t>What happened next?</a:t>
              </a:r>
            </a:p>
          </p:txBody>
        </p:sp>
      </p:grpSp>
      <p:sp>
        <p:nvSpPr>
          <p:cNvPr id="2" name="TextBox 1">
            <a:extLst>
              <a:ext uri="{FF2B5EF4-FFF2-40B4-BE49-F238E27FC236}">
                <a16:creationId xmlns:a16="http://schemas.microsoft.com/office/drawing/2014/main" id="{CD73AD43-0DE6-4557-9344-7A211E9AE362}"/>
              </a:ext>
            </a:extLst>
          </p:cNvPr>
          <p:cNvSpPr txBox="1"/>
          <p:nvPr/>
        </p:nvSpPr>
        <p:spPr>
          <a:xfrm>
            <a:off x="7048500" y="6063338"/>
            <a:ext cx="4610100" cy="830997"/>
          </a:xfrm>
          <a:prstGeom prst="rect">
            <a:avLst/>
          </a:prstGeom>
          <a:noFill/>
        </p:spPr>
        <p:txBody>
          <a:bodyPr wrap="square" rtlCol="0">
            <a:spAutoFit/>
          </a:bodyPr>
          <a:lstStyle/>
          <a:p>
            <a:r>
              <a:rPr lang="en-GB" sz="2400" dirty="0">
                <a:solidFill>
                  <a:srgbClr val="FF0000"/>
                </a:solidFill>
                <a:latin typeface="Comic Sans MS" panose="030F0702030302020204" pitchFamily="66" charset="0"/>
              </a:rPr>
              <a:t>Janos Kadar – replaced and murdered </a:t>
            </a:r>
            <a:r>
              <a:rPr lang="en-GB" sz="2400" dirty="0" err="1">
                <a:solidFill>
                  <a:srgbClr val="FF0000"/>
                </a:solidFill>
                <a:latin typeface="Comic Sans MS" panose="030F0702030302020204" pitchFamily="66" charset="0"/>
              </a:rPr>
              <a:t>Imre</a:t>
            </a:r>
            <a:r>
              <a:rPr lang="en-GB" sz="2400" dirty="0">
                <a:solidFill>
                  <a:srgbClr val="FF0000"/>
                </a:solidFill>
                <a:latin typeface="Comic Sans MS" panose="030F0702030302020204" pitchFamily="66" charset="0"/>
              </a:rPr>
              <a:t> Nagy.</a:t>
            </a:r>
          </a:p>
        </p:txBody>
      </p:sp>
      <p:pic>
        <p:nvPicPr>
          <p:cNvPr id="11" name="Picture 2" descr="https://cdn.britannica.com/55/1455-004-F3D1D26C.jpg">
            <a:extLst>
              <a:ext uri="{FF2B5EF4-FFF2-40B4-BE49-F238E27FC236}">
                <a16:creationId xmlns:a16="http://schemas.microsoft.com/office/drawing/2014/main" id="{85AF4048-FD25-4F69-B821-E2B80E233B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3186" y="1942152"/>
            <a:ext cx="1423063" cy="94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9D697CBD-EBA6-404D-A5A5-BAEF7B0BA8E5}"/>
              </a:ext>
            </a:extLst>
          </p:cNvPr>
          <p:cNvGrpSpPr/>
          <p:nvPr/>
        </p:nvGrpSpPr>
        <p:grpSpPr>
          <a:xfrm>
            <a:off x="2522709" y="630861"/>
            <a:ext cx="8580720" cy="1142493"/>
            <a:chOff x="2355567" y="89199"/>
            <a:chExt cx="5240727" cy="1299458"/>
          </a:xfrm>
          <a:solidFill>
            <a:schemeClr val="accent4">
              <a:lumMod val="60000"/>
              <a:lumOff val="40000"/>
            </a:schemeClr>
          </a:solidFill>
        </p:grpSpPr>
        <p:sp>
          <p:nvSpPr>
            <p:cNvPr id="47" name="Rectangle: Rounded Corners 46">
              <a:extLst>
                <a:ext uri="{FF2B5EF4-FFF2-40B4-BE49-F238E27FC236}">
                  <a16:creationId xmlns:a16="http://schemas.microsoft.com/office/drawing/2014/main" id="{182667D7-6748-4827-8839-6E1AD8308F54}"/>
                </a:ext>
              </a:extLst>
            </p:cNvPr>
            <p:cNvSpPr/>
            <p:nvPr/>
          </p:nvSpPr>
          <p:spPr>
            <a:xfrm>
              <a:off x="2355567" y="144296"/>
              <a:ext cx="5240727" cy="124436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69FF2425-64A3-4AB6-9A7F-3B04D15BCBB1}"/>
                </a:ext>
              </a:extLst>
            </p:cNvPr>
            <p:cNvSpPr txBox="1"/>
            <p:nvPr/>
          </p:nvSpPr>
          <p:spPr>
            <a:xfrm>
              <a:off x="2553873" y="89199"/>
              <a:ext cx="4952053" cy="1260222"/>
            </a:xfrm>
            <a:prstGeom prst="rect">
              <a:avLst/>
            </a:prstGeom>
            <a:noFill/>
          </p:spPr>
          <p:txBody>
            <a:bodyPr wrap="square" rtlCol="0">
              <a:spAutoFit/>
            </a:bodyPr>
            <a:lstStyle/>
            <a:p>
              <a:r>
                <a:rPr lang="en-GB" sz="6600" dirty="0"/>
                <a:t>Creating your timeline</a:t>
              </a:r>
            </a:p>
          </p:txBody>
        </p:sp>
      </p:grpSp>
      <p:sp>
        <p:nvSpPr>
          <p:cNvPr id="57" name="Rectangle: Rounded Corners 56">
            <a:extLst>
              <a:ext uri="{FF2B5EF4-FFF2-40B4-BE49-F238E27FC236}">
                <a16:creationId xmlns:a16="http://schemas.microsoft.com/office/drawing/2014/main" id="{F0D905F5-A0A1-4496-AEF3-8B56B4C3495C}"/>
              </a:ext>
            </a:extLst>
          </p:cNvPr>
          <p:cNvSpPr/>
          <p:nvPr/>
        </p:nvSpPr>
        <p:spPr>
          <a:xfrm>
            <a:off x="108698" y="2056344"/>
            <a:ext cx="3196020" cy="463245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695A54C2-9D9C-42BF-85D5-5E9AEF982A0B}"/>
              </a:ext>
            </a:extLst>
          </p:cNvPr>
          <p:cNvSpPr txBox="1"/>
          <p:nvPr/>
        </p:nvSpPr>
        <p:spPr>
          <a:xfrm>
            <a:off x="85903" y="2110411"/>
            <a:ext cx="3295190" cy="4031873"/>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latin typeface="Comic Sans MS" panose="030F0702030302020204" pitchFamily="66" charset="0"/>
              </a:rPr>
              <a:t>Using the completed table (slide 13) of events, finish of the timeline adding the correct events in the correct order</a:t>
            </a:r>
            <a:r>
              <a:rPr lang="en-GB" sz="3200" dirty="0" smtClean="0">
                <a:latin typeface="Comic Sans MS" panose="030F0702030302020204" pitchFamily="66" charset="0"/>
              </a:rPr>
              <a:t>.</a:t>
            </a:r>
            <a:endParaRPr lang="en-GB" sz="3200" dirty="0">
              <a:latin typeface="Comic Sans MS" panose="030F0702030302020204" pitchFamily="66" charset="0"/>
            </a:endParaRPr>
          </a:p>
        </p:txBody>
      </p:sp>
      <p:pic>
        <p:nvPicPr>
          <p:cNvPr id="43" name="Picture 3" descr="C:\Users\tutor2u\Downloads\shutterstock_176292206.jpg">
            <a:extLst>
              <a:ext uri="{FF2B5EF4-FFF2-40B4-BE49-F238E27FC236}">
                <a16:creationId xmlns:a16="http://schemas.microsoft.com/office/drawing/2014/main" id="{600BC15F-4D9F-4990-8B90-8E40CB1BB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048528" y="2086690"/>
            <a:ext cx="2343807" cy="236537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96E17C6A-CCBE-4251-B1DD-BC954CF36924}"/>
              </a:ext>
            </a:extLst>
          </p:cNvPr>
          <p:cNvGrpSpPr/>
          <p:nvPr/>
        </p:nvGrpSpPr>
        <p:grpSpPr>
          <a:xfrm>
            <a:off x="5197572" y="2435928"/>
            <a:ext cx="45719" cy="1666898"/>
            <a:chOff x="6921179" y="3423643"/>
            <a:chExt cx="45719" cy="1666898"/>
          </a:xfrm>
        </p:grpSpPr>
        <p:sp>
          <p:nvSpPr>
            <p:cNvPr id="50" name="Rectangle 49">
              <a:extLst>
                <a:ext uri="{FF2B5EF4-FFF2-40B4-BE49-F238E27FC236}">
                  <a16:creationId xmlns:a16="http://schemas.microsoft.com/office/drawing/2014/main" id="{14411EF5-8BA7-483D-8AAC-6C5191A1C49F}"/>
                </a:ext>
              </a:extLst>
            </p:cNvPr>
            <p:cNvSpPr/>
            <p:nvPr/>
          </p:nvSpPr>
          <p:spPr>
            <a:xfrm>
              <a:off x="6921179" y="3423643"/>
              <a:ext cx="45719" cy="79744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Rectangle 50">
              <a:extLst>
                <a:ext uri="{FF2B5EF4-FFF2-40B4-BE49-F238E27FC236}">
                  <a16:creationId xmlns:a16="http://schemas.microsoft.com/office/drawing/2014/main" id="{76A08CEF-E6F8-45CE-A2AA-FFD9ED9562E4}"/>
                </a:ext>
              </a:extLst>
            </p:cNvPr>
            <p:cNvSpPr/>
            <p:nvPr/>
          </p:nvSpPr>
          <p:spPr>
            <a:xfrm>
              <a:off x="6921179" y="4293096"/>
              <a:ext cx="45719" cy="797445"/>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52" name="TextBox 51">
            <a:extLst>
              <a:ext uri="{FF2B5EF4-FFF2-40B4-BE49-F238E27FC236}">
                <a16:creationId xmlns:a16="http://schemas.microsoft.com/office/drawing/2014/main" id="{80D8F5D2-3D12-439F-ABE8-CB365F5F58D7}"/>
              </a:ext>
            </a:extLst>
          </p:cNvPr>
          <p:cNvSpPr txBox="1"/>
          <p:nvPr/>
        </p:nvSpPr>
        <p:spPr>
          <a:xfrm>
            <a:off x="4327406" y="4365309"/>
            <a:ext cx="1857829" cy="523220"/>
          </a:xfrm>
          <a:prstGeom prst="rect">
            <a:avLst/>
          </a:prstGeom>
          <a:noFill/>
        </p:spPr>
        <p:txBody>
          <a:bodyPr wrap="square" rtlCol="0">
            <a:spAutoFit/>
          </a:bodyPr>
          <a:lstStyle/>
          <a:p>
            <a:r>
              <a:rPr lang="en-GB" sz="2800" b="1" dirty="0"/>
              <a:t>10 Minutes</a:t>
            </a:r>
          </a:p>
        </p:txBody>
      </p:sp>
      <p:pic>
        <p:nvPicPr>
          <p:cNvPr id="3" name="Picture 2">
            <a:extLst>
              <a:ext uri="{FF2B5EF4-FFF2-40B4-BE49-F238E27FC236}">
                <a16:creationId xmlns:a16="http://schemas.microsoft.com/office/drawing/2014/main" id="{4C6C6B33-23A5-453D-A8EA-F618E9ABE4BA}"/>
              </a:ext>
            </a:extLst>
          </p:cNvPr>
          <p:cNvPicPr>
            <a:picLocks noChangeAspect="1"/>
          </p:cNvPicPr>
          <p:nvPr/>
        </p:nvPicPr>
        <p:blipFill>
          <a:blip r:embed="rId3"/>
          <a:stretch>
            <a:fillRect/>
          </a:stretch>
        </p:blipFill>
        <p:spPr>
          <a:xfrm>
            <a:off x="7296555" y="1979873"/>
            <a:ext cx="8515706" cy="4862322"/>
          </a:xfrm>
          <a:prstGeom prst="rect">
            <a:avLst/>
          </a:prstGeom>
        </p:spPr>
      </p:pic>
      <p:grpSp>
        <p:nvGrpSpPr>
          <p:cNvPr id="5" name="Group 4">
            <a:extLst>
              <a:ext uri="{FF2B5EF4-FFF2-40B4-BE49-F238E27FC236}">
                <a16:creationId xmlns:a16="http://schemas.microsoft.com/office/drawing/2014/main" id="{DF80FE4D-5593-4A84-BA7A-50C4E653A66A}"/>
              </a:ext>
            </a:extLst>
          </p:cNvPr>
          <p:cNvGrpSpPr/>
          <p:nvPr/>
        </p:nvGrpSpPr>
        <p:grpSpPr>
          <a:xfrm>
            <a:off x="3332192" y="5084647"/>
            <a:ext cx="3848255" cy="1770081"/>
            <a:chOff x="3332192" y="5084647"/>
            <a:chExt cx="3848255" cy="1770081"/>
          </a:xfrm>
        </p:grpSpPr>
        <p:grpSp>
          <p:nvGrpSpPr>
            <p:cNvPr id="2" name="Group 1">
              <a:extLst>
                <a:ext uri="{FF2B5EF4-FFF2-40B4-BE49-F238E27FC236}">
                  <a16:creationId xmlns:a16="http://schemas.microsoft.com/office/drawing/2014/main" id="{25AC30F4-3E23-418D-B7FB-7EF3FCD8FC52}"/>
                </a:ext>
              </a:extLst>
            </p:cNvPr>
            <p:cNvGrpSpPr/>
            <p:nvPr/>
          </p:nvGrpSpPr>
          <p:grpSpPr>
            <a:xfrm>
              <a:off x="3332192" y="5084647"/>
              <a:ext cx="3848255" cy="1770081"/>
              <a:chOff x="3457095" y="5054457"/>
              <a:chExt cx="3547280" cy="1578418"/>
            </a:xfrm>
          </p:grpSpPr>
          <p:sp>
            <p:nvSpPr>
              <p:cNvPr id="30" name="Rectangle: Rounded Corners 29">
                <a:extLst>
                  <a:ext uri="{FF2B5EF4-FFF2-40B4-BE49-F238E27FC236}">
                    <a16:creationId xmlns:a16="http://schemas.microsoft.com/office/drawing/2014/main" id="{79C4E196-484B-4F45-B342-C2580F62DE20}"/>
                  </a:ext>
                </a:extLst>
              </p:cNvPr>
              <p:cNvSpPr/>
              <p:nvPr/>
            </p:nvSpPr>
            <p:spPr>
              <a:xfrm>
                <a:off x="3457095" y="5054457"/>
                <a:ext cx="3437511" cy="1571319"/>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a:p>
            </p:txBody>
          </p:sp>
          <p:sp>
            <p:nvSpPr>
              <p:cNvPr id="31" name="TextBox 30">
                <a:extLst>
                  <a:ext uri="{FF2B5EF4-FFF2-40B4-BE49-F238E27FC236}">
                    <a16:creationId xmlns:a16="http://schemas.microsoft.com/office/drawing/2014/main" id="{F14E4774-3EF9-4459-A4B2-FAFE58611090}"/>
                  </a:ext>
                </a:extLst>
              </p:cNvPr>
              <p:cNvSpPr txBox="1"/>
              <p:nvPr/>
            </p:nvSpPr>
            <p:spPr>
              <a:xfrm>
                <a:off x="4093541" y="5056832"/>
                <a:ext cx="2557697" cy="430887"/>
              </a:xfrm>
              <a:prstGeom prst="rect">
                <a:avLst/>
              </a:prstGeom>
              <a:noFill/>
            </p:spPr>
            <p:txBody>
              <a:bodyPr wrap="square" rtlCol="0">
                <a:spAutoFit/>
              </a:bodyPr>
              <a:lstStyle/>
              <a:p>
                <a:r>
                  <a:rPr lang="en-GB" sz="2200" u="sng" dirty="0">
                    <a:latin typeface="Comic Sans MS" panose="030F0702030302020204" pitchFamily="66" charset="0"/>
                  </a:rPr>
                  <a:t>Challenge Task</a:t>
                </a:r>
              </a:p>
            </p:txBody>
          </p:sp>
          <p:sp>
            <p:nvSpPr>
              <p:cNvPr id="32" name="TextBox 31">
                <a:extLst>
                  <a:ext uri="{FF2B5EF4-FFF2-40B4-BE49-F238E27FC236}">
                    <a16:creationId xmlns:a16="http://schemas.microsoft.com/office/drawing/2014/main" id="{E0E67290-885A-467E-8BE2-B2A55BC9A042}"/>
                  </a:ext>
                </a:extLst>
              </p:cNvPr>
              <p:cNvSpPr txBox="1"/>
              <p:nvPr/>
            </p:nvSpPr>
            <p:spPr>
              <a:xfrm>
                <a:off x="3514834" y="5342956"/>
                <a:ext cx="3489541" cy="1289919"/>
              </a:xfrm>
              <a:prstGeom prst="rect">
                <a:avLst/>
              </a:prstGeom>
              <a:noFill/>
            </p:spPr>
            <p:txBody>
              <a:bodyPr wrap="square" rtlCol="0">
                <a:spAutoFit/>
              </a:bodyPr>
              <a:lstStyle/>
              <a:p>
                <a:r>
                  <a:rPr lang="en-GB" sz="2200" dirty="0">
                    <a:latin typeface="Comic Sans MS" panose="030F0702030302020204" pitchFamily="66" charset="0"/>
                  </a:rPr>
                  <a:t>Did </a:t>
                </a:r>
                <a:r>
                  <a:rPr lang="en-GB" sz="2200" dirty="0" err="1">
                    <a:latin typeface="Comic Sans MS" panose="030F0702030302020204" pitchFamily="66" charset="0"/>
                  </a:rPr>
                  <a:t>Khruschev</a:t>
                </a:r>
                <a:r>
                  <a:rPr lang="en-GB" sz="2200" dirty="0">
                    <a:latin typeface="Comic Sans MS" panose="030F0702030302020204" pitchFamily="66" charset="0"/>
                  </a:rPr>
                  <a:t> have any choice but to crush Hungary and Nagy the way he did?</a:t>
                </a:r>
              </a:p>
            </p:txBody>
          </p:sp>
        </p:grpSp>
        <p:sp>
          <p:nvSpPr>
            <p:cNvPr id="24" name="Star: 5 Points 23">
              <a:extLst>
                <a:ext uri="{FF2B5EF4-FFF2-40B4-BE49-F238E27FC236}">
                  <a16:creationId xmlns:a16="http://schemas.microsoft.com/office/drawing/2014/main" id="{CB564DCE-98CB-42B1-88ED-21E365C755A2}"/>
                </a:ext>
              </a:extLst>
            </p:cNvPr>
            <p:cNvSpPr/>
            <p:nvPr/>
          </p:nvSpPr>
          <p:spPr>
            <a:xfrm>
              <a:off x="6496608" y="5117977"/>
              <a:ext cx="534290" cy="452541"/>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3334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500"/>
                                        <p:tgtEl>
                                          <p:spTgt spid="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repeatCount="2000" fill="remove" nodeType="clickEffect">
                                  <p:stCondLst>
                                    <p:cond delay="0"/>
                                  </p:stCondLst>
                                  <p:childTnLst>
                                    <p:animRot by="21600000">
                                      <p:cBhvr>
                                        <p:cTn id="11" dur="60000" fill="hold"/>
                                        <p:tgtEl>
                                          <p:spTgt spid="49"/>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19873128"/>
              </p:ext>
            </p:extLst>
          </p:nvPr>
        </p:nvGraphicFramePr>
        <p:xfrm>
          <a:off x="0" y="0"/>
          <a:ext cx="12192000" cy="693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2362200">
                <a:tc>
                  <a:txBody>
                    <a:bodyPr/>
                    <a:lstStyle/>
                    <a:p>
                      <a:r>
                        <a:rPr lang="en-GB" sz="1600" b="0" i="0" dirty="0">
                          <a:solidFill>
                            <a:schemeClr val="tx1"/>
                          </a:solidFill>
                          <a:latin typeface="Comic Sans MS" panose="030F0702030302020204" pitchFamily="66" charset="0"/>
                        </a:rPr>
                        <a:t>People</a:t>
                      </a:r>
                      <a:r>
                        <a:rPr lang="en-GB" sz="1600" b="0" i="0" baseline="0" dirty="0">
                          <a:solidFill>
                            <a:schemeClr val="tx1"/>
                          </a:solidFill>
                          <a:latin typeface="Comic Sans MS" panose="030F0702030302020204" pitchFamily="66" charset="0"/>
                        </a:rPr>
                        <a:t> of Hungary began to protest about their lack of political freedoms caused by fuel shortages and poor harvests. This led to riots in the capital Budapest. </a:t>
                      </a:r>
                      <a:endParaRPr lang="en-GB" sz="1600" b="0" i="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b="0" i="0" kern="1200" baseline="0" dirty="0">
                        <a:solidFill>
                          <a:schemeClr val="tx1"/>
                        </a:solidFill>
                        <a:latin typeface="Comic Sans MS" panose="030F0702030302020204"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0" dirty="0">
                          <a:solidFill>
                            <a:schemeClr val="tx1"/>
                          </a:solidFill>
                          <a:latin typeface="Comic Sans MS" panose="030F0702030302020204" pitchFamily="66" charset="0"/>
                        </a:rPr>
                        <a:t>W</a:t>
                      </a:r>
                      <a:r>
                        <a:rPr lang="en-GB" sz="1600" dirty="0">
                          <a:solidFill>
                            <a:schemeClr val="tx1"/>
                          </a:solidFill>
                          <a:latin typeface="Comic Sans MS" panose="030F0702030302020204" pitchFamily="66" charset="0"/>
                        </a:rPr>
                        <a:t>i</a:t>
                      </a:r>
                      <a:r>
                        <a:rPr lang="en-GB" sz="1600" b="0" i="0" kern="1200" baseline="0" dirty="0">
                          <a:solidFill>
                            <a:schemeClr val="tx1"/>
                          </a:solidFill>
                          <a:latin typeface="Comic Sans MS" panose="030F0702030302020204" pitchFamily="66" charset="0"/>
                          <a:ea typeface="+mn-ea"/>
                          <a:cs typeface="+mn-cs"/>
                        </a:rPr>
                        <a:t>thin days of his appointment Nagy announced a set of proposed reforms. He reorganised the Hungarian government to include members of non-communist parties, ending the one-party state in Hungary. Khrushchev was prepared to accept these reforms if they calmed the unrest in Hungary.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86000">
                <a:tc>
                  <a:txBody>
                    <a:bodyPr/>
                    <a:lstStyle/>
                    <a:p>
                      <a:endParaRPr lang="en-GB" sz="1600" baseline="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a:latin typeface="Comic Sans MS" panose="030F0702030302020204" pitchFamily="66" charset="0"/>
                        </a:rPr>
                        <a:t>Khrushchev</a:t>
                      </a:r>
                      <a:r>
                        <a:rPr lang="en-GB" sz="1600" baseline="0" dirty="0">
                          <a:latin typeface="Comic Sans MS" panose="030F0702030302020204" pitchFamily="66" charset="0"/>
                        </a:rPr>
                        <a:t> therefore ordered  a soviet invasion of Hungary. 1000 tanks rolled in Budapest. Supporters of Nagy begged the west for support but this did not come. It was estimated that 20,000 Hungarians were killed. </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286000">
                <a:tc>
                  <a:txBody>
                    <a:bodyPr/>
                    <a:lstStyle/>
                    <a:p>
                      <a:r>
                        <a:rPr lang="en-GB" sz="1600" dirty="0">
                          <a:latin typeface="Comic Sans MS" panose="030F0702030302020204" pitchFamily="66" charset="0"/>
                        </a:rPr>
                        <a:t>Nagy</a:t>
                      </a:r>
                      <a:r>
                        <a:rPr lang="en-GB" sz="1600" baseline="0" dirty="0">
                          <a:latin typeface="Comic Sans MS" panose="030F0702030302020204" pitchFamily="66" charset="0"/>
                        </a:rPr>
                        <a:t> and several members of his cabinet sought refuge in Yugoslav embassy. Kadar had promised that  Nagy and his followers could leave the country safely but had executed him instead. </a:t>
                      </a:r>
                      <a:r>
                        <a:rPr lang="en-GB" sz="1600" baseline="0" dirty="0" err="1">
                          <a:latin typeface="Comic Sans MS" panose="030F0702030302020204" pitchFamily="66" charset="0"/>
                        </a:rPr>
                        <a:t>Khruschev</a:t>
                      </a:r>
                      <a:r>
                        <a:rPr lang="en-GB" sz="1600" baseline="0" dirty="0">
                          <a:latin typeface="Comic Sans MS" panose="030F0702030302020204" pitchFamily="66" charset="0"/>
                        </a:rPr>
                        <a:t> has described this as a ‘lesson to the leaders of socialist countries’.</a:t>
                      </a:r>
                      <a:endParaRPr lang="en-GB" sz="16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1" dirty="0">
                          <a:latin typeface="Comic Sans MS" panose="030F0702030302020204" pitchFamily="66" charset="0"/>
                        </a:rPr>
                        <a:t>International</a:t>
                      </a:r>
                      <a:r>
                        <a:rPr lang="en-GB" sz="1600" b="1" baseline="0" dirty="0">
                          <a:latin typeface="Comic Sans MS" panose="030F0702030302020204" pitchFamily="66" charset="0"/>
                        </a:rPr>
                        <a:t> reaction to the soviet invasion of Hungary</a:t>
                      </a:r>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latin typeface="Comic Sans MS" panose="030F0702030302020204" pitchFamily="66" charset="0"/>
                        </a:rPr>
                        <a:t>What</a:t>
                      </a:r>
                      <a:r>
                        <a:rPr lang="en-GB" sz="1600" b="1" baseline="0" dirty="0">
                          <a:latin typeface="Comic Sans MS" panose="030F0702030302020204" pitchFamily="66" charset="0"/>
                        </a:rPr>
                        <a:t> was the impact of the Hungarian Uprising on international relations?</a:t>
                      </a:r>
                      <a:endParaRPr lang="en-GB" sz="1600" b="1" dirty="0">
                        <a:latin typeface="Comic Sans MS" panose="030F0702030302020204" pitchFamily="66" charset="0"/>
                      </a:endParaRPr>
                    </a:p>
                    <a:p>
                      <a:endParaRPr lang="en-GB" sz="1600" b="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341320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42474446"/>
              </p:ext>
            </p:extLst>
          </p:nvPr>
        </p:nvGraphicFramePr>
        <p:xfrm>
          <a:off x="0" y="0"/>
          <a:ext cx="12058650" cy="6858000"/>
        </p:xfrm>
        <a:graphic>
          <a:graphicData uri="http://schemas.openxmlformats.org/drawingml/2006/table">
            <a:tbl>
              <a:tblPr firstRow="1" bandRow="1">
                <a:tableStyleId>{5C22544A-7EE6-4342-B048-85BDC9FD1C3A}</a:tableStyleId>
              </a:tblPr>
              <a:tblGrid>
                <a:gridCol w="4019550">
                  <a:extLst>
                    <a:ext uri="{9D8B030D-6E8A-4147-A177-3AD203B41FA5}">
                      <a16:colId xmlns:a16="http://schemas.microsoft.com/office/drawing/2014/main" val="20000"/>
                    </a:ext>
                  </a:extLst>
                </a:gridCol>
                <a:gridCol w="4019550">
                  <a:extLst>
                    <a:ext uri="{9D8B030D-6E8A-4147-A177-3AD203B41FA5}">
                      <a16:colId xmlns:a16="http://schemas.microsoft.com/office/drawing/2014/main" val="20001"/>
                    </a:ext>
                  </a:extLst>
                </a:gridCol>
                <a:gridCol w="4019550">
                  <a:extLst>
                    <a:ext uri="{9D8B030D-6E8A-4147-A177-3AD203B41FA5}">
                      <a16:colId xmlns:a16="http://schemas.microsoft.com/office/drawing/2014/main" val="20002"/>
                    </a:ext>
                  </a:extLst>
                </a:gridCol>
              </a:tblGrid>
              <a:tr h="2286000">
                <a:tc>
                  <a:txBody>
                    <a:bodyPr/>
                    <a:lstStyle/>
                    <a:p>
                      <a:r>
                        <a:rPr lang="en-GB" sz="1800" b="0" i="0" dirty="0">
                          <a:solidFill>
                            <a:schemeClr val="tx1"/>
                          </a:solidFill>
                        </a:rPr>
                        <a:t>People</a:t>
                      </a:r>
                      <a:r>
                        <a:rPr lang="en-GB" sz="1800" b="0" i="0" baseline="0" dirty="0">
                          <a:solidFill>
                            <a:schemeClr val="tx1"/>
                          </a:solidFill>
                        </a:rPr>
                        <a:t> of Hungary began to protest about their lack of political freedoms caused by fuel shortages and poor harvests. This led to riots in the capital Budapest. </a:t>
                      </a:r>
                      <a:endParaRPr lang="en-GB" sz="1800" b="0" i="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800" b="0" i="0" kern="1200" baseline="0" dirty="0">
                          <a:solidFill>
                            <a:schemeClr val="tx1"/>
                          </a:solidFill>
                          <a:latin typeface="+mn-lt"/>
                          <a:ea typeface="+mn-ea"/>
                          <a:cs typeface="+mn-cs"/>
                        </a:rPr>
                        <a:t>Soviet troops restored order, but Khrushchev decided to replace </a:t>
                      </a:r>
                      <a:r>
                        <a:rPr lang="en-GB" sz="1800" b="0" i="0" kern="1200" baseline="0" dirty="0" err="1">
                          <a:solidFill>
                            <a:schemeClr val="tx1"/>
                          </a:solidFill>
                          <a:latin typeface="+mn-lt"/>
                          <a:ea typeface="+mn-ea"/>
                          <a:cs typeface="+mn-cs"/>
                        </a:rPr>
                        <a:t>Rakosi</a:t>
                      </a:r>
                      <a:r>
                        <a:rPr lang="en-GB" sz="1800" b="0" i="0" kern="1200" baseline="0" dirty="0">
                          <a:solidFill>
                            <a:schemeClr val="tx1"/>
                          </a:solidFill>
                          <a:latin typeface="+mn-lt"/>
                          <a:ea typeface="+mn-ea"/>
                          <a:cs typeface="+mn-cs"/>
                        </a:rPr>
                        <a:t> with </a:t>
                      </a:r>
                      <a:r>
                        <a:rPr lang="en-GB" sz="1800" b="0" i="0" kern="1200" baseline="0" dirty="0" err="1">
                          <a:solidFill>
                            <a:schemeClr val="tx1"/>
                          </a:solidFill>
                          <a:latin typeface="+mn-lt"/>
                          <a:ea typeface="+mn-ea"/>
                          <a:cs typeface="+mn-cs"/>
                        </a:rPr>
                        <a:t>Imre</a:t>
                      </a:r>
                      <a:r>
                        <a:rPr lang="en-GB" sz="1800" b="0" i="0" kern="1200" baseline="0" dirty="0">
                          <a:solidFill>
                            <a:schemeClr val="tx1"/>
                          </a:solidFill>
                          <a:latin typeface="+mn-lt"/>
                          <a:ea typeface="+mn-ea"/>
                          <a:cs typeface="+mn-cs"/>
                        </a:rPr>
                        <a:t> Nagy. He was a former prime minister who believed that within a communist regime there should still be personal freedoms. Khrushchev hoped his appointment would end the protests.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800" b="0" dirty="0">
                          <a:solidFill>
                            <a:schemeClr val="tx1"/>
                          </a:solidFill>
                        </a:rPr>
                        <a:t>W</a:t>
                      </a:r>
                      <a:r>
                        <a:rPr lang="en-GB" sz="1800" dirty="0">
                          <a:solidFill>
                            <a:schemeClr val="tx1"/>
                          </a:solidFill>
                        </a:rPr>
                        <a:t>i</a:t>
                      </a:r>
                      <a:r>
                        <a:rPr lang="en-GB" sz="1800" b="0" i="0" kern="1200" baseline="0" dirty="0">
                          <a:solidFill>
                            <a:schemeClr val="tx1"/>
                          </a:solidFill>
                          <a:latin typeface="+mn-lt"/>
                          <a:ea typeface="+mn-ea"/>
                          <a:cs typeface="+mn-cs"/>
                        </a:rPr>
                        <a:t>thin days of his appointment Nagy announced a set of proposed reforms. He reorganised the Hungarian government to include members of non-communist parties, ending the one-party state in Hungary. Khrushchev was prepared to accept these reforms if they calmed the unrest in Hungary.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2286000">
                <a:tc>
                  <a:txBody>
                    <a:bodyPr/>
                    <a:lstStyle/>
                    <a:p>
                      <a:r>
                        <a:rPr lang="en-GB" sz="1800" dirty="0"/>
                        <a:t>However, on 1 </a:t>
                      </a:r>
                      <a:r>
                        <a:rPr lang="en-GB" sz="1800" dirty="0" err="1"/>
                        <a:t>Novemeber</a:t>
                      </a:r>
                      <a:r>
                        <a:rPr lang="en-GB" sz="1800" baseline="0" dirty="0"/>
                        <a:t> 1956 Nagy announced that Hungary would leave the Warsaw Pact, Khrushchev could not allow this as it could influence others to leave.  This would threaten the security of the Soviet Union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800" dirty="0"/>
                        <a:t>Khrushchev</a:t>
                      </a:r>
                      <a:r>
                        <a:rPr lang="en-GB" sz="1800" baseline="0" dirty="0"/>
                        <a:t> therefore ordered  a soviet invasion of Hungary. 1000 tanks rolled in Budapest. Supporters of Nagy begged the west for support but this did not come. It was estimated that 20,000 Hungarians were killed.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800" dirty="0"/>
                        <a:t>A new</a:t>
                      </a:r>
                      <a:r>
                        <a:rPr lang="en-GB" sz="1800" baseline="0" dirty="0"/>
                        <a:t> pro- communist government was set up under Janos Kadar. </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286000">
                <a:tc>
                  <a:txBody>
                    <a:bodyPr/>
                    <a:lstStyle/>
                    <a:p>
                      <a:r>
                        <a:rPr lang="en-GB" sz="1800" dirty="0"/>
                        <a:t>Nagy</a:t>
                      </a:r>
                      <a:r>
                        <a:rPr lang="en-GB" sz="1800" baseline="0" dirty="0"/>
                        <a:t> and several members of his cabinet sought refuge in Yugoslav embassy. Kadar had promised that  Nagy and his followers could leave the country safely but had executed him instead. </a:t>
                      </a:r>
                      <a:r>
                        <a:rPr lang="en-GB" sz="1800" baseline="0" dirty="0" err="1"/>
                        <a:t>Khruschev</a:t>
                      </a:r>
                      <a:r>
                        <a:rPr lang="en-GB" sz="1800" baseline="0" dirty="0"/>
                        <a:t> has described this as a ‘lesson to the leaders of socialist countries’.</a:t>
                      </a:r>
                      <a:endParaRPr lang="en-GB"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800" b="1" dirty="0"/>
                        <a:t>International</a:t>
                      </a:r>
                      <a:r>
                        <a:rPr lang="en-GB" sz="1800" b="1" baseline="0" dirty="0"/>
                        <a:t> reaction to the soviet invasion of Hungary</a:t>
                      </a:r>
                      <a:endParaRPr lang="en-GB"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GB" sz="1800" dirty="0">
                          <a:latin typeface="Comic Sans MS" panose="030F0702030302020204" pitchFamily="66" charset="0"/>
                        </a:rPr>
                        <a:t>What</a:t>
                      </a:r>
                      <a:r>
                        <a:rPr lang="en-GB" sz="1800" baseline="0" dirty="0">
                          <a:latin typeface="Comic Sans MS" panose="030F0702030302020204" pitchFamily="66" charset="0"/>
                        </a:rPr>
                        <a:t> was the impact of the Hungarian Uprising on international relations?</a:t>
                      </a:r>
                      <a:endParaRPr lang="en-GB" sz="18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4194474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A32F22-A85A-4106-BCAA-FD8387C1459F}"/>
              </a:ext>
            </a:extLst>
          </p:cNvPr>
          <p:cNvSpPr/>
          <p:nvPr/>
        </p:nvSpPr>
        <p:spPr>
          <a:xfrm>
            <a:off x="0" y="1950938"/>
            <a:ext cx="12192000" cy="4907062"/>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8B8B19E-33BF-4112-B16A-B69A05776539}"/>
              </a:ext>
            </a:extLst>
          </p:cNvPr>
          <p:cNvSpPr txBox="1"/>
          <p:nvPr/>
        </p:nvSpPr>
        <p:spPr>
          <a:xfrm>
            <a:off x="1" y="1950938"/>
            <a:ext cx="12191999" cy="4678204"/>
          </a:xfrm>
          <a:prstGeom prst="rect">
            <a:avLst/>
          </a:prstGeom>
          <a:noFill/>
        </p:spPr>
        <p:txBody>
          <a:bodyPr wrap="square" rtlCol="0">
            <a:spAutoFit/>
          </a:bodyPr>
          <a:lstStyle/>
          <a:p>
            <a:pPr marL="457200" indent="-457200">
              <a:spcBef>
                <a:spcPts val="400"/>
              </a:spcBef>
              <a:buFont typeface="Arial" panose="020B0604020202020204" pitchFamily="34" charset="0"/>
              <a:buChar char="•"/>
            </a:pPr>
            <a:r>
              <a:rPr lang="en-US" sz="3200" dirty="0">
                <a:latin typeface="Comic Sans MS" pitchFamily="66"/>
              </a:rPr>
              <a:t>Since the US had offer aid in the form of the Marshall Plan and wanted to contain communism people in Eastern Europe assumed that they would help in other ways. </a:t>
            </a:r>
          </a:p>
          <a:p>
            <a:pPr marL="457200" indent="-457200">
              <a:spcBef>
                <a:spcPts val="400"/>
              </a:spcBef>
              <a:buFont typeface="Arial" panose="020B0604020202020204" pitchFamily="34" charset="0"/>
              <a:buChar char="•"/>
            </a:pPr>
            <a:r>
              <a:rPr lang="en-US" sz="3200" dirty="0">
                <a:latin typeface="Comic Sans MS" pitchFamily="66"/>
              </a:rPr>
              <a:t>Some NATO countries did take Hungarian refugees. </a:t>
            </a:r>
          </a:p>
          <a:p>
            <a:pPr marL="457200" indent="-457200">
              <a:spcBef>
                <a:spcPts val="400"/>
              </a:spcBef>
              <a:buFont typeface="Arial" panose="020B0604020202020204" pitchFamily="34" charset="0"/>
              <a:buChar char="•"/>
            </a:pPr>
            <a:r>
              <a:rPr lang="en-US" sz="3200" dirty="0">
                <a:latin typeface="Comic Sans MS" pitchFamily="66"/>
              </a:rPr>
              <a:t>There was NO military support offered –the </a:t>
            </a:r>
            <a:r>
              <a:rPr lang="en-US" sz="3200" b="1" i="1" u="sng" dirty="0">
                <a:latin typeface="Comic Sans MS" pitchFamily="66"/>
              </a:rPr>
              <a:t>USA</a:t>
            </a:r>
            <a:r>
              <a:rPr lang="en-US" sz="3200" dirty="0">
                <a:latin typeface="Comic Sans MS" pitchFamily="66"/>
              </a:rPr>
              <a:t> showed were they stood. They </a:t>
            </a:r>
            <a:r>
              <a:rPr lang="en-US" sz="3200" b="1" i="1" u="sng" dirty="0">
                <a:latin typeface="Comic Sans MS" pitchFamily="66"/>
              </a:rPr>
              <a:t>would not support any country that was already communist</a:t>
            </a:r>
            <a:r>
              <a:rPr lang="en-US" sz="3200" dirty="0">
                <a:latin typeface="Comic Sans MS" pitchFamily="66"/>
              </a:rPr>
              <a:t>. </a:t>
            </a:r>
          </a:p>
          <a:p>
            <a:pPr marL="457200" indent="-457200">
              <a:spcBef>
                <a:spcPts val="400"/>
              </a:spcBef>
              <a:buFont typeface="Arial" panose="020B0604020202020204" pitchFamily="34" charset="0"/>
              <a:buChar char="•"/>
            </a:pPr>
            <a:r>
              <a:rPr lang="en-US" sz="3200" dirty="0">
                <a:latin typeface="Comic Sans MS" pitchFamily="66"/>
              </a:rPr>
              <a:t>The risk of a nuclear from USA involvement  war was too great </a:t>
            </a:r>
          </a:p>
        </p:txBody>
      </p:sp>
      <p:grpSp>
        <p:nvGrpSpPr>
          <p:cNvPr id="4" name="Group 3">
            <a:extLst>
              <a:ext uri="{FF2B5EF4-FFF2-40B4-BE49-F238E27FC236}">
                <a16:creationId xmlns:a16="http://schemas.microsoft.com/office/drawing/2014/main" id="{A80DEA07-EB30-4297-B767-9EFCC12CAF52}"/>
              </a:ext>
            </a:extLst>
          </p:cNvPr>
          <p:cNvGrpSpPr/>
          <p:nvPr/>
        </p:nvGrpSpPr>
        <p:grpSpPr>
          <a:xfrm>
            <a:off x="1" y="898547"/>
            <a:ext cx="12191998" cy="949303"/>
            <a:chOff x="2361076" y="231053"/>
            <a:chExt cx="1674991" cy="1244361"/>
          </a:xfrm>
          <a:solidFill>
            <a:schemeClr val="accent4">
              <a:lumMod val="60000"/>
              <a:lumOff val="40000"/>
            </a:schemeClr>
          </a:solidFill>
        </p:grpSpPr>
        <p:sp>
          <p:nvSpPr>
            <p:cNvPr id="5" name="Rectangle: Rounded Corners 4">
              <a:extLst>
                <a:ext uri="{FF2B5EF4-FFF2-40B4-BE49-F238E27FC236}">
                  <a16:creationId xmlns:a16="http://schemas.microsoft.com/office/drawing/2014/main" id="{BA5AC670-3D6F-40B3-8478-17E57D085FF2}"/>
                </a:ext>
              </a:extLst>
            </p:cNvPr>
            <p:cNvSpPr/>
            <p:nvPr/>
          </p:nvSpPr>
          <p:spPr>
            <a:xfrm>
              <a:off x="2361076" y="231053"/>
              <a:ext cx="1674991" cy="124436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142D008-AE92-4707-AE69-48FD2AE4AFD6}"/>
                </a:ext>
              </a:extLst>
            </p:cNvPr>
            <p:cNvSpPr txBox="1"/>
            <p:nvPr/>
          </p:nvSpPr>
          <p:spPr>
            <a:xfrm>
              <a:off x="2361076" y="348935"/>
              <a:ext cx="1674991" cy="1008595"/>
            </a:xfrm>
            <a:prstGeom prst="rect">
              <a:avLst/>
            </a:prstGeom>
            <a:noFill/>
            <a:ln>
              <a:noFill/>
            </a:ln>
          </p:spPr>
          <p:txBody>
            <a:bodyPr wrap="square" rtlCol="0">
              <a:spAutoFit/>
            </a:bodyPr>
            <a:lstStyle/>
            <a:p>
              <a:r>
                <a:rPr lang="en-GB" sz="4400" u="sng" dirty="0"/>
                <a:t>The International reaction to the Hungarian Uprising</a:t>
              </a:r>
            </a:p>
          </p:txBody>
        </p:sp>
      </p:grpSp>
      <p:grpSp>
        <p:nvGrpSpPr>
          <p:cNvPr id="11" name="Group 10">
            <a:extLst>
              <a:ext uri="{FF2B5EF4-FFF2-40B4-BE49-F238E27FC236}">
                <a16:creationId xmlns:a16="http://schemas.microsoft.com/office/drawing/2014/main" id="{7C12F761-2A17-4ECB-BB85-757283554CA2}"/>
              </a:ext>
            </a:extLst>
          </p:cNvPr>
          <p:cNvGrpSpPr/>
          <p:nvPr/>
        </p:nvGrpSpPr>
        <p:grpSpPr>
          <a:xfrm>
            <a:off x="-11130165" y="181381"/>
            <a:ext cx="10983180" cy="551234"/>
            <a:chOff x="-481215" y="-790169"/>
            <a:chExt cx="10983180" cy="551234"/>
          </a:xfrm>
        </p:grpSpPr>
        <p:sp>
          <p:nvSpPr>
            <p:cNvPr id="7" name="Star: 5 Points 6">
              <a:extLst>
                <a:ext uri="{FF2B5EF4-FFF2-40B4-BE49-F238E27FC236}">
                  <a16:creationId xmlns:a16="http://schemas.microsoft.com/office/drawing/2014/main" id="{60A0E33E-80CD-465C-9D84-97F90D06ECB2}"/>
                </a:ext>
              </a:extLst>
            </p:cNvPr>
            <p:cNvSpPr/>
            <p:nvPr/>
          </p:nvSpPr>
          <p:spPr>
            <a:xfrm>
              <a:off x="-481215" y="-790169"/>
              <a:ext cx="534290" cy="452541"/>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07DC987F-9838-4650-A452-5F4337403BF5}"/>
                </a:ext>
              </a:extLst>
            </p:cNvPr>
            <p:cNvSpPr txBox="1"/>
            <p:nvPr/>
          </p:nvSpPr>
          <p:spPr>
            <a:xfrm>
              <a:off x="242680" y="-762155"/>
              <a:ext cx="450574" cy="523220"/>
            </a:xfrm>
            <a:prstGeom prst="rect">
              <a:avLst/>
            </a:prstGeom>
            <a:noFill/>
          </p:spPr>
          <p:txBody>
            <a:bodyPr wrap="square" rtlCol="0">
              <a:spAutoFit/>
            </a:bodyPr>
            <a:lstStyle/>
            <a:p>
              <a:pPr algn="ctr"/>
              <a:r>
                <a:rPr lang="en-GB" sz="2800" b="1" dirty="0">
                  <a:ln>
                    <a:solidFill>
                      <a:schemeClr val="tx1"/>
                    </a:solidFill>
                  </a:ln>
                  <a:solidFill>
                    <a:schemeClr val="bg1">
                      <a:lumMod val="85000"/>
                    </a:schemeClr>
                  </a:solidFill>
                </a:rPr>
                <a:t>P</a:t>
              </a:r>
            </a:p>
          </p:txBody>
        </p:sp>
        <p:sp>
          <p:nvSpPr>
            <p:cNvPr id="9" name="Rectangle 8">
              <a:extLst>
                <a:ext uri="{FF2B5EF4-FFF2-40B4-BE49-F238E27FC236}">
                  <a16:creationId xmlns:a16="http://schemas.microsoft.com/office/drawing/2014/main" id="{33028673-69F8-4F94-A615-4FC34203C77B}"/>
                </a:ext>
              </a:extLst>
            </p:cNvPr>
            <p:cNvSpPr/>
            <p:nvPr/>
          </p:nvSpPr>
          <p:spPr>
            <a:xfrm>
              <a:off x="900700" y="-790169"/>
              <a:ext cx="9334120" cy="461665"/>
            </a:xfrm>
            <a:prstGeom prst="rect">
              <a:avLst/>
            </a:prstGeom>
          </p:spPr>
          <p:txBody>
            <a:bodyPr wrap="square">
              <a:spAutoFit/>
            </a:bodyPr>
            <a:lstStyle/>
            <a:p>
              <a:r>
                <a:rPr lang="en-GB" sz="2400" dirty="0"/>
                <a:t>Make a judgement on why Churchill claimed there was an iron curtain.</a:t>
              </a:r>
            </a:p>
          </p:txBody>
        </p:sp>
        <p:sp>
          <p:nvSpPr>
            <p:cNvPr id="10" name="Star: 5 Points 9">
              <a:extLst>
                <a:ext uri="{FF2B5EF4-FFF2-40B4-BE49-F238E27FC236}">
                  <a16:creationId xmlns:a16="http://schemas.microsoft.com/office/drawing/2014/main" id="{C634FDFD-B87D-4E95-A5EB-0DE5CE129028}"/>
                </a:ext>
              </a:extLst>
            </p:cNvPr>
            <p:cNvSpPr/>
            <p:nvPr/>
          </p:nvSpPr>
          <p:spPr>
            <a:xfrm>
              <a:off x="9967675" y="-790169"/>
              <a:ext cx="534290" cy="452541"/>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EA0F8915-D2DE-438A-83B3-A3937A40D1D6}"/>
              </a:ext>
            </a:extLst>
          </p:cNvPr>
          <p:cNvGrpSpPr/>
          <p:nvPr/>
        </p:nvGrpSpPr>
        <p:grpSpPr>
          <a:xfrm>
            <a:off x="12453735" y="181381"/>
            <a:ext cx="10983180" cy="551234"/>
            <a:chOff x="-481215" y="-790169"/>
            <a:chExt cx="10983180" cy="551234"/>
          </a:xfrm>
        </p:grpSpPr>
        <p:sp>
          <p:nvSpPr>
            <p:cNvPr id="13" name="Star: 5 Points 12">
              <a:extLst>
                <a:ext uri="{FF2B5EF4-FFF2-40B4-BE49-F238E27FC236}">
                  <a16:creationId xmlns:a16="http://schemas.microsoft.com/office/drawing/2014/main" id="{90FF6713-40FB-4F00-8944-B8B37A9ACED6}"/>
                </a:ext>
              </a:extLst>
            </p:cNvPr>
            <p:cNvSpPr/>
            <p:nvPr/>
          </p:nvSpPr>
          <p:spPr>
            <a:xfrm>
              <a:off x="-481215" y="-790169"/>
              <a:ext cx="534290" cy="452541"/>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E43E7EB7-38C4-4393-9CB2-6482E28F1CCB}"/>
                </a:ext>
              </a:extLst>
            </p:cNvPr>
            <p:cNvSpPr txBox="1"/>
            <p:nvPr/>
          </p:nvSpPr>
          <p:spPr>
            <a:xfrm>
              <a:off x="242680" y="-762155"/>
              <a:ext cx="450574" cy="523220"/>
            </a:xfrm>
            <a:prstGeom prst="rect">
              <a:avLst/>
            </a:prstGeom>
            <a:noFill/>
          </p:spPr>
          <p:txBody>
            <a:bodyPr wrap="square" rtlCol="0">
              <a:spAutoFit/>
            </a:bodyPr>
            <a:lstStyle/>
            <a:p>
              <a:pPr algn="ctr"/>
              <a:r>
                <a:rPr lang="en-GB" sz="2800" b="1" dirty="0">
                  <a:ln>
                    <a:solidFill>
                      <a:schemeClr val="tx1"/>
                    </a:solidFill>
                  </a:ln>
                  <a:solidFill>
                    <a:schemeClr val="bg1">
                      <a:lumMod val="85000"/>
                    </a:schemeClr>
                  </a:solidFill>
                </a:rPr>
                <a:t>P</a:t>
              </a:r>
            </a:p>
          </p:txBody>
        </p:sp>
        <p:sp>
          <p:nvSpPr>
            <p:cNvPr id="15" name="Rectangle 14">
              <a:extLst>
                <a:ext uri="{FF2B5EF4-FFF2-40B4-BE49-F238E27FC236}">
                  <a16:creationId xmlns:a16="http://schemas.microsoft.com/office/drawing/2014/main" id="{5BE4A7F1-9564-4235-8BF2-E94D4A4570FB}"/>
                </a:ext>
              </a:extLst>
            </p:cNvPr>
            <p:cNvSpPr/>
            <p:nvPr/>
          </p:nvSpPr>
          <p:spPr>
            <a:xfrm>
              <a:off x="900700" y="-790169"/>
              <a:ext cx="9334120" cy="461665"/>
            </a:xfrm>
            <a:prstGeom prst="rect">
              <a:avLst/>
            </a:prstGeom>
          </p:spPr>
          <p:txBody>
            <a:bodyPr wrap="square">
              <a:spAutoFit/>
            </a:bodyPr>
            <a:lstStyle/>
            <a:p>
              <a:r>
                <a:rPr lang="en-GB" sz="2400" dirty="0"/>
                <a:t>Make a judgement on why Churchill claimed there was an iron curtain.</a:t>
              </a:r>
            </a:p>
          </p:txBody>
        </p:sp>
        <p:sp>
          <p:nvSpPr>
            <p:cNvPr id="16" name="Star: 5 Points 15">
              <a:extLst>
                <a:ext uri="{FF2B5EF4-FFF2-40B4-BE49-F238E27FC236}">
                  <a16:creationId xmlns:a16="http://schemas.microsoft.com/office/drawing/2014/main" id="{58895949-6808-428F-98AC-691C34A0ADA1}"/>
                </a:ext>
              </a:extLst>
            </p:cNvPr>
            <p:cNvSpPr/>
            <p:nvPr/>
          </p:nvSpPr>
          <p:spPr>
            <a:xfrm>
              <a:off x="9967675" y="-790169"/>
              <a:ext cx="534290" cy="452541"/>
            </a:xfrm>
            <a:prstGeom prst="star5">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0759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0" fill="hold"/>
                                        <p:tgtEl>
                                          <p:spTgt spid="11"/>
                                        </p:tgtEl>
                                        <p:attrNameLst>
                                          <p:attrName>ppt_x</p:attrName>
                                        </p:attrNameLst>
                                      </p:cBhvr>
                                      <p:tavLst>
                                        <p:tav tm="0">
                                          <p:val>
                                            <p:strVal val="1+#ppt_w/2"/>
                                          </p:val>
                                        </p:tav>
                                        <p:tav tm="100000">
                                          <p:val>
                                            <p:strVal val="#ppt_x"/>
                                          </p:val>
                                        </p:tav>
                                      </p:tavLst>
                                    </p:anim>
                                    <p:anim calcmode="lin" valueType="num">
                                      <p:cBhvr additive="base">
                                        <p:cTn id="8" dur="15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5000"/>
                            </p:stCondLst>
                            <p:childTnLst>
                              <p:par>
                                <p:cTn id="10" presetID="2" presetClass="entr" presetSubtype="2" repeatCount="indefinite"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5000" fill="hold"/>
                                        <p:tgtEl>
                                          <p:spTgt spid="12"/>
                                        </p:tgtEl>
                                        <p:attrNameLst>
                                          <p:attrName>ppt_x</p:attrName>
                                        </p:attrNameLst>
                                      </p:cBhvr>
                                      <p:tavLst>
                                        <p:tav tm="0">
                                          <p:val>
                                            <p:strVal val="1+#ppt_w/2"/>
                                          </p:val>
                                        </p:tav>
                                        <p:tav tm="100000">
                                          <p:val>
                                            <p:strVal val="#ppt_x"/>
                                          </p:val>
                                        </p:tav>
                                      </p:tavLst>
                                    </p:anim>
                                    <p:anim calcmode="lin" valueType="num">
                                      <p:cBhvr additive="base">
                                        <p:cTn id="13" dur="15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858A5197-0F95-4578-A2C5-E94D68F8928D}"/>
              </a:ext>
            </a:extLst>
          </p:cNvPr>
          <p:cNvSpPr/>
          <p:nvPr/>
        </p:nvSpPr>
        <p:spPr>
          <a:xfrm>
            <a:off x="281386" y="338910"/>
            <a:ext cx="11560612" cy="1065270"/>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8314490" y="2040630"/>
            <a:ext cx="3775166" cy="468402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8518484" y="2084111"/>
            <a:ext cx="3367178" cy="461665"/>
          </a:xfrm>
          <a:prstGeom prst="rect">
            <a:avLst/>
          </a:prstGeom>
          <a:noFill/>
        </p:spPr>
        <p:txBody>
          <a:bodyPr wrap="square" rtlCol="0">
            <a:spAutoFit/>
          </a:bodyPr>
          <a:lstStyle/>
          <a:p>
            <a:r>
              <a:rPr lang="en-GB" sz="2400" b="1" u="sng" dirty="0">
                <a:latin typeface="Comic Sans MS" panose="030F0702030302020204" pitchFamily="66" charset="0"/>
              </a:rPr>
              <a:t>Writing </a:t>
            </a:r>
            <a:r>
              <a:rPr lang="en-GB" sz="2400" b="1" u="sng" dirty="0" smtClean="0">
                <a:latin typeface="Comic Sans MS" panose="030F0702030302020204" pitchFamily="66" charset="0"/>
              </a:rPr>
              <a:t>Frame x 2</a:t>
            </a:r>
            <a:endParaRPr lang="en-GB" sz="2400" b="1" u="sng" dirty="0">
              <a:latin typeface="Comic Sans MS" panose="030F0702030302020204" pitchFamily="66" charset="0"/>
            </a:endParaRPr>
          </a:p>
        </p:txBody>
      </p:sp>
      <p:sp>
        <p:nvSpPr>
          <p:cNvPr id="2" name="TextBox 1"/>
          <p:cNvSpPr txBox="1"/>
          <p:nvPr/>
        </p:nvSpPr>
        <p:spPr>
          <a:xfrm>
            <a:off x="8435652" y="2599793"/>
            <a:ext cx="3192663" cy="1384995"/>
          </a:xfrm>
          <a:prstGeom prst="rect">
            <a:avLst/>
          </a:prstGeom>
          <a:noFill/>
        </p:spPr>
        <p:txBody>
          <a:bodyPr wrap="square" rtlCol="0">
            <a:spAutoFit/>
          </a:bodyPr>
          <a:lstStyle/>
          <a:p>
            <a:r>
              <a:rPr lang="en-GB" sz="2800" dirty="0">
                <a:latin typeface="Comic Sans MS" panose="030F0702030302020204" pitchFamily="66" charset="0"/>
              </a:rPr>
              <a:t>One consequence of the Hungarian Uprising was…</a:t>
            </a:r>
          </a:p>
        </p:txBody>
      </p:sp>
      <p:sp>
        <p:nvSpPr>
          <p:cNvPr id="10" name="TextBox 9"/>
          <p:cNvSpPr txBox="1"/>
          <p:nvPr/>
        </p:nvSpPr>
        <p:spPr>
          <a:xfrm>
            <a:off x="11442237" y="2829143"/>
            <a:ext cx="614480" cy="461665"/>
          </a:xfrm>
          <a:prstGeom prst="rect">
            <a:avLst/>
          </a:prstGeom>
          <a:noFill/>
        </p:spPr>
        <p:txBody>
          <a:bodyPr wrap="square" rtlCol="0">
            <a:spAutoFit/>
          </a:bodyPr>
          <a:lstStyle/>
          <a:p>
            <a:r>
              <a:rPr lang="en-GB" sz="2400" dirty="0">
                <a:latin typeface="Comic Sans MS" panose="030F0702030302020204" pitchFamily="66" charset="0"/>
              </a:rPr>
              <a:t>(1)</a:t>
            </a:r>
          </a:p>
        </p:txBody>
      </p:sp>
      <p:sp>
        <p:nvSpPr>
          <p:cNvPr id="19" name="TextBox 18"/>
          <p:cNvSpPr txBox="1"/>
          <p:nvPr/>
        </p:nvSpPr>
        <p:spPr>
          <a:xfrm>
            <a:off x="8396461" y="4201112"/>
            <a:ext cx="3367568" cy="554062"/>
          </a:xfrm>
          <a:prstGeom prst="rect">
            <a:avLst/>
          </a:prstGeom>
          <a:noFill/>
        </p:spPr>
        <p:txBody>
          <a:bodyPr wrap="square" rtlCol="0">
            <a:spAutoFit/>
          </a:bodyPr>
          <a:lstStyle/>
          <a:p>
            <a:pPr lvl="0">
              <a:lnSpc>
                <a:spcPct val="115000"/>
              </a:lnSpc>
              <a:spcAft>
                <a:spcPts val="0"/>
              </a:spcAft>
            </a:pPr>
            <a:r>
              <a:rPr lang="en-GB" sz="2800" dirty="0">
                <a:latin typeface="Comic Sans MS" panose="030F0702030302020204" pitchFamily="66" charset="0"/>
              </a:rPr>
              <a:t>For example… </a:t>
            </a:r>
          </a:p>
        </p:txBody>
      </p:sp>
      <p:sp>
        <p:nvSpPr>
          <p:cNvPr id="20" name="TextBox 19"/>
          <p:cNvSpPr txBox="1"/>
          <p:nvPr/>
        </p:nvSpPr>
        <p:spPr>
          <a:xfrm>
            <a:off x="11449050" y="4245533"/>
            <a:ext cx="614480" cy="461665"/>
          </a:xfrm>
          <a:prstGeom prst="rect">
            <a:avLst/>
          </a:prstGeom>
          <a:noFill/>
        </p:spPr>
        <p:txBody>
          <a:bodyPr wrap="square" rtlCol="0">
            <a:spAutoFit/>
          </a:bodyPr>
          <a:lstStyle/>
          <a:p>
            <a:r>
              <a:rPr lang="en-GB" sz="2400" dirty="0">
                <a:latin typeface="Comic Sans MS" panose="030F0702030302020204" pitchFamily="66" charset="0"/>
              </a:rPr>
              <a:t>(1)</a:t>
            </a:r>
          </a:p>
        </p:txBody>
      </p:sp>
      <p:sp>
        <p:nvSpPr>
          <p:cNvPr id="22" name="TextBox 21"/>
          <p:cNvSpPr txBox="1"/>
          <p:nvPr/>
        </p:nvSpPr>
        <p:spPr>
          <a:xfrm>
            <a:off x="8334864" y="4971262"/>
            <a:ext cx="3394238" cy="523220"/>
          </a:xfrm>
          <a:prstGeom prst="rect">
            <a:avLst/>
          </a:prstGeom>
          <a:noFill/>
        </p:spPr>
        <p:txBody>
          <a:bodyPr wrap="square" rtlCol="0">
            <a:spAutoFit/>
          </a:bodyPr>
          <a:lstStyle/>
          <a:p>
            <a:r>
              <a:rPr lang="en-GB" sz="2800" dirty="0">
                <a:latin typeface="Comic Sans MS" panose="030F0702030302020204" pitchFamily="66" charset="0"/>
              </a:rPr>
              <a:t>This meant that…</a:t>
            </a:r>
          </a:p>
        </p:txBody>
      </p:sp>
      <p:sp>
        <p:nvSpPr>
          <p:cNvPr id="25" name="TextBox 24"/>
          <p:cNvSpPr txBox="1"/>
          <p:nvPr/>
        </p:nvSpPr>
        <p:spPr>
          <a:xfrm>
            <a:off x="11449050" y="4980375"/>
            <a:ext cx="614480" cy="461665"/>
          </a:xfrm>
          <a:prstGeom prst="rect">
            <a:avLst/>
          </a:prstGeom>
          <a:noFill/>
        </p:spPr>
        <p:txBody>
          <a:bodyPr wrap="square" rtlCol="0">
            <a:spAutoFit/>
          </a:bodyPr>
          <a:lstStyle/>
          <a:p>
            <a:r>
              <a:rPr lang="en-GB" sz="2400" dirty="0">
                <a:latin typeface="Comic Sans MS" panose="030F0702030302020204" pitchFamily="66" charset="0"/>
              </a:rPr>
              <a:t>(1)</a:t>
            </a:r>
          </a:p>
        </p:txBody>
      </p:sp>
      <p:sp>
        <p:nvSpPr>
          <p:cNvPr id="26" name="TextBox 25"/>
          <p:cNvSpPr txBox="1"/>
          <p:nvPr/>
        </p:nvSpPr>
        <p:spPr>
          <a:xfrm>
            <a:off x="8396461" y="5832001"/>
            <a:ext cx="3231854" cy="554062"/>
          </a:xfrm>
          <a:prstGeom prst="rect">
            <a:avLst/>
          </a:prstGeom>
          <a:noFill/>
        </p:spPr>
        <p:txBody>
          <a:bodyPr wrap="square" rtlCol="0">
            <a:spAutoFit/>
          </a:bodyPr>
          <a:lstStyle/>
          <a:p>
            <a:pPr lvl="0">
              <a:lnSpc>
                <a:spcPct val="115000"/>
              </a:lnSpc>
              <a:spcAft>
                <a:spcPts val="0"/>
              </a:spcAft>
            </a:pPr>
            <a:r>
              <a:rPr lang="en-GB" sz="2800" dirty="0">
                <a:latin typeface="Comic Sans MS" panose="030F0702030302020204" pitchFamily="66" charset="0"/>
              </a:rPr>
              <a:t>Therefore…</a:t>
            </a:r>
          </a:p>
        </p:txBody>
      </p:sp>
      <p:sp>
        <p:nvSpPr>
          <p:cNvPr id="27" name="TextBox 26"/>
          <p:cNvSpPr txBox="1"/>
          <p:nvPr/>
        </p:nvSpPr>
        <p:spPr>
          <a:xfrm>
            <a:off x="11456789" y="5880590"/>
            <a:ext cx="614480" cy="461665"/>
          </a:xfrm>
          <a:prstGeom prst="rect">
            <a:avLst/>
          </a:prstGeom>
          <a:noFill/>
        </p:spPr>
        <p:txBody>
          <a:bodyPr wrap="square" rtlCol="0">
            <a:spAutoFit/>
          </a:bodyPr>
          <a:lstStyle/>
          <a:p>
            <a:r>
              <a:rPr lang="en-GB" sz="2400" dirty="0">
                <a:latin typeface="Comic Sans MS" panose="030F0702030302020204" pitchFamily="66" charset="0"/>
              </a:rPr>
              <a:t>(1)</a:t>
            </a:r>
          </a:p>
        </p:txBody>
      </p:sp>
      <p:sp>
        <p:nvSpPr>
          <p:cNvPr id="56" name="Rectangle: Rounded Corners 55">
            <a:extLst>
              <a:ext uri="{FF2B5EF4-FFF2-40B4-BE49-F238E27FC236}">
                <a16:creationId xmlns:a16="http://schemas.microsoft.com/office/drawing/2014/main" id="{56AD51EF-00D7-42E9-BB23-63AE7B39A097}"/>
              </a:ext>
            </a:extLst>
          </p:cNvPr>
          <p:cNvSpPr/>
          <p:nvPr/>
        </p:nvSpPr>
        <p:spPr>
          <a:xfrm>
            <a:off x="0" y="1931832"/>
            <a:ext cx="8159840" cy="492616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BA54EEB1-B60A-4914-87EA-811321B867C8}"/>
              </a:ext>
            </a:extLst>
          </p:cNvPr>
          <p:cNvSpPr txBox="1"/>
          <p:nvPr/>
        </p:nvSpPr>
        <p:spPr>
          <a:xfrm>
            <a:off x="281386" y="372052"/>
            <a:ext cx="12191998" cy="523220"/>
          </a:xfrm>
          <a:prstGeom prst="rect">
            <a:avLst/>
          </a:prstGeom>
          <a:noFill/>
          <a:ln>
            <a:noFill/>
          </a:ln>
        </p:spPr>
        <p:txBody>
          <a:bodyPr wrap="square" rtlCol="0">
            <a:spAutoFit/>
          </a:bodyPr>
          <a:lstStyle/>
          <a:p>
            <a:r>
              <a:rPr lang="en-GB" sz="2800" u="sng" dirty="0" smtClean="0">
                <a:latin typeface="Comic Sans MS" panose="030F0702030302020204" pitchFamily="66" charset="0"/>
              </a:rPr>
              <a:t>Explain two consequences of the Hungarian Uprising (8 marks)</a:t>
            </a:r>
            <a:endParaRPr lang="en-GB" sz="2800" u="sng" dirty="0">
              <a:latin typeface="Comic Sans MS" panose="030F0702030302020204" pitchFamily="66" charset="0"/>
            </a:endParaRPr>
          </a:p>
        </p:txBody>
      </p:sp>
      <p:sp>
        <p:nvSpPr>
          <p:cNvPr id="59" name="TextBox 58">
            <a:extLst>
              <a:ext uri="{FF2B5EF4-FFF2-40B4-BE49-F238E27FC236}">
                <a16:creationId xmlns:a16="http://schemas.microsoft.com/office/drawing/2014/main" id="{3216DEDC-AC84-4406-96DE-446B426921C9}"/>
              </a:ext>
            </a:extLst>
          </p:cNvPr>
          <p:cNvSpPr txBox="1"/>
          <p:nvPr/>
        </p:nvSpPr>
        <p:spPr>
          <a:xfrm>
            <a:off x="114127" y="2084111"/>
            <a:ext cx="8127684" cy="4637167"/>
          </a:xfrm>
          <a:prstGeom prst="rect">
            <a:avLst/>
          </a:prstGeom>
          <a:noFill/>
        </p:spPr>
        <p:txBody>
          <a:bodyPr wrap="square" rtlCol="0">
            <a:spAutoFit/>
          </a:bodyPr>
          <a:lstStyle/>
          <a:p>
            <a:pPr marL="457200" indent="-457200">
              <a:spcBef>
                <a:spcPts val="400"/>
              </a:spcBef>
              <a:buFont typeface="Arial" panose="020B0604020202020204" pitchFamily="34" charset="0"/>
              <a:buChar char="•"/>
            </a:pPr>
            <a:r>
              <a:rPr lang="en-US" sz="3000" b="1" dirty="0" smtClean="0">
                <a:solidFill>
                  <a:srgbClr val="FF0000"/>
                </a:solidFill>
                <a:latin typeface="Comic Sans MS" pitchFamily="66"/>
              </a:rPr>
              <a:t>Consider:</a:t>
            </a:r>
          </a:p>
          <a:p>
            <a:pPr marL="457200" indent="-457200">
              <a:spcBef>
                <a:spcPts val="400"/>
              </a:spcBef>
              <a:buFont typeface="Arial" panose="020B0604020202020204" pitchFamily="34" charset="0"/>
              <a:buChar char="•"/>
            </a:pPr>
            <a:r>
              <a:rPr lang="en-US" sz="2800" dirty="0" smtClean="0">
                <a:latin typeface="Comic Sans MS" pitchFamily="66"/>
              </a:rPr>
              <a:t>Khrushchev </a:t>
            </a:r>
            <a:r>
              <a:rPr lang="en-US" sz="2800" dirty="0">
                <a:latin typeface="Comic Sans MS" pitchFamily="66"/>
              </a:rPr>
              <a:t>and the USSR looked strong and forced all other Warsaw Pact members to be obedient.</a:t>
            </a:r>
          </a:p>
          <a:p>
            <a:pPr marL="457200" indent="-457200">
              <a:spcBef>
                <a:spcPts val="400"/>
              </a:spcBef>
              <a:buFont typeface="Arial" panose="020B0604020202020204" pitchFamily="34" charset="0"/>
              <a:buChar char="•"/>
            </a:pPr>
            <a:r>
              <a:rPr lang="en-US" sz="2800" dirty="0">
                <a:latin typeface="Comic Sans MS" pitchFamily="66"/>
              </a:rPr>
              <a:t>The USA looked weak. Communist countries now knew the USA would not help them.</a:t>
            </a:r>
          </a:p>
          <a:p>
            <a:pPr marL="457200" indent="-457200">
              <a:spcBef>
                <a:spcPts val="400"/>
              </a:spcBef>
              <a:buFont typeface="Arial" panose="020B0604020202020204" pitchFamily="34" charset="0"/>
              <a:buChar char="•"/>
            </a:pPr>
            <a:r>
              <a:rPr lang="en-US" sz="2800" dirty="0">
                <a:latin typeface="Comic Sans MS" pitchFamily="66"/>
              </a:rPr>
              <a:t>The United Nations did nothing and looked weak.</a:t>
            </a:r>
          </a:p>
          <a:p>
            <a:pPr marL="457200" indent="-457200">
              <a:spcBef>
                <a:spcPts val="400"/>
              </a:spcBef>
              <a:buFont typeface="Arial" panose="020B0604020202020204" pitchFamily="34" charset="0"/>
              <a:buChar char="•"/>
            </a:pPr>
            <a:r>
              <a:rPr lang="en-US" sz="2800" dirty="0">
                <a:latin typeface="Comic Sans MS" pitchFamily="66"/>
              </a:rPr>
              <a:t>The relationship between the USSR and USA worsened.</a:t>
            </a:r>
          </a:p>
        </p:txBody>
      </p:sp>
    </p:spTree>
    <p:extLst>
      <p:ext uri="{BB962C8B-B14F-4D97-AF65-F5344CB8AC3E}">
        <p14:creationId xmlns:p14="http://schemas.microsoft.com/office/powerpoint/2010/main" val="323136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xEl>
                                              <p:pRg st="0" end="0"/>
                                            </p:txEl>
                                          </p:spTgt>
                                        </p:tgtEl>
                                        <p:attrNameLst>
                                          <p:attrName>style.visibility</p:attrName>
                                        </p:attrNameLst>
                                      </p:cBhvr>
                                      <p:to>
                                        <p:strVal val="visible"/>
                                      </p:to>
                                    </p:set>
                                    <p:animEffect transition="in" filter="fade">
                                      <p:cBhvr>
                                        <p:cTn id="7" dur="500"/>
                                        <p:tgtEl>
                                          <p:spTgt spid="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
                                            <p:txEl>
                                              <p:pRg st="1" end="1"/>
                                            </p:txEl>
                                          </p:spTgt>
                                        </p:tgtEl>
                                        <p:attrNameLst>
                                          <p:attrName>style.visibility</p:attrName>
                                        </p:attrNameLst>
                                      </p:cBhvr>
                                      <p:to>
                                        <p:strVal val="visible"/>
                                      </p:to>
                                    </p:set>
                                    <p:animEffect transition="in" filter="fade">
                                      <p:cBhvr>
                                        <p:cTn id="12" dur="500"/>
                                        <p:tgtEl>
                                          <p:spTgt spid="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500"/>
                                        <p:tgtEl>
                                          <p:spTgt spid="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xEl>
                                              <p:pRg st="3" end="3"/>
                                            </p:txEl>
                                          </p:spTgt>
                                        </p:tgtEl>
                                        <p:attrNameLst>
                                          <p:attrName>style.visibility</p:attrName>
                                        </p:attrNameLst>
                                      </p:cBhvr>
                                      <p:to>
                                        <p:strVal val="visible"/>
                                      </p:to>
                                    </p:set>
                                    <p:animEffect transition="in" filter="fade">
                                      <p:cBhvr>
                                        <p:cTn id="22" dur="500"/>
                                        <p:tgtEl>
                                          <p:spTgt spid="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
                                            <p:txEl>
                                              <p:pRg st="4" end="4"/>
                                            </p:txEl>
                                          </p:spTgt>
                                        </p:tgtEl>
                                        <p:attrNameLst>
                                          <p:attrName>style.visibility</p:attrName>
                                        </p:attrNameLst>
                                      </p:cBhvr>
                                      <p:to>
                                        <p:strVal val="visible"/>
                                      </p:to>
                                    </p:set>
                                    <p:animEffect transition="in" filter="fade">
                                      <p:cBhvr>
                                        <p:cTn id="27" dur="500"/>
                                        <p:tgtEl>
                                          <p:spTgt spid="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1+#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1+#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1+#ppt_w/2"/>
                                          </p:val>
                                        </p:tav>
                                        <p:tav tm="100000">
                                          <p:val>
                                            <p:strVal val="#ppt_x"/>
                                          </p:val>
                                        </p:tav>
                                      </p:tavLst>
                                    </p:anim>
                                    <p:anim calcmode="lin" valueType="num">
                                      <p:cBhvr additive="base">
                                        <p:cTn id="6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1+#ppt_w/2"/>
                                          </p:val>
                                        </p:tav>
                                        <p:tav tm="100000">
                                          <p:val>
                                            <p:strVal val="#ppt_x"/>
                                          </p:val>
                                        </p:tav>
                                      </p:tavLst>
                                    </p:anim>
                                    <p:anim calcmode="lin" valueType="num">
                                      <p:cBhvr additive="base">
                                        <p:cTn id="7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10" grpId="0"/>
      <p:bldP spid="19" grpId="0"/>
      <p:bldP spid="20" grpId="0"/>
      <p:bldP spid="22"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hought Bubble: Cloud 12">
            <a:extLst>
              <a:ext uri="{FF2B5EF4-FFF2-40B4-BE49-F238E27FC236}">
                <a16:creationId xmlns:a16="http://schemas.microsoft.com/office/drawing/2014/main" id="{C59FFA99-E66E-4377-AD71-C19A678FD394}"/>
              </a:ext>
            </a:extLst>
          </p:cNvPr>
          <p:cNvSpPr/>
          <p:nvPr/>
        </p:nvSpPr>
        <p:spPr>
          <a:xfrm>
            <a:off x="2381250" y="32321"/>
            <a:ext cx="6496051" cy="2209301"/>
          </a:xfrm>
          <a:prstGeom prst="cloudCallout">
            <a:avLst>
              <a:gd name="adj1" fmla="val 76093"/>
              <a:gd name="adj2" fmla="val -25300"/>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A38B265-4555-448E-84D8-BEBB2D2F1BF0}"/>
              </a:ext>
            </a:extLst>
          </p:cNvPr>
          <p:cNvSpPr txBox="1"/>
          <p:nvPr/>
        </p:nvSpPr>
        <p:spPr>
          <a:xfrm>
            <a:off x="3152775" y="629139"/>
            <a:ext cx="49530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i="0" u="sng" strike="noStrike" kern="1200" cap="none" spc="0" normalizeH="0" baseline="0" noProof="0" dirty="0" smtClean="0">
                <a:ln>
                  <a:noFill/>
                </a:ln>
                <a:solidFill>
                  <a:prstClr val="black"/>
                </a:solidFill>
                <a:effectLst/>
                <a:uLnTx/>
                <a:uFillTx/>
                <a:latin typeface="Comic Sans MS" panose="030F0702030302020204" pitchFamily="66" charset="0"/>
              </a:rPr>
              <a:t>Power</a:t>
            </a:r>
            <a:r>
              <a:rPr kumimoji="0" lang="en-GB" sz="6000" i="0" u="sng" strike="noStrike" kern="1200" cap="none" spc="0" normalizeH="0" noProof="0" dirty="0" smtClean="0">
                <a:ln>
                  <a:noFill/>
                </a:ln>
                <a:solidFill>
                  <a:prstClr val="black"/>
                </a:solidFill>
                <a:effectLst/>
                <a:uLnTx/>
                <a:uFillTx/>
                <a:latin typeface="Comic Sans MS" panose="030F0702030302020204" pitchFamily="66" charset="0"/>
              </a:rPr>
              <a:t> of 3 </a:t>
            </a:r>
            <a:endParaRPr kumimoji="0" lang="en-GB" sz="6000" i="0" u="sng" strike="noStrike" kern="1200" cap="none" spc="0" normalizeH="0" baseline="0" noProof="0" dirty="0">
              <a:ln>
                <a:noFill/>
              </a:ln>
              <a:solidFill>
                <a:prstClr val="black"/>
              </a:solidFill>
              <a:effectLst/>
              <a:uLnTx/>
              <a:uFillTx/>
              <a:latin typeface="Comic Sans MS" panose="030F0702030302020204" pitchFamily="66" charset="0"/>
            </a:endParaRPr>
          </a:p>
        </p:txBody>
      </p:sp>
      <p:sp>
        <p:nvSpPr>
          <p:cNvPr id="8" name="Rectangle: Rounded Corners 7">
            <a:extLst>
              <a:ext uri="{FF2B5EF4-FFF2-40B4-BE49-F238E27FC236}">
                <a16:creationId xmlns:a16="http://schemas.microsoft.com/office/drawing/2014/main" id="{175957F4-28BA-46D9-86B9-2854C18683F9}"/>
              </a:ext>
            </a:extLst>
          </p:cNvPr>
          <p:cNvSpPr/>
          <p:nvPr/>
        </p:nvSpPr>
        <p:spPr>
          <a:xfrm>
            <a:off x="381000" y="2424473"/>
            <a:ext cx="11372849" cy="4401205"/>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a:p>
        </p:txBody>
      </p:sp>
      <p:sp>
        <p:nvSpPr>
          <p:cNvPr id="9" name="TextBox 8">
            <a:extLst>
              <a:ext uri="{FF2B5EF4-FFF2-40B4-BE49-F238E27FC236}">
                <a16:creationId xmlns:a16="http://schemas.microsoft.com/office/drawing/2014/main" id="{1176C821-9069-45CB-BE85-AA42C343B14F}"/>
              </a:ext>
            </a:extLst>
          </p:cNvPr>
          <p:cNvSpPr txBox="1"/>
          <p:nvPr/>
        </p:nvSpPr>
        <p:spPr>
          <a:xfrm>
            <a:off x="815885" y="2732249"/>
            <a:ext cx="11258549" cy="3785652"/>
          </a:xfrm>
          <a:prstGeom prst="rect">
            <a:avLst/>
          </a:prstGeom>
          <a:noFill/>
        </p:spPr>
        <p:txBody>
          <a:bodyPr wrap="square" rtlCol="0">
            <a:spAutoFit/>
          </a:bodyPr>
          <a:lstStyle/>
          <a:p>
            <a:r>
              <a:rPr lang="en-GB" sz="4000" dirty="0">
                <a:solidFill>
                  <a:srgbClr val="FF0000"/>
                </a:solidFill>
                <a:latin typeface="Comic Sans MS" panose="030F0702030302020204" pitchFamily="66" charset="0"/>
              </a:rPr>
              <a:t>Last lesson </a:t>
            </a:r>
            <a:r>
              <a:rPr lang="en-GB" sz="4000" dirty="0">
                <a:latin typeface="Comic Sans MS" panose="030F0702030302020204" pitchFamily="66" charset="0"/>
              </a:rPr>
              <a:t>– </a:t>
            </a:r>
            <a:r>
              <a:rPr lang="en-GB" sz="4000" dirty="0" smtClean="0">
                <a:latin typeface="Comic Sans MS" panose="030F0702030302020204" pitchFamily="66" charset="0"/>
              </a:rPr>
              <a:t>What was the Arms Race?</a:t>
            </a:r>
            <a:endParaRPr lang="en-GB" sz="4000" dirty="0">
              <a:latin typeface="Comic Sans MS" panose="030F0702030302020204" pitchFamily="66" charset="0"/>
            </a:endParaRPr>
          </a:p>
          <a:p>
            <a:endParaRPr lang="en-GB" sz="4000" dirty="0">
              <a:latin typeface="Comic Sans MS" panose="030F0702030302020204" pitchFamily="66" charset="0"/>
            </a:endParaRPr>
          </a:p>
          <a:p>
            <a:r>
              <a:rPr lang="en-GB" sz="4000" dirty="0">
                <a:solidFill>
                  <a:srgbClr val="FFC000"/>
                </a:solidFill>
                <a:latin typeface="Comic Sans MS" panose="030F0702030302020204" pitchFamily="66" charset="0"/>
              </a:rPr>
              <a:t>Last week </a:t>
            </a:r>
            <a:r>
              <a:rPr lang="en-GB" sz="4000" dirty="0">
                <a:latin typeface="Comic Sans MS" panose="030F0702030302020204" pitchFamily="66" charset="0"/>
              </a:rPr>
              <a:t>– </a:t>
            </a:r>
            <a:r>
              <a:rPr lang="en-GB" sz="4000" dirty="0" smtClean="0">
                <a:latin typeface="Comic Sans MS" panose="030F0702030302020204" pitchFamily="66" charset="0"/>
              </a:rPr>
              <a:t>Name one consequence of the 			       Berlin Crisis?</a:t>
            </a:r>
            <a:endParaRPr lang="en-GB" sz="4000" dirty="0">
              <a:latin typeface="Comic Sans MS" panose="030F0702030302020204" pitchFamily="66" charset="0"/>
            </a:endParaRPr>
          </a:p>
          <a:p>
            <a:endParaRPr lang="en-GB" sz="4000" dirty="0">
              <a:latin typeface="Comic Sans MS" panose="030F0702030302020204" pitchFamily="66" charset="0"/>
            </a:endParaRPr>
          </a:p>
          <a:p>
            <a:r>
              <a:rPr lang="en-GB" sz="4000" dirty="0">
                <a:solidFill>
                  <a:srgbClr val="00B050"/>
                </a:solidFill>
                <a:latin typeface="Comic Sans MS" panose="030F0702030302020204" pitchFamily="66" charset="0"/>
              </a:rPr>
              <a:t>Last year</a:t>
            </a:r>
            <a:r>
              <a:rPr lang="en-GB" sz="4000" dirty="0">
                <a:latin typeface="Comic Sans MS" panose="030F0702030302020204" pitchFamily="66" charset="0"/>
              </a:rPr>
              <a:t>: </a:t>
            </a:r>
            <a:r>
              <a:rPr lang="en-GB" sz="4000" dirty="0" smtClean="0">
                <a:latin typeface="Comic Sans MS" panose="030F0702030302020204" pitchFamily="66" charset="0"/>
              </a:rPr>
              <a:t>Who was Joseph Goebbels?</a:t>
            </a:r>
            <a:endParaRPr lang="en-GB" sz="4000" dirty="0">
              <a:latin typeface="Comic Sans MS" panose="030F0702030302020204" pitchFamily="66" charset="0"/>
            </a:endParaRPr>
          </a:p>
        </p:txBody>
      </p:sp>
    </p:spTree>
    <p:extLst>
      <p:ext uri="{BB962C8B-B14F-4D97-AF65-F5344CB8AC3E}">
        <p14:creationId xmlns:p14="http://schemas.microsoft.com/office/powerpoint/2010/main" val="325307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ikita khrushchev">
            <a:extLst>
              <a:ext uri="{FF2B5EF4-FFF2-40B4-BE49-F238E27FC236}">
                <a16:creationId xmlns:a16="http://schemas.microsoft.com/office/drawing/2014/main" id="{F5FA4BE9-08CF-4C79-A957-2531BD4E1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0205" y="1656862"/>
            <a:ext cx="2341789" cy="205868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714486A3-AFBC-499B-BBD8-87D250149014}"/>
              </a:ext>
            </a:extLst>
          </p:cNvPr>
          <p:cNvSpPr/>
          <p:nvPr/>
        </p:nvSpPr>
        <p:spPr>
          <a:xfrm>
            <a:off x="0" y="1885125"/>
            <a:ext cx="6305549" cy="487680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4"/>
          <p:cNvSpPr>
            <a:spLocks noChangeArrowheads="1"/>
          </p:cNvSpPr>
          <p:nvPr/>
        </p:nvSpPr>
        <p:spPr bwMode="auto">
          <a:xfrm>
            <a:off x="120863" y="1979962"/>
            <a:ext cx="6184685" cy="468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When Stalin died in 1953, for the first time in 29 years the USSR had a new leader.</a:t>
            </a:r>
          </a:p>
          <a:p>
            <a:pPr marL="342900" indent="-342900" fontAlgn="t">
              <a:lnSpc>
                <a:spcPct val="107000"/>
              </a:lnSpc>
              <a:buFont typeface="Arial" panose="020B0604020202020204" pitchFamily="34" charset="0"/>
              <a:buChar char="•"/>
            </a:pPr>
            <a:r>
              <a:rPr lang="en-GB" sz="2400" b="1" u="sng" dirty="0">
                <a:solidFill>
                  <a:srgbClr val="000000"/>
                </a:solidFill>
                <a:latin typeface="Comic Sans MS" panose="030F0702030302020204" pitchFamily="66" charset="0"/>
              </a:rPr>
              <a:t>Nikita Khrushchev</a:t>
            </a:r>
            <a:r>
              <a:rPr lang="en-GB" sz="2400" dirty="0">
                <a:solidFill>
                  <a:srgbClr val="000000"/>
                </a:solidFill>
                <a:latin typeface="Comic Sans MS" panose="030F0702030302020204" pitchFamily="66" charset="0"/>
              </a:rPr>
              <a:t> took over.</a:t>
            </a:r>
          </a:p>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In 1956, Khrushchev made a speech criticising Stalin – something that </a:t>
            </a:r>
            <a:r>
              <a:rPr lang="en-GB" sz="2400" i="1" dirty="0">
                <a:solidFill>
                  <a:srgbClr val="000000"/>
                </a:solidFill>
                <a:latin typeface="Comic Sans MS" panose="030F0702030302020204" pitchFamily="66" charset="0"/>
              </a:rPr>
              <a:t>no-one</a:t>
            </a:r>
            <a:r>
              <a:rPr lang="en-GB" sz="2400" dirty="0">
                <a:solidFill>
                  <a:srgbClr val="000000"/>
                </a:solidFill>
                <a:latin typeface="Comic Sans MS" panose="030F0702030302020204" pitchFamily="66" charset="0"/>
              </a:rPr>
              <a:t> did for fear of death.</a:t>
            </a:r>
          </a:p>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He spoke of de-Stalinisation.</a:t>
            </a:r>
          </a:p>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The US thought it might signal a change in the relationship – however they were wrong. His ideas were very similar.</a:t>
            </a:r>
            <a:endParaRPr lang="en-GB" sz="2400" dirty="0">
              <a:latin typeface="Arial" panose="020B0604020202020204" pitchFamily="34" charset="0"/>
            </a:endParaRPr>
          </a:p>
        </p:txBody>
      </p:sp>
      <p:grpSp>
        <p:nvGrpSpPr>
          <p:cNvPr id="13" name="Group 12">
            <a:extLst>
              <a:ext uri="{FF2B5EF4-FFF2-40B4-BE49-F238E27FC236}">
                <a16:creationId xmlns:a16="http://schemas.microsoft.com/office/drawing/2014/main" id="{DB2A9814-ACDF-41AA-9658-8EC4D94A52F3}"/>
              </a:ext>
            </a:extLst>
          </p:cNvPr>
          <p:cNvGrpSpPr/>
          <p:nvPr/>
        </p:nvGrpSpPr>
        <p:grpSpPr>
          <a:xfrm>
            <a:off x="120864" y="387133"/>
            <a:ext cx="11537736" cy="967049"/>
            <a:chOff x="2361076" y="231053"/>
            <a:chExt cx="1787017" cy="1244361"/>
          </a:xfrm>
          <a:solidFill>
            <a:schemeClr val="accent4">
              <a:lumMod val="60000"/>
              <a:lumOff val="40000"/>
            </a:schemeClr>
          </a:solidFill>
        </p:grpSpPr>
        <p:sp>
          <p:nvSpPr>
            <p:cNvPr id="14" name="Rectangle: Rounded Corners 13">
              <a:extLst>
                <a:ext uri="{FF2B5EF4-FFF2-40B4-BE49-F238E27FC236}">
                  <a16:creationId xmlns:a16="http://schemas.microsoft.com/office/drawing/2014/main" id="{60C0533A-0D6D-4C4A-8CC1-1123B1A13351}"/>
                </a:ext>
              </a:extLst>
            </p:cNvPr>
            <p:cNvSpPr/>
            <p:nvPr/>
          </p:nvSpPr>
          <p:spPr>
            <a:xfrm>
              <a:off x="2361076" y="231053"/>
              <a:ext cx="1489916" cy="124436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2F759771-8E80-461A-AFFF-8447973C56AC}"/>
                </a:ext>
              </a:extLst>
            </p:cNvPr>
            <p:cNvSpPr txBox="1"/>
            <p:nvPr/>
          </p:nvSpPr>
          <p:spPr>
            <a:xfrm>
              <a:off x="2361076" y="231053"/>
              <a:ext cx="1787017" cy="1188105"/>
            </a:xfrm>
            <a:prstGeom prst="rect">
              <a:avLst/>
            </a:prstGeom>
            <a:noFill/>
            <a:ln>
              <a:noFill/>
            </a:ln>
          </p:spPr>
          <p:txBody>
            <a:bodyPr wrap="square" rtlCol="0">
              <a:spAutoFit/>
            </a:bodyPr>
            <a:lstStyle/>
            <a:p>
              <a:r>
                <a:rPr lang="en-GB" sz="5400" u="sng" dirty="0"/>
                <a:t>Who took over when Stalin Died?</a:t>
              </a:r>
            </a:p>
          </p:txBody>
        </p:sp>
      </p:grpSp>
      <p:sp>
        <p:nvSpPr>
          <p:cNvPr id="2" name="TextBox 1">
            <a:extLst>
              <a:ext uri="{FF2B5EF4-FFF2-40B4-BE49-F238E27FC236}">
                <a16:creationId xmlns:a16="http://schemas.microsoft.com/office/drawing/2014/main" id="{CD73AD43-0DE6-4557-9344-7A211E9AE362}"/>
              </a:ext>
            </a:extLst>
          </p:cNvPr>
          <p:cNvSpPr txBox="1"/>
          <p:nvPr/>
        </p:nvSpPr>
        <p:spPr>
          <a:xfrm>
            <a:off x="9640205" y="3810505"/>
            <a:ext cx="2700179" cy="1569660"/>
          </a:xfrm>
          <a:prstGeom prst="rect">
            <a:avLst/>
          </a:prstGeom>
          <a:noFill/>
        </p:spPr>
        <p:txBody>
          <a:bodyPr wrap="square" rtlCol="0">
            <a:spAutoFit/>
          </a:bodyPr>
          <a:lstStyle/>
          <a:p>
            <a:r>
              <a:rPr lang="en-GB" sz="2400" dirty="0">
                <a:solidFill>
                  <a:srgbClr val="FF0000"/>
                </a:solidFill>
                <a:latin typeface="Comic Sans MS" panose="030F0702030302020204" pitchFamily="66" charset="0"/>
              </a:rPr>
              <a:t>Nikita Khrushchev– Leader of the USSR from 1953</a:t>
            </a:r>
          </a:p>
        </p:txBody>
      </p:sp>
      <p:pic>
        <p:nvPicPr>
          <p:cNvPr id="9" name="Picture 6" descr="Image result for russian flag">
            <a:extLst>
              <a:ext uri="{FF2B5EF4-FFF2-40B4-BE49-F238E27FC236}">
                <a16:creationId xmlns:a16="http://schemas.microsoft.com/office/drawing/2014/main" id="{66197D5C-2E91-44F5-BB85-5821C0A15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6605" y="504121"/>
            <a:ext cx="1448480" cy="9670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658708" y="2190978"/>
            <a:ext cx="2766646" cy="2246769"/>
          </a:xfrm>
          <a:prstGeom prst="rect">
            <a:avLst/>
          </a:prstGeom>
          <a:solidFill>
            <a:schemeClr val="accent4">
              <a:lumMod val="20000"/>
              <a:lumOff val="80000"/>
            </a:schemeClr>
          </a:solidFill>
          <a:ln>
            <a:solidFill>
              <a:schemeClr val="tx1"/>
            </a:solidFill>
          </a:ln>
        </p:spPr>
        <p:txBody>
          <a:bodyPr wrap="square" rtlCol="0">
            <a:spAutoFit/>
          </a:bodyPr>
          <a:lstStyle/>
          <a:p>
            <a:r>
              <a:rPr lang="en-GB" sz="2800" dirty="0" smtClean="0">
                <a:latin typeface="Comic Sans MS" panose="030F0702030302020204" pitchFamily="66" charset="0"/>
              </a:rPr>
              <a:t>Task: Copy notes using the subheading </a:t>
            </a:r>
            <a:r>
              <a:rPr lang="en-GB" sz="2800" i="1" u="sng" dirty="0" smtClean="0">
                <a:latin typeface="Comic Sans MS" panose="030F0702030302020204" pitchFamily="66" charset="0"/>
              </a:rPr>
              <a:t>who took over when Stalin died?</a:t>
            </a:r>
            <a:endParaRPr lang="en-GB" sz="2800" i="1" u="sng" dirty="0">
              <a:latin typeface="Comic Sans MS" panose="030F0702030302020204" pitchFamily="66" charset="0"/>
            </a:endParaRPr>
          </a:p>
        </p:txBody>
      </p:sp>
    </p:spTree>
    <p:extLst>
      <p:ext uri="{BB962C8B-B14F-4D97-AF65-F5344CB8AC3E}">
        <p14:creationId xmlns:p14="http://schemas.microsoft.com/office/powerpoint/2010/main" val="24990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phere of influence ussr">
            <a:extLst>
              <a:ext uri="{FF2B5EF4-FFF2-40B4-BE49-F238E27FC236}">
                <a16:creationId xmlns:a16="http://schemas.microsoft.com/office/drawing/2014/main" id="{672314D1-95C7-48FF-AB3B-558AC4086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7260"/>
            <a:ext cx="12039599" cy="923252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C2C4BC3A-A844-42B6-A8D4-4E899D7E297C}"/>
              </a:ext>
            </a:extLst>
          </p:cNvPr>
          <p:cNvSpPr/>
          <p:nvPr/>
        </p:nvSpPr>
        <p:spPr>
          <a:xfrm>
            <a:off x="5410200" y="4057650"/>
            <a:ext cx="1524000" cy="1143000"/>
          </a:xfrm>
          <a:prstGeom prst="ellipse">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26025CCA-F8D8-44BA-9435-54BEAD8F64DF}"/>
              </a:ext>
            </a:extLst>
          </p:cNvPr>
          <p:cNvGrpSpPr/>
          <p:nvPr/>
        </p:nvGrpSpPr>
        <p:grpSpPr>
          <a:xfrm>
            <a:off x="0" y="0"/>
            <a:ext cx="5865061" cy="967049"/>
            <a:chOff x="2361076" y="231053"/>
            <a:chExt cx="1848940" cy="1244361"/>
          </a:xfrm>
          <a:solidFill>
            <a:schemeClr val="accent4">
              <a:lumMod val="60000"/>
              <a:lumOff val="40000"/>
            </a:schemeClr>
          </a:solidFill>
        </p:grpSpPr>
        <p:sp>
          <p:nvSpPr>
            <p:cNvPr id="15" name="Rectangle: Rounded Corners 14">
              <a:extLst>
                <a:ext uri="{FF2B5EF4-FFF2-40B4-BE49-F238E27FC236}">
                  <a16:creationId xmlns:a16="http://schemas.microsoft.com/office/drawing/2014/main" id="{3345FE45-20D8-4C35-8D2B-24CF764B52CA}"/>
                </a:ext>
              </a:extLst>
            </p:cNvPr>
            <p:cNvSpPr/>
            <p:nvPr/>
          </p:nvSpPr>
          <p:spPr>
            <a:xfrm>
              <a:off x="2361076" y="231053"/>
              <a:ext cx="1489916" cy="124436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8DC2067F-7253-45F5-9E20-BC025D24BE54}"/>
                </a:ext>
              </a:extLst>
            </p:cNvPr>
            <p:cNvSpPr txBox="1"/>
            <p:nvPr/>
          </p:nvSpPr>
          <p:spPr>
            <a:xfrm>
              <a:off x="2422999" y="231053"/>
              <a:ext cx="1787017" cy="1188105"/>
            </a:xfrm>
            <a:prstGeom prst="rect">
              <a:avLst/>
            </a:prstGeom>
            <a:noFill/>
            <a:ln>
              <a:noFill/>
            </a:ln>
          </p:spPr>
          <p:txBody>
            <a:bodyPr wrap="square" rtlCol="0">
              <a:spAutoFit/>
            </a:bodyPr>
            <a:lstStyle/>
            <a:p>
              <a:r>
                <a:rPr lang="en-GB" sz="5400" u="sng" dirty="0"/>
                <a:t>Hungary - 1956</a:t>
              </a:r>
            </a:p>
          </p:txBody>
        </p:sp>
      </p:grpSp>
      <p:sp>
        <p:nvSpPr>
          <p:cNvPr id="17" name="Rounded Rectangle 5">
            <a:extLst>
              <a:ext uri="{FF2B5EF4-FFF2-40B4-BE49-F238E27FC236}">
                <a16:creationId xmlns:a16="http://schemas.microsoft.com/office/drawing/2014/main" id="{824BBD5C-EF8E-4377-83E1-43723EE3E3B2}"/>
              </a:ext>
            </a:extLst>
          </p:cNvPr>
          <p:cNvSpPr/>
          <p:nvPr/>
        </p:nvSpPr>
        <p:spPr>
          <a:xfrm>
            <a:off x="-17256" y="3166224"/>
            <a:ext cx="3048000" cy="3587560"/>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latin typeface="Comic Sans MS" panose="030F0702030302020204" pitchFamily="66" charset="0"/>
              </a:rPr>
              <a:t>Before 1949 </a:t>
            </a:r>
          </a:p>
          <a:p>
            <a:pPr algn="ctr"/>
            <a:endParaRPr lang="en-GB" sz="2400" b="1" u="sng" dirty="0">
              <a:solidFill>
                <a:schemeClr val="tx1"/>
              </a:solidFill>
              <a:latin typeface="Comic Sans MS" panose="030F0702030302020204" pitchFamily="66" charset="0"/>
            </a:endParaRPr>
          </a:p>
          <a:p>
            <a:pPr algn="ctr"/>
            <a:r>
              <a:rPr lang="en-GB" sz="2400" dirty="0">
                <a:solidFill>
                  <a:schemeClr val="tx1"/>
                </a:solidFill>
                <a:latin typeface="Comic Sans MS" panose="030F0702030302020204" pitchFamily="66" charset="0"/>
              </a:rPr>
              <a:t>Hungary had been part of the Austro-Hungarian Empire. This was something that they were very proud of.</a:t>
            </a:r>
          </a:p>
        </p:txBody>
      </p:sp>
      <p:sp>
        <p:nvSpPr>
          <p:cNvPr id="18" name="Rounded Rectangle 5">
            <a:extLst>
              <a:ext uri="{FF2B5EF4-FFF2-40B4-BE49-F238E27FC236}">
                <a16:creationId xmlns:a16="http://schemas.microsoft.com/office/drawing/2014/main" id="{8E66F757-66FD-4F2D-8D0C-D69E2A327BBA}"/>
              </a:ext>
            </a:extLst>
          </p:cNvPr>
          <p:cNvSpPr/>
          <p:nvPr/>
        </p:nvSpPr>
        <p:spPr>
          <a:xfrm>
            <a:off x="8991599" y="3166224"/>
            <a:ext cx="3048000" cy="3587560"/>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tx1"/>
                </a:solidFill>
                <a:latin typeface="Comic Sans MS" panose="030F0702030302020204" pitchFamily="66" charset="0"/>
              </a:rPr>
              <a:t>Soviet Take-Over</a:t>
            </a:r>
          </a:p>
          <a:p>
            <a:pPr algn="ctr"/>
            <a:endParaRPr lang="en-US" sz="2400" dirty="0">
              <a:solidFill>
                <a:schemeClr val="tx1"/>
              </a:solidFill>
              <a:latin typeface="Comic Sans MS" panose="030F0702030302020204" pitchFamily="66" charset="0"/>
            </a:endParaRPr>
          </a:p>
          <a:p>
            <a:pPr algn="ctr"/>
            <a:r>
              <a:rPr lang="en-US" sz="2400" dirty="0">
                <a:solidFill>
                  <a:schemeClr val="tx1"/>
                </a:solidFill>
                <a:latin typeface="Comic Sans MS" panose="030F0702030302020204" pitchFamily="66" charset="0"/>
              </a:rPr>
              <a:t>1949 – Soviet Union established a Soviet Government in Hungary. They were now ruled by Communists.</a:t>
            </a:r>
          </a:p>
        </p:txBody>
      </p:sp>
    </p:spTree>
    <p:extLst>
      <p:ext uri="{BB962C8B-B14F-4D97-AF65-F5344CB8AC3E}">
        <p14:creationId xmlns:p14="http://schemas.microsoft.com/office/powerpoint/2010/main" val="20100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www.acting-man.com/blog/media/2010/06/Stalins-head.jpeg">
            <a:extLst>
              <a:ext uri="{FF2B5EF4-FFF2-40B4-BE49-F238E27FC236}">
                <a16:creationId xmlns:a16="http://schemas.microsoft.com/office/drawing/2014/main" id="{0300CC69-3ED3-4A4B-A4A5-6BFD05F508B3}"/>
              </a:ext>
            </a:extLst>
          </p:cNvPr>
          <p:cNvPicPr>
            <a:picLocks noChangeAspect="1" noChangeArrowheads="1"/>
          </p:cNvPicPr>
          <p:nvPr/>
        </p:nvPicPr>
        <p:blipFill rotWithShape="1">
          <a:blip r:embed="rId2" cstate="print"/>
          <a:srcRect t="7043" b="7406"/>
          <a:stretch/>
        </p:blipFill>
        <p:spPr bwMode="auto">
          <a:xfrm>
            <a:off x="169424" y="947746"/>
            <a:ext cx="8060265" cy="5164018"/>
          </a:xfrm>
          <a:prstGeom prst="rect">
            <a:avLst/>
          </a:prstGeom>
          <a:noFill/>
        </p:spPr>
      </p:pic>
      <p:sp>
        <p:nvSpPr>
          <p:cNvPr id="4" name="Rectangle: Rounded Corners 3">
            <a:extLst>
              <a:ext uri="{FF2B5EF4-FFF2-40B4-BE49-F238E27FC236}">
                <a16:creationId xmlns:a16="http://schemas.microsoft.com/office/drawing/2014/main" id="{2B3BE2A0-B5DA-42CB-9C55-1157EAC28852}"/>
              </a:ext>
            </a:extLst>
          </p:cNvPr>
          <p:cNvSpPr/>
          <p:nvPr/>
        </p:nvSpPr>
        <p:spPr>
          <a:xfrm>
            <a:off x="8267700" y="0"/>
            <a:ext cx="3924300" cy="6857999"/>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61910A9-B536-4613-9F5C-1EE83957955F}"/>
              </a:ext>
            </a:extLst>
          </p:cNvPr>
          <p:cNvSpPr>
            <a:spLocks noChangeArrowheads="1"/>
          </p:cNvSpPr>
          <p:nvPr/>
        </p:nvSpPr>
        <p:spPr bwMode="auto">
          <a:xfrm>
            <a:off x="9010651" y="0"/>
            <a:ext cx="2762250" cy="74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t">
              <a:lnSpc>
                <a:spcPct val="107000"/>
              </a:lnSpc>
            </a:pPr>
            <a:r>
              <a:rPr lang="en-GB" sz="3600" u="sng" dirty="0">
                <a:solidFill>
                  <a:srgbClr val="000000"/>
                </a:solidFill>
                <a:latin typeface="Comic Sans MS" panose="030F0702030302020204" pitchFamily="66" charset="0"/>
              </a:rPr>
              <a:t>Questions</a:t>
            </a:r>
            <a:endParaRPr lang="en-GB" sz="3600" u="sng" dirty="0">
              <a:latin typeface="Arial" panose="020B0604020202020204" pitchFamily="34" charset="0"/>
            </a:endParaRPr>
          </a:p>
        </p:txBody>
      </p:sp>
      <p:grpSp>
        <p:nvGrpSpPr>
          <p:cNvPr id="6" name="Group 5">
            <a:extLst>
              <a:ext uri="{FF2B5EF4-FFF2-40B4-BE49-F238E27FC236}">
                <a16:creationId xmlns:a16="http://schemas.microsoft.com/office/drawing/2014/main" id="{F95B64DD-A943-46E0-A679-7F578E6AA735}"/>
              </a:ext>
            </a:extLst>
          </p:cNvPr>
          <p:cNvGrpSpPr/>
          <p:nvPr/>
        </p:nvGrpSpPr>
        <p:grpSpPr>
          <a:xfrm>
            <a:off x="8526850" y="1188397"/>
            <a:ext cx="3439679" cy="1077218"/>
            <a:chOff x="9018133" y="989509"/>
            <a:chExt cx="3439679" cy="1077218"/>
          </a:xfrm>
        </p:grpSpPr>
        <p:sp>
          <p:nvSpPr>
            <p:cNvPr id="7" name="TextBox 6">
              <a:extLst>
                <a:ext uri="{FF2B5EF4-FFF2-40B4-BE49-F238E27FC236}">
                  <a16:creationId xmlns:a16="http://schemas.microsoft.com/office/drawing/2014/main" id="{5A73BA8C-4AED-4CBD-A6A5-6EA5F2D50BE3}"/>
                </a:ext>
              </a:extLst>
            </p:cNvPr>
            <p:cNvSpPr txBox="1"/>
            <p:nvPr/>
          </p:nvSpPr>
          <p:spPr>
            <a:xfrm>
              <a:off x="9018133" y="989509"/>
              <a:ext cx="2590772" cy="1077218"/>
            </a:xfrm>
            <a:prstGeom prst="rect">
              <a:avLst/>
            </a:prstGeom>
            <a:noFill/>
          </p:spPr>
          <p:txBody>
            <a:bodyPr wrap="square" rtlCol="0">
              <a:spAutoFit/>
            </a:bodyPr>
            <a:lstStyle/>
            <a:p>
              <a:r>
                <a:rPr lang="en-GB" sz="3200" dirty="0">
                  <a:latin typeface="Comic Sans MS" panose="030F0702030302020204" pitchFamily="66" charset="0"/>
                </a:rPr>
                <a:t>What can you see?</a:t>
              </a:r>
            </a:p>
          </p:txBody>
        </p:sp>
        <p:sp>
          <p:nvSpPr>
            <p:cNvPr id="8" name="Star: 5 Points 16">
              <a:extLst>
                <a:ext uri="{FF2B5EF4-FFF2-40B4-BE49-F238E27FC236}">
                  <a16:creationId xmlns:a16="http://schemas.microsoft.com/office/drawing/2014/main" id="{23972223-2925-4DE7-A420-67C8C345FE9D}"/>
                </a:ext>
              </a:extLst>
            </p:cNvPr>
            <p:cNvSpPr/>
            <p:nvPr/>
          </p:nvSpPr>
          <p:spPr>
            <a:xfrm>
              <a:off x="11501323" y="1125058"/>
              <a:ext cx="956489" cy="746236"/>
            </a:xfrm>
            <a:prstGeom prst="star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596A57CF-F99A-4D82-B48C-C355EF6949AB}"/>
              </a:ext>
            </a:extLst>
          </p:cNvPr>
          <p:cNvGrpSpPr/>
          <p:nvPr/>
        </p:nvGrpSpPr>
        <p:grpSpPr>
          <a:xfrm>
            <a:off x="8432280" y="2643012"/>
            <a:ext cx="3567808" cy="1569660"/>
            <a:chOff x="8783247" y="2082813"/>
            <a:chExt cx="3567808" cy="1569660"/>
          </a:xfrm>
        </p:grpSpPr>
        <p:sp>
          <p:nvSpPr>
            <p:cNvPr id="11" name="TextBox 10">
              <a:extLst>
                <a:ext uri="{FF2B5EF4-FFF2-40B4-BE49-F238E27FC236}">
                  <a16:creationId xmlns:a16="http://schemas.microsoft.com/office/drawing/2014/main" id="{ADB89561-94C6-4628-B813-907BCF86818F}"/>
                </a:ext>
              </a:extLst>
            </p:cNvPr>
            <p:cNvSpPr txBox="1"/>
            <p:nvPr/>
          </p:nvSpPr>
          <p:spPr>
            <a:xfrm>
              <a:off x="8783247" y="2082813"/>
              <a:ext cx="2825658" cy="1569660"/>
            </a:xfrm>
            <a:prstGeom prst="rect">
              <a:avLst/>
            </a:prstGeom>
            <a:noFill/>
          </p:spPr>
          <p:txBody>
            <a:bodyPr wrap="square" rtlCol="0">
              <a:spAutoFit/>
            </a:bodyPr>
            <a:lstStyle/>
            <a:p>
              <a:r>
                <a:rPr lang="en-GB" sz="3200" dirty="0">
                  <a:latin typeface="Comic Sans MS" panose="030F0702030302020204" pitchFamily="66" charset="0"/>
                </a:rPr>
                <a:t>Who might have done this and why?</a:t>
              </a:r>
            </a:p>
          </p:txBody>
        </p:sp>
        <p:sp>
          <p:nvSpPr>
            <p:cNvPr id="12" name="Star: 5 Points 16">
              <a:extLst>
                <a:ext uri="{FF2B5EF4-FFF2-40B4-BE49-F238E27FC236}">
                  <a16:creationId xmlns:a16="http://schemas.microsoft.com/office/drawing/2014/main" id="{8B7E6EA2-F937-4BDF-88B5-1CD8F9B594E8}"/>
                </a:ext>
              </a:extLst>
            </p:cNvPr>
            <p:cNvSpPr/>
            <p:nvPr/>
          </p:nvSpPr>
          <p:spPr>
            <a:xfrm>
              <a:off x="11327447" y="2392247"/>
              <a:ext cx="1023608" cy="746235"/>
            </a:xfrm>
            <a:prstGeom prst="star5">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 name="Group 12">
            <a:extLst>
              <a:ext uri="{FF2B5EF4-FFF2-40B4-BE49-F238E27FC236}">
                <a16:creationId xmlns:a16="http://schemas.microsoft.com/office/drawing/2014/main" id="{AC94F651-3FE3-43F0-8E66-1DEB8C052263}"/>
              </a:ext>
            </a:extLst>
          </p:cNvPr>
          <p:cNvGrpSpPr/>
          <p:nvPr/>
        </p:nvGrpSpPr>
        <p:grpSpPr>
          <a:xfrm>
            <a:off x="8575643" y="4585507"/>
            <a:ext cx="3495975" cy="2062103"/>
            <a:chOff x="8943102" y="3638213"/>
            <a:chExt cx="3495975" cy="2062103"/>
          </a:xfrm>
        </p:grpSpPr>
        <p:sp>
          <p:nvSpPr>
            <p:cNvPr id="14" name="TextBox 13">
              <a:extLst>
                <a:ext uri="{FF2B5EF4-FFF2-40B4-BE49-F238E27FC236}">
                  <a16:creationId xmlns:a16="http://schemas.microsoft.com/office/drawing/2014/main" id="{AFACCD92-DAB8-4EB3-8A61-7D2DBCDBB519}"/>
                </a:ext>
              </a:extLst>
            </p:cNvPr>
            <p:cNvSpPr txBox="1"/>
            <p:nvPr/>
          </p:nvSpPr>
          <p:spPr>
            <a:xfrm>
              <a:off x="8943102" y="3638213"/>
              <a:ext cx="2590772" cy="2062103"/>
            </a:xfrm>
            <a:prstGeom prst="rect">
              <a:avLst/>
            </a:prstGeom>
            <a:noFill/>
          </p:spPr>
          <p:txBody>
            <a:bodyPr wrap="square" rtlCol="0">
              <a:spAutoFit/>
            </a:bodyPr>
            <a:lstStyle/>
            <a:p>
              <a:r>
                <a:rPr lang="en-GB" sz="3200" dirty="0">
                  <a:latin typeface="Comic Sans MS" panose="030F0702030302020204" pitchFamily="66" charset="0"/>
                </a:rPr>
                <a:t>What does this tell us about Hungary?</a:t>
              </a:r>
            </a:p>
          </p:txBody>
        </p:sp>
        <p:sp>
          <p:nvSpPr>
            <p:cNvPr id="15" name="Star: 5 Points 14">
              <a:extLst>
                <a:ext uri="{FF2B5EF4-FFF2-40B4-BE49-F238E27FC236}">
                  <a16:creationId xmlns:a16="http://schemas.microsoft.com/office/drawing/2014/main" id="{27C99518-1367-4060-A1EB-1DB4935D97A5}"/>
                </a:ext>
              </a:extLst>
            </p:cNvPr>
            <p:cNvSpPr/>
            <p:nvPr/>
          </p:nvSpPr>
          <p:spPr>
            <a:xfrm>
              <a:off x="11272408" y="4254295"/>
              <a:ext cx="1166669" cy="82993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extBox 2"/>
          <p:cNvSpPr txBox="1"/>
          <p:nvPr/>
        </p:nvSpPr>
        <p:spPr>
          <a:xfrm>
            <a:off x="169424" y="62523"/>
            <a:ext cx="7174523" cy="369332"/>
          </a:xfrm>
          <a:prstGeom prst="rect">
            <a:avLst/>
          </a:prstGeom>
          <a:solidFill>
            <a:schemeClr val="accent4">
              <a:lumMod val="20000"/>
              <a:lumOff val="80000"/>
            </a:schemeClr>
          </a:solidFill>
        </p:spPr>
        <p:txBody>
          <a:bodyPr wrap="square" rtlCol="0">
            <a:spAutoFit/>
          </a:bodyPr>
          <a:lstStyle/>
          <a:p>
            <a:r>
              <a:rPr lang="en-GB" b="1" dirty="0" smtClean="0">
                <a:latin typeface="Comic Sans MS" panose="030F0702030302020204" pitchFamily="66" charset="0"/>
              </a:rPr>
              <a:t>Task: </a:t>
            </a:r>
            <a:r>
              <a:rPr lang="en-GB" dirty="0" smtClean="0">
                <a:latin typeface="Comic Sans MS" panose="030F0702030302020204" pitchFamily="66" charset="0"/>
              </a:rPr>
              <a:t>Using your medal tasks answer the question to the right </a:t>
            </a:r>
            <a:endParaRPr lang="en-GB" dirty="0">
              <a:latin typeface="Comic Sans MS" panose="030F0702030302020204" pitchFamily="66" charset="0"/>
            </a:endParaRPr>
          </a:p>
        </p:txBody>
      </p:sp>
    </p:spTree>
    <p:extLst>
      <p:ext uri="{BB962C8B-B14F-4D97-AF65-F5344CB8AC3E}">
        <p14:creationId xmlns:p14="http://schemas.microsoft.com/office/powerpoint/2010/main" val="35678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714486A3-AFBC-499B-BBD8-87D250149014}"/>
              </a:ext>
            </a:extLst>
          </p:cNvPr>
          <p:cNvSpPr/>
          <p:nvPr/>
        </p:nvSpPr>
        <p:spPr>
          <a:xfrm>
            <a:off x="0" y="1885125"/>
            <a:ext cx="6305549" cy="487680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4"/>
          <p:cNvSpPr>
            <a:spLocks noChangeArrowheads="1"/>
          </p:cNvSpPr>
          <p:nvPr/>
        </p:nvSpPr>
        <p:spPr bwMode="auto">
          <a:xfrm>
            <a:off x="120863" y="1979962"/>
            <a:ext cx="6184685" cy="468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t">
              <a:lnSpc>
                <a:spcPct val="107000"/>
              </a:lnSpc>
              <a:buFont typeface="Arial" panose="020B0604020202020204" pitchFamily="34" charset="0"/>
              <a:buChar char="•"/>
            </a:pPr>
            <a:r>
              <a:rPr lang="en-GB" sz="2650" dirty="0">
                <a:solidFill>
                  <a:srgbClr val="000000"/>
                </a:solidFill>
                <a:latin typeface="Comic Sans MS" panose="030F0702030302020204" pitchFamily="66" charset="0"/>
              </a:rPr>
              <a:t>Until 1956, Hungary was led by Matyas </a:t>
            </a:r>
            <a:r>
              <a:rPr lang="en-GB" sz="2650" dirty="0" err="1">
                <a:solidFill>
                  <a:srgbClr val="000000"/>
                </a:solidFill>
                <a:latin typeface="Comic Sans MS" panose="030F0702030302020204" pitchFamily="66" charset="0"/>
              </a:rPr>
              <a:t>Rakosi</a:t>
            </a:r>
            <a:r>
              <a:rPr lang="en-GB" sz="2650" dirty="0">
                <a:solidFill>
                  <a:srgbClr val="000000"/>
                </a:solidFill>
                <a:latin typeface="Comic Sans MS" panose="030F0702030302020204" pitchFamily="66" charset="0"/>
              </a:rPr>
              <a:t>.</a:t>
            </a:r>
          </a:p>
          <a:p>
            <a:pPr marL="342900" indent="-342900" fontAlgn="t">
              <a:lnSpc>
                <a:spcPct val="107000"/>
              </a:lnSpc>
              <a:buFont typeface="Arial" panose="020B0604020202020204" pitchFamily="34" charset="0"/>
              <a:buChar char="•"/>
            </a:pPr>
            <a:r>
              <a:rPr lang="en-GB" sz="2650" dirty="0">
                <a:solidFill>
                  <a:srgbClr val="000000"/>
                </a:solidFill>
                <a:latin typeface="Comic Sans MS" panose="030F0702030302020204" pitchFamily="66" charset="0"/>
              </a:rPr>
              <a:t>Stalin was a big fan of </a:t>
            </a:r>
            <a:r>
              <a:rPr lang="en-GB" sz="2650" dirty="0" err="1">
                <a:solidFill>
                  <a:srgbClr val="000000"/>
                </a:solidFill>
                <a:latin typeface="Comic Sans MS" panose="030F0702030302020204" pitchFamily="66" charset="0"/>
              </a:rPr>
              <a:t>Rakosi</a:t>
            </a:r>
            <a:r>
              <a:rPr lang="en-GB" sz="2650" dirty="0">
                <a:solidFill>
                  <a:srgbClr val="000000"/>
                </a:solidFill>
                <a:latin typeface="Comic Sans MS" panose="030F0702030302020204" pitchFamily="66" charset="0"/>
              </a:rPr>
              <a:t> because he did exactly what he wanted. </a:t>
            </a:r>
          </a:p>
          <a:p>
            <a:pPr marL="342900" indent="-342900" fontAlgn="t">
              <a:lnSpc>
                <a:spcPct val="107000"/>
              </a:lnSpc>
              <a:buFont typeface="Arial" panose="020B0604020202020204" pitchFamily="34" charset="0"/>
              <a:buChar char="•"/>
            </a:pPr>
            <a:r>
              <a:rPr lang="en-GB" sz="2650" dirty="0" err="1">
                <a:solidFill>
                  <a:srgbClr val="000000"/>
                </a:solidFill>
                <a:latin typeface="Comic Sans MS" panose="030F0702030302020204" pitchFamily="66" charset="0"/>
              </a:rPr>
              <a:t>Rakosi</a:t>
            </a:r>
            <a:r>
              <a:rPr lang="en-GB" sz="2650" dirty="0">
                <a:solidFill>
                  <a:srgbClr val="000000"/>
                </a:solidFill>
                <a:latin typeface="Comic Sans MS" panose="030F0702030302020204" pitchFamily="66" charset="0"/>
              </a:rPr>
              <a:t> had a secret police he used to get rid of opponents. </a:t>
            </a:r>
          </a:p>
          <a:p>
            <a:pPr marL="342900" indent="-342900" fontAlgn="t">
              <a:lnSpc>
                <a:spcPct val="107000"/>
              </a:lnSpc>
              <a:buFont typeface="Arial" panose="020B0604020202020204" pitchFamily="34" charset="0"/>
              <a:buChar char="•"/>
            </a:pPr>
            <a:r>
              <a:rPr lang="en-GB" sz="2650" dirty="0">
                <a:solidFill>
                  <a:srgbClr val="000000"/>
                </a:solidFill>
                <a:latin typeface="Comic Sans MS" panose="030F0702030302020204" pitchFamily="66" charset="0"/>
              </a:rPr>
              <a:t>Hungarian people had to pay to have Soviet troops in the country. </a:t>
            </a:r>
          </a:p>
          <a:p>
            <a:pPr marL="342900" indent="-342900" fontAlgn="t">
              <a:lnSpc>
                <a:spcPct val="107000"/>
              </a:lnSpc>
              <a:buFont typeface="Arial" panose="020B0604020202020204" pitchFamily="34" charset="0"/>
              <a:buChar char="•"/>
            </a:pPr>
            <a:r>
              <a:rPr lang="en-GB" sz="2650" dirty="0">
                <a:solidFill>
                  <a:srgbClr val="000000"/>
                </a:solidFill>
                <a:latin typeface="Comic Sans MS" panose="030F0702030302020204" pitchFamily="66" charset="0"/>
              </a:rPr>
              <a:t>Street signs, shop signs and schools were all in Russian.</a:t>
            </a:r>
            <a:endParaRPr lang="en-GB" sz="2650" dirty="0">
              <a:latin typeface="Arial" panose="020B0604020202020204" pitchFamily="34" charset="0"/>
            </a:endParaRPr>
          </a:p>
        </p:txBody>
      </p:sp>
      <p:grpSp>
        <p:nvGrpSpPr>
          <p:cNvPr id="13" name="Group 12">
            <a:extLst>
              <a:ext uri="{FF2B5EF4-FFF2-40B4-BE49-F238E27FC236}">
                <a16:creationId xmlns:a16="http://schemas.microsoft.com/office/drawing/2014/main" id="{DB2A9814-ACDF-41AA-9658-8EC4D94A52F3}"/>
              </a:ext>
            </a:extLst>
          </p:cNvPr>
          <p:cNvGrpSpPr/>
          <p:nvPr/>
        </p:nvGrpSpPr>
        <p:grpSpPr>
          <a:xfrm>
            <a:off x="0" y="508790"/>
            <a:ext cx="10851936" cy="967049"/>
            <a:chOff x="2361076" y="231053"/>
            <a:chExt cx="1787017" cy="1244361"/>
          </a:xfrm>
          <a:solidFill>
            <a:schemeClr val="accent4">
              <a:lumMod val="60000"/>
              <a:lumOff val="40000"/>
            </a:schemeClr>
          </a:solidFill>
        </p:grpSpPr>
        <p:sp>
          <p:nvSpPr>
            <p:cNvPr id="14" name="Rectangle: Rounded Corners 13">
              <a:extLst>
                <a:ext uri="{FF2B5EF4-FFF2-40B4-BE49-F238E27FC236}">
                  <a16:creationId xmlns:a16="http://schemas.microsoft.com/office/drawing/2014/main" id="{60C0533A-0D6D-4C4A-8CC1-1123B1A13351}"/>
                </a:ext>
              </a:extLst>
            </p:cNvPr>
            <p:cNvSpPr/>
            <p:nvPr/>
          </p:nvSpPr>
          <p:spPr>
            <a:xfrm>
              <a:off x="2361076" y="231053"/>
              <a:ext cx="1489916" cy="124436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2F759771-8E80-461A-AFFF-8447973C56AC}"/>
                </a:ext>
              </a:extLst>
            </p:cNvPr>
            <p:cNvSpPr txBox="1"/>
            <p:nvPr/>
          </p:nvSpPr>
          <p:spPr>
            <a:xfrm>
              <a:off x="2361076" y="231053"/>
              <a:ext cx="1787017" cy="1188105"/>
            </a:xfrm>
            <a:prstGeom prst="rect">
              <a:avLst/>
            </a:prstGeom>
            <a:noFill/>
            <a:ln>
              <a:noFill/>
            </a:ln>
          </p:spPr>
          <p:txBody>
            <a:bodyPr wrap="square" rtlCol="0">
              <a:spAutoFit/>
            </a:bodyPr>
            <a:lstStyle/>
            <a:p>
              <a:r>
                <a:rPr lang="en-GB" sz="5400" u="sng" dirty="0"/>
                <a:t>Who was in charge in Hungary?</a:t>
              </a:r>
            </a:p>
          </p:txBody>
        </p:sp>
      </p:grpSp>
      <p:pic>
        <p:nvPicPr>
          <p:cNvPr id="8" name="Marcador de contenido 2" descr="rakosi2.jpg">
            <a:extLst>
              <a:ext uri="{FF2B5EF4-FFF2-40B4-BE49-F238E27FC236}">
                <a16:creationId xmlns:a16="http://schemas.microsoft.com/office/drawing/2014/main" id="{DF9AA886-0827-4CB2-A48A-B91B5E900A8D}"/>
              </a:ext>
            </a:extLst>
          </p:cNvPr>
          <p:cNvPicPr>
            <a:picLocks noChangeAspect="1"/>
          </p:cNvPicPr>
          <p:nvPr/>
        </p:nvPicPr>
        <p:blipFill>
          <a:blip r:embed="rId3">
            <a:extLst>
              <a:ext uri="{28A0092B-C50C-407E-A947-70E740481C1C}">
                <a14:useLocalDpi xmlns:a14="http://schemas.microsoft.com/office/drawing/2010/main" val="0"/>
              </a:ext>
            </a:extLst>
          </a:blip>
          <a:srcRect l="10289" r="10289"/>
          <a:stretch>
            <a:fillRect/>
          </a:stretch>
        </p:blipFill>
        <p:spPr>
          <a:xfrm>
            <a:off x="6673188" y="1942152"/>
            <a:ext cx="4642511" cy="4052764"/>
          </a:xfrm>
          <a:prstGeom prst="rect">
            <a:avLst/>
          </a:prstGeom>
        </p:spPr>
      </p:pic>
      <p:sp>
        <p:nvSpPr>
          <p:cNvPr id="2" name="TextBox 1">
            <a:extLst>
              <a:ext uri="{FF2B5EF4-FFF2-40B4-BE49-F238E27FC236}">
                <a16:creationId xmlns:a16="http://schemas.microsoft.com/office/drawing/2014/main" id="{CD73AD43-0DE6-4557-9344-7A211E9AE362}"/>
              </a:ext>
            </a:extLst>
          </p:cNvPr>
          <p:cNvSpPr txBox="1"/>
          <p:nvPr/>
        </p:nvSpPr>
        <p:spPr>
          <a:xfrm>
            <a:off x="7048500" y="6063338"/>
            <a:ext cx="4610100" cy="830997"/>
          </a:xfrm>
          <a:prstGeom prst="rect">
            <a:avLst/>
          </a:prstGeom>
          <a:noFill/>
        </p:spPr>
        <p:txBody>
          <a:bodyPr wrap="square" rtlCol="0">
            <a:spAutoFit/>
          </a:bodyPr>
          <a:lstStyle/>
          <a:p>
            <a:r>
              <a:rPr lang="en-GB" sz="2400" dirty="0">
                <a:solidFill>
                  <a:srgbClr val="FF0000"/>
                </a:solidFill>
                <a:latin typeface="Comic Sans MS" panose="030F0702030302020204" pitchFamily="66" charset="0"/>
              </a:rPr>
              <a:t>Matyas </a:t>
            </a:r>
            <a:r>
              <a:rPr lang="en-GB" sz="2400" dirty="0" err="1">
                <a:solidFill>
                  <a:srgbClr val="FF0000"/>
                </a:solidFill>
                <a:latin typeface="Comic Sans MS" panose="030F0702030302020204" pitchFamily="66" charset="0"/>
              </a:rPr>
              <a:t>Rakosi</a:t>
            </a:r>
            <a:r>
              <a:rPr lang="en-GB" sz="2400" dirty="0">
                <a:solidFill>
                  <a:srgbClr val="FF0000"/>
                </a:solidFill>
                <a:latin typeface="Comic Sans MS" panose="030F0702030302020204" pitchFamily="66" charset="0"/>
              </a:rPr>
              <a:t> – Leader of Hungary until 1956</a:t>
            </a:r>
          </a:p>
        </p:txBody>
      </p:sp>
      <p:pic>
        <p:nvPicPr>
          <p:cNvPr id="3074" name="Picture 2" descr="https://cdn.britannica.com/55/1455-004-F3D1D26C.jpg">
            <a:extLst>
              <a:ext uri="{FF2B5EF4-FFF2-40B4-BE49-F238E27FC236}">
                <a16:creationId xmlns:a16="http://schemas.microsoft.com/office/drawing/2014/main" id="{6EFCB17F-C737-46BA-9738-A098A2C3F2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3186" y="1942152"/>
            <a:ext cx="1423063" cy="948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7756375-C69E-480B-858C-BA64085DE9D7}"/>
              </a:ext>
            </a:extLst>
          </p:cNvPr>
          <p:cNvSpPr txBox="1"/>
          <p:nvPr/>
        </p:nvSpPr>
        <p:spPr>
          <a:xfrm>
            <a:off x="6655013" y="2151200"/>
            <a:ext cx="5536987" cy="5355312"/>
          </a:xfrm>
          <a:prstGeom prst="rect">
            <a:avLst/>
          </a:prstGeom>
          <a:noFill/>
        </p:spPr>
        <p:txBody>
          <a:bodyPr wrap="square" rtlCol="0">
            <a:spAutoFit/>
          </a:bodyPr>
          <a:lstStyle/>
          <a:p>
            <a:r>
              <a:rPr lang="en-GB" sz="3600" dirty="0">
                <a:latin typeface="Comic Sans MS" panose="030F0702030302020204" pitchFamily="66" charset="0"/>
              </a:rPr>
              <a:t>People in Hungary were angry due to:</a:t>
            </a:r>
          </a:p>
          <a:p>
            <a:endParaRPr lang="en-GB" sz="3600" dirty="0">
              <a:latin typeface="Comic Sans MS" panose="030F0702030302020204" pitchFamily="66" charset="0"/>
            </a:endParaRPr>
          </a:p>
          <a:p>
            <a:pPr marL="285750" indent="-285750">
              <a:buFont typeface="Arial" panose="020B0604020202020204" pitchFamily="34" charset="0"/>
              <a:buChar char="•"/>
            </a:pPr>
            <a:r>
              <a:rPr lang="en-GB" sz="6600" dirty="0">
                <a:latin typeface="Comic Sans MS" panose="030F0702030302020204" pitchFamily="66" charset="0"/>
              </a:rPr>
              <a:t>O</a:t>
            </a:r>
            <a:r>
              <a:rPr lang="en-GB" sz="3600" dirty="0">
                <a:latin typeface="Comic Sans MS" panose="030F0702030302020204" pitchFamily="66" charset="0"/>
              </a:rPr>
              <a:t>ppression</a:t>
            </a:r>
          </a:p>
          <a:p>
            <a:pPr marL="285750" indent="-285750">
              <a:buFont typeface="Arial" panose="020B0604020202020204" pitchFamily="34" charset="0"/>
              <a:buChar char="•"/>
            </a:pPr>
            <a:r>
              <a:rPr lang="en-GB" sz="6600" dirty="0">
                <a:latin typeface="Comic Sans MS" panose="030F0702030302020204" pitchFamily="66" charset="0"/>
              </a:rPr>
              <a:t>F</a:t>
            </a:r>
            <a:r>
              <a:rPr lang="en-GB" sz="3600" dirty="0">
                <a:latin typeface="Comic Sans MS" panose="030F0702030302020204" pitchFamily="66" charset="0"/>
              </a:rPr>
              <a:t>uel shortages</a:t>
            </a:r>
          </a:p>
          <a:p>
            <a:pPr marL="285750" indent="-285750">
              <a:buFont typeface="Arial" panose="020B0604020202020204" pitchFamily="34" charset="0"/>
              <a:buChar char="•"/>
            </a:pPr>
            <a:r>
              <a:rPr lang="en-GB" sz="6600" dirty="0">
                <a:latin typeface="Comic Sans MS" panose="030F0702030302020204" pitchFamily="66" charset="0"/>
              </a:rPr>
              <a:t>F</a:t>
            </a:r>
            <a:r>
              <a:rPr lang="en-GB" sz="3600" dirty="0">
                <a:latin typeface="Comic Sans MS" panose="030F0702030302020204" pitchFamily="66" charset="0"/>
              </a:rPr>
              <a:t>ood shortages</a:t>
            </a:r>
          </a:p>
          <a:p>
            <a:pPr marL="285750" indent="-285750">
              <a:buFont typeface="Arial" panose="020B0604020202020204" pitchFamily="34" charset="0"/>
              <a:buChar char="•"/>
            </a:pPr>
            <a:endParaRPr lang="en-GB" sz="3600" dirty="0">
              <a:latin typeface="Comic Sans MS" panose="030F0702030302020204" pitchFamily="66" charset="0"/>
            </a:endParaRPr>
          </a:p>
        </p:txBody>
      </p:sp>
      <p:pic>
        <p:nvPicPr>
          <p:cNvPr id="3082" name="Picture 10" descr="Image result for red card">
            <a:extLst>
              <a:ext uri="{FF2B5EF4-FFF2-40B4-BE49-F238E27FC236}">
                <a16:creationId xmlns:a16="http://schemas.microsoft.com/office/drawing/2014/main" id="{B62D61F4-9433-4B8E-8825-5EA682C5B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6941" y="2883901"/>
            <a:ext cx="1275473" cy="165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0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074"/>
                                        </p:tgtEl>
                                      </p:cBhvr>
                                    </p:animEffect>
                                    <p:set>
                                      <p:cBhvr>
                                        <p:cTn id="38" dur="1" fill="hold">
                                          <p:stCondLst>
                                            <p:cond delay="499"/>
                                          </p:stCondLst>
                                        </p:cTn>
                                        <p:tgtEl>
                                          <p:spTgt spid="307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500"/>
                                        <p:tgtEl>
                                          <p:spTgt spid="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fade">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500"/>
                                        <p:tgtEl>
                                          <p:spTgt spid="4">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fade">
                                      <p:cBhvr>
                                        <p:cTn id="58" dur="500"/>
                                        <p:tgtEl>
                                          <p:spTgt spid="4">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082"/>
                                        </p:tgtEl>
                                        <p:attrNameLst>
                                          <p:attrName>style.visibility</p:attrName>
                                        </p:attrNameLst>
                                      </p:cBhvr>
                                      <p:to>
                                        <p:strVal val="visible"/>
                                      </p:to>
                                    </p:set>
                                    <p:animEffect transition="in" filter="fade">
                                      <p:cBhvr>
                                        <p:cTn id="63"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A32F22-A85A-4106-BCAA-FD8387C1459F}"/>
              </a:ext>
            </a:extLst>
          </p:cNvPr>
          <p:cNvSpPr/>
          <p:nvPr/>
        </p:nvSpPr>
        <p:spPr>
          <a:xfrm>
            <a:off x="0" y="1950938"/>
            <a:ext cx="12192000" cy="4907062"/>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8B8B19E-33BF-4112-B16A-B69A05776539}"/>
              </a:ext>
            </a:extLst>
          </p:cNvPr>
          <p:cNvSpPr txBox="1"/>
          <p:nvPr/>
        </p:nvSpPr>
        <p:spPr>
          <a:xfrm>
            <a:off x="1" y="1950938"/>
            <a:ext cx="12191999" cy="4924425"/>
          </a:xfrm>
          <a:prstGeom prst="rect">
            <a:avLst/>
          </a:prstGeom>
          <a:noFill/>
        </p:spPr>
        <p:txBody>
          <a:bodyPr wrap="square" rtlCol="0">
            <a:spAutoFit/>
          </a:bodyPr>
          <a:lstStyle/>
          <a:p>
            <a:pPr marL="457200" indent="-457200">
              <a:spcBef>
                <a:spcPts val="400"/>
              </a:spcBef>
              <a:buFont typeface="Arial" panose="020B0604020202020204" pitchFamily="34" charset="0"/>
              <a:buChar char="•"/>
            </a:pPr>
            <a:r>
              <a:rPr lang="en-GB" sz="3200" dirty="0">
                <a:latin typeface="Comic Sans MS" pitchFamily="66"/>
              </a:rPr>
              <a:t>Appalled by the conditions in Hungary – the people, forced into action by </a:t>
            </a:r>
            <a:r>
              <a:rPr lang="en-GB" sz="4800" b="1" dirty="0">
                <a:latin typeface="Comic Sans MS" pitchFamily="66"/>
              </a:rPr>
              <a:t>OFF</a:t>
            </a:r>
            <a:r>
              <a:rPr lang="en-GB" sz="3200" dirty="0">
                <a:latin typeface="Comic Sans MS" pitchFamily="66"/>
              </a:rPr>
              <a:t> protested on the streets of Budapest.</a:t>
            </a:r>
          </a:p>
          <a:p>
            <a:pPr marL="457200" indent="-457200">
              <a:spcBef>
                <a:spcPts val="400"/>
              </a:spcBef>
              <a:buFont typeface="Arial" panose="020B0604020202020204" pitchFamily="34" charset="0"/>
              <a:buChar char="•"/>
            </a:pPr>
            <a:r>
              <a:rPr lang="en-GB" sz="3200" dirty="0">
                <a:latin typeface="Comic Sans MS" pitchFamily="66"/>
              </a:rPr>
              <a:t>They demanded free speech and the withdrawal of the Soviet troops.</a:t>
            </a:r>
          </a:p>
          <a:p>
            <a:pPr marL="457200" indent="-457200">
              <a:spcBef>
                <a:spcPts val="400"/>
              </a:spcBef>
              <a:buFont typeface="Arial" panose="020B0604020202020204" pitchFamily="34" charset="0"/>
              <a:buChar char="•"/>
            </a:pPr>
            <a:r>
              <a:rPr lang="en-GB" sz="3200" dirty="0">
                <a:latin typeface="Comic Sans MS" pitchFamily="66"/>
              </a:rPr>
              <a:t>Stalin’s statue was smashed and there was fierce fighting between Hungarian people and Soviet troops.</a:t>
            </a:r>
          </a:p>
          <a:p>
            <a:pPr marL="457200" indent="-457200">
              <a:spcBef>
                <a:spcPts val="400"/>
              </a:spcBef>
              <a:buFont typeface="Arial" panose="020B0604020202020204" pitchFamily="34" charset="0"/>
              <a:buChar char="•"/>
            </a:pPr>
            <a:r>
              <a:rPr lang="en-GB" sz="3200" dirty="0">
                <a:latin typeface="Comic Sans MS" pitchFamily="66"/>
              </a:rPr>
              <a:t>Khrushchev decided to replace </a:t>
            </a:r>
            <a:r>
              <a:rPr lang="en-GB" sz="3200" dirty="0" err="1">
                <a:latin typeface="Comic Sans MS" pitchFamily="66"/>
              </a:rPr>
              <a:t>Rakosi</a:t>
            </a:r>
            <a:r>
              <a:rPr lang="en-GB" sz="3200" dirty="0">
                <a:latin typeface="Comic Sans MS" pitchFamily="66"/>
              </a:rPr>
              <a:t> with </a:t>
            </a:r>
            <a:r>
              <a:rPr lang="en-GB" sz="3200" i="1" u="sng" dirty="0" err="1">
                <a:latin typeface="Comic Sans MS" pitchFamily="66"/>
              </a:rPr>
              <a:t>Imre</a:t>
            </a:r>
            <a:r>
              <a:rPr lang="en-GB" sz="3200" i="1" u="sng" dirty="0">
                <a:latin typeface="Comic Sans MS" pitchFamily="66"/>
              </a:rPr>
              <a:t> Nagy</a:t>
            </a:r>
            <a:r>
              <a:rPr lang="en-GB" sz="3200" i="1" dirty="0">
                <a:latin typeface="Comic Sans MS" pitchFamily="66"/>
              </a:rPr>
              <a:t> </a:t>
            </a:r>
            <a:r>
              <a:rPr lang="en-GB" sz="3200" dirty="0">
                <a:latin typeface="Comic Sans MS" pitchFamily="66"/>
              </a:rPr>
              <a:t>a popular communist politician, who he hoped would settle the people.</a:t>
            </a:r>
            <a:endParaRPr lang="en-GB" sz="3200" i="1" u="sng" dirty="0">
              <a:latin typeface="Comic Sans MS" pitchFamily="66"/>
            </a:endParaRPr>
          </a:p>
        </p:txBody>
      </p:sp>
      <p:grpSp>
        <p:nvGrpSpPr>
          <p:cNvPr id="4" name="Group 3">
            <a:extLst>
              <a:ext uri="{FF2B5EF4-FFF2-40B4-BE49-F238E27FC236}">
                <a16:creationId xmlns:a16="http://schemas.microsoft.com/office/drawing/2014/main" id="{A80DEA07-EB30-4297-B767-9EFCC12CAF52}"/>
              </a:ext>
            </a:extLst>
          </p:cNvPr>
          <p:cNvGrpSpPr/>
          <p:nvPr/>
        </p:nvGrpSpPr>
        <p:grpSpPr>
          <a:xfrm>
            <a:off x="2581275" y="612797"/>
            <a:ext cx="7029450" cy="949303"/>
            <a:chOff x="2361076" y="231053"/>
            <a:chExt cx="1674991" cy="1244361"/>
          </a:xfrm>
          <a:solidFill>
            <a:schemeClr val="accent4">
              <a:lumMod val="60000"/>
              <a:lumOff val="40000"/>
            </a:schemeClr>
          </a:solidFill>
        </p:grpSpPr>
        <p:sp>
          <p:nvSpPr>
            <p:cNvPr id="5" name="Rectangle: Rounded Corners 4">
              <a:extLst>
                <a:ext uri="{FF2B5EF4-FFF2-40B4-BE49-F238E27FC236}">
                  <a16:creationId xmlns:a16="http://schemas.microsoft.com/office/drawing/2014/main" id="{BA5AC670-3D6F-40B3-8478-17E57D085FF2}"/>
                </a:ext>
              </a:extLst>
            </p:cNvPr>
            <p:cNvSpPr/>
            <p:nvPr/>
          </p:nvSpPr>
          <p:spPr>
            <a:xfrm>
              <a:off x="2361076" y="231053"/>
              <a:ext cx="1674991" cy="124436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D142D008-AE92-4707-AE69-48FD2AE4AFD6}"/>
                </a:ext>
              </a:extLst>
            </p:cNvPr>
            <p:cNvSpPr txBox="1"/>
            <p:nvPr/>
          </p:nvSpPr>
          <p:spPr>
            <a:xfrm>
              <a:off x="2361076" y="231053"/>
              <a:ext cx="1674991" cy="1089284"/>
            </a:xfrm>
            <a:prstGeom prst="rect">
              <a:avLst/>
            </a:prstGeom>
            <a:noFill/>
            <a:ln>
              <a:noFill/>
            </a:ln>
          </p:spPr>
          <p:txBody>
            <a:bodyPr wrap="square" rtlCol="0">
              <a:spAutoFit/>
            </a:bodyPr>
            <a:lstStyle/>
            <a:p>
              <a:r>
                <a:rPr lang="en-GB" sz="4800" u="sng" dirty="0"/>
                <a:t>What did they do about it?</a:t>
              </a:r>
            </a:p>
          </p:txBody>
        </p:sp>
      </p:grpSp>
      <p:sp>
        <p:nvSpPr>
          <p:cNvPr id="7" name="TextBox 6"/>
          <p:cNvSpPr txBox="1"/>
          <p:nvPr/>
        </p:nvSpPr>
        <p:spPr>
          <a:xfrm>
            <a:off x="78152" y="721611"/>
            <a:ext cx="2180493" cy="707886"/>
          </a:xfrm>
          <a:prstGeom prst="rect">
            <a:avLst/>
          </a:prstGeom>
          <a:solidFill>
            <a:schemeClr val="accent4">
              <a:lumMod val="20000"/>
              <a:lumOff val="80000"/>
            </a:schemeClr>
          </a:solidFill>
          <a:ln>
            <a:solidFill>
              <a:schemeClr val="tx1"/>
            </a:solidFill>
          </a:ln>
        </p:spPr>
        <p:txBody>
          <a:bodyPr wrap="square" rtlCol="0">
            <a:spAutoFit/>
          </a:bodyPr>
          <a:lstStyle/>
          <a:p>
            <a:r>
              <a:rPr lang="en-GB" sz="2000" dirty="0" smtClean="0">
                <a:latin typeface="Comic Sans MS" panose="030F0702030302020204" pitchFamily="66" charset="0"/>
              </a:rPr>
              <a:t>Task make notes on the following:</a:t>
            </a:r>
            <a:endParaRPr lang="en-GB" sz="2000" dirty="0">
              <a:latin typeface="Comic Sans MS" panose="030F0702030302020204" pitchFamily="66" charset="0"/>
            </a:endParaRPr>
          </a:p>
        </p:txBody>
      </p:sp>
    </p:spTree>
    <p:extLst>
      <p:ext uri="{BB962C8B-B14F-4D97-AF65-F5344CB8AC3E}">
        <p14:creationId xmlns:p14="http://schemas.microsoft.com/office/powerpoint/2010/main" val="28463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imre nagy">
            <a:extLst>
              <a:ext uri="{FF2B5EF4-FFF2-40B4-BE49-F238E27FC236}">
                <a16:creationId xmlns:a16="http://schemas.microsoft.com/office/drawing/2014/main" id="{1AD9AE95-C730-4683-9077-6070DD37D0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696" y="1922417"/>
            <a:ext cx="4610100" cy="405276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16">
            <a:extLst>
              <a:ext uri="{FF2B5EF4-FFF2-40B4-BE49-F238E27FC236}">
                <a16:creationId xmlns:a16="http://schemas.microsoft.com/office/drawing/2014/main" id="{714486A3-AFBC-499B-BBD8-87D250149014}"/>
              </a:ext>
            </a:extLst>
          </p:cNvPr>
          <p:cNvSpPr/>
          <p:nvPr/>
        </p:nvSpPr>
        <p:spPr>
          <a:xfrm>
            <a:off x="0" y="1885125"/>
            <a:ext cx="6305549" cy="487680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4"/>
          <p:cNvSpPr>
            <a:spLocks noChangeArrowheads="1"/>
          </p:cNvSpPr>
          <p:nvPr/>
        </p:nvSpPr>
        <p:spPr bwMode="auto">
          <a:xfrm>
            <a:off x="120863" y="1979962"/>
            <a:ext cx="6184685" cy="468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Putting Nagy in charge settled things down and the Soviet troops left.</a:t>
            </a:r>
          </a:p>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However, even though he was a communist, Nagy was keen for change.</a:t>
            </a:r>
          </a:p>
          <a:p>
            <a:pPr marL="342900" indent="-342900" fontAlgn="t">
              <a:lnSpc>
                <a:spcPct val="107000"/>
              </a:lnSpc>
              <a:buFont typeface="Arial" panose="020B0604020202020204" pitchFamily="34" charset="0"/>
              <a:buChar char="•"/>
            </a:pPr>
            <a:r>
              <a:rPr lang="en-GB" sz="2400" dirty="0">
                <a:solidFill>
                  <a:srgbClr val="000000"/>
                </a:solidFill>
                <a:latin typeface="Comic Sans MS" panose="030F0702030302020204" pitchFamily="66" charset="0"/>
              </a:rPr>
              <a:t>He demanded:</a:t>
            </a:r>
          </a:p>
          <a:p>
            <a:pPr marL="342900" indent="-342900" fontAlgn="t">
              <a:lnSpc>
                <a:spcPct val="107000"/>
              </a:lnSpc>
              <a:buFont typeface="Arial" panose="020B0604020202020204" pitchFamily="34" charset="0"/>
              <a:buChar char="•"/>
            </a:pPr>
            <a:endParaRPr lang="en-GB" sz="2400" dirty="0">
              <a:solidFill>
                <a:srgbClr val="000000"/>
              </a:solidFill>
              <a:latin typeface="Comic Sans MS" panose="030F0702030302020204" pitchFamily="66" charset="0"/>
            </a:endParaRPr>
          </a:p>
          <a:p>
            <a:pPr marL="342900" indent="-342900" fontAlgn="t">
              <a:lnSpc>
                <a:spcPct val="107000"/>
              </a:lnSpc>
              <a:buFont typeface="Wingdings" panose="05000000000000000000" pitchFamily="2" charset="2"/>
              <a:buChar char="ü"/>
            </a:pPr>
            <a:r>
              <a:rPr lang="en-GB" sz="2400" dirty="0">
                <a:solidFill>
                  <a:srgbClr val="000000"/>
                </a:solidFill>
                <a:latin typeface="Comic Sans MS" panose="030F0702030302020204" pitchFamily="66" charset="0"/>
              </a:rPr>
              <a:t>Free elections</a:t>
            </a:r>
          </a:p>
          <a:p>
            <a:pPr marL="342900" indent="-342900" fontAlgn="t">
              <a:lnSpc>
                <a:spcPct val="107000"/>
              </a:lnSpc>
              <a:buFont typeface="Wingdings" panose="05000000000000000000" pitchFamily="2" charset="2"/>
              <a:buChar char="ü"/>
            </a:pPr>
            <a:r>
              <a:rPr lang="en-GB" sz="2400" dirty="0">
                <a:solidFill>
                  <a:srgbClr val="000000"/>
                </a:solidFill>
                <a:latin typeface="Comic Sans MS" panose="030F0702030302020204" pitchFamily="66" charset="0"/>
              </a:rPr>
              <a:t>A fair legal system</a:t>
            </a:r>
          </a:p>
          <a:p>
            <a:pPr marL="342900" indent="-342900" fontAlgn="t">
              <a:lnSpc>
                <a:spcPct val="107000"/>
              </a:lnSpc>
              <a:buFont typeface="Wingdings" panose="05000000000000000000" pitchFamily="2" charset="2"/>
              <a:buChar char="ü"/>
            </a:pPr>
            <a:r>
              <a:rPr lang="en-GB" sz="2400" dirty="0">
                <a:solidFill>
                  <a:srgbClr val="000000"/>
                </a:solidFill>
                <a:latin typeface="Comic Sans MS" panose="030F0702030302020204" pitchFamily="66" charset="0"/>
              </a:rPr>
              <a:t>Total </a:t>
            </a:r>
            <a:r>
              <a:rPr lang="en-GB" sz="2400" dirty="0" err="1">
                <a:solidFill>
                  <a:srgbClr val="000000"/>
                </a:solidFill>
                <a:latin typeface="Comic Sans MS" panose="030F0702030302020204" pitchFamily="66" charset="0"/>
              </a:rPr>
              <a:t>withdrawl</a:t>
            </a:r>
            <a:r>
              <a:rPr lang="en-GB" sz="2400" dirty="0">
                <a:solidFill>
                  <a:srgbClr val="000000"/>
                </a:solidFill>
                <a:latin typeface="Comic Sans MS" panose="030F0702030302020204" pitchFamily="66" charset="0"/>
              </a:rPr>
              <a:t> of Soviet troops</a:t>
            </a:r>
          </a:p>
          <a:p>
            <a:pPr marL="342900" indent="-342900" fontAlgn="t">
              <a:lnSpc>
                <a:spcPct val="107000"/>
              </a:lnSpc>
              <a:buFont typeface="Wingdings" panose="05000000000000000000" pitchFamily="2" charset="2"/>
              <a:buChar char="ü"/>
            </a:pPr>
            <a:r>
              <a:rPr lang="en-GB" sz="2400" dirty="0">
                <a:solidFill>
                  <a:srgbClr val="000000"/>
                </a:solidFill>
                <a:latin typeface="Comic Sans MS" panose="030F0702030302020204" pitchFamily="66" charset="0"/>
              </a:rPr>
              <a:t>Private land ownership</a:t>
            </a:r>
          </a:p>
          <a:p>
            <a:pPr marL="342900" indent="-342900" fontAlgn="t">
              <a:lnSpc>
                <a:spcPct val="107000"/>
              </a:lnSpc>
              <a:buFont typeface="Wingdings" panose="05000000000000000000" pitchFamily="2" charset="2"/>
              <a:buChar char="ü"/>
            </a:pPr>
            <a:r>
              <a:rPr lang="en-GB" sz="2400" b="1" u="sng" dirty="0">
                <a:solidFill>
                  <a:srgbClr val="000000"/>
                </a:solidFill>
                <a:latin typeface="Comic Sans MS" panose="030F0702030302020204" pitchFamily="66" charset="0"/>
              </a:rPr>
              <a:t>Hungary be allowed to leave the Warsaw Pact </a:t>
            </a:r>
            <a:r>
              <a:rPr lang="en-GB" sz="2400" dirty="0">
                <a:solidFill>
                  <a:srgbClr val="000000"/>
                </a:solidFill>
                <a:latin typeface="Comic Sans MS" panose="030F0702030302020204" pitchFamily="66" charset="0"/>
              </a:rPr>
              <a:t>(01 Nov 1956)</a:t>
            </a:r>
            <a:endParaRPr lang="en-GB" sz="2400" dirty="0">
              <a:latin typeface="Arial" panose="020B0604020202020204" pitchFamily="34" charset="0"/>
            </a:endParaRPr>
          </a:p>
        </p:txBody>
      </p:sp>
      <p:grpSp>
        <p:nvGrpSpPr>
          <p:cNvPr id="13" name="Group 12">
            <a:extLst>
              <a:ext uri="{FF2B5EF4-FFF2-40B4-BE49-F238E27FC236}">
                <a16:creationId xmlns:a16="http://schemas.microsoft.com/office/drawing/2014/main" id="{DB2A9814-ACDF-41AA-9658-8EC4D94A52F3}"/>
              </a:ext>
            </a:extLst>
          </p:cNvPr>
          <p:cNvGrpSpPr/>
          <p:nvPr/>
        </p:nvGrpSpPr>
        <p:grpSpPr>
          <a:xfrm>
            <a:off x="1282912" y="481970"/>
            <a:ext cx="3860586" cy="967049"/>
            <a:chOff x="2361076" y="231053"/>
            <a:chExt cx="1787017" cy="1244361"/>
          </a:xfrm>
          <a:solidFill>
            <a:schemeClr val="accent4">
              <a:lumMod val="60000"/>
              <a:lumOff val="40000"/>
            </a:schemeClr>
          </a:solidFill>
        </p:grpSpPr>
        <p:sp>
          <p:nvSpPr>
            <p:cNvPr id="14" name="Rectangle: Rounded Corners 13">
              <a:extLst>
                <a:ext uri="{FF2B5EF4-FFF2-40B4-BE49-F238E27FC236}">
                  <a16:creationId xmlns:a16="http://schemas.microsoft.com/office/drawing/2014/main" id="{60C0533A-0D6D-4C4A-8CC1-1123B1A13351}"/>
                </a:ext>
              </a:extLst>
            </p:cNvPr>
            <p:cNvSpPr/>
            <p:nvPr/>
          </p:nvSpPr>
          <p:spPr>
            <a:xfrm>
              <a:off x="2361076" y="231053"/>
              <a:ext cx="1489916" cy="124436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2F759771-8E80-461A-AFFF-8447973C56AC}"/>
                </a:ext>
              </a:extLst>
            </p:cNvPr>
            <p:cNvSpPr txBox="1"/>
            <p:nvPr/>
          </p:nvSpPr>
          <p:spPr>
            <a:xfrm>
              <a:off x="2361076" y="231053"/>
              <a:ext cx="1787017" cy="1188105"/>
            </a:xfrm>
            <a:prstGeom prst="rect">
              <a:avLst/>
            </a:prstGeom>
            <a:noFill/>
            <a:ln>
              <a:noFill/>
            </a:ln>
          </p:spPr>
          <p:txBody>
            <a:bodyPr wrap="square" rtlCol="0">
              <a:spAutoFit/>
            </a:bodyPr>
            <a:lstStyle/>
            <a:p>
              <a:r>
                <a:rPr lang="en-GB" sz="5400" u="sng" dirty="0" err="1"/>
                <a:t>Imre</a:t>
              </a:r>
              <a:r>
                <a:rPr lang="en-GB" sz="5400" u="sng" dirty="0"/>
                <a:t> Nagy</a:t>
              </a:r>
            </a:p>
          </p:txBody>
        </p:sp>
      </p:grpSp>
      <p:sp>
        <p:nvSpPr>
          <p:cNvPr id="2" name="TextBox 1">
            <a:extLst>
              <a:ext uri="{FF2B5EF4-FFF2-40B4-BE49-F238E27FC236}">
                <a16:creationId xmlns:a16="http://schemas.microsoft.com/office/drawing/2014/main" id="{CD73AD43-0DE6-4557-9344-7A211E9AE362}"/>
              </a:ext>
            </a:extLst>
          </p:cNvPr>
          <p:cNvSpPr txBox="1"/>
          <p:nvPr/>
        </p:nvSpPr>
        <p:spPr>
          <a:xfrm>
            <a:off x="7048500" y="6063338"/>
            <a:ext cx="4610100" cy="830997"/>
          </a:xfrm>
          <a:prstGeom prst="rect">
            <a:avLst/>
          </a:prstGeom>
          <a:noFill/>
        </p:spPr>
        <p:txBody>
          <a:bodyPr wrap="square" rtlCol="0">
            <a:spAutoFit/>
          </a:bodyPr>
          <a:lstStyle/>
          <a:p>
            <a:r>
              <a:rPr lang="en-GB" sz="2400" dirty="0" err="1">
                <a:solidFill>
                  <a:srgbClr val="FF0000"/>
                </a:solidFill>
                <a:latin typeface="Comic Sans MS" panose="030F0702030302020204" pitchFamily="66" charset="0"/>
              </a:rPr>
              <a:t>Imre</a:t>
            </a:r>
            <a:r>
              <a:rPr lang="en-GB" sz="2400" dirty="0">
                <a:solidFill>
                  <a:srgbClr val="FF0000"/>
                </a:solidFill>
                <a:latin typeface="Comic Sans MS" panose="030F0702030302020204" pitchFamily="66" charset="0"/>
              </a:rPr>
              <a:t> Nagy – Hungarian leader from 1956.</a:t>
            </a:r>
          </a:p>
        </p:txBody>
      </p:sp>
      <p:pic>
        <p:nvPicPr>
          <p:cNvPr id="12" name="Picture 2" descr="https://cdn.britannica.com/55/1455-004-F3D1D26C.jpg">
            <a:extLst>
              <a:ext uri="{FF2B5EF4-FFF2-40B4-BE49-F238E27FC236}">
                <a16:creationId xmlns:a16="http://schemas.microsoft.com/office/drawing/2014/main" id="{08C0A131-02AE-403F-ACC7-4DC5BED113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3186" y="1942152"/>
            <a:ext cx="1423063" cy="948708"/>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4" descr="khrushchev.jpg">
            <a:extLst>
              <a:ext uri="{FF2B5EF4-FFF2-40B4-BE49-F238E27FC236}">
                <a16:creationId xmlns:a16="http://schemas.microsoft.com/office/drawing/2014/main" id="{64526C92-EFAD-43FE-AF33-475E5A6DF6E7}"/>
              </a:ext>
            </a:extLst>
          </p:cNvPr>
          <p:cNvPicPr>
            <a:picLocks noChangeAspect="1"/>
          </p:cNvPicPr>
          <p:nvPr/>
        </p:nvPicPr>
        <p:blipFill>
          <a:blip r:embed="rId5">
            <a:extLst>
              <a:ext uri="{28A0092B-C50C-407E-A947-70E740481C1C}">
                <a14:useLocalDpi xmlns:a14="http://schemas.microsoft.com/office/drawing/2010/main" val="0"/>
              </a:ext>
            </a:extLst>
          </a:blip>
          <a:srcRect l="4053" t="1700" b="-2"/>
          <a:stretch>
            <a:fillRect/>
          </a:stretch>
        </p:blipFill>
        <p:spPr bwMode="auto">
          <a:xfrm>
            <a:off x="7875596" y="1554835"/>
            <a:ext cx="1854915" cy="224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lamada ovalada 9">
            <a:extLst>
              <a:ext uri="{FF2B5EF4-FFF2-40B4-BE49-F238E27FC236}">
                <a16:creationId xmlns:a16="http://schemas.microsoft.com/office/drawing/2014/main" id="{37DA038D-76B8-430A-9470-F48061AB2DA7}"/>
              </a:ext>
            </a:extLst>
          </p:cNvPr>
          <p:cNvSpPr>
            <a:spLocks noChangeArrowheads="1"/>
          </p:cNvSpPr>
          <p:nvPr/>
        </p:nvSpPr>
        <p:spPr bwMode="auto">
          <a:xfrm>
            <a:off x="8985952" y="823238"/>
            <a:ext cx="3547093" cy="1362383"/>
          </a:xfrm>
          <a:prstGeom prst="wedgeEllipseCallout">
            <a:avLst>
              <a:gd name="adj1" fmla="val -56023"/>
              <a:gd name="adj2" fmla="val 125917"/>
            </a:avLst>
          </a:prstGeom>
          <a:solidFill>
            <a:schemeClr val="bg1"/>
          </a:solidFill>
          <a:ln w="57150">
            <a:solidFill>
              <a:schemeClr val="tx1"/>
            </a:solidFill>
            <a:miter lim="800000"/>
            <a:headEnd/>
            <a:tailEnd/>
          </a:ln>
          <a:effectLst>
            <a:outerShdw blurRad="40000" dist="23000" dir="5400000" rotWithShape="0">
              <a:srgbClr val="808080">
                <a:alpha val="34999"/>
              </a:srgbClr>
            </a:outerShdw>
          </a:effectLst>
        </p:spPr>
        <p:txBody>
          <a:bodyPr/>
          <a:lstStyle/>
          <a:p>
            <a:pPr algn="ctr"/>
            <a:r>
              <a:rPr lang="es-ES" altLang="en-US" sz="2903" dirty="0" err="1">
                <a:latin typeface="Comic Sans MS" panose="030F0702030302020204" pitchFamily="66" charset="0"/>
              </a:rPr>
              <a:t>Now</a:t>
            </a:r>
            <a:r>
              <a:rPr lang="es-ES" altLang="en-US" sz="2903" dirty="0">
                <a:latin typeface="Comic Sans MS" panose="030F0702030302020204" pitchFamily="66" charset="0"/>
              </a:rPr>
              <a:t> </a:t>
            </a:r>
            <a:r>
              <a:rPr lang="es-ES" altLang="en-US" sz="2903" dirty="0" err="1">
                <a:latin typeface="Comic Sans MS" panose="030F0702030302020204" pitchFamily="66" charset="0"/>
              </a:rPr>
              <a:t>he</a:t>
            </a:r>
            <a:r>
              <a:rPr lang="es-ES" altLang="es-ES" sz="2903" dirty="0" err="1">
                <a:latin typeface="Comic Sans MS" panose="030F0702030302020204" pitchFamily="66" charset="0"/>
              </a:rPr>
              <a:t>’</a:t>
            </a:r>
            <a:r>
              <a:rPr lang="es-ES" altLang="en-US" sz="2903" dirty="0" err="1">
                <a:latin typeface="Comic Sans MS" panose="030F0702030302020204" pitchFamily="66" charset="0"/>
              </a:rPr>
              <a:t>s</a:t>
            </a:r>
            <a:r>
              <a:rPr lang="es-ES" altLang="en-US" sz="2903" dirty="0">
                <a:latin typeface="Comic Sans MS" panose="030F0702030302020204" pitchFamily="66" charset="0"/>
              </a:rPr>
              <a:t> </a:t>
            </a:r>
            <a:r>
              <a:rPr lang="es-ES" altLang="en-US" sz="2903" dirty="0" err="1">
                <a:latin typeface="Comic Sans MS" panose="030F0702030302020204" pitchFamily="66" charset="0"/>
              </a:rPr>
              <a:t>gone</a:t>
            </a:r>
            <a:r>
              <a:rPr lang="es-ES" altLang="en-US" sz="2903" dirty="0">
                <a:latin typeface="Comic Sans MS" panose="030F0702030302020204" pitchFamily="66" charset="0"/>
              </a:rPr>
              <a:t> </a:t>
            </a:r>
            <a:r>
              <a:rPr lang="es-ES" altLang="en-US" sz="2903" dirty="0" err="1">
                <a:latin typeface="Comic Sans MS" panose="030F0702030302020204" pitchFamily="66" charset="0"/>
              </a:rPr>
              <a:t>too</a:t>
            </a:r>
            <a:r>
              <a:rPr lang="es-ES" altLang="en-US" sz="2903" dirty="0">
                <a:latin typeface="Comic Sans MS" panose="030F0702030302020204" pitchFamily="66" charset="0"/>
              </a:rPr>
              <a:t> </a:t>
            </a:r>
            <a:r>
              <a:rPr lang="es-ES" altLang="en-US" sz="2903" dirty="0" err="1">
                <a:latin typeface="Comic Sans MS" panose="030F0702030302020204" pitchFamily="66" charset="0"/>
              </a:rPr>
              <a:t>far</a:t>
            </a:r>
            <a:r>
              <a:rPr lang="es-ES" altLang="en-US" sz="2903" dirty="0">
                <a:latin typeface="Comic Sans MS" panose="030F0702030302020204" pitchFamily="66" charset="0"/>
              </a:rPr>
              <a:t>!</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498" y="0"/>
            <a:ext cx="235267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0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xEl>
                                              <p:pRg st="8" end="8"/>
                                            </p:txEl>
                                          </p:spTgt>
                                        </p:tgtEl>
                                        <p:attrNameLst>
                                          <p:attrName>style.visibility</p:attrName>
                                        </p:attrNameLst>
                                      </p:cBhvr>
                                      <p:to>
                                        <p:strVal val="visible"/>
                                      </p:to>
                                    </p:set>
                                    <p:animEffect transition="in" filter="fade">
                                      <p:cBhvr>
                                        <p:cTn id="42" dur="500"/>
                                        <p:tgtEl>
                                          <p:spTgt spid="1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C666143-1B65-4F1C-9AAC-656CC1793AAA}"/>
              </a:ext>
            </a:extLst>
          </p:cNvPr>
          <p:cNvSpPr/>
          <p:nvPr/>
        </p:nvSpPr>
        <p:spPr>
          <a:xfrm>
            <a:off x="838200" y="365126"/>
            <a:ext cx="10515600" cy="1325562"/>
          </a:xfrm>
          <a:prstGeom prst="round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ítulo 1">
            <a:extLst>
              <a:ext uri="{FF2B5EF4-FFF2-40B4-BE49-F238E27FC236}">
                <a16:creationId xmlns:a16="http://schemas.microsoft.com/office/drawing/2014/main" id="{32DF45E7-8641-4925-948C-5D219A52CBE9}"/>
              </a:ext>
            </a:extLst>
          </p:cNvPr>
          <p:cNvSpPr>
            <a:spLocks noGrp="1"/>
          </p:cNvSpPr>
          <p:nvPr>
            <p:ph type="title"/>
          </p:nvPr>
        </p:nvSpPr>
        <p:spPr>
          <a:xfrm>
            <a:off x="990600" y="432593"/>
            <a:ext cx="10515600" cy="1325563"/>
          </a:xfrm>
        </p:spPr>
        <p:txBody>
          <a:bodyPr rtlCol="0"/>
          <a:lstStyle/>
          <a:p>
            <a:pPr>
              <a:defRPr/>
            </a:pPr>
            <a:r>
              <a:rPr lang="es-ES" dirty="0">
                <a:latin typeface="Comic Sans MS" panose="030F0702030302020204" pitchFamily="66" charset="0"/>
                <a:ea typeface="ＭＳ Ｐゴシック" charset="0"/>
              </a:rPr>
              <a:t>4th </a:t>
            </a:r>
            <a:r>
              <a:rPr lang="es-ES" dirty="0" err="1">
                <a:latin typeface="Comic Sans MS" panose="030F0702030302020204" pitchFamily="66" charset="0"/>
                <a:ea typeface="ＭＳ Ｐゴシック" charset="0"/>
              </a:rPr>
              <a:t>November</a:t>
            </a:r>
            <a:r>
              <a:rPr lang="es-ES" dirty="0">
                <a:latin typeface="Comic Sans MS" panose="030F0702030302020204" pitchFamily="66" charset="0"/>
                <a:ea typeface="ＭＳ Ｐゴシック" charset="0"/>
              </a:rPr>
              <a:t> 1956: </a:t>
            </a:r>
            <a:r>
              <a:rPr lang="es-ES" dirty="0" err="1">
                <a:latin typeface="Comic Sans MS" panose="030F0702030302020204" pitchFamily="66" charset="0"/>
                <a:ea typeface="ＭＳ Ｐゴシック" charset="0"/>
              </a:rPr>
              <a:t>The</a:t>
            </a:r>
            <a:r>
              <a:rPr lang="es-ES" dirty="0">
                <a:latin typeface="Comic Sans MS" panose="030F0702030302020204" pitchFamily="66" charset="0"/>
                <a:ea typeface="ＭＳ Ｐゴシック" charset="0"/>
              </a:rPr>
              <a:t> Soviets </a:t>
            </a:r>
            <a:r>
              <a:rPr lang="es-ES" dirty="0" err="1">
                <a:latin typeface="Comic Sans MS" panose="030F0702030302020204" pitchFamily="66" charset="0"/>
                <a:ea typeface="ＭＳ Ｐゴシック" charset="0"/>
              </a:rPr>
              <a:t>sent</a:t>
            </a:r>
            <a:r>
              <a:rPr lang="es-ES" dirty="0">
                <a:latin typeface="Comic Sans MS" panose="030F0702030302020204" pitchFamily="66" charset="0"/>
                <a:ea typeface="ＭＳ Ｐゴシック" charset="0"/>
              </a:rPr>
              <a:t> in </a:t>
            </a:r>
            <a:r>
              <a:rPr lang="es-ES" dirty="0" err="1">
                <a:latin typeface="Comic Sans MS" panose="030F0702030302020204" pitchFamily="66" charset="0"/>
                <a:ea typeface="ＭＳ Ｐゴシック" charset="0"/>
              </a:rPr>
              <a:t>the</a:t>
            </a:r>
            <a:r>
              <a:rPr lang="es-ES" dirty="0">
                <a:latin typeface="Comic Sans MS" panose="030F0702030302020204" pitchFamily="66" charset="0"/>
                <a:ea typeface="ＭＳ Ｐゴシック" charset="0"/>
              </a:rPr>
              <a:t> Red </a:t>
            </a:r>
            <a:r>
              <a:rPr lang="es-ES" dirty="0" err="1">
                <a:latin typeface="Comic Sans MS" panose="030F0702030302020204" pitchFamily="66" charset="0"/>
                <a:ea typeface="ＭＳ Ｐゴシック" charset="0"/>
              </a:rPr>
              <a:t>Army</a:t>
            </a:r>
            <a:r>
              <a:rPr lang="es-ES" dirty="0">
                <a:latin typeface="Comic Sans MS" panose="030F0702030302020204" pitchFamily="66" charset="0"/>
                <a:ea typeface="ＭＳ Ｐゴシック" charset="0"/>
              </a:rPr>
              <a:t> </a:t>
            </a:r>
          </a:p>
        </p:txBody>
      </p:sp>
      <p:pic>
        <p:nvPicPr>
          <p:cNvPr id="88066" name="Marcador de contenido 3" descr="soviet tanks.jpg">
            <a:extLst>
              <a:ext uri="{FF2B5EF4-FFF2-40B4-BE49-F238E27FC236}">
                <a16:creationId xmlns:a16="http://schemas.microsoft.com/office/drawing/2014/main" id="{312C935E-94DB-4565-84DD-F4B661269B3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731" b="6731"/>
          <a:stretch>
            <a:fillRect/>
          </a:stretch>
        </p:blipFill>
        <p:spPr/>
      </p:pic>
      <p:pic>
        <p:nvPicPr>
          <p:cNvPr id="7" name="Imagen 4" descr="khrushchev.jpg">
            <a:extLst>
              <a:ext uri="{FF2B5EF4-FFF2-40B4-BE49-F238E27FC236}">
                <a16:creationId xmlns:a16="http://schemas.microsoft.com/office/drawing/2014/main" id="{E42F50E4-008C-4A95-B169-3ACAAC5F6F02}"/>
              </a:ext>
            </a:extLst>
          </p:cNvPr>
          <p:cNvPicPr>
            <a:picLocks noChangeAspect="1"/>
          </p:cNvPicPr>
          <p:nvPr/>
        </p:nvPicPr>
        <p:blipFill>
          <a:blip r:embed="rId3">
            <a:extLst>
              <a:ext uri="{28A0092B-C50C-407E-A947-70E740481C1C}">
                <a14:useLocalDpi xmlns:a14="http://schemas.microsoft.com/office/drawing/2010/main" val="0"/>
              </a:ext>
            </a:extLst>
          </a:blip>
          <a:srcRect l="4053" t="1700" b="-2"/>
          <a:stretch>
            <a:fillRect/>
          </a:stretch>
        </p:blipFill>
        <p:spPr bwMode="auto">
          <a:xfrm>
            <a:off x="10714046" y="4617125"/>
            <a:ext cx="1854915" cy="224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lamada ovalada 9">
            <a:extLst>
              <a:ext uri="{FF2B5EF4-FFF2-40B4-BE49-F238E27FC236}">
                <a16:creationId xmlns:a16="http://schemas.microsoft.com/office/drawing/2014/main" id="{1255670C-F0FC-43DD-A554-55A28BC8FE4C}"/>
              </a:ext>
            </a:extLst>
          </p:cNvPr>
          <p:cNvSpPr>
            <a:spLocks noChangeArrowheads="1"/>
          </p:cNvSpPr>
          <p:nvPr/>
        </p:nvSpPr>
        <p:spPr bwMode="auto">
          <a:xfrm>
            <a:off x="6188766" y="5391149"/>
            <a:ext cx="3924930" cy="1399383"/>
          </a:xfrm>
          <a:prstGeom prst="wedgeEllipseCallout">
            <a:avLst>
              <a:gd name="adj1" fmla="val 74483"/>
              <a:gd name="adj2" fmla="val 27010"/>
            </a:avLst>
          </a:prstGeom>
          <a:solidFill>
            <a:schemeClr val="bg1"/>
          </a:solidFill>
          <a:ln w="57150">
            <a:solidFill>
              <a:schemeClr val="tx1"/>
            </a:solidFill>
            <a:miter lim="800000"/>
            <a:headEnd/>
            <a:tailEnd/>
          </a:ln>
          <a:effectLst>
            <a:outerShdw blurRad="40000" dist="23000" dir="5400000" rotWithShape="0">
              <a:srgbClr val="808080">
                <a:alpha val="34999"/>
              </a:srgbClr>
            </a:outerShdw>
          </a:effectLst>
        </p:spPr>
        <p:txBody>
          <a:bodyPr/>
          <a:lstStyle/>
          <a:p>
            <a:pPr algn="ctr"/>
            <a:r>
              <a:rPr lang="es-ES" altLang="en-US" sz="2903" dirty="0" err="1">
                <a:latin typeface="Comic Sans MS" panose="030F0702030302020204" pitchFamily="66" charset="0"/>
              </a:rPr>
              <a:t>Why</a:t>
            </a:r>
            <a:r>
              <a:rPr lang="es-ES" altLang="en-US" sz="2903" dirty="0">
                <a:latin typeface="Comic Sans MS" panose="030F0702030302020204" pitchFamily="66" charset="0"/>
              </a:rPr>
              <a:t> </a:t>
            </a:r>
            <a:r>
              <a:rPr lang="es-ES" altLang="en-US" sz="2903" dirty="0" err="1">
                <a:latin typeface="Comic Sans MS" panose="030F0702030302020204" pitchFamily="66" charset="0"/>
              </a:rPr>
              <a:t>would</a:t>
            </a:r>
            <a:r>
              <a:rPr lang="es-ES" altLang="en-US" sz="2903" dirty="0">
                <a:latin typeface="Comic Sans MS" panose="030F0702030302020204" pitchFamily="66" charset="0"/>
              </a:rPr>
              <a:t> </a:t>
            </a:r>
            <a:r>
              <a:rPr lang="es-ES" altLang="en-US" sz="2903" dirty="0" err="1">
                <a:latin typeface="Comic Sans MS" panose="030F0702030302020204" pitchFamily="66" charset="0"/>
              </a:rPr>
              <a:t>the</a:t>
            </a:r>
            <a:r>
              <a:rPr lang="es-ES" altLang="en-US" sz="2903" dirty="0">
                <a:latin typeface="Comic Sans MS" panose="030F0702030302020204" pitchFamily="66" charset="0"/>
              </a:rPr>
              <a:t> USSR do </a:t>
            </a:r>
            <a:r>
              <a:rPr lang="es-ES" altLang="en-US" sz="2903" dirty="0" err="1">
                <a:latin typeface="Comic Sans MS" panose="030F0702030302020204" pitchFamily="66" charset="0"/>
              </a:rPr>
              <a:t>this</a:t>
            </a:r>
            <a:r>
              <a:rPr lang="es-ES" altLang="en-US" sz="2903" dirty="0">
                <a:latin typeface="Comic Sans MS" panose="030F0702030302020204"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1381</Words>
  <Application>Microsoft Office PowerPoint</Application>
  <PresentationFormat>Widescreen</PresentationFormat>
  <Paragraphs>139</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ＭＳ Ｐゴシック</vt: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4th November 1956: The Soviets sent in the Red Army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Statham</dc:creator>
  <cp:lastModifiedBy>Lucy Mcguckin</cp:lastModifiedBy>
  <cp:revision>16</cp:revision>
  <cp:lastPrinted>2019-03-21T12:55:13Z</cp:lastPrinted>
  <dcterms:created xsi:type="dcterms:W3CDTF">2019-02-14T22:28:37Z</dcterms:created>
  <dcterms:modified xsi:type="dcterms:W3CDTF">2020-09-22T13:11:03Z</dcterms:modified>
</cp:coreProperties>
</file>