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18"/>
  </p:notesMasterIdLst>
  <p:sldIdLst>
    <p:sldId id="305" r:id="rId2"/>
    <p:sldId id="259" r:id="rId3"/>
    <p:sldId id="282" r:id="rId4"/>
    <p:sldId id="280" r:id="rId5"/>
    <p:sldId id="311" r:id="rId6"/>
    <p:sldId id="309" r:id="rId7"/>
    <p:sldId id="287" r:id="rId8"/>
    <p:sldId id="283" r:id="rId9"/>
    <p:sldId id="284" r:id="rId10"/>
    <p:sldId id="262" r:id="rId11"/>
    <p:sldId id="261" r:id="rId12"/>
    <p:sldId id="310" r:id="rId13"/>
    <p:sldId id="286" r:id="rId14"/>
    <p:sldId id="285" r:id="rId15"/>
    <p:sldId id="263" r:id="rId16"/>
    <p:sldId id="306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FF"/>
    <a:srgbClr val="0F02BE"/>
    <a:srgbClr val="FF0000"/>
    <a:srgbClr val="FFFF00"/>
    <a:srgbClr val="00FFFF"/>
    <a:srgbClr val="00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BCD7-DAB7-B44F-AFEA-1D5ACA065A1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11329-E0E8-1D48-81C2-51C283AB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ACDB3CC-F982-40F9-8DD6-BCC9AFBF44BD}" type="datetime1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4DDAE5B-B07C-441A-8026-C23A427A74DC}" type="datetime1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8A082-4C62-0244-BCCB-342C2823A79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DDA1F0C-C93C-4A49-9EBC-74F2147D62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38133" y="1911162"/>
            <a:ext cx="8667735" cy="3323987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400" dirty="0" smtClean="0"/>
              <a:t>  Last year: </a:t>
            </a:r>
            <a:r>
              <a:rPr lang="en-GB" sz="2400" dirty="0" smtClean="0"/>
              <a:t>What is an adverb?</a:t>
            </a:r>
            <a:endParaRPr sz="2400" dirty="0"/>
          </a:p>
          <a:p>
            <a:pPr lvl="0"/>
            <a:endParaRPr sz="2400" dirty="0"/>
          </a:p>
          <a:p>
            <a:pPr lvl="0"/>
            <a:r>
              <a:rPr sz="2400" dirty="0"/>
              <a:t>Last term: </a:t>
            </a:r>
            <a:r>
              <a:rPr lang="en-GB" sz="2400" dirty="0" smtClean="0"/>
              <a:t>What is Macbeth’s fatal flaw? (What characteristic leads to his downfall?)</a:t>
            </a:r>
            <a:endParaRPr lang="en-GB" sz="2400" dirty="0"/>
          </a:p>
          <a:p>
            <a:pPr lvl="0"/>
            <a:endParaRPr sz="2400" dirty="0"/>
          </a:p>
          <a:p>
            <a:pPr lvl="0"/>
            <a:r>
              <a:rPr sz="2400" dirty="0"/>
              <a:t>Last week: </a:t>
            </a:r>
            <a:r>
              <a:rPr lang="en-GB" sz="2400" dirty="0" smtClean="0"/>
              <a:t>Write three synonyms for ‘nice’.</a:t>
            </a:r>
            <a:endParaRPr sz="2400" dirty="0"/>
          </a:p>
          <a:p>
            <a:pPr lvl="0"/>
            <a:endParaRPr sz="2400" dirty="0"/>
          </a:p>
          <a:p>
            <a:pPr lvl="0"/>
            <a:r>
              <a:rPr sz="2400" dirty="0"/>
              <a:t>This lessons </a:t>
            </a:r>
            <a:r>
              <a:rPr sz="2400" b="1" dirty="0"/>
              <a:t>Character focus:</a:t>
            </a:r>
            <a:r>
              <a:rPr sz="2400" dirty="0"/>
              <a:t> </a:t>
            </a:r>
            <a:r>
              <a:rPr sz="2400" b="1" dirty="0"/>
              <a:t>Resilience</a:t>
            </a:r>
            <a:r>
              <a:rPr sz="2400" dirty="0"/>
              <a:t> - beginning to tackle GCSE English language questions</a:t>
            </a:r>
          </a:p>
        </p:txBody>
      </p:sp>
      <p:pic>
        <p:nvPicPr>
          <p:cNvPr id="53" name="image3.png"/>
          <p:cNvPicPr/>
          <p:nvPr/>
        </p:nvPicPr>
        <p:blipFill>
          <a:blip r:embed="rId2">
            <a:extLst/>
          </a:blip>
          <a:srcRect t="8330"/>
          <a:stretch>
            <a:fillRect/>
          </a:stretch>
        </p:blipFill>
        <p:spPr>
          <a:xfrm>
            <a:off x="73575" y="880990"/>
            <a:ext cx="1376413" cy="8735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449988" y="941858"/>
            <a:ext cx="6480720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685800" latinLnBrk="1" hangingPunct="0"/>
            <a:r>
              <a:rPr lang="en-GB" sz="21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Language paper </a:t>
            </a:r>
            <a:r>
              <a:rPr lang="en-GB" sz="2100" b="1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GB" sz="21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5637" y="295527"/>
            <a:ext cx="39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Tuesday, 21</a:t>
            </a:r>
            <a:r>
              <a:rPr lang="en-GB" b="1" u="sng" baseline="30000" dirty="0" smtClean="0"/>
              <a:t>st</a:t>
            </a:r>
            <a:r>
              <a:rPr lang="en-GB" b="1" u="sng" dirty="0" smtClean="0"/>
              <a:t> September 2020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9170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ded Corner 17"/>
          <p:cNvSpPr/>
          <p:nvPr/>
        </p:nvSpPr>
        <p:spPr>
          <a:xfrm>
            <a:off x="251520" y="764704"/>
            <a:ext cx="8640960" cy="5832648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u="sng" dirty="0">
              <a:solidFill>
                <a:srgbClr val="00009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0090"/>
                </a:solidFill>
              </a:rPr>
              <a:t>Tip: when writing up your answer</a:t>
            </a:r>
          </a:p>
          <a:p>
            <a:endParaRPr lang="en-US" sz="2000" b="1" u="sng" dirty="0" smtClean="0">
              <a:solidFill>
                <a:srgbClr val="000090"/>
              </a:solidFill>
            </a:endParaRPr>
          </a:p>
          <a:p>
            <a:r>
              <a:rPr lang="en-US" sz="2000" b="1" u="sng" dirty="0" smtClean="0">
                <a:solidFill>
                  <a:srgbClr val="000090"/>
                </a:solidFill>
              </a:rPr>
              <a:t>Avoid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writing </a:t>
            </a:r>
            <a:r>
              <a:rPr lang="en-US" sz="2000" b="1" dirty="0" err="1">
                <a:solidFill>
                  <a:srgbClr val="000090"/>
                </a:solidFill>
              </a:rPr>
              <a:t>generalised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comments or statements: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tx1"/>
                </a:solidFill>
              </a:rPr>
              <a:t>For example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b="1" u="sng" dirty="0">
                <a:solidFill>
                  <a:srgbClr val="FF0000"/>
                </a:solidFill>
              </a:rPr>
              <a:t> do not write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Draws the reader in ….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Makes the reader want to read on…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Stops the reader getting bored…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Helps the reader create an image in their head…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tx1"/>
                </a:solidFill>
              </a:rPr>
              <a:t>To make it flow better….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</a:rPr>
              <a:t>Some </a:t>
            </a:r>
            <a:r>
              <a:rPr lang="en-GB" sz="2000" dirty="0">
                <a:solidFill>
                  <a:schemeClr val="tx1"/>
                </a:solidFill>
              </a:rPr>
              <a:t>of these phrases can be made to sound pretty elaborate, but essentially </a:t>
            </a:r>
            <a:r>
              <a:rPr lang="en-GB" sz="2000" b="1" u="sng" dirty="0">
                <a:solidFill>
                  <a:schemeClr val="tx1"/>
                </a:solidFill>
              </a:rPr>
              <a:t>they say nothing at all</a:t>
            </a:r>
            <a:r>
              <a:rPr lang="en-GB" sz="2000" dirty="0">
                <a:solidFill>
                  <a:schemeClr val="tx1"/>
                </a:solidFill>
              </a:rPr>
              <a:t>, because they are not specific and they fool no-</a:t>
            </a:r>
            <a:r>
              <a:rPr lang="en-GB" sz="2000" dirty="0" smtClean="0">
                <a:solidFill>
                  <a:schemeClr val="tx1"/>
                </a:solidFill>
              </a:rPr>
              <a:t>one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– least of all the examiner!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ow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2267744" cy="17281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4000" cy="692696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Question 2 Tips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93672"/>
              </p:ext>
            </p:extLst>
          </p:nvPr>
        </p:nvGraphicFramePr>
        <p:xfrm>
          <a:off x="107504" y="91438"/>
          <a:ext cx="8928992" cy="657792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27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AO2</a:t>
                      </a:r>
                      <a:r>
                        <a:rPr lang="en-US" baseline="0" dirty="0" smtClean="0"/>
                        <a:t> Question2 </a:t>
                      </a:r>
                      <a:r>
                        <a:rPr lang="en-US" dirty="0" smtClean="0"/>
                        <a:t>Skills Descriptors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263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Level 4: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Detailed, perceptive </a:t>
                      </a:r>
                      <a:r>
                        <a:rPr lang="en-US" sz="1600" b="1" dirty="0" smtClean="0">
                          <a:solidFill>
                            <a:srgbClr val="23CA40"/>
                          </a:solidFill>
                        </a:rPr>
                        <a:t>analysis</a:t>
                      </a:r>
                      <a:r>
                        <a:rPr lang="en-US" sz="1600" b="0" dirty="0" smtClean="0"/>
                        <a:t> (7-8</a:t>
                      </a:r>
                      <a:r>
                        <a:rPr lang="en-US" sz="1600" b="0" baseline="0" dirty="0" smtClean="0"/>
                        <a:t> marks)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kern="1200" dirty="0" smtClean="0">
                          <a:effectLst/>
                        </a:rPr>
                        <a:t>Shows </a:t>
                      </a:r>
                      <a:r>
                        <a:rPr lang="en-US" sz="1800" b="1" kern="1200" dirty="0" smtClean="0">
                          <a:effectLst/>
                        </a:rPr>
                        <a:t>detailed</a:t>
                      </a:r>
                      <a:r>
                        <a:rPr lang="en-US" sz="1800" kern="1200" dirty="0" smtClean="0">
                          <a:effectLst/>
                        </a:rPr>
                        <a:t> and </a:t>
                      </a:r>
                      <a:r>
                        <a:rPr lang="en-US" sz="1800" b="1" u="sng" kern="1200" dirty="0" smtClean="0">
                          <a:solidFill>
                            <a:srgbClr val="C008F2"/>
                          </a:solidFill>
                          <a:effectLst/>
                        </a:rPr>
                        <a:t>perceptive</a:t>
                      </a:r>
                      <a:r>
                        <a:rPr lang="en-US" sz="1800" kern="1200" dirty="0" smtClean="0">
                          <a:effectLst/>
                        </a:rPr>
                        <a:t> understanding of language: 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u="sng" kern="1200" dirty="0" smtClean="0">
                          <a:solidFill>
                            <a:srgbClr val="C008F2"/>
                          </a:solidFill>
                          <a:effectLst/>
                        </a:rPr>
                        <a:t>Analyses</a:t>
                      </a:r>
                      <a:r>
                        <a:rPr lang="en-US" sz="1800" kern="1200" dirty="0" smtClean="0">
                          <a:effectLst/>
                        </a:rPr>
                        <a:t> the effects of the writer’s choices of language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Selects a </a:t>
                      </a:r>
                      <a:r>
                        <a:rPr lang="en-US" sz="1800" b="1" u="sng" kern="1200" dirty="0" smtClean="0">
                          <a:solidFill>
                            <a:srgbClr val="C008F2"/>
                          </a:solidFill>
                          <a:effectLst/>
                        </a:rPr>
                        <a:t>judicious</a:t>
                      </a:r>
                      <a:r>
                        <a:rPr lang="en-US" sz="1800" kern="1200" dirty="0" smtClean="0">
                          <a:effectLst/>
                        </a:rPr>
                        <a:t> range of textual detail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Makes</a:t>
                      </a:r>
                      <a:r>
                        <a:rPr lang="en-US" sz="1800" b="1" kern="1200" dirty="0" smtClean="0">
                          <a:solidFill>
                            <a:srgbClr val="C008F2"/>
                          </a:solidFill>
                          <a:effectLst/>
                        </a:rPr>
                        <a:t> </a:t>
                      </a:r>
                      <a:r>
                        <a:rPr lang="en-US" sz="1800" b="1" u="sng" kern="1200" dirty="0" smtClean="0">
                          <a:solidFill>
                            <a:srgbClr val="C008F2"/>
                          </a:solidFill>
                          <a:effectLst/>
                        </a:rPr>
                        <a:t>sophisticated </a:t>
                      </a:r>
                      <a:r>
                        <a:rPr lang="en-US" sz="1800" kern="1200" dirty="0" smtClean="0">
                          <a:effectLst/>
                        </a:rPr>
                        <a:t>and accurate use of subject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0857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Level 3: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Clear, relevant </a:t>
                      </a:r>
                      <a:r>
                        <a:rPr lang="en-US" sz="1600" b="1" dirty="0" smtClean="0">
                          <a:solidFill>
                            <a:srgbClr val="23CA40"/>
                          </a:solidFill>
                        </a:rPr>
                        <a:t>explanation </a:t>
                      </a:r>
                      <a:r>
                        <a:rPr lang="en-US" sz="1600" b="0" dirty="0" smtClean="0"/>
                        <a:t>(5-6 marks)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kern="1200" dirty="0" smtClean="0">
                          <a:effectLst/>
                        </a:rPr>
                        <a:t>Shows </a:t>
                      </a:r>
                      <a:r>
                        <a:rPr lang="en-US" sz="1800" b="1" kern="1200" dirty="0" smtClean="0">
                          <a:effectLst/>
                        </a:rPr>
                        <a:t>clear</a:t>
                      </a:r>
                      <a:r>
                        <a:rPr lang="en-US" sz="1800" kern="1200" dirty="0" smtClean="0">
                          <a:effectLst/>
                        </a:rPr>
                        <a:t> understanding of language: 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Explains clearly the effects of the writer’s choices of language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Selects a range of </a:t>
                      </a:r>
                      <a:r>
                        <a:rPr lang="en-US" sz="1800" b="1" u="sng" kern="1200" dirty="0" smtClean="0">
                          <a:solidFill>
                            <a:srgbClr val="FF8000"/>
                          </a:solidFill>
                          <a:effectLst/>
                        </a:rPr>
                        <a:t>relevant</a:t>
                      </a:r>
                      <a:r>
                        <a:rPr lang="en-US" sz="1800" u="sng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textual detail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Makes clear and </a:t>
                      </a:r>
                      <a:r>
                        <a:rPr lang="en-US" sz="1800" b="1" u="sng" kern="1200" dirty="0" smtClean="0">
                          <a:solidFill>
                            <a:srgbClr val="FF8000"/>
                          </a:solidFill>
                          <a:effectLst/>
                        </a:rPr>
                        <a:t>accurate</a:t>
                      </a:r>
                      <a:r>
                        <a:rPr lang="en-US" sz="1800" u="sng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use of subject terminology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08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Level 2: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Some </a:t>
                      </a:r>
                      <a:r>
                        <a:rPr lang="en-US" sz="1600" b="1" baseline="0" dirty="0" smtClean="0">
                          <a:solidFill>
                            <a:srgbClr val="23CA40"/>
                          </a:solidFill>
                        </a:rPr>
                        <a:t>understanding</a:t>
                      </a:r>
                      <a:r>
                        <a:rPr lang="en-US" sz="1600" baseline="0" dirty="0" smtClean="0">
                          <a:solidFill>
                            <a:srgbClr val="23CA40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and comment </a:t>
                      </a:r>
                      <a:r>
                        <a:rPr lang="en-US" sz="1600" baseline="0" dirty="0" smtClean="0"/>
                        <a:t>(3-4 marks)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Shows </a:t>
                      </a:r>
                      <a:r>
                        <a:rPr lang="en-US" sz="1800" b="1" kern="1200" dirty="0" smtClean="0">
                          <a:effectLst/>
                        </a:rPr>
                        <a:t>some </a:t>
                      </a:r>
                      <a:r>
                        <a:rPr lang="en-US" sz="1800" kern="1200" dirty="0" smtClean="0">
                          <a:effectLst/>
                        </a:rPr>
                        <a:t>understanding of language: 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effectLst/>
                        </a:rPr>
                        <a:t>Attempts to comment </a:t>
                      </a:r>
                      <a:r>
                        <a:rPr lang="en-US" sz="1800" kern="1200" dirty="0" smtClean="0">
                          <a:effectLst/>
                        </a:rPr>
                        <a:t>on the effect of language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effectLst/>
                        </a:rPr>
                        <a:t>Selects some </a:t>
                      </a:r>
                      <a:r>
                        <a:rPr lang="en-US" sz="1800" kern="1200" dirty="0" smtClean="0">
                          <a:effectLst/>
                        </a:rPr>
                        <a:t>appropriate textual detail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Makes some use of subject terminology, </a:t>
                      </a:r>
                      <a:r>
                        <a:rPr lang="en-US" sz="1800" b="1" kern="1200" dirty="0" smtClean="0">
                          <a:effectLst/>
                        </a:rPr>
                        <a:t>mainly appropriately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08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Level 1: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Simple, limited </a:t>
                      </a:r>
                      <a:r>
                        <a:rPr lang="en-US" sz="1600" b="1" baseline="0" dirty="0" smtClean="0">
                          <a:solidFill>
                            <a:srgbClr val="23CA40"/>
                          </a:solidFill>
                        </a:rPr>
                        <a:t>comment </a:t>
                      </a:r>
                      <a:r>
                        <a:rPr lang="en-US" sz="1600" baseline="0" dirty="0" smtClean="0"/>
                        <a:t>(1-2 marks)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800" kern="1200" dirty="0" smtClean="0">
                          <a:effectLst/>
                        </a:rPr>
                        <a:t>Shows </a:t>
                      </a:r>
                      <a:r>
                        <a:rPr lang="en-US" sz="1800" b="1" kern="1200" dirty="0" smtClean="0">
                          <a:effectLst/>
                        </a:rPr>
                        <a:t>simple </a:t>
                      </a:r>
                      <a:r>
                        <a:rPr lang="en-US" sz="1800" kern="1200" dirty="0" smtClean="0">
                          <a:effectLst/>
                        </a:rPr>
                        <a:t>awareness of language: </a:t>
                      </a: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effectLst/>
                        </a:rPr>
                        <a:t>Offers </a:t>
                      </a:r>
                      <a:r>
                        <a:rPr lang="en-US" sz="1800" b="1" kern="1200" dirty="0" smtClean="0">
                          <a:effectLst/>
                        </a:rPr>
                        <a:t>simple comment </a:t>
                      </a:r>
                      <a:r>
                        <a:rPr lang="en-US" sz="1800" kern="1200" dirty="0" smtClean="0">
                          <a:effectLst/>
                        </a:rPr>
                        <a:t>on effect of language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effectLst/>
                        </a:rPr>
                        <a:t>Selects simple references </a:t>
                      </a:r>
                      <a:r>
                        <a:rPr lang="en-US" sz="1800" kern="1200" dirty="0" smtClean="0">
                          <a:effectLst/>
                        </a:rPr>
                        <a:t>or textual detail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="1" kern="1200" dirty="0" smtClean="0">
                          <a:effectLst/>
                        </a:rPr>
                        <a:t>Simple use </a:t>
                      </a:r>
                      <a:r>
                        <a:rPr lang="en-US" sz="1800" kern="1200" dirty="0" smtClean="0">
                          <a:effectLst/>
                        </a:rPr>
                        <a:t>of subject terminology, not always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appropriate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5985164"/>
            <a:ext cx="2414023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This is how the examiner will mark you.</a:t>
            </a:r>
            <a:endParaRPr lang="en-GB" b="1" dirty="0"/>
          </a:p>
        </p:txBody>
      </p:sp>
      <p:sp>
        <p:nvSpPr>
          <p:cNvPr id="3" name="12-Point Star 2"/>
          <p:cNvSpPr/>
          <p:nvPr/>
        </p:nvSpPr>
        <p:spPr>
          <a:xfrm>
            <a:off x="1025236" y="1066800"/>
            <a:ext cx="1080655" cy="900545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Gold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1314516" y="2590800"/>
            <a:ext cx="1207012" cy="900545"/>
          </a:xfrm>
          <a:prstGeom prst="star12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Silver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1025236" y="4336473"/>
            <a:ext cx="1334465" cy="900545"/>
          </a:xfrm>
          <a:prstGeom prst="star12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Bronze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938011"/>
            <a:ext cx="8407400" cy="255454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Look in detail at this extract from </a:t>
            </a:r>
            <a:r>
              <a:rPr lang="en-GB" sz="2000" b="1" u="sng" dirty="0" smtClean="0"/>
              <a:t>lines 9 to 16</a:t>
            </a:r>
            <a:r>
              <a:rPr lang="en-GB" sz="2000" u="sng" dirty="0" smtClean="0"/>
              <a:t> </a:t>
            </a:r>
            <a:r>
              <a:rPr lang="en-GB" sz="2000" dirty="0"/>
              <a:t>of the source. </a:t>
            </a:r>
            <a:endParaRPr lang="en-GB" sz="2000" dirty="0" smtClean="0"/>
          </a:p>
          <a:p>
            <a:r>
              <a:rPr lang="en-GB" sz="2000" dirty="0"/>
              <a:t> </a:t>
            </a:r>
            <a:r>
              <a:rPr lang="en-GB" sz="2000" dirty="0" smtClean="0"/>
              <a:t>How </a:t>
            </a:r>
            <a:r>
              <a:rPr lang="en-GB" sz="2000" dirty="0"/>
              <a:t>does the writer use </a:t>
            </a:r>
            <a:r>
              <a:rPr lang="en-GB" sz="2000" b="1" dirty="0"/>
              <a:t>language </a:t>
            </a:r>
            <a:r>
              <a:rPr lang="en-GB" sz="2000" dirty="0"/>
              <a:t>here to </a:t>
            </a:r>
            <a:r>
              <a:rPr lang="en-GB" sz="2000" dirty="0" smtClean="0"/>
              <a:t>describe the old man?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You </a:t>
            </a:r>
            <a:r>
              <a:rPr lang="en-GB" sz="2000" b="1" u="sng" dirty="0">
                <a:solidFill>
                  <a:srgbClr val="FF0000"/>
                </a:solidFill>
              </a:rPr>
              <a:t>c</a:t>
            </a:r>
            <a:r>
              <a:rPr lang="en-GB" sz="2000" b="1" u="sng" dirty="0" smtClean="0">
                <a:solidFill>
                  <a:srgbClr val="FF0000"/>
                </a:solidFill>
              </a:rPr>
              <a:t>ould</a:t>
            </a:r>
            <a:r>
              <a:rPr lang="en-GB" sz="2000" dirty="0" smtClean="0"/>
              <a:t> </a:t>
            </a:r>
            <a:r>
              <a:rPr lang="en-GB" sz="2000" dirty="0"/>
              <a:t>include the writer’s choice of:</a:t>
            </a:r>
          </a:p>
          <a:p>
            <a:r>
              <a:rPr lang="en-GB" sz="20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Words and phrases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Language features and techniques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Sentence </a:t>
            </a:r>
            <a:r>
              <a:rPr lang="en-GB" sz="2000" dirty="0" smtClean="0"/>
              <a:t>forms                                                                               </a:t>
            </a:r>
            <a:r>
              <a:rPr lang="en-GB" sz="1600" b="1" dirty="0" smtClean="0"/>
              <a:t>(8 </a:t>
            </a:r>
            <a:r>
              <a:rPr lang="en-GB" sz="1600" b="1" dirty="0"/>
              <a:t>marks</a:t>
            </a:r>
            <a:r>
              <a:rPr lang="en-GB" sz="1600" b="1" dirty="0" smtClean="0"/>
              <a:t>)</a:t>
            </a:r>
            <a:endParaRPr lang="en-GB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0"/>
            <a:ext cx="9144000" cy="792456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Time to answer: Question 2 (AO2) 10 mins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22300" y="3658510"/>
            <a:ext cx="8153400" cy="73987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</a:rPr>
              <a:t>Top Tips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	2-3 PEZZ’s				10 minutes 				8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22301" y="4496233"/>
            <a:ext cx="8153400" cy="2263774"/>
          </a:xfrm>
          <a:prstGeom prst="foldedCorner">
            <a:avLst/>
          </a:prstGeom>
          <a:solidFill>
            <a:srgbClr val="38E52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rgbClr val="FF0000"/>
                </a:solidFill>
              </a:rPr>
              <a:t>POINT</a:t>
            </a:r>
            <a:r>
              <a:rPr lang="en-GB" sz="2000" dirty="0"/>
              <a:t>: The writer uses the [technique] to (link to Q)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accent2"/>
                </a:solidFill>
              </a:rPr>
              <a:t>EVIDENCE</a:t>
            </a:r>
            <a:r>
              <a:rPr lang="en-GB" sz="2000" dirty="0"/>
              <a:t>: “…”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accent4"/>
                </a:solidFill>
              </a:rPr>
              <a:t>Zoom in</a:t>
            </a:r>
            <a:r>
              <a:rPr lang="en-GB" sz="2000" dirty="0"/>
              <a:t>: The use of “   “ makes the reader imagine/think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0B0F0"/>
                </a:solidFill>
              </a:rPr>
              <a:t>Zoom out</a:t>
            </a:r>
            <a:r>
              <a:rPr lang="en-GB" sz="2000" b="1" dirty="0"/>
              <a:t>: </a:t>
            </a:r>
            <a:r>
              <a:rPr lang="en-GB" sz="2000" dirty="0"/>
              <a:t>This may make the reader feel…</a:t>
            </a:r>
          </a:p>
        </p:txBody>
      </p:sp>
      <p:pic>
        <p:nvPicPr>
          <p:cNvPr id="4098" name="Picture 2" descr="C:\Users\Jkirby\AppData\Local\Microsoft\Windows\Temporary Internet Files\Content.IE5\BPS2RI1W\DrawingPin1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499" flipH="1" flipV="1">
            <a:off x="564155" y="3570252"/>
            <a:ext cx="529330" cy="5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irby\AppData\Local\Microsoft\Windows\Temporary Internet Files\Content.IE5\BPS2RI1W\DrawingPin1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620" y="4254390"/>
            <a:ext cx="465200" cy="3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054436" y="1967345"/>
            <a:ext cx="2327564" cy="117763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Spend 10 mins on this Question</a:t>
            </a:r>
            <a:endParaRPr lang="en-GB" dirty="0"/>
          </a:p>
        </p:txBody>
      </p:sp>
      <p:sp>
        <p:nvSpPr>
          <p:cNvPr id="10" name="Cloud 9"/>
          <p:cNvSpPr/>
          <p:nvPr/>
        </p:nvSpPr>
        <p:spPr>
          <a:xfrm>
            <a:off x="6954981" y="4254391"/>
            <a:ext cx="2327564" cy="14194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the PEZZ frame to support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35" y="1220391"/>
            <a:ext cx="8228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7953" y="1019209"/>
            <a:ext cx="8611247" cy="56733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/>
              <a:t>An old man and a boy travelled along this runway. They moved slowly, </a:t>
            </a:r>
            <a:r>
              <a:rPr lang="en-US" sz="2000" dirty="0" smtClean="0"/>
              <a:t>for the </a:t>
            </a:r>
            <a:r>
              <a:rPr lang="en-US" sz="2000" dirty="0"/>
              <a:t>old man was very old, a touch of palsy made his movements </a:t>
            </a:r>
            <a:r>
              <a:rPr lang="en-US" sz="2000" b="1" dirty="0">
                <a:solidFill>
                  <a:srgbClr val="FF0000"/>
                </a:solidFill>
              </a:rPr>
              <a:t>tremulous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and </a:t>
            </a:r>
            <a:r>
              <a:rPr lang="en-US" sz="2000" dirty="0"/>
              <a:t>he </a:t>
            </a:r>
            <a:r>
              <a:rPr lang="en-US" sz="2000" b="1" dirty="0">
                <a:solidFill>
                  <a:srgbClr val="FF0000"/>
                </a:solidFill>
              </a:rPr>
              <a:t>leaned heavily </a:t>
            </a:r>
            <a:r>
              <a:rPr lang="en-US" sz="2000" dirty="0"/>
              <a:t>upon his staff. 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rude </a:t>
            </a:r>
            <a:r>
              <a:rPr lang="en-US" sz="2000" dirty="0"/>
              <a:t>skull-cap of goat-</a:t>
            </a:r>
            <a:r>
              <a:rPr lang="en-US" sz="2000" dirty="0" smtClean="0"/>
              <a:t>skin protected </a:t>
            </a:r>
            <a:r>
              <a:rPr lang="en-US" sz="2000" dirty="0"/>
              <a:t>his head from the sun. From beneath this fell a scant </a:t>
            </a:r>
            <a:r>
              <a:rPr lang="en-US" sz="2000" dirty="0" smtClean="0"/>
              <a:t>fringe of </a:t>
            </a:r>
            <a:r>
              <a:rPr lang="en-US" sz="2000" b="1" dirty="0">
                <a:solidFill>
                  <a:srgbClr val="FF0000"/>
                </a:solidFill>
              </a:rPr>
              <a:t>stained and dirty-white hair</a:t>
            </a:r>
            <a:r>
              <a:rPr lang="en-US" sz="2000" dirty="0"/>
              <a:t>. A visor, ingeniously made from a </a:t>
            </a:r>
            <a:r>
              <a:rPr lang="en-US" sz="2000" dirty="0" smtClean="0"/>
              <a:t>large leaf</a:t>
            </a:r>
            <a:r>
              <a:rPr lang="en-US" sz="2000" dirty="0"/>
              <a:t>, shielded his eyes, and from under this he </a:t>
            </a:r>
            <a:r>
              <a:rPr lang="en-US" sz="2000" b="1" dirty="0">
                <a:solidFill>
                  <a:srgbClr val="FF0000"/>
                </a:solidFill>
              </a:rPr>
              <a:t>peered</a:t>
            </a:r>
            <a:r>
              <a:rPr lang="en-US" sz="2000" dirty="0"/>
              <a:t> at the way </a:t>
            </a:r>
            <a:r>
              <a:rPr lang="en-US" sz="2000" dirty="0" smtClean="0"/>
              <a:t>of his </a:t>
            </a:r>
            <a:r>
              <a:rPr lang="en-US" sz="2000" dirty="0"/>
              <a:t>feet on the trail. </a:t>
            </a:r>
            <a:r>
              <a:rPr lang="en-US" sz="2000" b="1" dirty="0">
                <a:solidFill>
                  <a:srgbClr val="FF0000"/>
                </a:solidFill>
              </a:rPr>
              <a:t>His beard, which should have been snow-</a:t>
            </a:r>
            <a:r>
              <a:rPr lang="en-US" sz="2000" b="1" dirty="0" smtClean="0">
                <a:solidFill>
                  <a:srgbClr val="FF0000"/>
                </a:solidFill>
              </a:rPr>
              <a:t>white </a:t>
            </a:r>
            <a:r>
              <a:rPr lang="en-US" sz="2000" dirty="0" smtClean="0"/>
              <a:t>but </a:t>
            </a:r>
            <a:r>
              <a:rPr lang="en-US" sz="2000" dirty="0"/>
              <a:t>which showed the same </a:t>
            </a:r>
            <a:r>
              <a:rPr lang="en-US" sz="2000" b="1" dirty="0">
                <a:solidFill>
                  <a:srgbClr val="FF0000"/>
                </a:solidFill>
              </a:rPr>
              <a:t>weather-wear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camp-stain </a:t>
            </a:r>
            <a:r>
              <a:rPr lang="en-US" sz="2000" dirty="0"/>
              <a:t>as his hair</a:t>
            </a:r>
            <a:r>
              <a:rPr lang="en-US" sz="2000" dirty="0" smtClean="0"/>
              <a:t>, fell </a:t>
            </a:r>
            <a:r>
              <a:rPr lang="en-US" sz="2000" dirty="0"/>
              <a:t>nearly to his waist in a </a:t>
            </a:r>
            <a:r>
              <a:rPr lang="en-US" sz="2000" b="1" dirty="0">
                <a:solidFill>
                  <a:srgbClr val="FF0000"/>
                </a:solidFill>
              </a:rPr>
              <a:t>great tangled mass</a:t>
            </a:r>
            <a:r>
              <a:rPr lang="en-US" sz="2000" dirty="0"/>
              <a:t>. About his chest </a:t>
            </a:r>
            <a:r>
              <a:rPr lang="en-US" sz="2000" dirty="0" smtClean="0"/>
              <a:t>and shoulders </a:t>
            </a:r>
            <a:r>
              <a:rPr lang="en-US" sz="2000" dirty="0"/>
              <a:t>hung a single, </a:t>
            </a:r>
            <a:r>
              <a:rPr lang="en-US" sz="2000" b="1" dirty="0">
                <a:solidFill>
                  <a:srgbClr val="FF0000"/>
                </a:solidFill>
              </a:rPr>
              <a:t>mangy</a:t>
            </a:r>
            <a:r>
              <a:rPr lang="en-US" sz="2000" dirty="0"/>
              <a:t> garment of goat-skin. His arms and legs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withered </a:t>
            </a:r>
            <a:r>
              <a:rPr lang="en-US" sz="2000" b="1" dirty="0">
                <a:solidFill>
                  <a:srgbClr val="FF0000"/>
                </a:solidFill>
              </a:rPr>
              <a:t>and skinny</a:t>
            </a:r>
            <a:r>
              <a:rPr lang="en-US" sz="2000" dirty="0"/>
              <a:t>, betokened extreme age, as well as did their </a:t>
            </a:r>
            <a:r>
              <a:rPr lang="en-US" sz="2000" b="1" dirty="0" smtClean="0">
                <a:solidFill>
                  <a:srgbClr val="FF0000"/>
                </a:solidFill>
              </a:rPr>
              <a:t>sunburn and scars and scratches </a:t>
            </a:r>
            <a:r>
              <a:rPr lang="en-US" sz="2000" dirty="0" smtClean="0"/>
              <a:t>betoken long years of exposure to the elements.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7953" y="95879"/>
            <a:ext cx="732277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n>
                  <a:solidFill>
                    <a:sysClr val="windowText" lastClr="000000"/>
                  </a:solidFill>
                </a:ln>
              </a:rPr>
              <a:t>Hint: The examiner picked out some of these language devices below as evidence to focus on. Did you use these in your PEZZ’s?</a:t>
            </a:r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5680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8000"/>
          </a:solidFill>
          <a:ln w="5715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</a:rPr>
              <a:t>Activity 3: Evaluating a student’s response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256" y="2466256"/>
            <a:ext cx="2051720" cy="13681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Silver: Has the student chosen some relevant quotations. Are they are accurately set out?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6876256" y="1012156"/>
            <a:ext cx="2051720" cy="1368152"/>
          </a:xfrm>
          <a:prstGeom prst="rect">
            <a:avLst/>
          </a:prstGeom>
          <a:solidFill>
            <a:srgbClr val="27DBB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Bronze: Has the student identified some interesting language features?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6876256" y="3935388"/>
            <a:ext cx="2051720" cy="1368152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Gold: Has the student has clearly explained the effect of the language features?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03201" y="1057052"/>
            <a:ext cx="6546056" cy="5586412"/>
          </a:xfrm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Bradley Hand Bold"/>
                <a:cs typeface="Bradley Hand Bold"/>
              </a:rPr>
              <a:t>The writer has shown how vulnerable and frail the old man is. The use of the verb “leaned” in conjunction with the adverb “heavily” betrays his reliance on his walking-stick in order to move about. His movements are ‘tremulous’, or shaky, also suggesting impaired mobility in old age.</a:t>
            </a:r>
          </a:p>
          <a:p>
            <a:pPr marL="0" indent="0">
              <a:buNone/>
            </a:pPr>
            <a:r>
              <a:rPr lang="en-US" sz="2400" dirty="0" smtClean="0">
                <a:latin typeface="Bradley Hand Bold"/>
                <a:cs typeface="Bradley Hand Bold"/>
              </a:rPr>
              <a:t>Adjectives used to describe his appearance (“dirty” , “stained” “mangy”), make him appear unkempt and filthy, perhaps suggesting he has been living rough for a long time away from normal, </a:t>
            </a:r>
            <a:r>
              <a:rPr lang="en-US" sz="2400" dirty="0" err="1" smtClean="0">
                <a:latin typeface="Bradley Hand Bold"/>
                <a:cs typeface="Bradley Hand Bold"/>
              </a:rPr>
              <a:t>civilised</a:t>
            </a:r>
            <a:r>
              <a:rPr lang="en-US" sz="2400" dirty="0" smtClean="0">
                <a:latin typeface="Bradley Hand Bold"/>
                <a:cs typeface="Bradley Hand Bold"/>
              </a:rPr>
              <a:t> society. </a:t>
            </a:r>
          </a:p>
          <a:p>
            <a:pPr marL="0" indent="0">
              <a:buNone/>
            </a:pPr>
            <a:r>
              <a:rPr lang="en-US" sz="2400" dirty="0" smtClean="0">
                <a:latin typeface="Bradley Hand Bold"/>
                <a:cs typeface="Bradley Hand Bold"/>
              </a:rPr>
              <a:t>The long subordinate clause in the sentence beginning, “His beard…” also contrasts how the man’s beard should have been (“snow-white”) with how it is now (“a great tangled mess”).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76256" y="5431160"/>
            <a:ext cx="2051720" cy="1212304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Thinking hard: What else could the student have identified and explained?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57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964488" cy="6552728"/>
          </a:xfrm>
          <a:prstGeom prst="rect">
            <a:avLst/>
          </a:prstGeom>
          <a:noFill/>
          <a:ln w="57150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3902786" cy="1550941"/>
          </a:xfrm>
          <a:prstGeom prst="rect">
            <a:avLst/>
          </a:prstGeom>
          <a:solidFill>
            <a:srgbClr val="3366FF"/>
          </a:solidFill>
          <a:ln>
            <a:solidFill>
              <a:srgbClr val="704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Have you identified language techniques?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243172"/>
            <a:ext cx="3902786" cy="1766965"/>
          </a:xfrm>
          <a:prstGeom prst="rect">
            <a:avLst/>
          </a:prstGeom>
          <a:solidFill>
            <a:srgbClr val="7046FF"/>
          </a:solidFill>
          <a:ln>
            <a:solidFill>
              <a:srgbClr val="704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Have you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clearly </a:t>
            </a:r>
            <a:r>
              <a:rPr lang="en-US" sz="2400" dirty="0" smtClean="0">
                <a:solidFill>
                  <a:schemeClr val="bg1"/>
                </a:solidFill>
              </a:rPr>
              <a:t>explained the </a:t>
            </a:r>
            <a:r>
              <a:rPr lang="en-US" sz="2400" dirty="0">
                <a:solidFill>
                  <a:schemeClr val="bg1"/>
                </a:solidFill>
              </a:rPr>
              <a:t>effects of the writer’s choices of </a:t>
            </a:r>
            <a:r>
              <a:rPr lang="en-US" sz="2400" dirty="0" smtClean="0">
                <a:solidFill>
                  <a:schemeClr val="bg1"/>
                </a:solidFill>
              </a:rPr>
              <a:t>language?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4365104"/>
            <a:ext cx="3902786" cy="1550941"/>
          </a:xfrm>
          <a:prstGeom prst="rect">
            <a:avLst/>
          </a:prstGeom>
          <a:solidFill>
            <a:srgbClr val="C728FF"/>
          </a:solidFill>
          <a:ln>
            <a:solidFill>
              <a:srgbClr val="704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Have you made accurate use of subject terminology?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8024" y="1772816"/>
            <a:ext cx="3902786" cy="1694957"/>
          </a:xfrm>
          <a:prstGeom prst="rect">
            <a:avLst/>
          </a:prstGeom>
          <a:solidFill>
            <a:srgbClr val="1EFF12"/>
          </a:solidFill>
          <a:ln>
            <a:solidFill>
              <a:srgbClr val="704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Have you chosen relevant supporting quotations?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24523" y="3154929"/>
            <a:ext cx="2649068" cy="1157168"/>
          </a:xfrm>
          <a:prstGeom prst="roundRect">
            <a:avLst/>
          </a:prstGeom>
          <a:solidFill>
            <a:srgbClr val="16F2D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your writing accurate and clear?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415636"/>
            <a:ext cx="788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Self Assessment:</a:t>
            </a:r>
          </a:p>
          <a:p>
            <a:endParaRPr lang="en-GB" dirty="0"/>
          </a:p>
          <a:p>
            <a:r>
              <a:rPr lang="en-GB" dirty="0" smtClean="0"/>
              <a:t>Based on these questions below. Give yourself a WWW (What Went </a:t>
            </a:r>
            <a:r>
              <a:rPr lang="en-GB" dirty="0"/>
              <a:t>W</a:t>
            </a:r>
            <a:r>
              <a:rPr lang="en-GB" dirty="0" smtClean="0"/>
              <a:t>ell – a strength) and an EBI (Even Better If – a target)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7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6894"/>
            <a:ext cx="7556313" cy="1116106"/>
          </a:xfrm>
        </p:spPr>
        <p:txBody>
          <a:bodyPr/>
          <a:lstStyle/>
          <a:p>
            <a:r>
              <a:rPr lang="en-GB" sz="2800" b="1" u="sng" dirty="0" smtClean="0"/>
              <a:t>Make a note of your strengths and weaknesses to help you focus your revision:</a:t>
            </a:r>
            <a:endParaRPr lang="en-GB" sz="28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078" y="2438399"/>
            <a:ext cx="7931922" cy="4274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814945"/>
            <a:ext cx="1690254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What skills do you need to work on?</a:t>
            </a:r>
          </a:p>
          <a:p>
            <a:r>
              <a:rPr lang="en-GB" b="1" u="sng" dirty="0" smtClean="0"/>
              <a:t>Red</a:t>
            </a:r>
            <a:r>
              <a:rPr lang="en-GB" dirty="0" smtClean="0"/>
              <a:t> –  I need more help. HELP ME!</a:t>
            </a:r>
          </a:p>
          <a:p>
            <a:endParaRPr lang="en-GB" dirty="0" smtClean="0"/>
          </a:p>
          <a:p>
            <a:r>
              <a:rPr lang="en-GB" b="1" u="sng" dirty="0" smtClean="0"/>
              <a:t>Amber</a:t>
            </a:r>
            <a:r>
              <a:rPr lang="en-GB" dirty="0" smtClean="0"/>
              <a:t>- I can do it but need to work on this as it was challenging.</a:t>
            </a:r>
          </a:p>
          <a:p>
            <a:endParaRPr lang="en-GB" dirty="0" smtClean="0"/>
          </a:p>
          <a:p>
            <a:r>
              <a:rPr lang="en-GB" b="1" u="sng" dirty="0" smtClean="0"/>
              <a:t>Green </a:t>
            </a:r>
            <a:r>
              <a:rPr lang="en-GB" dirty="0" smtClean="0"/>
              <a:t>– I’ve got this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6" y="533660"/>
            <a:ext cx="4233458" cy="64424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  <a:t>AQA 9-1 </a:t>
            </a:r>
            <a:b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</a:br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  <a:t>GCSE English Language</a:t>
            </a:r>
            <a:b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</a:br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  <a:t>Paper 1</a:t>
            </a:r>
            <a:r>
              <a:rPr lang="en-US" sz="4000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  <a:t/>
            </a:r>
            <a:br>
              <a:rPr lang="en-US" sz="4000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</a:br>
            <a:endParaRPr lang="en-US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nstantia"/>
              <a:cs typeface="Constant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938" y="2977627"/>
            <a:ext cx="38534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Explorations in Creative Reading and Writing</a:t>
            </a:r>
            <a:endParaRPr lang="en-US" sz="2400" b="1" dirty="0">
              <a:solidFill>
                <a:srgbClr val="FFFFFF"/>
              </a:solidFill>
            </a:endParaRPr>
          </a:p>
          <a:p>
            <a:pPr algn="ctr"/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Constantia"/>
              </a:rPr>
              <a:t>Revision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scarlet-final-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29" y="206757"/>
            <a:ext cx="4419600" cy="6629400"/>
          </a:xfrm>
          <a:prstGeom prst="rect">
            <a:avLst/>
          </a:prstGeom>
        </p:spPr>
      </p:pic>
      <p:pic>
        <p:nvPicPr>
          <p:cNvPr id="16" name="Picture 15" descr="hilobooks-e135290177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" y="4239511"/>
            <a:ext cx="4233458" cy="274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1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27075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Read the extract…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TSL+5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4" b="-62"/>
          <a:stretch/>
        </p:blipFill>
        <p:spPr>
          <a:xfrm>
            <a:off x="3837912" y="3777735"/>
            <a:ext cx="5160207" cy="2599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scarlet-final-500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-576"/>
          <a:stretch/>
        </p:blipFill>
        <p:spPr>
          <a:xfrm>
            <a:off x="108551" y="1143448"/>
            <a:ext cx="3523115" cy="526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37913" y="1320751"/>
            <a:ext cx="5160206" cy="20313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Read the extract, which is taken from the opening of a novel by Jack London.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was published in 1912, but it is set in the year 2073 after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plague has wiped out most of humanity.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this section, an old man and a boy are travelling through a forest.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881" y="1112199"/>
            <a:ext cx="8011007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  <a:r>
              <a:rPr lang="en-GB" b="1" dirty="0" smtClean="0"/>
              <a:t>Q1</a:t>
            </a:r>
            <a:r>
              <a:rPr lang="en-GB" b="1" dirty="0"/>
              <a:t>. [AO1]</a:t>
            </a:r>
            <a:r>
              <a:rPr lang="en-GB" dirty="0"/>
              <a:t> Read again </a:t>
            </a:r>
            <a:r>
              <a:rPr lang="en-GB" dirty="0" smtClean="0"/>
              <a:t>the first part of the source, </a:t>
            </a:r>
            <a:r>
              <a:rPr lang="en-GB" b="1" u="sng" dirty="0" smtClean="0"/>
              <a:t>lines 1 to 8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List four things from this part of the </a:t>
            </a:r>
            <a:r>
              <a:rPr lang="en-GB" dirty="0" smtClean="0"/>
              <a:t>text about </a:t>
            </a:r>
            <a:r>
              <a:rPr lang="en-GB" b="1" dirty="0" smtClean="0"/>
              <a:t>the path</a:t>
            </a:r>
            <a:r>
              <a:rPr lang="en-GB" dirty="0" smtClean="0"/>
              <a:t> that the old man and the boy were walking along. </a:t>
            </a:r>
            <a:r>
              <a:rPr lang="en-GB" dirty="0"/>
              <a:t>	 	</a:t>
            </a:r>
            <a:r>
              <a:rPr lang="en-GB" b="1" dirty="0"/>
              <a:t>[4 marks]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b="1" dirty="0" smtClean="0"/>
              <a:t>The path ___________________________________________________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The path ____________________________________________________</a:t>
            </a:r>
          </a:p>
          <a:p>
            <a:r>
              <a:rPr lang="en-GB" b="1" dirty="0" smtClean="0"/>
              <a:t> </a:t>
            </a:r>
            <a:endParaRPr lang="en-GB" dirty="0"/>
          </a:p>
          <a:p>
            <a:r>
              <a:rPr lang="en-GB" b="1" dirty="0"/>
              <a:t>3</a:t>
            </a:r>
            <a:r>
              <a:rPr lang="en-GB" b="1" dirty="0" smtClean="0"/>
              <a:t>.</a:t>
            </a:r>
            <a:r>
              <a:rPr lang="en-GB" b="1" dirty="0"/>
              <a:t> </a:t>
            </a:r>
            <a:r>
              <a:rPr lang="en-GB" b="1" dirty="0" smtClean="0"/>
              <a:t>The path ____________________________________________________</a:t>
            </a:r>
          </a:p>
          <a:p>
            <a:endParaRPr lang="en-GB" dirty="0"/>
          </a:p>
          <a:p>
            <a:r>
              <a:rPr lang="en-GB" b="1" dirty="0"/>
              <a:t>4</a:t>
            </a:r>
            <a:r>
              <a:rPr lang="en-GB" b="1" dirty="0" smtClean="0"/>
              <a:t>.</a:t>
            </a:r>
            <a:r>
              <a:rPr lang="en-GB" b="1" dirty="0"/>
              <a:t> </a:t>
            </a:r>
            <a:r>
              <a:rPr lang="en-GB" b="1" dirty="0" smtClean="0"/>
              <a:t>The path _________________________________________________________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77875"/>
          </a:xfrm>
          <a:prstGeom prst="rect">
            <a:avLst/>
          </a:prstGeom>
          <a:solidFill>
            <a:srgbClr val="FF0000"/>
          </a:solidFill>
          <a:ln w="57150" cmpd="sng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Warm up …Question 1 (5minutes)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07881" y="4916875"/>
            <a:ext cx="7902457" cy="158560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Top tip: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lot of students include points that are not relevant to the </a:t>
            </a:r>
            <a:r>
              <a:rPr lang="en-GB" dirty="0" smtClean="0">
                <a:solidFill>
                  <a:schemeClr val="tx1"/>
                </a:solidFill>
              </a:rPr>
              <a:t>question. To </a:t>
            </a:r>
            <a:r>
              <a:rPr lang="en-GB" dirty="0">
                <a:solidFill>
                  <a:schemeClr val="tx1"/>
                </a:solidFill>
              </a:rPr>
              <a:t>avoid </a:t>
            </a:r>
            <a:r>
              <a:rPr lang="en-GB" dirty="0" smtClean="0">
                <a:solidFill>
                  <a:schemeClr val="tx1"/>
                </a:solidFill>
              </a:rPr>
              <a:t>this, </a:t>
            </a:r>
            <a:r>
              <a:rPr lang="en-GB" dirty="0">
                <a:solidFill>
                  <a:schemeClr val="tx1"/>
                </a:solidFill>
              </a:rPr>
              <a:t>you should start each sentence with the topic from the question So, in this case </a:t>
            </a:r>
            <a:r>
              <a:rPr lang="en-GB" dirty="0" smtClean="0">
                <a:solidFill>
                  <a:schemeClr val="tx1"/>
                </a:solidFill>
              </a:rPr>
              <a:t>you could start </a:t>
            </a:r>
            <a:r>
              <a:rPr lang="en-GB" dirty="0">
                <a:solidFill>
                  <a:schemeClr val="tx1"/>
                </a:solidFill>
              </a:rPr>
              <a:t>with </a:t>
            </a:r>
            <a:r>
              <a:rPr lang="en-GB" b="1" i="1" dirty="0">
                <a:solidFill>
                  <a:schemeClr val="tx1"/>
                </a:solidFill>
              </a:rPr>
              <a:t>‘The </a:t>
            </a:r>
            <a:r>
              <a:rPr lang="en-GB" b="1" i="1" dirty="0" smtClean="0">
                <a:solidFill>
                  <a:schemeClr val="tx1"/>
                </a:solidFill>
              </a:rPr>
              <a:t>path…</a:t>
            </a:r>
            <a:r>
              <a:rPr lang="en-GB" dirty="0">
                <a:solidFill>
                  <a:schemeClr val="tx1"/>
                </a:solidFill>
              </a:rPr>
              <a:t>’  to ensure you are answering the </a:t>
            </a:r>
            <a:r>
              <a:rPr lang="en-GB" dirty="0" smtClean="0">
                <a:solidFill>
                  <a:schemeClr val="tx1"/>
                </a:solidFill>
              </a:rPr>
              <a:t>question relevantly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b="1" i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Jkirby\AppData\Local\Microsoft\Windows\Temporary Internet Files\Content.IE5\BPS2RI1W\DrawingPin1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81" y="4916875"/>
            <a:ext cx="348900" cy="4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26035" y="777875"/>
            <a:ext cx="15517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first two paragraphs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74873" y="914400"/>
            <a:ext cx="651162" cy="197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" y="1510145"/>
            <a:ext cx="8677620" cy="40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509" y="277091"/>
            <a:ext cx="27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Make sure you only focus on lines 1-8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32509" y="3061855"/>
            <a:ext cx="8548254" cy="25853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 smtClean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 smtClean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 smtClean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5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answers on the next slide: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3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77875"/>
          </a:xfrm>
          <a:prstGeom prst="rect">
            <a:avLst/>
          </a:prstGeom>
          <a:solidFill>
            <a:srgbClr val="FF0000"/>
          </a:solidFill>
          <a:ln w="57150" cmpd="sng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Warm up …Question 1 (5minutes)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1" y="1143000"/>
            <a:ext cx="8013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Your answers might include…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path leads along the embankment of an old railroad.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path is “narrow as a man’s body”.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path is used by wild animals.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path has forest-mold on it.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path has pieces of rusty iron from the railroad showing through.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There is a forest on either side of the path.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938011"/>
            <a:ext cx="8407400" cy="255454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Look in detail at this extract from </a:t>
            </a:r>
            <a:r>
              <a:rPr lang="en-GB" sz="2000" b="1" u="sng" dirty="0" smtClean="0"/>
              <a:t>lines 9 to 16</a:t>
            </a:r>
            <a:r>
              <a:rPr lang="en-GB" sz="2000" u="sng" dirty="0" smtClean="0"/>
              <a:t> </a:t>
            </a:r>
            <a:r>
              <a:rPr lang="en-GB" sz="2000" dirty="0"/>
              <a:t>of the source. </a:t>
            </a:r>
            <a:endParaRPr lang="en-GB" sz="2000" dirty="0" smtClean="0"/>
          </a:p>
          <a:p>
            <a:r>
              <a:rPr lang="en-GB" sz="2000" dirty="0"/>
              <a:t> </a:t>
            </a:r>
            <a:r>
              <a:rPr lang="en-GB" sz="2000" dirty="0" smtClean="0"/>
              <a:t>How </a:t>
            </a:r>
            <a:r>
              <a:rPr lang="en-GB" sz="2000" dirty="0"/>
              <a:t>does the writer use </a:t>
            </a:r>
            <a:r>
              <a:rPr lang="en-GB" sz="2000" b="1" dirty="0"/>
              <a:t>language </a:t>
            </a:r>
            <a:r>
              <a:rPr lang="en-GB" sz="2000" dirty="0"/>
              <a:t>here to </a:t>
            </a:r>
            <a:r>
              <a:rPr lang="en-GB" sz="2000" dirty="0" smtClean="0"/>
              <a:t>describe the old man?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You </a:t>
            </a:r>
            <a:r>
              <a:rPr lang="en-GB" sz="2000" b="1" u="sng" dirty="0">
                <a:solidFill>
                  <a:srgbClr val="FF0000"/>
                </a:solidFill>
              </a:rPr>
              <a:t>c</a:t>
            </a:r>
            <a:r>
              <a:rPr lang="en-GB" sz="2000" b="1" u="sng" dirty="0" smtClean="0">
                <a:solidFill>
                  <a:srgbClr val="FF0000"/>
                </a:solidFill>
              </a:rPr>
              <a:t>ould</a:t>
            </a:r>
            <a:r>
              <a:rPr lang="en-GB" sz="2000" dirty="0" smtClean="0"/>
              <a:t> </a:t>
            </a:r>
            <a:r>
              <a:rPr lang="en-GB" sz="2000" dirty="0"/>
              <a:t>include the writer’s choice of:</a:t>
            </a:r>
          </a:p>
          <a:p>
            <a:r>
              <a:rPr lang="en-GB" sz="20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Words and phrases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Language features and techniques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Sentence </a:t>
            </a:r>
            <a:r>
              <a:rPr lang="en-GB" sz="2000" dirty="0" smtClean="0"/>
              <a:t>forms                                                                               </a:t>
            </a:r>
            <a:r>
              <a:rPr lang="en-GB" sz="1600" b="1" dirty="0" smtClean="0"/>
              <a:t>(8 </a:t>
            </a:r>
            <a:r>
              <a:rPr lang="en-GB" sz="1600" b="1" dirty="0"/>
              <a:t>marks</a:t>
            </a:r>
            <a:r>
              <a:rPr lang="en-GB" sz="1600" b="1" dirty="0" smtClean="0"/>
              <a:t>)</a:t>
            </a:r>
            <a:endParaRPr lang="en-GB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0"/>
            <a:ext cx="9144000" cy="792456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View Question 2 Guide (AO2) 10 mins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22300" y="3658510"/>
            <a:ext cx="8153400" cy="73987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</a:rPr>
              <a:t>Top Tips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	2-3 PEZZ’s				10 minutes 				8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22301" y="4496233"/>
            <a:ext cx="8153400" cy="2263774"/>
          </a:xfrm>
          <a:prstGeom prst="foldedCorner">
            <a:avLst/>
          </a:prstGeom>
          <a:solidFill>
            <a:srgbClr val="38E52B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rgbClr val="FF0000"/>
                </a:solidFill>
              </a:rPr>
              <a:t>POINT</a:t>
            </a:r>
            <a:r>
              <a:rPr lang="en-GB" sz="2000" dirty="0"/>
              <a:t>: The writer uses the [technique] to (link to Q)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accent2"/>
                </a:solidFill>
              </a:rPr>
              <a:t>EVIDENCE</a:t>
            </a:r>
            <a:r>
              <a:rPr lang="en-GB" sz="2000" dirty="0"/>
              <a:t>: “…”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accent4"/>
                </a:solidFill>
              </a:rPr>
              <a:t>Zoom in</a:t>
            </a:r>
            <a:r>
              <a:rPr lang="en-GB" sz="2000" dirty="0"/>
              <a:t>: The use of “   “ makes the reader imagine/think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0B0F0"/>
                </a:solidFill>
              </a:rPr>
              <a:t>Zoom out</a:t>
            </a:r>
            <a:r>
              <a:rPr lang="en-GB" sz="2000" b="1" dirty="0"/>
              <a:t>: </a:t>
            </a:r>
            <a:r>
              <a:rPr lang="en-GB" sz="2000" dirty="0"/>
              <a:t>This may make the reader feel…</a:t>
            </a:r>
          </a:p>
        </p:txBody>
      </p:sp>
      <p:pic>
        <p:nvPicPr>
          <p:cNvPr id="4098" name="Picture 2" descr="C:\Users\Jkirby\AppData\Local\Microsoft\Windows\Temporary Internet Files\Content.IE5\BPS2RI1W\DrawingPin1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499" flipH="1" flipV="1">
            <a:off x="564155" y="3570252"/>
            <a:ext cx="529330" cy="5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irby\AppData\Local\Microsoft\Windows\Temporary Internet Files\Content.IE5\BPS2RI1W\DrawingPin1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620" y="4254390"/>
            <a:ext cx="465200" cy="3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5652656" y="1593273"/>
            <a:ext cx="2923308" cy="155170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Before you start. Look at the next slides for tips and advice.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35" y="1220391"/>
            <a:ext cx="8228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7953" y="1105800"/>
            <a:ext cx="8700147" cy="48782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An old man and a boy travelled along this runway. They moved slowly, </a:t>
            </a:r>
            <a:r>
              <a:rPr lang="en-US" sz="2000" dirty="0" smtClean="0"/>
              <a:t>for the </a:t>
            </a:r>
            <a:r>
              <a:rPr lang="en-US" sz="2000" dirty="0"/>
              <a:t>old man was very old, a touch of </a:t>
            </a:r>
            <a:r>
              <a:rPr lang="en-US" sz="2000" dirty="0" smtClean="0"/>
              <a:t>palsy** </a:t>
            </a:r>
            <a:r>
              <a:rPr lang="en-US" sz="2000" dirty="0"/>
              <a:t>made his movements </a:t>
            </a:r>
            <a:r>
              <a:rPr lang="en-US" dirty="0"/>
              <a:t>tremulous</a:t>
            </a:r>
            <a:r>
              <a:rPr lang="en-US" sz="2000" dirty="0" smtClean="0"/>
              <a:t>, and </a:t>
            </a:r>
            <a:r>
              <a:rPr lang="en-US" sz="2000" dirty="0"/>
              <a:t>he leaned heavily upon his staff. A rude skull-cap of goat-</a:t>
            </a:r>
            <a:r>
              <a:rPr lang="en-US" sz="2000" dirty="0" smtClean="0"/>
              <a:t>skin protected </a:t>
            </a:r>
            <a:r>
              <a:rPr lang="en-US" sz="2000" dirty="0"/>
              <a:t>his head from the sun. From beneath this fell a scant </a:t>
            </a:r>
            <a:r>
              <a:rPr lang="en-US" sz="2000" dirty="0" smtClean="0"/>
              <a:t>fringe of </a:t>
            </a:r>
            <a:r>
              <a:rPr lang="en-US" sz="2000" dirty="0"/>
              <a:t>stained and dirty-white hair. A visor, ingeniously made from a </a:t>
            </a:r>
            <a:r>
              <a:rPr lang="en-US" sz="2000" dirty="0" smtClean="0"/>
              <a:t>large leaf</a:t>
            </a:r>
            <a:r>
              <a:rPr lang="en-US" sz="2000" dirty="0"/>
              <a:t>, shielded his eyes, and from under this he peered at the way </a:t>
            </a:r>
            <a:r>
              <a:rPr lang="en-US" sz="2000" dirty="0" smtClean="0"/>
              <a:t>of his </a:t>
            </a:r>
            <a:r>
              <a:rPr lang="en-US" sz="2000" dirty="0"/>
              <a:t>feet on the trail. His beard, which should have been snow-</a:t>
            </a:r>
            <a:r>
              <a:rPr lang="en-US" sz="2000" dirty="0" smtClean="0"/>
              <a:t>white but </a:t>
            </a:r>
            <a:r>
              <a:rPr lang="en-US" sz="2000" dirty="0"/>
              <a:t>which showed the same weather-wear and camp-stain as his hair</a:t>
            </a:r>
            <a:r>
              <a:rPr lang="en-US" sz="2000" dirty="0" smtClean="0"/>
              <a:t>, fell </a:t>
            </a:r>
            <a:r>
              <a:rPr lang="en-US" sz="2000" dirty="0"/>
              <a:t>nearly to his waist in a great tangled mass. About his chest </a:t>
            </a:r>
            <a:r>
              <a:rPr lang="en-US" sz="2000" dirty="0" smtClean="0"/>
              <a:t>and shoulders </a:t>
            </a:r>
            <a:r>
              <a:rPr lang="en-US" sz="2000" dirty="0"/>
              <a:t>hung a single, mangy garment of goat-skin. His arms and legs</a:t>
            </a:r>
            <a:r>
              <a:rPr lang="en-US" sz="2000" dirty="0" smtClean="0"/>
              <a:t>, withered </a:t>
            </a:r>
            <a:r>
              <a:rPr lang="en-US" sz="2000" dirty="0"/>
              <a:t>and skinny, betokened extreme age, as well as did their </a:t>
            </a:r>
            <a:r>
              <a:rPr lang="en-US" sz="2000" dirty="0" smtClean="0"/>
              <a:t>sunburn and scars and scratches betoken long years of exposure to the elements.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012"/>
            <a:ext cx="33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Lines 9-16 – paragraph 3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" y="6271047"/>
            <a:ext cx="8969375" cy="35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7164" y="61718"/>
            <a:ext cx="612554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u="sng" dirty="0" smtClean="0"/>
              <a:t>1. Make sure you are looking at the right section on your source! 2.</a:t>
            </a:r>
          </a:p>
          <a:p>
            <a:pPr algn="ctr"/>
            <a:r>
              <a:rPr lang="en-GB" u="sng" dirty="0" smtClean="0"/>
              <a:t>Draw a square around the section if you have it on paper.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94703818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1156</TotalTime>
  <Words>1457</Words>
  <Application>Microsoft Office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PowerPoint Presentation</vt:lpstr>
      <vt:lpstr>AQA 9-1  GCSE English Language Paper 1 </vt:lpstr>
      <vt:lpstr>Read the extract…</vt:lpstr>
      <vt:lpstr>PowerPoint Presentation</vt:lpstr>
      <vt:lpstr>PowerPoint Presentation</vt:lpstr>
      <vt:lpstr>Check your answers on the next slide: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a note of your strengths and weaknesses to help you focus your revision:</vt:lpstr>
    </vt:vector>
  </TitlesOfParts>
  <Company>Response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English Language Paper 1 Revision</dc:title>
  <dc:creator>John Woolcock</dc:creator>
  <cp:lastModifiedBy>Colleen Morrison</cp:lastModifiedBy>
  <cp:revision>57</cp:revision>
  <cp:lastPrinted>2017-05-18T14:05:52Z</cp:lastPrinted>
  <dcterms:created xsi:type="dcterms:W3CDTF">2017-05-16T11:32:54Z</dcterms:created>
  <dcterms:modified xsi:type="dcterms:W3CDTF">2020-09-21T19:45:02Z</dcterms:modified>
</cp:coreProperties>
</file>