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8C815-0BEA-4574-B319-C706205FF03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F6718-DFDF-49EE-B92B-66F834E05C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929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85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63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3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15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84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00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81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79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77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61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290C0-68F1-4519-A84E-FE70062417D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2C74-D3A6-4DA2-999D-DB46882515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26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arknotes.com/nofear/shakespeare/othello/page_88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arknotes.com/nofear/shakespeare/othello/page_120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le.johnston@aylesford.kent.sch.uk" TargetMode="External"/><Relationship Id="rId2" Type="http://schemas.openxmlformats.org/officeDocument/2006/relationships/hyperlink" Target="mailto:Colleen.morrison@aylesford.kent.sch.uk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3204" y="908720"/>
            <a:ext cx="7135219" cy="1547648"/>
          </a:xfrm>
        </p:spPr>
        <p:txBody>
          <a:bodyPr/>
          <a:lstStyle/>
          <a:p>
            <a:r>
              <a:rPr lang="en-GB" b="1" u="sng" dirty="0" smtClean="0"/>
              <a:t>Title: Othello – Act 2 Scene 3</a:t>
            </a:r>
            <a:endParaRPr lang="en-GB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480678" y="378446"/>
            <a:ext cx="4123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Tuesday, 22</a:t>
            </a:r>
            <a:r>
              <a:rPr lang="en-GB" sz="2400" b="1" u="sng" baseline="30000" dirty="0" smtClean="0"/>
              <a:t>nd</a:t>
            </a:r>
            <a:r>
              <a:rPr lang="en-GB" sz="2400" b="1" u="sng" dirty="0" smtClean="0"/>
              <a:t> September </a:t>
            </a:r>
            <a:r>
              <a:rPr lang="en-GB" sz="2400" b="1" u="sng" dirty="0" smtClean="0"/>
              <a:t>2020</a:t>
            </a:r>
            <a:endParaRPr lang="en-GB" sz="2400" b="1" u="sng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80278" y="3674399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Home Learning</a:t>
            </a:r>
          </a:p>
          <a:p>
            <a:r>
              <a:rPr lang="en-GB" dirty="0" smtClean="0"/>
              <a:t>Please see this website to look at the scene: </a:t>
            </a:r>
            <a:r>
              <a:rPr lang="en-GB" dirty="0" smtClean="0">
                <a:hlinkClick r:id="rId2"/>
              </a:rPr>
              <a:t>https://www.sparknotes.com/nofear/shakespeare/othello/page_88/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2132856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PO3</a:t>
            </a:r>
          </a:p>
          <a:p>
            <a:r>
              <a:rPr lang="en-GB" b="1" dirty="0" smtClean="0"/>
              <a:t>Last lesson: Why is Iago compared to a director in Act 2?</a:t>
            </a:r>
          </a:p>
          <a:p>
            <a:r>
              <a:rPr lang="en-GB" b="1" dirty="0" smtClean="0"/>
              <a:t>Last Week: What is Othello’s hamartia at this stage of the play?</a:t>
            </a:r>
          </a:p>
          <a:p>
            <a:r>
              <a:rPr lang="en-GB" b="1" dirty="0" smtClean="0"/>
              <a:t>Last Year: What is an example of animalistic imagery?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116632"/>
            <a:ext cx="266429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This lesson may take you over the hour time so it can be considered two lessons.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7504" y="5445224"/>
            <a:ext cx="35283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When looking at Act 3 S1 &amp;Act 3 A2 – please look at scene summaries online or in your </a:t>
            </a:r>
            <a:r>
              <a:rPr lang="en-GB" dirty="0"/>
              <a:t>Y</a:t>
            </a:r>
            <a:r>
              <a:rPr lang="en-GB" dirty="0" smtClean="0"/>
              <a:t>ork notes to support your understanding.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480678" y="5306724"/>
            <a:ext cx="4411802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Mrs Johnston and I will organise zoom sessions with you and will go over Act 3 in more detail. However, please make sure you have some understanding of the scenes before our Zoom to support your learning.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39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517632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3600" b="1" u="sng" dirty="0" smtClean="0"/>
              <a:t>Act 2 Scene </a:t>
            </a:r>
            <a:r>
              <a:rPr lang="en-GB" sz="3600" b="1" u="sng" dirty="0" smtClean="0"/>
              <a:t>3: Answer these questions using the script (your own copy or online).</a:t>
            </a:r>
            <a:endParaRPr lang="en-GB" sz="36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0" y="1143000"/>
            <a:ext cx="9036496" cy="52565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100" b="1" dirty="0" smtClean="0"/>
              <a:t>Answer the following questions on Act 2 Scene 3, which takes place in a castle in Cyprus:</a:t>
            </a:r>
            <a:endParaRPr lang="en-GB" sz="21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100" dirty="0" smtClean="0"/>
              <a:t>Othello tells </a:t>
            </a:r>
            <a:r>
              <a:rPr lang="en-US" sz="2100" dirty="0" err="1" smtClean="0"/>
              <a:t>Cassio</a:t>
            </a:r>
            <a:r>
              <a:rPr lang="en-US" sz="2100" dirty="0" smtClean="0"/>
              <a:t> to inspect the guard at night. </a:t>
            </a:r>
            <a:r>
              <a:rPr lang="en-US" sz="2100" dirty="0" err="1" smtClean="0"/>
              <a:t>Cassio</a:t>
            </a:r>
            <a:r>
              <a:rPr lang="en-US" sz="2100" dirty="0" smtClean="0"/>
              <a:t> says: ‘</a:t>
            </a:r>
            <a:r>
              <a:rPr lang="en-US" sz="2100" i="1" dirty="0" err="1" smtClean="0"/>
              <a:t>Iago</a:t>
            </a:r>
            <a:r>
              <a:rPr lang="en-US" sz="2100" i="1" dirty="0" smtClean="0"/>
              <a:t> hath direction what to do;/ But notwithstanding with my personal eye Will I look </a:t>
            </a:r>
            <a:r>
              <a:rPr lang="en-US" sz="2100" i="1" dirty="0" err="1" smtClean="0"/>
              <a:t>to’t</a:t>
            </a:r>
            <a:r>
              <a:rPr lang="en-US" sz="2100" i="1" dirty="0" smtClean="0"/>
              <a:t>’</a:t>
            </a:r>
            <a:r>
              <a:rPr lang="en-US" sz="2100" dirty="0" smtClean="0"/>
              <a:t>. What does this suggest about </a:t>
            </a:r>
            <a:r>
              <a:rPr lang="en-US" sz="2100" dirty="0" err="1" smtClean="0"/>
              <a:t>Cassio’s</a:t>
            </a:r>
            <a:r>
              <a:rPr lang="en-US" sz="2100" dirty="0" smtClean="0"/>
              <a:t> attitude to </a:t>
            </a:r>
            <a:r>
              <a:rPr lang="en-US" sz="2100" dirty="0" err="1" smtClean="0"/>
              <a:t>Iago</a:t>
            </a:r>
            <a:r>
              <a:rPr lang="en-US" sz="2100" dirty="0" smtClean="0"/>
              <a:t> as a soldier?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100" dirty="0" smtClean="0"/>
              <a:t>What is ironic about the following line spoken by Othello to </a:t>
            </a:r>
            <a:r>
              <a:rPr lang="en-US" sz="2100" dirty="0" err="1" smtClean="0"/>
              <a:t>Cassio</a:t>
            </a:r>
            <a:r>
              <a:rPr lang="en-US" sz="2100" dirty="0" smtClean="0"/>
              <a:t>? ‘</a:t>
            </a:r>
            <a:r>
              <a:rPr lang="en-US" sz="2100" i="1" dirty="0" err="1" smtClean="0"/>
              <a:t>Iago</a:t>
            </a:r>
            <a:r>
              <a:rPr lang="en-US" sz="2100" i="1" dirty="0" smtClean="0"/>
              <a:t> is most honest</a:t>
            </a:r>
            <a:r>
              <a:rPr lang="en-US" sz="2100" dirty="0" smtClean="0"/>
              <a:t>.’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100" dirty="0" smtClean="0"/>
              <a:t>Why is this an example of Dramatic Irony?</a:t>
            </a:r>
            <a:endParaRPr lang="en-GB" sz="21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100" dirty="0" smtClean="0"/>
              <a:t>How </a:t>
            </a:r>
            <a:r>
              <a:rPr lang="en-US" sz="2100" dirty="0" smtClean="0"/>
              <a:t>does Othello’s belief in Iago echo the following comments? ‘</a:t>
            </a:r>
            <a:r>
              <a:rPr lang="en-US" sz="2100" i="1" dirty="0" smtClean="0"/>
              <a:t>The Moor… is of a constant, loving, noble nature</a:t>
            </a:r>
            <a:r>
              <a:rPr lang="en-US" sz="2100" dirty="0" smtClean="0"/>
              <a:t>’ </a:t>
            </a:r>
            <a:r>
              <a:rPr lang="en-US" sz="2100" dirty="0" err="1" smtClean="0"/>
              <a:t>Iago’s</a:t>
            </a:r>
            <a:r>
              <a:rPr lang="en-US" sz="2100" dirty="0" smtClean="0"/>
              <a:t> first soliloquy in Act 2 Sc 1-, ‘The Moor is of a free and open nature, That think men honest that but seem to be so’ </a:t>
            </a:r>
            <a:r>
              <a:rPr lang="en-US" sz="2100" dirty="0" err="1" smtClean="0"/>
              <a:t>Iago’s</a:t>
            </a:r>
            <a:r>
              <a:rPr lang="en-US" sz="2100" dirty="0" smtClean="0"/>
              <a:t> second soliloquy in Act 1 Sc 3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100" dirty="0" smtClean="0"/>
              <a:t>Othello leaves the stage and </a:t>
            </a:r>
            <a:r>
              <a:rPr lang="en-US" sz="2100" dirty="0" err="1" smtClean="0"/>
              <a:t>Iago</a:t>
            </a:r>
            <a:r>
              <a:rPr lang="en-US" sz="2100" dirty="0" smtClean="0"/>
              <a:t> persuades </a:t>
            </a:r>
            <a:r>
              <a:rPr lang="en-US" sz="2100" dirty="0" err="1" smtClean="0"/>
              <a:t>Cassio</a:t>
            </a:r>
            <a:r>
              <a:rPr lang="en-US" sz="2100" dirty="0" smtClean="0"/>
              <a:t> to drink with him in celebration. What does </a:t>
            </a:r>
            <a:r>
              <a:rPr lang="en-US" sz="2100" dirty="0" err="1" smtClean="0"/>
              <a:t>Iago</a:t>
            </a:r>
            <a:r>
              <a:rPr lang="en-US" sz="2100" dirty="0" smtClean="0"/>
              <a:t> reveal to the audience in his third soliloquy?         </a:t>
            </a:r>
            <a:endParaRPr lang="en-GB" sz="2100" dirty="0" smtClean="0"/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1089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0099"/>
            <a:ext cx="9144000" cy="1252736"/>
          </a:xfrm>
          <a:ln w="28575">
            <a:solidFill>
              <a:srgbClr val="7030A0"/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GB" b="1" dirty="0" smtClean="0"/>
              <a:t>BIG QUESTION: Can we feel sympathy for Cassio or does he make it too easy for Iago to use him as a tool for </a:t>
            </a:r>
            <a:r>
              <a:rPr lang="en-GB" b="1" smtClean="0"/>
              <a:t>his manipulation?</a:t>
            </a:r>
            <a:endParaRPr lang="en-GB" b="1" dirty="0"/>
          </a:p>
        </p:txBody>
      </p:sp>
      <p:sp>
        <p:nvSpPr>
          <p:cNvPr id="6" name="Cloud 5"/>
          <p:cNvSpPr/>
          <p:nvPr/>
        </p:nvSpPr>
        <p:spPr>
          <a:xfrm>
            <a:off x="0" y="2775784"/>
            <a:ext cx="3119664" cy="2008792"/>
          </a:xfrm>
          <a:prstGeom prst="clou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What language does he use  to describe Desdemona that makes him appear an easy target?</a:t>
            </a:r>
            <a:endParaRPr lang="en-GB" sz="1600" dirty="0"/>
          </a:p>
        </p:txBody>
      </p:sp>
      <p:cxnSp>
        <p:nvCxnSpPr>
          <p:cNvPr id="8" name="Straight Arrow Connector 7"/>
          <p:cNvCxnSpPr>
            <a:stCxn id="3" idx="2"/>
          </p:cNvCxnSpPr>
          <p:nvPr/>
        </p:nvCxnSpPr>
        <p:spPr>
          <a:xfrm flipH="1">
            <a:off x="2339752" y="1482835"/>
            <a:ext cx="2232248" cy="18021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Cloud 8"/>
          <p:cNvSpPr/>
          <p:nvPr/>
        </p:nvSpPr>
        <p:spPr>
          <a:xfrm>
            <a:off x="1187624" y="4509120"/>
            <a:ext cx="2652120" cy="1800200"/>
          </a:xfrm>
          <a:prstGeom prst="clou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How does </a:t>
            </a:r>
            <a:r>
              <a:rPr lang="en-GB" sz="1600" dirty="0" err="1" smtClean="0">
                <a:solidFill>
                  <a:schemeClr val="tx1"/>
                </a:solidFill>
              </a:rPr>
              <a:t>Iago’s</a:t>
            </a:r>
            <a:r>
              <a:rPr lang="en-GB" sz="1600" dirty="0" smtClean="0">
                <a:solidFill>
                  <a:schemeClr val="tx1"/>
                </a:solidFill>
              </a:rPr>
              <a:t> portrayal of himself affect how we view </a:t>
            </a:r>
            <a:r>
              <a:rPr lang="en-GB" sz="1600" dirty="0" err="1" smtClean="0">
                <a:solidFill>
                  <a:schemeClr val="tx1"/>
                </a:solidFill>
              </a:rPr>
              <a:t>Cassio</a:t>
            </a:r>
            <a:r>
              <a:rPr lang="en-GB" sz="1600" dirty="0" smtClean="0">
                <a:solidFill>
                  <a:schemeClr val="tx1"/>
                </a:solidFill>
              </a:rPr>
              <a:t>?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3" idx="2"/>
          </p:cNvCxnSpPr>
          <p:nvPr/>
        </p:nvCxnSpPr>
        <p:spPr>
          <a:xfrm flipH="1">
            <a:off x="2843808" y="1482835"/>
            <a:ext cx="1728192" cy="3098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Cloud 11"/>
          <p:cNvSpPr/>
          <p:nvPr/>
        </p:nvSpPr>
        <p:spPr>
          <a:xfrm>
            <a:off x="5580112" y="2852936"/>
            <a:ext cx="3384376" cy="1944216"/>
          </a:xfrm>
          <a:prstGeom prst="clou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How does the on stage and off stage action affect our views of </a:t>
            </a:r>
            <a:r>
              <a:rPr lang="en-GB" sz="2000" dirty="0" err="1" smtClean="0"/>
              <a:t>Cassio</a:t>
            </a:r>
            <a:r>
              <a:rPr lang="en-GB" sz="2000" dirty="0" smtClean="0"/>
              <a:t>?</a:t>
            </a:r>
            <a:endParaRPr lang="en-GB" sz="2000" dirty="0"/>
          </a:p>
        </p:txBody>
      </p:sp>
      <p:cxnSp>
        <p:nvCxnSpPr>
          <p:cNvPr id="13" name="Straight Arrow Connector 12"/>
          <p:cNvCxnSpPr>
            <a:stCxn id="3" idx="2"/>
          </p:cNvCxnSpPr>
          <p:nvPr/>
        </p:nvCxnSpPr>
        <p:spPr>
          <a:xfrm>
            <a:off x="4572000" y="1482835"/>
            <a:ext cx="1404156" cy="20798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loud 14"/>
          <p:cNvSpPr/>
          <p:nvPr/>
        </p:nvSpPr>
        <p:spPr>
          <a:xfrm>
            <a:off x="3839744" y="4537672"/>
            <a:ext cx="2676472" cy="180020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How does </a:t>
            </a:r>
            <a:r>
              <a:rPr lang="en-GB" sz="16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Iago’s</a:t>
            </a:r>
            <a:r>
              <a:rPr lang="en-GB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portrayal of </a:t>
            </a:r>
            <a:r>
              <a:rPr lang="en-GB" sz="16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Cassio</a:t>
            </a:r>
            <a:r>
              <a:rPr lang="en-GB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affect how we view him?</a:t>
            </a:r>
            <a:endParaRPr lang="en-GB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6" name="Straight Arrow Connector 15"/>
          <p:cNvCxnSpPr>
            <a:stCxn id="3" idx="2"/>
          </p:cNvCxnSpPr>
          <p:nvPr/>
        </p:nvCxnSpPr>
        <p:spPr>
          <a:xfrm>
            <a:off x="4572000" y="1482835"/>
            <a:ext cx="288032" cy="3098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28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GB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Iago</a:t>
            </a:r>
            <a:r>
              <a:rPr lang="en-GB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GB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</a:t>
            </a:r>
            <a:r>
              <a:rPr lang="en-GB" b="1" dirty="0" smtClean="0"/>
              <a:t> </a:t>
            </a:r>
            <a:r>
              <a:rPr lang="en-GB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Cassio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96859"/>
            <a:ext cx="4572000" cy="5257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1800" dirty="0" smtClean="0"/>
              <a:t>Read </a:t>
            </a:r>
            <a:r>
              <a:rPr lang="en-GB" sz="1800" dirty="0" err="1" smtClean="0"/>
              <a:t>Iago’s</a:t>
            </a:r>
            <a:r>
              <a:rPr lang="en-GB" sz="1800" dirty="0" smtClean="0"/>
              <a:t> lines of prose in his exchange with </a:t>
            </a:r>
            <a:r>
              <a:rPr lang="en-GB" sz="1800" dirty="0" err="1" smtClean="0"/>
              <a:t>Cassio</a:t>
            </a:r>
            <a:r>
              <a:rPr lang="en-GB" sz="1800" dirty="0" smtClean="0"/>
              <a:t> (lines 239-300)</a:t>
            </a:r>
          </a:p>
          <a:p>
            <a:r>
              <a:rPr lang="en-GB" sz="1800" dirty="0" smtClean="0"/>
              <a:t>Identify the following features of his speech: </a:t>
            </a:r>
          </a:p>
          <a:p>
            <a:pPr lvl="1"/>
            <a:r>
              <a:rPr lang="en-GB" sz="1800" dirty="0" smtClean="0"/>
              <a:t>Declarative statements </a:t>
            </a:r>
          </a:p>
          <a:p>
            <a:pPr lvl="1"/>
            <a:r>
              <a:rPr lang="en-GB" sz="1800" dirty="0" smtClean="0"/>
              <a:t>Animal imagery</a:t>
            </a:r>
          </a:p>
          <a:p>
            <a:pPr lvl="1"/>
            <a:r>
              <a:rPr lang="en-GB" sz="1800" dirty="0" smtClean="0"/>
              <a:t>Subordinate clauses </a:t>
            </a:r>
          </a:p>
          <a:p>
            <a:pPr lvl="1"/>
            <a:r>
              <a:rPr lang="en-GB" sz="1800" dirty="0" smtClean="0"/>
              <a:t>Imperatives</a:t>
            </a:r>
          </a:p>
          <a:p>
            <a:pPr lvl="1"/>
            <a:r>
              <a:rPr lang="en-GB" sz="1800" dirty="0" smtClean="0"/>
              <a:t>Repetition </a:t>
            </a:r>
          </a:p>
          <a:p>
            <a:pPr lvl="1"/>
            <a:r>
              <a:rPr lang="en-GB" sz="1800" dirty="0" smtClean="0"/>
              <a:t>Metaphorical language </a:t>
            </a:r>
          </a:p>
          <a:p>
            <a:r>
              <a:rPr lang="en-GB" sz="1800" dirty="0" smtClean="0"/>
              <a:t>For each feature, explore what more you are learning about </a:t>
            </a:r>
            <a:r>
              <a:rPr lang="en-GB" sz="1800" dirty="0" err="1" smtClean="0"/>
              <a:t>Iago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Argue the case, using the evidence, that </a:t>
            </a:r>
            <a:r>
              <a:rPr lang="en-GB" sz="1800" dirty="0" err="1" smtClean="0"/>
              <a:t>Iago</a:t>
            </a:r>
            <a:r>
              <a:rPr lang="en-GB" sz="1800" dirty="0" smtClean="0"/>
              <a:t> is a master manipulator over </a:t>
            </a:r>
            <a:r>
              <a:rPr lang="en-GB" sz="1800" dirty="0" err="1" smtClean="0"/>
              <a:t>Cassio</a:t>
            </a:r>
            <a:r>
              <a:rPr lang="en-GB" sz="1800" dirty="0" smtClean="0"/>
              <a:t>. </a:t>
            </a:r>
          </a:p>
          <a:p>
            <a:r>
              <a:rPr lang="en-GB" sz="1800" dirty="0" smtClean="0"/>
              <a:t>Make links between this scene and </a:t>
            </a:r>
            <a:r>
              <a:rPr lang="en-GB" sz="1800" dirty="0" err="1" smtClean="0"/>
              <a:t>Iago’s</a:t>
            </a:r>
            <a:r>
              <a:rPr lang="en-GB" sz="1800" dirty="0" smtClean="0"/>
              <a:t> soliloquy at the end of Act 2 scene 1 – what are the similarities and differences?</a:t>
            </a:r>
            <a:endParaRPr lang="en-GB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448" y="1596859"/>
            <a:ext cx="4525701" cy="52578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1800" dirty="0" smtClean="0"/>
              <a:t>Read </a:t>
            </a:r>
            <a:r>
              <a:rPr lang="en-GB" sz="1800" dirty="0" err="1" smtClean="0"/>
              <a:t>Cassio’s</a:t>
            </a:r>
            <a:r>
              <a:rPr lang="en-GB" sz="1800" dirty="0" smtClean="0"/>
              <a:t> lines of prose in his exchange with </a:t>
            </a:r>
            <a:r>
              <a:rPr lang="en-GB" sz="1800" dirty="0" err="1" smtClean="0"/>
              <a:t>Iago</a:t>
            </a:r>
            <a:r>
              <a:rPr lang="en-GB" sz="1800" dirty="0" smtClean="0"/>
              <a:t> (lines 239-300)</a:t>
            </a:r>
          </a:p>
          <a:p>
            <a:r>
              <a:rPr lang="en-GB" sz="1800" dirty="0" smtClean="0"/>
              <a:t>Identify the following from his dialogue:</a:t>
            </a:r>
          </a:p>
          <a:p>
            <a:pPr lvl="1"/>
            <a:r>
              <a:rPr lang="en-GB" sz="1800" dirty="0" smtClean="0"/>
              <a:t>Repetition </a:t>
            </a:r>
          </a:p>
          <a:p>
            <a:pPr lvl="1"/>
            <a:r>
              <a:rPr lang="en-GB" sz="1800" dirty="0" err="1" smtClean="0"/>
              <a:t>Exclamatives</a:t>
            </a:r>
            <a:endParaRPr lang="en-GB" sz="1800" dirty="0" smtClean="0"/>
          </a:p>
          <a:p>
            <a:pPr lvl="1"/>
            <a:r>
              <a:rPr lang="en-GB" sz="1800" dirty="0" smtClean="0"/>
              <a:t>Metaphor </a:t>
            </a:r>
          </a:p>
          <a:p>
            <a:pPr lvl="1"/>
            <a:r>
              <a:rPr lang="en-GB" sz="1800" dirty="0" smtClean="0"/>
              <a:t>Religious language </a:t>
            </a:r>
          </a:p>
          <a:p>
            <a:pPr lvl="1"/>
            <a:r>
              <a:rPr lang="en-GB" sz="1800" dirty="0" smtClean="0"/>
              <a:t>Use of pronouns </a:t>
            </a:r>
            <a:endParaRPr lang="en-GB" sz="1800" dirty="0"/>
          </a:p>
          <a:p>
            <a:r>
              <a:rPr lang="en-GB" sz="1800" dirty="0" smtClean="0"/>
              <a:t>For each feature explore what you are learning about </a:t>
            </a:r>
            <a:r>
              <a:rPr lang="en-GB" sz="1800" dirty="0" err="1" smtClean="0"/>
              <a:t>Cassio</a:t>
            </a:r>
            <a:r>
              <a:rPr lang="en-GB" sz="1800" dirty="0" smtClean="0"/>
              <a:t> as a man – what are his virtues? What does he value? </a:t>
            </a:r>
          </a:p>
          <a:p>
            <a:r>
              <a:rPr lang="en-GB" sz="1800" dirty="0" smtClean="0"/>
              <a:t>Examine why Shakespeare needs </a:t>
            </a:r>
            <a:r>
              <a:rPr lang="en-GB" sz="1800" dirty="0" err="1" smtClean="0"/>
              <a:t>Cassio</a:t>
            </a:r>
            <a:r>
              <a:rPr lang="en-GB" sz="1800" dirty="0" smtClean="0"/>
              <a:t> in the play – what role is he playing?</a:t>
            </a:r>
          </a:p>
          <a:p>
            <a:r>
              <a:rPr lang="en-GB" sz="1800" dirty="0" smtClean="0"/>
              <a:t>Consider if he is of any importance. </a:t>
            </a:r>
          </a:p>
        </p:txBody>
      </p:sp>
    </p:spTree>
    <p:extLst>
      <p:ext uri="{BB962C8B-B14F-4D97-AF65-F5344CB8AC3E}">
        <p14:creationId xmlns:p14="http://schemas.microsoft.com/office/powerpoint/2010/main" val="9884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4800" b="1" dirty="0" smtClean="0"/>
              <a:t>Read Act </a:t>
            </a:r>
            <a:r>
              <a:rPr lang="en-GB" sz="4800" b="1" dirty="0" smtClean="0"/>
              <a:t>3 Scene 1&amp;2 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b="1" dirty="0" smtClean="0"/>
              <a:t>BIG QUESTION: </a:t>
            </a:r>
          </a:p>
          <a:p>
            <a:pPr algn="ctr">
              <a:buNone/>
            </a:pPr>
            <a:r>
              <a:rPr lang="en-GB" b="1" dirty="0" smtClean="0"/>
              <a:t>Where is the dramatic irony and what is its impact?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3861048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solidFill>
                  <a:srgbClr val="C00000"/>
                </a:solidFill>
              </a:rPr>
              <a:t>MINIMUM EXPECTATION: </a:t>
            </a:r>
            <a:r>
              <a:rPr lang="en-GB" sz="2400" dirty="0" smtClean="0"/>
              <a:t>Closely analyse specific features from the play and evaluate its meaning for the audience. (AO2)</a:t>
            </a:r>
          </a:p>
          <a:p>
            <a:endParaRPr lang="en-GB" sz="2400" dirty="0" smtClean="0"/>
          </a:p>
          <a:p>
            <a:r>
              <a:rPr lang="en-GB" sz="2400" b="1" u="sng" dirty="0" smtClean="0">
                <a:solidFill>
                  <a:schemeClr val="tx2">
                    <a:lumMod val="75000"/>
                  </a:schemeClr>
                </a:solidFill>
              </a:rPr>
              <a:t>CHALLENGE: </a:t>
            </a:r>
            <a:r>
              <a:rPr lang="en-GB" sz="2400" dirty="0" smtClean="0"/>
              <a:t>Make wider links to themes in the play and tragic genre. (AO3) 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5803629" y="5589240"/>
            <a:ext cx="3078088" cy="120032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dirty="0" smtClean="0">
                <a:hlinkClick r:id="rId2"/>
              </a:rPr>
              <a:t>https://www.sparknotes.com/nofear/shakespeare/othello/page_120/</a:t>
            </a:r>
            <a:r>
              <a:rPr lang="en-GB" dirty="0" smtClean="0"/>
              <a:t>  - Read the script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52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tx2">
                  <a:lumMod val="75000"/>
                  <a:tint val="66000"/>
                  <a:satMod val="160000"/>
                </a:schemeClr>
              </a:gs>
              <a:gs pos="50000">
                <a:schemeClr val="tx2">
                  <a:lumMod val="75000"/>
                  <a:tint val="44500"/>
                  <a:satMod val="160000"/>
                </a:schemeClr>
              </a:gs>
              <a:gs pos="100000">
                <a:schemeClr val="tx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GB" b="1" dirty="0" smtClean="0"/>
              <a:t>Thinking Questions (make notes to support your future zoom lessons):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What is the purpose of scene 1? What does it add to the play as a whole?</a:t>
            </a:r>
          </a:p>
          <a:p>
            <a:r>
              <a:rPr lang="en-GB" dirty="0" smtClean="0"/>
              <a:t>Where is the evidence of dramatic irony? Explore the details of dialogue. </a:t>
            </a:r>
          </a:p>
          <a:p>
            <a:r>
              <a:rPr lang="en-GB" dirty="0" smtClean="0"/>
              <a:t>What impact does it have in relation to </a:t>
            </a:r>
            <a:r>
              <a:rPr lang="en-GB" dirty="0" err="1" smtClean="0"/>
              <a:t>Cassio</a:t>
            </a:r>
            <a:r>
              <a:rPr lang="en-GB" dirty="0" smtClean="0"/>
              <a:t>, Desdemona and </a:t>
            </a:r>
            <a:r>
              <a:rPr lang="en-GB" dirty="0" err="1" smtClean="0"/>
              <a:t>Iago</a:t>
            </a:r>
            <a:r>
              <a:rPr lang="en-GB" dirty="0" smtClean="0"/>
              <a:t>? </a:t>
            </a:r>
          </a:p>
          <a:p>
            <a:r>
              <a:rPr lang="en-GB" smtClean="0"/>
              <a:t>How </a:t>
            </a:r>
            <a:r>
              <a:rPr lang="en-GB" dirty="0" smtClean="0"/>
              <a:t>does the irony fit into the whole concept of a tragedy according to Aristotle?</a:t>
            </a:r>
          </a:p>
          <a:p>
            <a:r>
              <a:rPr lang="en-GB" dirty="0" smtClean="0"/>
              <a:t>How does the end of this scene prepare us for the next one?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3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en-GB" b="1" dirty="0" smtClean="0"/>
              <a:t>Scene 2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Does scene 2 need to be in the play? Why?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r>
              <a:rPr lang="en-GB" dirty="0"/>
              <a:t>What are your thoughts about Desdemona?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r>
              <a:rPr lang="en-GB" dirty="0"/>
              <a:t>Chart how Othello has changed in his feelings  towards Desdemona. Analyse how and why these feelings have changed. Represent as a poster/graph….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/>
              <a:t>Closely analyse Othello’s speech in this scene to demonstrate his changed </a:t>
            </a:r>
            <a:r>
              <a:rPr lang="en-GB" b="1" dirty="0" smtClean="0"/>
              <a:t>feelings 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b="1" dirty="0" smtClean="0"/>
              <a:t>Identify the language and punctuation used in the speech and explore the connotations of these</a:t>
            </a:r>
          </a:p>
          <a:p>
            <a:endParaRPr lang="en-GB" b="1" dirty="0" smtClean="0"/>
          </a:p>
          <a:p>
            <a:r>
              <a:rPr lang="en-GB" b="1" dirty="0" smtClean="0"/>
              <a:t>Consider more than one interpretation of this speech, from different perspectives. 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1539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>Make sure you are on Edmodo for updates regarding Zoom sessions.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Message us on Edmodo or email use if you need us:</a:t>
            </a:r>
          </a:p>
          <a:p>
            <a:endParaRPr lang="en-GB" dirty="0"/>
          </a:p>
          <a:p>
            <a:r>
              <a:rPr lang="en-GB" dirty="0" smtClean="0">
                <a:hlinkClick r:id="rId2"/>
              </a:rPr>
              <a:t>Colleen.morrison@aylesford.kent.sch.uk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>
                <a:hlinkClick r:id="rId3"/>
              </a:rPr>
              <a:t>Michelle.johnston@aylesford.kent.sch.uk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43881"/>
            <a:ext cx="4038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02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836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Title: Othello – Act 2 Scene 3</vt:lpstr>
      <vt:lpstr>Act 2 Scene 3: Answer these questions using the script (your own copy or online).</vt:lpstr>
      <vt:lpstr>PowerPoint Presentation</vt:lpstr>
      <vt:lpstr>Iago v Cassio </vt:lpstr>
      <vt:lpstr>Read Act 3 Scene 1&amp;2 </vt:lpstr>
      <vt:lpstr>Thinking Questions (make notes to support your future zoom lessons):</vt:lpstr>
      <vt:lpstr>Scene 2 </vt:lpstr>
      <vt:lpstr>Make sure you are on Edmodo for updates regarding Zoom sessions.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Othello – Act 2 Scene 3</dc:title>
  <dc:creator>Colleen Morrison</dc:creator>
  <cp:lastModifiedBy>Colleen Morrison</cp:lastModifiedBy>
  <cp:revision>2</cp:revision>
  <dcterms:created xsi:type="dcterms:W3CDTF">2020-09-22T07:06:22Z</dcterms:created>
  <dcterms:modified xsi:type="dcterms:W3CDTF">2020-09-22T09:29:39Z</dcterms:modified>
</cp:coreProperties>
</file>