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58" r:id="rId5"/>
    <p:sldId id="268" r:id="rId6"/>
    <p:sldId id="259" r:id="rId7"/>
    <p:sldId id="260" r:id="rId8"/>
    <p:sldId id="261" r:id="rId9"/>
    <p:sldId id="271" r:id="rId10"/>
    <p:sldId id="272" r:id="rId11"/>
    <p:sldId id="273" r:id="rId12"/>
    <p:sldId id="262" r:id="rId13"/>
    <p:sldId id="274" r:id="rId14"/>
    <p:sldId id="275" r:id="rId15"/>
    <p:sldId id="276" r:id="rId16"/>
    <p:sldId id="277" r:id="rId17"/>
    <p:sldId id="269" r:id="rId18"/>
    <p:sldId id="270" r:id="rId19"/>
  </p:sldIdLst>
  <p:sldSz cx="9144000" cy="6858000" type="screen4x3"/>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5" autoAdjust="0"/>
    <p:restoredTop sz="93600" autoAdjust="0"/>
  </p:normalViewPr>
  <p:slideViewPr>
    <p:cSldViewPr>
      <p:cViewPr varScale="1">
        <p:scale>
          <a:sx n="68" d="100"/>
          <a:sy n="68" d="100"/>
        </p:scale>
        <p:origin x="138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B599A5A-C852-495F-901F-AB47295371D3}" type="datetimeFigureOut">
              <a:rPr lang="en-GB" smtClean="0"/>
              <a:t>22/09/2020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6967FC-E8B6-4BF3-A69E-2377714C5CF8}" type="slidenum">
              <a:rPr lang="en-GB" smtClean="0"/>
              <a:t>‹#›</a:t>
            </a:fld>
            <a:endParaRPr lang="en-GB"/>
          </a:p>
        </p:txBody>
      </p:sp>
    </p:spTree>
    <p:extLst>
      <p:ext uri="{BB962C8B-B14F-4D97-AF65-F5344CB8AC3E}">
        <p14:creationId xmlns:p14="http://schemas.microsoft.com/office/powerpoint/2010/main" val="1249752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B599A5A-C852-495F-901F-AB47295371D3}" type="datetimeFigureOut">
              <a:rPr lang="en-GB" smtClean="0"/>
              <a:t>22/09/2020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6967FC-E8B6-4BF3-A69E-2377714C5CF8}" type="slidenum">
              <a:rPr lang="en-GB" smtClean="0"/>
              <a:t>‹#›</a:t>
            </a:fld>
            <a:endParaRPr lang="en-GB"/>
          </a:p>
        </p:txBody>
      </p:sp>
    </p:spTree>
    <p:extLst>
      <p:ext uri="{BB962C8B-B14F-4D97-AF65-F5344CB8AC3E}">
        <p14:creationId xmlns:p14="http://schemas.microsoft.com/office/powerpoint/2010/main" val="3089427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B599A5A-C852-495F-901F-AB47295371D3}" type="datetimeFigureOut">
              <a:rPr lang="en-GB" smtClean="0"/>
              <a:t>22/09/2020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6967FC-E8B6-4BF3-A69E-2377714C5CF8}" type="slidenum">
              <a:rPr lang="en-GB" smtClean="0"/>
              <a:t>‹#›</a:t>
            </a:fld>
            <a:endParaRPr lang="en-GB"/>
          </a:p>
        </p:txBody>
      </p:sp>
    </p:spTree>
    <p:extLst>
      <p:ext uri="{BB962C8B-B14F-4D97-AF65-F5344CB8AC3E}">
        <p14:creationId xmlns:p14="http://schemas.microsoft.com/office/powerpoint/2010/main" val="3661125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B599A5A-C852-495F-901F-AB47295371D3}" type="datetimeFigureOut">
              <a:rPr lang="en-GB" smtClean="0"/>
              <a:t>22/09/2020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6967FC-E8B6-4BF3-A69E-2377714C5CF8}" type="slidenum">
              <a:rPr lang="en-GB" smtClean="0"/>
              <a:t>‹#›</a:t>
            </a:fld>
            <a:endParaRPr lang="en-GB"/>
          </a:p>
        </p:txBody>
      </p:sp>
    </p:spTree>
    <p:extLst>
      <p:ext uri="{BB962C8B-B14F-4D97-AF65-F5344CB8AC3E}">
        <p14:creationId xmlns:p14="http://schemas.microsoft.com/office/powerpoint/2010/main" val="3420235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599A5A-C852-495F-901F-AB47295371D3}" type="datetimeFigureOut">
              <a:rPr lang="en-GB" smtClean="0"/>
              <a:t>22/09/2020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6967FC-E8B6-4BF3-A69E-2377714C5CF8}" type="slidenum">
              <a:rPr lang="en-GB" smtClean="0"/>
              <a:t>‹#›</a:t>
            </a:fld>
            <a:endParaRPr lang="en-GB"/>
          </a:p>
        </p:txBody>
      </p:sp>
    </p:spTree>
    <p:extLst>
      <p:ext uri="{BB962C8B-B14F-4D97-AF65-F5344CB8AC3E}">
        <p14:creationId xmlns:p14="http://schemas.microsoft.com/office/powerpoint/2010/main" val="415598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B599A5A-C852-495F-901F-AB47295371D3}" type="datetimeFigureOut">
              <a:rPr lang="en-GB" smtClean="0"/>
              <a:t>22/09/2020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6967FC-E8B6-4BF3-A69E-2377714C5CF8}" type="slidenum">
              <a:rPr lang="en-GB" smtClean="0"/>
              <a:t>‹#›</a:t>
            </a:fld>
            <a:endParaRPr lang="en-GB"/>
          </a:p>
        </p:txBody>
      </p:sp>
    </p:spTree>
    <p:extLst>
      <p:ext uri="{BB962C8B-B14F-4D97-AF65-F5344CB8AC3E}">
        <p14:creationId xmlns:p14="http://schemas.microsoft.com/office/powerpoint/2010/main" val="2921692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B599A5A-C852-495F-901F-AB47295371D3}" type="datetimeFigureOut">
              <a:rPr lang="en-GB" smtClean="0"/>
              <a:t>22/09/2020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C6967FC-E8B6-4BF3-A69E-2377714C5CF8}" type="slidenum">
              <a:rPr lang="en-GB" smtClean="0"/>
              <a:t>‹#›</a:t>
            </a:fld>
            <a:endParaRPr lang="en-GB"/>
          </a:p>
        </p:txBody>
      </p:sp>
    </p:spTree>
    <p:extLst>
      <p:ext uri="{BB962C8B-B14F-4D97-AF65-F5344CB8AC3E}">
        <p14:creationId xmlns:p14="http://schemas.microsoft.com/office/powerpoint/2010/main" val="3058670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B599A5A-C852-495F-901F-AB47295371D3}" type="datetimeFigureOut">
              <a:rPr lang="en-GB" smtClean="0"/>
              <a:t>22/09/2020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C6967FC-E8B6-4BF3-A69E-2377714C5CF8}" type="slidenum">
              <a:rPr lang="en-GB" smtClean="0"/>
              <a:t>‹#›</a:t>
            </a:fld>
            <a:endParaRPr lang="en-GB"/>
          </a:p>
        </p:txBody>
      </p:sp>
    </p:spTree>
    <p:extLst>
      <p:ext uri="{BB962C8B-B14F-4D97-AF65-F5344CB8AC3E}">
        <p14:creationId xmlns:p14="http://schemas.microsoft.com/office/powerpoint/2010/main" val="4271874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599A5A-C852-495F-901F-AB47295371D3}" type="datetimeFigureOut">
              <a:rPr lang="en-GB" smtClean="0"/>
              <a:t>22/09/2020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C6967FC-E8B6-4BF3-A69E-2377714C5CF8}" type="slidenum">
              <a:rPr lang="en-GB" smtClean="0"/>
              <a:t>‹#›</a:t>
            </a:fld>
            <a:endParaRPr lang="en-GB"/>
          </a:p>
        </p:txBody>
      </p:sp>
    </p:spTree>
    <p:extLst>
      <p:ext uri="{BB962C8B-B14F-4D97-AF65-F5344CB8AC3E}">
        <p14:creationId xmlns:p14="http://schemas.microsoft.com/office/powerpoint/2010/main" val="909149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B599A5A-C852-495F-901F-AB47295371D3}" type="datetimeFigureOut">
              <a:rPr lang="en-GB" smtClean="0"/>
              <a:t>22/09/2020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6967FC-E8B6-4BF3-A69E-2377714C5CF8}" type="slidenum">
              <a:rPr lang="en-GB" smtClean="0"/>
              <a:t>‹#›</a:t>
            </a:fld>
            <a:endParaRPr lang="en-GB"/>
          </a:p>
        </p:txBody>
      </p:sp>
    </p:spTree>
    <p:extLst>
      <p:ext uri="{BB962C8B-B14F-4D97-AF65-F5344CB8AC3E}">
        <p14:creationId xmlns:p14="http://schemas.microsoft.com/office/powerpoint/2010/main" val="3370610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B599A5A-C852-495F-901F-AB47295371D3}" type="datetimeFigureOut">
              <a:rPr lang="en-GB" smtClean="0"/>
              <a:t>22/09/2020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6967FC-E8B6-4BF3-A69E-2377714C5CF8}" type="slidenum">
              <a:rPr lang="en-GB" smtClean="0"/>
              <a:t>‹#›</a:t>
            </a:fld>
            <a:endParaRPr lang="en-GB"/>
          </a:p>
        </p:txBody>
      </p:sp>
    </p:spTree>
    <p:extLst>
      <p:ext uri="{BB962C8B-B14F-4D97-AF65-F5344CB8AC3E}">
        <p14:creationId xmlns:p14="http://schemas.microsoft.com/office/powerpoint/2010/main" val="3776767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599A5A-C852-495F-901F-AB47295371D3}" type="datetimeFigureOut">
              <a:rPr lang="en-GB" smtClean="0"/>
              <a:t>22/09/2020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6967FC-E8B6-4BF3-A69E-2377714C5CF8}" type="slidenum">
              <a:rPr lang="en-GB" smtClean="0"/>
              <a:t>‹#›</a:t>
            </a:fld>
            <a:endParaRPr lang="en-GB"/>
          </a:p>
        </p:txBody>
      </p:sp>
    </p:spTree>
    <p:extLst>
      <p:ext uri="{BB962C8B-B14F-4D97-AF65-F5344CB8AC3E}">
        <p14:creationId xmlns:p14="http://schemas.microsoft.com/office/powerpoint/2010/main" val="15985619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usingsources.fas.harvard.edu/icb/icb.do?keyword=k70847&amp;tabgroupid=icb.tabgroup112025"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ibhistoryia.weebly.com/section-1.html" TargetMode="Externa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88640"/>
            <a:ext cx="7772400" cy="1728192"/>
          </a:xfrm>
          <a:solidFill>
            <a:schemeClr val="accent1">
              <a:lumMod val="40000"/>
              <a:lumOff val="60000"/>
            </a:schemeClr>
          </a:solidFill>
        </p:spPr>
        <p:txBody>
          <a:bodyPr/>
          <a:lstStyle/>
          <a:p>
            <a:r>
              <a:rPr lang="en-GB" u="sng" dirty="0">
                <a:latin typeface="Comic Sans MS" panose="030F0702030302020204" pitchFamily="66" charset="0"/>
              </a:rPr>
              <a:t>Historical investigation: internal assessment </a:t>
            </a:r>
          </a:p>
        </p:txBody>
      </p:sp>
      <p:sp>
        <p:nvSpPr>
          <p:cNvPr id="4" name="TextBox 3"/>
          <p:cNvSpPr txBox="1"/>
          <p:nvPr/>
        </p:nvSpPr>
        <p:spPr>
          <a:xfrm>
            <a:off x="1322219" y="2547570"/>
            <a:ext cx="6264696" cy="3416320"/>
          </a:xfrm>
          <a:prstGeom prst="rect">
            <a:avLst/>
          </a:prstGeom>
          <a:solidFill>
            <a:schemeClr val="accent1">
              <a:lumMod val="40000"/>
              <a:lumOff val="60000"/>
            </a:schemeClr>
          </a:solidFill>
          <a:ln w="57150">
            <a:solidFill>
              <a:schemeClr val="tx1"/>
            </a:solidFill>
          </a:ln>
        </p:spPr>
        <p:txBody>
          <a:bodyPr wrap="square" rtlCol="0">
            <a:spAutoFit/>
          </a:bodyPr>
          <a:lstStyle/>
          <a:p>
            <a:r>
              <a:rPr lang="en-GB" sz="2400" b="1" u="sng" dirty="0">
                <a:latin typeface="Comic Sans MS" panose="030F0702030302020204" pitchFamily="66" charset="0"/>
              </a:rPr>
              <a:t>Today’s focus: </a:t>
            </a:r>
          </a:p>
          <a:p>
            <a:endParaRPr lang="en-GB" sz="2400" dirty="0">
              <a:latin typeface="Comic Sans MS" panose="030F0702030302020204" pitchFamily="66" charset="0"/>
            </a:endParaRPr>
          </a:p>
          <a:p>
            <a:pPr marL="285750" indent="-285750">
              <a:buFont typeface="Arial" panose="020B0604020202020204" pitchFamily="34" charset="0"/>
              <a:buChar char="•"/>
            </a:pPr>
            <a:r>
              <a:rPr lang="en-GB" sz="2400" dirty="0">
                <a:latin typeface="Comic Sans MS" panose="030F0702030302020204" pitchFamily="66" charset="0"/>
              </a:rPr>
              <a:t>Understand requirements for internal assessment </a:t>
            </a:r>
          </a:p>
          <a:p>
            <a:pPr marL="285750" indent="-285750">
              <a:buFont typeface="Arial" panose="020B0604020202020204" pitchFamily="34" charset="0"/>
              <a:buChar char="•"/>
            </a:pPr>
            <a:r>
              <a:rPr lang="en-GB" sz="2400" dirty="0">
                <a:latin typeface="Comic Sans MS" panose="030F0702030302020204" pitchFamily="66" charset="0"/>
              </a:rPr>
              <a:t>Organise folder to understand current working grade/strengths and weaknesses. </a:t>
            </a:r>
          </a:p>
          <a:p>
            <a:pPr marL="285750" indent="-285750">
              <a:buFont typeface="Arial" panose="020B0604020202020204" pitchFamily="34" charset="0"/>
              <a:buChar char="•"/>
            </a:pPr>
            <a:r>
              <a:rPr lang="en-GB" sz="2400" dirty="0">
                <a:latin typeface="Comic Sans MS" panose="030F0702030302020204" pitchFamily="66" charset="0"/>
              </a:rPr>
              <a:t>Complete PLCs </a:t>
            </a:r>
          </a:p>
          <a:p>
            <a:pPr marL="285750" indent="-285750">
              <a:buFont typeface="Arial" panose="020B0604020202020204" pitchFamily="34" charset="0"/>
              <a:buChar char="•"/>
            </a:pPr>
            <a:r>
              <a:rPr lang="en-GB" sz="2400" dirty="0">
                <a:latin typeface="Comic Sans MS" panose="030F0702030302020204" pitchFamily="66" charset="0"/>
              </a:rPr>
              <a:t>Choose topic for internal assessment. </a:t>
            </a:r>
          </a:p>
        </p:txBody>
      </p:sp>
    </p:spTree>
    <p:custDataLst>
      <p:tags r:id="rId1"/>
    </p:custDataLst>
    <p:extLst>
      <p:ext uri="{BB962C8B-B14F-4D97-AF65-F5344CB8AC3E}">
        <p14:creationId xmlns:p14="http://schemas.microsoft.com/office/powerpoint/2010/main" val="35042890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Structuring the Essay </a:t>
            </a:r>
            <a:endParaRPr lang="en-GB" dirty="0"/>
          </a:p>
        </p:txBody>
      </p:sp>
      <p:sp>
        <p:nvSpPr>
          <p:cNvPr id="3" name="Content Placeholder 2"/>
          <p:cNvSpPr>
            <a:spLocks noGrp="1"/>
          </p:cNvSpPr>
          <p:nvPr>
            <p:ph idx="1"/>
          </p:nvPr>
        </p:nvSpPr>
        <p:spPr>
          <a:xfrm>
            <a:off x="395536" y="1340768"/>
            <a:ext cx="8291264" cy="5184576"/>
          </a:xfrm>
          <a:solidFill>
            <a:schemeClr val="bg2">
              <a:lumMod val="90000"/>
            </a:schemeClr>
          </a:solidFill>
          <a:ln>
            <a:solidFill>
              <a:schemeClr val="tx1"/>
            </a:solidFill>
          </a:ln>
        </p:spPr>
        <p:txBody>
          <a:bodyPr>
            <a:noAutofit/>
          </a:bodyPr>
          <a:lstStyle/>
          <a:p>
            <a:pPr marL="0" indent="0">
              <a:buNone/>
            </a:pPr>
            <a:r>
              <a:rPr lang="en-GB" sz="1400" dirty="0">
                <a:latin typeface="Comic Sans MS" panose="030F0702030302020204" pitchFamily="66" charset="0"/>
              </a:rPr>
              <a:t/>
            </a:r>
            <a:br>
              <a:rPr lang="en-GB" sz="1400" dirty="0">
                <a:latin typeface="Comic Sans MS" panose="030F0702030302020204" pitchFamily="66" charset="0"/>
              </a:rPr>
            </a:br>
            <a:r>
              <a:rPr lang="en-GB" sz="1400" b="1" u="sng" dirty="0">
                <a:latin typeface="Comic Sans MS" panose="030F0702030302020204" pitchFamily="66" charset="0"/>
              </a:rPr>
              <a:t>Introduction: </a:t>
            </a:r>
          </a:p>
          <a:p>
            <a:r>
              <a:rPr lang="en-GB" sz="1400" dirty="0">
                <a:latin typeface="Comic Sans MS" panose="030F0702030302020204" pitchFamily="66" charset="0"/>
              </a:rPr>
              <a:t>Provide a couple of sentences of context that introduce the reader to the content of the investigation. </a:t>
            </a:r>
          </a:p>
          <a:p>
            <a:r>
              <a:rPr lang="en-GB" sz="1400" dirty="0">
                <a:latin typeface="Comic Sans MS" panose="030F0702030302020204" pitchFamily="66" charset="0"/>
              </a:rPr>
              <a:t>Itemise the main issues that will be addressed in each of the main body paragraphs to follow. Introduce areas of contestation that the essay will address. </a:t>
            </a:r>
          </a:p>
          <a:p>
            <a:r>
              <a:rPr lang="en-GB" sz="1400" dirty="0">
                <a:latin typeface="Comic Sans MS" panose="030F0702030302020204" pitchFamily="66" charset="0"/>
              </a:rPr>
              <a:t> Give a sense of the main argument or the thesis that you will develop throughout the essay.</a:t>
            </a:r>
          </a:p>
          <a:p>
            <a:pPr marL="0" indent="0">
              <a:buNone/>
            </a:pPr>
            <a:r>
              <a:rPr lang="en-GB" sz="1400" b="1" u="sng" dirty="0">
                <a:latin typeface="Comic Sans MS" panose="030F0702030302020204" pitchFamily="66" charset="0"/>
              </a:rPr>
              <a:t>Main body paragraphs:</a:t>
            </a:r>
          </a:p>
          <a:p>
            <a:r>
              <a:rPr lang="en-GB" sz="1400" dirty="0">
                <a:latin typeface="Comic Sans MS" panose="030F0702030302020204" pitchFamily="66" charset="0"/>
              </a:rPr>
              <a:t>Each aspect of the response should be developed in a paragraph. Conventionally there will be three or four aspects/main body paragraphs</a:t>
            </a:r>
          </a:p>
          <a:p>
            <a:r>
              <a:rPr lang="en-GB" sz="1400" dirty="0">
                <a:latin typeface="Comic Sans MS" panose="030F0702030302020204" pitchFamily="66" charset="0"/>
              </a:rPr>
              <a:t>Each aspect should be introduced through a topic sentence. </a:t>
            </a:r>
          </a:p>
          <a:p>
            <a:r>
              <a:rPr lang="en-GB" sz="1400" dirty="0">
                <a:latin typeface="Comic Sans MS" panose="030F0702030302020204" pitchFamily="66" charset="0"/>
              </a:rPr>
              <a:t>It should be explained using historical evidence. The more specific the detail the better. </a:t>
            </a:r>
          </a:p>
          <a:p>
            <a:r>
              <a:rPr lang="en-GB" sz="1400" dirty="0">
                <a:latin typeface="Comic Sans MS" panose="030F0702030302020204" pitchFamily="66" charset="0"/>
              </a:rPr>
              <a:t>Sophisticated responses will refer to perspectives and show developed understandings of schools of thought that are relevant to the research question. </a:t>
            </a:r>
          </a:p>
          <a:p>
            <a:r>
              <a:rPr lang="en-GB" sz="1400" b="1" u="sng" dirty="0">
                <a:latin typeface="Comic Sans MS" panose="030F0702030302020204" pitchFamily="66" charset="0"/>
              </a:rPr>
              <a:t>Conclusion:</a:t>
            </a:r>
          </a:p>
          <a:p>
            <a:r>
              <a:rPr lang="en-GB" sz="1400" dirty="0">
                <a:latin typeface="Comic Sans MS" panose="030F0702030302020204" pitchFamily="66" charset="0"/>
              </a:rPr>
              <a:t>Approximate word count for a conclusion: There is no clear rule about this, but try to get between </a:t>
            </a:r>
            <a:r>
              <a:rPr lang="en-GB" sz="1400" b="1" dirty="0">
                <a:latin typeface="Comic Sans MS" panose="030F0702030302020204" pitchFamily="66" charset="0"/>
              </a:rPr>
              <a:t>50-150 words</a:t>
            </a:r>
            <a:r>
              <a:rPr lang="en-GB" sz="1400" dirty="0">
                <a:latin typeface="Comic Sans MS" panose="030F0702030302020204" pitchFamily="66" charset="0"/>
              </a:rPr>
              <a:t>, to ensure a few things:</a:t>
            </a:r>
          </a:p>
          <a:p>
            <a:r>
              <a:rPr lang="en-GB" sz="1400" dirty="0">
                <a:latin typeface="Comic Sans MS" panose="030F0702030302020204" pitchFamily="66" charset="0"/>
              </a:rPr>
              <a:t>That your conclusion is not a huge paragraph of new material that should have been in your body paragraphs.</a:t>
            </a:r>
          </a:p>
          <a:p>
            <a:r>
              <a:rPr lang="en-GB" sz="1400" dirty="0">
                <a:latin typeface="Comic Sans MS" panose="030F0702030302020204" pitchFamily="66" charset="0"/>
              </a:rPr>
              <a:t>That you allow yourself enough scope to weigh the arguments you posed and evaluated in your investigation and reach a reasoned conclusion.</a:t>
            </a:r>
          </a:p>
          <a:p>
            <a:endParaRPr lang="en-GB" sz="1400" b="1" u="sng" dirty="0"/>
          </a:p>
        </p:txBody>
      </p:sp>
    </p:spTree>
    <p:custDataLst>
      <p:tags r:id="rId1"/>
    </p:custDataLst>
    <p:extLst>
      <p:ext uri="{BB962C8B-B14F-4D97-AF65-F5344CB8AC3E}">
        <p14:creationId xmlns:p14="http://schemas.microsoft.com/office/powerpoint/2010/main" val="25861421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40000" lnSpcReduction="20000"/>
          </a:bodyPr>
          <a:lstStyle/>
          <a:p>
            <a:r>
              <a:rPr lang="en-GB" dirty="0"/>
              <a:t>Approximate word count for a conclusion: There is no clear rule about this, but try to get between </a:t>
            </a:r>
            <a:r>
              <a:rPr lang="en-GB" b="1" dirty="0"/>
              <a:t>50-150 words</a:t>
            </a:r>
            <a:r>
              <a:rPr lang="en-GB" dirty="0"/>
              <a:t>, to ensure a few things:</a:t>
            </a:r>
          </a:p>
          <a:p>
            <a:pPr lvl="1"/>
            <a:r>
              <a:rPr lang="en-GB" dirty="0"/>
              <a:t>That your conclusion is not a huge paragraph of new material that should have been in your body paragraphs.</a:t>
            </a:r>
          </a:p>
          <a:p>
            <a:pPr lvl="1"/>
            <a:r>
              <a:rPr lang="en-GB" dirty="0"/>
              <a:t>That you allow yourself enough scope to weigh the arguments you posed and evaluated in your investigation and reach a reasoned conclusion.</a:t>
            </a:r>
          </a:p>
          <a:p>
            <a:r>
              <a:rPr lang="en-GB" dirty="0"/>
              <a:t>Here you draw the ideas and information together. Many essay topics offer a quote to ask you to make a judgement, so this is where you do that (as long as it flows from the body of your essay.</a:t>
            </a:r>
          </a:p>
          <a:p>
            <a:pPr lvl="1"/>
            <a:r>
              <a:rPr lang="en-GB" dirty="0"/>
              <a:t>The question often uses phrases like:</a:t>
            </a:r>
            <a:r>
              <a:rPr lang="en-GB" i="1" dirty="0"/>
              <a:t> “How far do you agree that...”, “To what extent is it  true/accurate….”, “evaluate the accuracy of…”</a:t>
            </a:r>
            <a:endParaRPr lang="en-GB" dirty="0"/>
          </a:p>
          <a:p>
            <a:r>
              <a:rPr lang="en-GB" dirty="0"/>
              <a:t>This means that you are deliberately re-stating the contention of your investigation (your ‘answer’ to the research question you made), and re-summarising the arguments you made in each body paragraph to discuss the question. You must do this in your conclusion just like you did in your introduction.</a:t>
            </a:r>
          </a:p>
          <a:p>
            <a:r>
              <a:rPr lang="en-GB" dirty="0"/>
              <a:t>A good way to ensure that you remain relevant to the ends is to make your final statement a further reworking of the question:</a:t>
            </a:r>
          </a:p>
          <a:p>
            <a:pPr lvl="1"/>
            <a:r>
              <a:rPr lang="en-GB" i="1" dirty="0"/>
              <a:t>e.g. “While economic factors definitely influenced the crisis, it was clearly the political considerations which were at the base of the events which unfolded in.”</a:t>
            </a:r>
            <a:endParaRPr lang="en-GB" dirty="0"/>
          </a:p>
          <a:p>
            <a:r>
              <a:rPr lang="en-GB" dirty="0"/>
              <a:t>You need to ensure that you are using a ‘concluding tone’, which means that you are using words and phrases like:</a:t>
            </a:r>
          </a:p>
          <a:p>
            <a:pPr lvl="1"/>
            <a:r>
              <a:rPr lang="en-GB" i="1" dirty="0" err="1"/>
              <a:t>E.g</a:t>
            </a:r>
            <a:r>
              <a:rPr lang="en-GB" i="1" dirty="0"/>
              <a:t>: “Therefore there were many factors that contributed to the making of a revolutionary situation in Russia by February 1917…”</a:t>
            </a:r>
            <a:endParaRPr lang="en-GB" dirty="0"/>
          </a:p>
          <a:p>
            <a:r>
              <a:rPr lang="en-GB" dirty="0"/>
              <a:t>The writing will be in past tense, and talk about the rest of the essay’s content as though it has already been discussed (which it should be :) )</a:t>
            </a:r>
          </a:p>
          <a:p>
            <a:endParaRPr lang="en-GB" dirty="0"/>
          </a:p>
        </p:txBody>
      </p:sp>
    </p:spTree>
    <p:custDataLst>
      <p:tags r:id="rId1"/>
    </p:custDataLst>
    <p:extLst>
      <p:ext uri="{BB962C8B-B14F-4D97-AF65-F5344CB8AC3E}">
        <p14:creationId xmlns:p14="http://schemas.microsoft.com/office/powerpoint/2010/main" val="32005398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p:spPr>
        <p:txBody>
          <a:bodyPr/>
          <a:lstStyle/>
          <a:p>
            <a:r>
              <a:rPr lang="en-GB" dirty="0">
                <a:latin typeface="Comic Sans MS" panose="030F0702030302020204" pitchFamily="66" charset="0"/>
              </a:rPr>
              <a:t>Section 3: Reflection /25</a:t>
            </a:r>
          </a:p>
        </p:txBody>
      </p:sp>
      <p:sp>
        <p:nvSpPr>
          <p:cNvPr id="3" name="Content Placeholder 2"/>
          <p:cNvSpPr>
            <a:spLocks noGrp="1"/>
          </p:cNvSpPr>
          <p:nvPr>
            <p:ph idx="1"/>
          </p:nvPr>
        </p:nvSpPr>
        <p:spPr>
          <a:solidFill>
            <a:schemeClr val="bg2">
              <a:lumMod val="90000"/>
            </a:schemeClr>
          </a:solidFill>
        </p:spPr>
        <p:txBody>
          <a:bodyPr>
            <a:normAutofit fontScale="85000" lnSpcReduction="20000"/>
          </a:bodyPr>
          <a:lstStyle/>
          <a:p>
            <a:r>
              <a:rPr lang="en-GB" dirty="0">
                <a:latin typeface="Comic Sans MS" panose="030F0702030302020204" pitchFamily="66" charset="0"/>
              </a:rPr>
              <a:t>The section of the internal assessment task requires you to reflect on what undertaking your investigation highlighted. </a:t>
            </a:r>
          </a:p>
          <a:p>
            <a:endParaRPr lang="en-GB" dirty="0">
              <a:latin typeface="Comic Sans MS" panose="030F0702030302020204" pitchFamily="66" charset="0"/>
            </a:endParaRPr>
          </a:p>
          <a:p>
            <a:r>
              <a:rPr lang="en-GB" b="1" i="1" dirty="0">
                <a:latin typeface="Comic Sans MS" panose="030F0702030302020204" pitchFamily="66" charset="0"/>
              </a:rPr>
              <a:t>What methods used by the historian did you use in your investigation?</a:t>
            </a:r>
          </a:p>
          <a:p>
            <a:r>
              <a:rPr lang="en-GB" b="1" i="1" dirty="0">
                <a:latin typeface="Comic Sans MS" panose="030F0702030302020204" pitchFamily="66" charset="0"/>
              </a:rPr>
              <a:t>What did your investigation highlight to you about the limitations of those methods?</a:t>
            </a:r>
          </a:p>
          <a:p>
            <a:r>
              <a:rPr lang="en-GB" b="1" i="1" dirty="0">
                <a:latin typeface="Comic Sans MS" panose="030F0702030302020204" pitchFamily="66" charset="0"/>
              </a:rPr>
              <a:t>What are the challenges facing the historian?</a:t>
            </a:r>
          </a:p>
          <a:p>
            <a:r>
              <a:rPr lang="en-GB" b="1" i="1" dirty="0">
                <a:latin typeface="Comic Sans MS" panose="030F0702030302020204" pitchFamily="66" charset="0"/>
              </a:rPr>
              <a:t>How can the reliability of the sources be evaluated?</a:t>
            </a:r>
          </a:p>
        </p:txBody>
      </p:sp>
    </p:spTree>
    <p:custDataLst>
      <p:tags r:id="rId1"/>
    </p:custDataLst>
    <p:extLst>
      <p:ext uri="{BB962C8B-B14F-4D97-AF65-F5344CB8AC3E}">
        <p14:creationId xmlns:p14="http://schemas.microsoft.com/office/powerpoint/2010/main" val="22729040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548680"/>
            <a:ext cx="8229600" cy="936104"/>
          </a:xfrm>
        </p:spPr>
        <p:txBody>
          <a:bodyPr>
            <a:normAutofit fontScale="90000"/>
          </a:bodyPr>
          <a:lstStyle/>
          <a:p>
            <a:r>
              <a:rPr lang="en-GB" b="1" dirty="0">
                <a:latin typeface="Comic Sans MS" panose="030F0702030302020204" pitchFamily="66" charset="0"/>
              </a:rPr>
              <a:t>Assessment Criteria for Section 3</a:t>
            </a:r>
            <a:r>
              <a:rPr lang="en-GB" dirty="0"/>
              <a:t/>
            </a:r>
            <a:br>
              <a:rPr lang="en-GB" dirty="0"/>
            </a:br>
            <a:endParaRPr lang="en-GB" dirty="0"/>
          </a:p>
        </p:txBody>
      </p:sp>
      <p:sp>
        <p:nvSpPr>
          <p:cNvPr id="3" name="Content Placeholder 2"/>
          <p:cNvSpPr>
            <a:spLocks noGrp="1"/>
          </p:cNvSpPr>
          <p:nvPr>
            <p:ph idx="1"/>
          </p:nvPr>
        </p:nvSpPr>
        <p:spPr>
          <a:ln>
            <a:solidFill>
              <a:schemeClr val="tx1"/>
            </a:solidFill>
          </a:ln>
        </p:spPr>
        <p:txBody>
          <a:bodyPr>
            <a:normAutofit fontScale="55000" lnSpcReduction="20000"/>
          </a:bodyPr>
          <a:lstStyle/>
          <a:p>
            <a:r>
              <a:rPr lang="en-GB" b="1" dirty="0">
                <a:latin typeface="Comic Sans MS" panose="030F0702030302020204" pitchFamily="66" charset="0"/>
              </a:rPr>
              <a:t>0</a:t>
            </a:r>
            <a:r>
              <a:rPr lang="en-GB" dirty="0">
                <a:latin typeface="Comic Sans MS" panose="030F0702030302020204" pitchFamily="66" charset="0"/>
              </a:rPr>
              <a:t> The work does not reach a standard described by the descriptors below.</a:t>
            </a:r>
            <a:br>
              <a:rPr lang="en-GB" dirty="0">
                <a:latin typeface="Comic Sans MS" panose="030F0702030302020204" pitchFamily="66" charset="0"/>
              </a:rPr>
            </a:br>
            <a:r>
              <a:rPr lang="en-GB" b="1" dirty="0">
                <a:latin typeface="Comic Sans MS" panose="030F0702030302020204" pitchFamily="66" charset="0"/>
              </a:rPr>
              <a:t>1–2</a:t>
            </a:r>
            <a:r>
              <a:rPr lang="en-GB" dirty="0">
                <a:latin typeface="Comic Sans MS" panose="030F0702030302020204" pitchFamily="66" charset="0"/>
              </a:rPr>
              <a:t>The reflection contains some discussion of what the investigation highlighted to the student about the methods used by the historian.</a:t>
            </a:r>
          </a:p>
          <a:p>
            <a:r>
              <a:rPr lang="en-GB" dirty="0">
                <a:latin typeface="Comic Sans MS" panose="030F0702030302020204" pitchFamily="66" charset="0"/>
              </a:rPr>
              <a:t>The reflection demonstrates little awareness of the challenges facing the historian and/or the limitations of the methods used by the historian.</a:t>
            </a:r>
          </a:p>
          <a:p>
            <a:r>
              <a:rPr lang="en-GB" dirty="0">
                <a:latin typeface="Comic Sans MS" panose="030F0702030302020204" pitchFamily="66" charset="0"/>
              </a:rPr>
              <a:t>The connection between the reflection and the rest of the investigation is implied, but is not explicit.</a:t>
            </a:r>
          </a:p>
          <a:p>
            <a:r>
              <a:rPr lang="en-GB" b="1" dirty="0">
                <a:latin typeface="Comic Sans MS" panose="030F0702030302020204" pitchFamily="66" charset="0"/>
              </a:rPr>
              <a:t>3–4</a:t>
            </a:r>
            <a:r>
              <a:rPr lang="en-GB" dirty="0">
                <a:latin typeface="Comic Sans MS" panose="030F0702030302020204" pitchFamily="66" charset="0"/>
              </a:rPr>
              <a:t>The reflection is clearly focused on what the investigation highlighted to the student about the methods used by the historian</a:t>
            </a:r>
          </a:p>
          <a:p>
            <a:r>
              <a:rPr lang="en-GB" dirty="0">
                <a:latin typeface="Comic Sans MS" panose="030F0702030302020204" pitchFamily="66" charset="0"/>
              </a:rPr>
              <a:t>The reflection demonstrates clear awareness of challenges facing the historian and/or limitations of the methods used by the historian.</a:t>
            </a:r>
          </a:p>
          <a:p>
            <a:r>
              <a:rPr lang="en-GB" dirty="0">
                <a:latin typeface="Comic Sans MS" panose="030F0702030302020204" pitchFamily="66" charset="0"/>
              </a:rPr>
              <a:t>There is a clear and explicit connection between the reflection and the rest of the investigation.</a:t>
            </a:r>
          </a:p>
          <a:p>
            <a:endParaRPr lang="en-GB" dirty="0"/>
          </a:p>
        </p:txBody>
      </p:sp>
    </p:spTree>
    <p:extLst>
      <p:ext uri="{BB962C8B-B14F-4D97-AF65-F5344CB8AC3E}">
        <p14:creationId xmlns:p14="http://schemas.microsoft.com/office/powerpoint/2010/main" val="1627944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Referencing your sources</a:t>
            </a:r>
          </a:p>
        </p:txBody>
      </p:sp>
      <p:sp>
        <p:nvSpPr>
          <p:cNvPr id="3" name="Content Placeholder 2"/>
          <p:cNvSpPr>
            <a:spLocks noGrp="1"/>
          </p:cNvSpPr>
          <p:nvPr>
            <p:ph idx="1"/>
          </p:nvPr>
        </p:nvSpPr>
        <p:spPr>
          <a:solidFill>
            <a:schemeClr val="bg2">
              <a:lumMod val="90000"/>
            </a:schemeClr>
          </a:solidFill>
        </p:spPr>
        <p:txBody>
          <a:bodyPr/>
          <a:lstStyle/>
          <a:p>
            <a:r>
              <a:rPr lang="en-GB" b="1" i="1" u="sng" dirty="0"/>
              <a:t>plagiarism</a:t>
            </a:r>
            <a:r>
              <a:rPr lang="en-GB" i="1" dirty="0"/>
              <a:t>: The representation, intentionally or unwittingly, of the ideas, words or work of another person without proper, clear and explicit acknowledgment.</a:t>
            </a:r>
            <a:endParaRPr lang="en-GB" dirty="0"/>
          </a:p>
        </p:txBody>
      </p:sp>
    </p:spTree>
    <p:extLst>
      <p:ext uri="{BB962C8B-B14F-4D97-AF65-F5344CB8AC3E}">
        <p14:creationId xmlns:p14="http://schemas.microsoft.com/office/powerpoint/2010/main" val="20761934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20000"/>
          </a:bodyPr>
          <a:lstStyle/>
          <a:p>
            <a:r>
              <a:rPr lang="en-GB" sz="3100" dirty="0">
                <a:latin typeface="Comic Sans MS" panose="030F0702030302020204" pitchFamily="66" charset="0"/>
              </a:rPr>
              <a:t>Accurate and thorough referencing is paramount to a successful History IA. Referencing is a system that allows you to acknowledge the contributions of others in your writing. Whenever you use ANY words, ideas or information from ANY source in your work, you must reference those sources.</a:t>
            </a:r>
            <a:r>
              <a:rPr lang="en-GB" sz="3100" b="1" dirty="0">
                <a:latin typeface="Comic Sans MS" panose="030F0702030302020204" pitchFamily="66" charset="0"/>
              </a:rPr>
              <a:t> </a:t>
            </a:r>
            <a:r>
              <a:rPr lang="en-GB" sz="3100" b="1" dirty="0">
                <a:solidFill>
                  <a:srgbClr val="7030A0"/>
                </a:solidFill>
                <a:latin typeface="Comic Sans MS" panose="030F0702030302020204" pitchFamily="66" charset="0"/>
              </a:rPr>
              <a:t>This means that if you use the exact words of an author, if you paraphrase their words or if you summarise their ideas, you must provide a reference. Not referencing your sources means you may be charged with plagiarism and your work could be failed. </a:t>
            </a:r>
            <a:r>
              <a:rPr lang="en-GB" b="1" dirty="0"/>
              <a:t/>
            </a:r>
            <a:br>
              <a:rPr lang="en-GB" b="1" dirty="0"/>
            </a:br>
            <a:endParaRPr lang="en-GB" b="1" dirty="0"/>
          </a:p>
        </p:txBody>
      </p:sp>
    </p:spTree>
    <p:extLst>
      <p:ext uri="{BB962C8B-B14F-4D97-AF65-F5344CB8AC3E}">
        <p14:creationId xmlns:p14="http://schemas.microsoft.com/office/powerpoint/2010/main" val="9313852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20000"/>
          </a:bodyPr>
          <a:lstStyle/>
          <a:p>
            <a:r>
              <a:rPr lang="en-GB" dirty="0"/>
              <a:t/>
            </a:r>
            <a:br>
              <a:rPr lang="en-GB" dirty="0"/>
            </a:br>
            <a:r>
              <a:rPr lang="en-GB" b="0" i="0" dirty="0">
                <a:solidFill>
                  <a:srgbClr val="2A2A2A"/>
                </a:solidFill>
                <a:effectLst/>
                <a:latin typeface="Lato"/>
              </a:rPr>
              <a:t>The MLA and APA styles require you to use in-text citations, which are citations placed in parentheses within the body of your paper. For example</a:t>
            </a:r>
            <a:r>
              <a:rPr lang="en-GB" dirty="0"/>
              <a:t/>
            </a:r>
            <a:br>
              <a:rPr lang="en-GB" dirty="0"/>
            </a:br>
            <a:r>
              <a:rPr lang="en-GB" b="0" i="0" dirty="0">
                <a:solidFill>
                  <a:srgbClr val="2A2A2A"/>
                </a:solidFill>
                <a:effectLst/>
                <a:latin typeface="Lato"/>
              </a:rPr>
              <a:t>(Surname, 2013). Common in-text citation formats are MLA (Modern Language Association) style; which is primarily used for papers in the humanities; APA (American Psychological Association) style, which is primary used for papers in the social sciences. (</a:t>
            </a:r>
            <a:r>
              <a:rPr lang="en-GB" b="0" i="0" u="none" strike="noStrike" dirty="0">
                <a:solidFill>
                  <a:srgbClr val="1CADEB"/>
                </a:solidFill>
                <a:effectLst/>
                <a:latin typeface="Lato"/>
                <a:hlinkClick r:id="rId2"/>
              </a:rPr>
              <a:t>Source</a:t>
            </a:r>
            <a:r>
              <a:rPr lang="en-GB" b="0" i="0" dirty="0">
                <a:solidFill>
                  <a:srgbClr val="2A2A2A"/>
                </a:solidFill>
                <a:effectLst/>
                <a:latin typeface="Lato"/>
              </a:rPr>
              <a:t>)</a:t>
            </a:r>
            <a:r>
              <a:rPr lang="en-GB" dirty="0"/>
              <a:t/>
            </a:r>
            <a:br>
              <a:rPr lang="en-GB" dirty="0"/>
            </a:br>
            <a:r>
              <a:rPr lang="en-GB" b="0" i="0" dirty="0">
                <a:solidFill>
                  <a:srgbClr val="2A2A2A"/>
                </a:solidFill>
                <a:effectLst/>
                <a:latin typeface="Lato"/>
              </a:rPr>
              <a:t>These styles are similar to Harvard referencing.</a:t>
            </a:r>
            <a:r>
              <a:rPr lang="en-GB" dirty="0"/>
              <a:t/>
            </a:r>
            <a:br>
              <a:rPr lang="en-GB" dirty="0"/>
            </a:br>
            <a:endParaRPr lang="en-GB" dirty="0"/>
          </a:p>
        </p:txBody>
      </p:sp>
    </p:spTree>
    <p:extLst>
      <p:ext uri="{BB962C8B-B14F-4D97-AF65-F5344CB8AC3E}">
        <p14:creationId xmlns:p14="http://schemas.microsoft.com/office/powerpoint/2010/main" val="16703888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090" y="116632"/>
            <a:ext cx="8229600" cy="1143000"/>
          </a:xfrm>
        </p:spPr>
        <p:txBody>
          <a:bodyPr>
            <a:normAutofit fontScale="90000"/>
          </a:bodyPr>
          <a:lstStyle/>
          <a:p>
            <a:r>
              <a:rPr lang="en-GB" dirty="0">
                <a:latin typeface="Comic Sans MS" panose="030F0702030302020204" pitchFamily="66" charset="0"/>
              </a:rPr>
              <a:t>Conducting academic research</a:t>
            </a:r>
            <a:r>
              <a:rPr lang="en-GB" dirty="0"/>
              <a:t/>
            </a:r>
            <a:br>
              <a:rPr lang="en-GB" dirty="0"/>
            </a:br>
            <a:endParaRPr lang="en-GB" dirty="0"/>
          </a:p>
        </p:txBody>
      </p:sp>
      <p:sp>
        <p:nvSpPr>
          <p:cNvPr id="4" name="Rectangle 3"/>
          <p:cNvSpPr/>
          <p:nvPr/>
        </p:nvSpPr>
        <p:spPr>
          <a:xfrm>
            <a:off x="395536" y="764704"/>
            <a:ext cx="8208912" cy="6309420"/>
          </a:xfrm>
          <a:prstGeom prst="rect">
            <a:avLst/>
          </a:prstGeom>
        </p:spPr>
        <p:txBody>
          <a:bodyPr wrap="square">
            <a:spAutoFit/>
          </a:bodyPr>
          <a:lstStyle/>
          <a:p>
            <a:r>
              <a:rPr lang="en-GB" sz="1600" dirty="0">
                <a:latin typeface="Comic Sans MS" panose="030F0702030302020204" pitchFamily="66" charset="0"/>
              </a:rPr>
              <a:t>The Internal Assessment requires independent and academic research in to a topic that interests you. </a:t>
            </a:r>
            <a:r>
              <a:rPr lang="en-GB" sz="1600" b="1" dirty="0">
                <a:latin typeface="Comic Sans MS" panose="030F0702030302020204" pitchFamily="66" charset="0"/>
              </a:rPr>
              <a:t>Your first port of call should be your school library</a:t>
            </a:r>
            <a:r>
              <a:rPr lang="en-GB" sz="1600" dirty="0">
                <a:latin typeface="Comic Sans MS" panose="030F0702030302020204" pitchFamily="66" charset="0"/>
              </a:rPr>
              <a:t>, </a:t>
            </a:r>
            <a:r>
              <a:rPr lang="en-GB" sz="1600" b="1" dirty="0">
                <a:latin typeface="Comic Sans MS" panose="030F0702030302020204" pitchFamily="66" charset="0"/>
              </a:rPr>
              <a:t>your local library </a:t>
            </a:r>
            <a:r>
              <a:rPr lang="en-GB" sz="1600" dirty="0">
                <a:latin typeface="Comic Sans MS" panose="030F0702030302020204" pitchFamily="66" charset="0"/>
              </a:rPr>
              <a:t>or a </a:t>
            </a:r>
            <a:r>
              <a:rPr lang="en-GB" sz="1600" b="1" dirty="0">
                <a:latin typeface="Comic Sans MS" panose="030F0702030302020204" pitchFamily="66" charset="0"/>
              </a:rPr>
              <a:t>university library </a:t>
            </a:r>
            <a:r>
              <a:rPr lang="en-GB" sz="1600" dirty="0">
                <a:latin typeface="Comic Sans MS" panose="030F0702030302020204" pitchFamily="66" charset="0"/>
              </a:rPr>
              <a:t>because there is no substitute for a book written by an historian.</a:t>
            </a:r>
            <a:br>
              <a:rPr lang="en-GB" sz="1600" dirty="0">
                <a:latin typeface="Comic Sans MS" panose="030F0702030302020204" pitchFamily="66" charset="0"/>
              </a:rPr>
            </a:br>
            <a:r>
              <a:rPr lang="en-GB" sz="1600" b="1" u="sng" dirty="0">
                <a:latin typeface="Comic Sans MS" panose="030F0702030302020204" pitchFamily="66" charset="0"/>
              </a:rPr>
              <a:t>Be mindful when using online sources.</a:t>
            </a:r>
            <a:r>
              <a:rPr lang="en-GB" sz="1600" dirty="0">
                <a:latin typeface="Comic Sans MS" panose="030F0702030302020204" pitchFamily="66" charset="0"/>
              </a:rPr>
              <a:t/>
            </a:r>
            <a:br>
              <a:rPr lang="en-GB" sz="1600" dirty="0">
                <a:latin typeface="Comic Sans MS" panose="030F0702030302020204" pitchFamily="66" charset="0"/>
              </a:rPr>
            </a:br>
            <a:r>
              <a:rPr lang="en-GB" sz="1600" dirty="0">
                <a:latin typeface="Comic Sans MS" panose="030F0702030302020204" pitchFamily="66" charset="0"/>
              </a:rPr>
              <a:t>For your IA, you should only use reputable and authoritative sources. Some online sources fit that bill but always be judicious and critical in using websites. That doesn't mean that you can't cite online material, you just have to critically evaluate the websites that you do use. </a:t>
            </a:r>
            <a:br>
              <a:rPr lang="en-GB" sz="1600" dirty="0">
                <a:latin typeface="Comic Sans MS" panose="030F0702030302020204" pitchFamily="66" charset="0"/>
              </a:rPr>
            </a:br>
            <a:r>
              <a:rPr lang="en-GB" sz="1600" b="1" dirty="0">
                <a:solidFill>
                  <a:srgbClr val="7030A0"/>
                </a:solidFill>
                <a:latin typeface="Comic Sans MS" panose="030F0702030302020204" pitchFamily="66" charset="0"/>
              </a:rPr>
              <a:t>You can read Wikipedia articles but never ever </a:t>
            </a:r>
            <a:r>
              <a:rPr lang="en-GB" sz="1600" b="1" dirty="0" err="1">
                <a:solidFill>
                  <a:srgbClr val="7030A0"/>
                </a:solidFill>
                <a:latin typeface="Comic Sans MS" panose="030F0702030302020204" pitchFamily="66" charset="0"/>
              </a:rPr>
              <a:t>ever</a:t>
            </a:r>
            <a:r>
              <a:rPr lang="en-GB" sz="1600" b="1" dirty="0">
                <a:solidFill>
                  <a:srgbClr val="7030A0"/>
                </a:solidFill>
                <a:latin typeface="Comic Sans MS" panose="030F0702030302020204" pitchFamily="66" charset="0"/>
              </a:rPr>
              <a:t> </a:t>
            </a:r>
            <a:r>
              <a:rPr lang="en-GB" sz="1600" b="1" dirty="0" err="1">
                <a:solidFill>
                  <a:srgbClr val="7030A0"/>
                </a:solidFill>
                <a:latin typeface="Comic Sans MS" panose="030F0702030302020204" pitchFamily="66" charset="0"/>
              </a:rPr>
              <a:t>ever</a:t>
            </a:r>
            <a:r>
              <a:rPr lang="en-GB" sz="1600" b="1" dirty="0">
                <a:solidFill>
                  <a:srgbClr val="7030A0"/>
                </a:solidFill>
                <a:latin typeface="Comic Sans MS" panose="030F0702030302020204" pitchFamily="66" charset="0"/>
              </a:rPr>
              <a:t> </a:t>
            </a:r>
            <a:r>
              <a:rPr lang="en-GB" sz="1600" b="1" dirty="0" err="1">
                <a:solidFill>
                  <a:srgbClr val="7030A0"/>
                </a:solidFill>
                <a:latin typeface="Comic Sans MS" panose="030F0702030302020204" pitchFamily="66" charset="0"/>
              </a:rPr>
              <a:t>ever</a:t>
            </a:r>
            <a:r>
              <a:rPr lang="en-GB" sz="1600" b="1" dirty="0">
                <a:solidFill>
                  <a:srgbClr val="7030A0"/>
                </a:solidFill>
                <a:latin typeface="Comic Sans MS" panose="030F0702030302020204" pitchFamily="66" charset="0"/>
              </a:rPr>
              <a:t> cite Wikipedia in your IA.</a:t>
            </a:r>
            <a:r>
              <a:rPr lang="en-GB" sz="1600" dirty="0">
                <a:latin typeface="Comic Sans MS" panose="030F0702030302020204" pitchFamily="66" charset="0"/>
              </a:rPr>
              <a:t> If the information on Wikipedia is good, look at the original sources and references at the bottom of the article and locate those sources in the library and online. Check the info, ensure that the source is reliable, cross check the information and then cite the original info.</a:t>
            </a:r>
            <a:br>
              <a:rPr lang="en-GB" sz="1600" dirty="0">
                <a:latin typeface="Comic Sans MS" panose="030F0702030302020204" pitchFamily="66" charset="0"/>
              </a:rPr>
            </a:br>
            <a:r>
              <a:rPr lang="en-GB" sz="1600" dirty="0">
                <a:latin typeface="Comic Sans MS" panose="030F0702030302020204" pitchFamily="66" charset="0"/>
              </a:rPr>
              <a:t>Your key information should come from reputable books and peer reviewed academic articles.</a:t>
            </a:r>
            <a:br>
              <a:rPr lang="en-GB" sz="1600" dirty="0">
                <a:latin typeface="Comic Sans MS" panose="030F0702030302020204" pitchFamily="66" charset="0"/>
              </a:rPr>
            </a:br>
            <a:r>
              <a:rPr lang="en-GB" sz="1600" dirty="0">
                <a:latin typeface="Comic Sans MS" panose="030F0702030302020204" pitchFamily="66" charset="0"/>
              </a:rPr>
              <a:t>What you need to </a:t>
            </a:r>
            <a:r>
              <a:rPr lang="en-GB" sz="1600" dirty="0" err="1">
                <a:latin typeface="Comic Sans MS" panose="030F0702030302020204" pitchFamily="66" charset="0"/>
              </a:rPr>
              <a:t>find:Look</a:t>
            </a:r>
            <a:r>
              <a:rPr lang="en-GB" sz="1600" dirty="0">
                <a:latin typeface="Comic Sans MS" panose="030F0702030302020204" pitchFamily="66" charset="0"/>
              </a:rPr>
              <a:t> for a broad range of relevant, authoritative sources which help you answer your research question. Aim for a minimum of 6 - 8 high quality sources.</a:t>
            </a:r>
          </a:p>
          <a:p>
            <a:r>
              <a:rPr lang="en-GB" sz="1600" dirty="0">
                <a:latin typeface="Comic Sans MS" panose="030F0702030302020204" pitchFamily="66" charset="0"/>
              </a:rPr>
              <a:t>You will evaluate two significant sources in </a:t>
            </a:r>
            <a:r>
              <a:rPr lang="en-GB" sz="1600" dirty="0">
                <a:latin typeface="Comic Sans MS" panose="030F0702030302020204" pitchFamily="66" charset="0"/>
                <a:hlinkClick r:id="rId3"/>
              </a:rPr>
              <a:t>Section 1</a:t>
            </a:r>
            <a:r>
              <a:rPr lang="en-GB" sz="1600" dirty="0">
                <a:latin typeface="Comic Sans MS" panose="030F0702030302020204" pitchFamily="66" charset="0"/>
              </a:rPr>
              <a:t>. These two have to be central to your argument and you should be able to explain why that is so. It is preferable to have two contrasting sources: Preferably two opposing view points and or/one primary / one secondary</a:t>
            </a:r>
            <a:r>
              <a:rPr lang="en-GB" sz="1600" dirty="0"/>
              <a:t>.</a:t>
            </a:r>
          </a:p>
          <a:p>
            <a:r>
              <a:rPr lang="en-GB" dirty="0"/>
              <a:t/>
            </a:r>
            <a:br>
              <a:rPr lang="en-GB" dirty="0"/>
            </a:br>
            <a:endParaRPr lang="en-GB" dirty="0"/>
          </a:p>
        </p:txBody>
      </p:sp>
    </p:spTree>
    <p:custDataLst>
      <p:tags r:id="rId1"/>
    </p:custDataLst>
    <p:extLst>
      <p:ext uri="{BB962C8B-B14F-4D97-AF65-F5344CB8AC3E}">
        <p14:creationId xmlns:p14="http://schemas.microsoft.com/office/powerpoint/2010/main" val="2389906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What does this look like ?</a:t>
            </a:r>
          </a:p>
        </p:txBody>
      </p:sp>
      <p:sp>
        <p:nvSpPr>
          <p:cNvPr id="3" name="Content Placeholder 2"/>
          <p:cNvSpPr>
            <a:spLocks noGrp="1"/>
          </p:cNvSpPr>
          <p:nvPr>
            <p:ph idx="1"/>
          </p:nvPr>
        </p:nvSpPr>
        <p:spPr>
          <a:xfrm>
            <a:off x="467544" y="1412776"/>
            <a:ext cx="8229600" cy="5040560"/>
          </a:xfrm>
        </p:spPr>
        <p:txBody>
          <a:bodyPr>
            <a:normAutofit fontScale="25000" lnSpcReduction="20000"/>
          </a:bodyPr>
          <a:lstStyle/>
          <a:p>
            <a:r>
              <a:rPr lang="en-GB" sz="5600" dirty="0">
                <a:latin typeface="Comic Sans MS" panose="030F0702030302020204" pitchFamily="66" charset="0"/>
              </a:rPr>
              <a:t>Sample A:</a:t>
            </a:r>
            <a:br>
              <a:rPr lang="en-GB" sz="5600" dirty="0">
                <a:latin typeface="Comic Sans MS" panose="030F0702030302020204" pitchFamily="66" charset="0"/>
              </a:rPr>
            </a:br>
            <a:r>
              <a:rPr lang="en-GB" sz="5600" b="1" dirty="0">
                <a:latin typeface="Comic Sans MS" panose="030F0702030302020204" pitchFamily="66" charset="0"/>
              </a:rPr>
              <a:t>To what extent did World War II lead to women in  United States becoming permanent participants of the </a:t>
            </a:r>
            <a:r>
              <a:rPr lang="en-GB" sz="5600" b="1" dirty="0" err="1">
                <a:latin typeface="Comic Sans MS" panose="030F0702030302020204" pitchFamily="66" charset="0"/>
              </a:rPr>
              <a:t>labor</a:t>
            </a:r>
            <a:r>
              <a:rPr lang="en-GB" sz="5600" b="1" dirty="0">
                <a:latin typeface="Comic Sans MS" panose="030F0702030302020204" pitchFamily="66" charset="0"/>
              </a:rPr>
              <a:t> force?</a:t>
            </a:r>
            <a:r>
              <a:rPr lang="en-GB" sz="5600" dirty="0">
                <a:latin typeface="Comic Sans MS" panose="030F0702030302020204" pitchFamily="66" charset="0"/>
              </a:rPr>
              <a:t/>
            </a:r>
            <a:br>
              <a:rPr lang="en-GB" sz="5600" dirty="0">
                <a:latin typeface="Comic Sans MS" panose="030F0702030302020204" pitchFamily="66" charset="0"/>
              </a:rPr>
            </a:br>
            <a:r>
              <a:rPr lang="en-GB" dirty="0"/>
              <a:t> </a:t>
            </a:r>
            <a:br>
              <a:rPr lang="en-GB" dirty="0"/>
            </a:br>
            <a:r>
              <a:rPr lang="en-GB" sz="4000" dirty="0">
                <a:latin typeface="Comic Sans MS" panose="030F0702030302020204" pitchFamily="66" charset="0"/>
              </a:rPr>
              <a:t>Section 1: Identification and Evaluation of sources</a:t>
            </a:r>
            <a:br>
              <a:rPr lang="en-GB" sz="4000" dirty="0">
                <a:latin typeface="Comic Sans MS" panose="030F0702030302020204" pitchFamily="66" charset="0"/>
              </a:rPr>
            </a:br>
            <a:r>
              <a:rPr lang="en-GB" sz="4000" dirty="0">
                <a:latin typeface="Comic Sans MS" panose="030F0702030302020204" pitchFamily="66" charset="0"/>
              </a:rPr>
              <a:t/>
            </a:r>
            <a:br>
              <a:rPr lang="en-GB" sz="4000" dirty="0">
                <a:latin typeface="Comic Sans MS" panose="030F0702030302020204" pitchFamily="66" charset="0"/>
              </a:rPr>
            </a:br>
            <a:r>
              <a:rPr lang="en-GB" sz="4000" dirty="0">
                <a:latin typeface="Comic Sans MS" panose="030F0702030302020204" pitchFamily="66" charset="0"/>
              </a:rPr>
              <a:t>This investigation will explore the question: To what extent did World War II lead to women in the United States becoming permanent participants of the labour force? The years 1940 to 1950 will be the focus of this investigation, to allow for an analysis of women’s employment during the war, as well as its evolution in the post-war period.</a:t>
            </a:r>
            <a:br>
              <a:rPr lang="en-GB" sz="4000" dirty="0">
                <a:latin typeface="Comic Sans MS" panose="030F0702030302020204" pitchFamily="66" charset="0"/>
              </a:rPr>
            </a:br>
            <a:r>
              <a:rPr lang="en-GB" sz="4000" dirty="0">
                <a:latin typeface="Comic Sans MS" panose="030F0702030302020204" pitchFamily="66" charset="0"/>
              </a:rPr>
              <a:t/>
            </a:r>
            <a:br>
              <a:rPr lang="en-GB" sz="4000" dirty="0">
                <a:latin typeface="Comic Sans MS" panose="030F0702030302020204" pitchFamily="66" charset="0"/>
              </a:rPr>
            </a:br>
            <a:r>
              <a:rPr lang="en-GB" sz="4000" dirty="0">
                <a:latin typeface="Comic Sans MS" panose="030F0702030302020204" pitchFamily="66" charset="0"/>
              </a:rPr>
              <a:t>The first source which will be evaluated in depth is Julia Kirk </a:t>
            </a:r>
            <a:r>
              <a:rPr lang="en-GB" sz="4000" dirty="0" err="1">
                <a:latin typeface="Comic Sans MS" panose="030F0702030302020204" pitchFamily="66" charset="0"/>
              </a:rPr>
              <a:t>Blackwelder’s</a:t>
            </a:r>
            <a:r>
              <a:rPr lang="en-GB" sz="4000" dirty="0">
                <a:latin typeface="Comic Sans MS" panose="030F0702030302020204" pitchFamily="66" charset="0"/>
              </a:rPr>
              <a:t> book “The Feminization of Work in the United States, 1900-1995”, written in 1997. The </a:t>
            </a:r>
            <a:r>
              <a:rPr lang="en-GB" sz="4000" b="1" dirty="0">
                <a:latin typeface="Comic Sans MS" panose="030F0702030302020204" pitchFamily="66" charset="0"/>
              </a:rPr>
              <a:t>origin</a:t>
            </a:r>
            <a:r>
              <a:rPr lang="en-GB" sz="4000" dirty="0">
                <a:latin typeface="Comic Sans MS" panose="030F0702030302020204" pitchFamily="66" charset="0"/>
              </a:rPr>
              <a:t> of this source is </a:t>
            </a:r>
            <a:r>
              <a:rPr lang="en-GB" sz="4000" b="1" dirty="0">
                <a:latin typeface="Comic Sans MS" panose="030F0702030302020204" pitchFamily="66" charset="0"/>
              </a:rPr>
              <a:t>valuable </a:t>
            </a:r>
            <a:r>
              <a:rPr lang="en-GB" sz="4000" dirty="0">
                <a:latin typeface="Comic Sans MS" panose="030F0702030302020204" pitchFamily="66" charset="0"/>
              </a:rPr>
              <a:t>because </a:t>
            </a:r>
            <a:r>
              <a:rPr lang="en-GB" sz="4000" dirty="0" err="1">
                <a:latin typeface="Comic Sans MS" panose="030F0702030302020204" pitchFamily="66" charset="0"/>
              </a:rPr>
              <a:t>Blackwelder</a:t>
            </a:r>
            <a:r>
              <a:rPr lang="en-GB" sz="4000" dirty="0">
                <a:latin typeface="Comic Sans MS" panose="030F0702030302020204" pitchFamily="66" charset="0"/>
              </a:rPr>
              <a:t> is a professor of history at Texas University, specializing in Modern US and American women’s history, and has written extensively on women’s employment in scholarly journals and books, indicating that she is knowledgeable on this topic. Furthermore, the date of the publication of this source, 1997, strengthens its </a:t>
            </a:r>
            <a:r>
              <a:rPr lang="en-GB" sz="4000" b="1" dirty="0">
                <a:latin typeface="Comic Sans MS" panose="030F0702030302020204" pitchFamily="66" charset="0"/>
              </a:rPr>
              <a:t>value</a:t>
            </a:r>
            <a:r>
              <a:rPr lang="en-GB" sz="4000" dirty="0">
                <a:latin typeface="Comic Sans MS" panose="030F0702030302020204" pitchFamily="66" charset="0"/>
              </a:rPr>
              <a:t>, as it indicates that </a:t>
            </a:r>
            <a:r>
              <a:rPr lang="en-GB" sz="4000" dirty="0" err="1">
                <a:latin typeface="Comic Sans MS" panose="030F0702030302020204" pitchFamily="66" charset="0"/>
              </a:rPr>
              <a:t>Blackwelder</a:t>
            </a:r>
            <a:r>
              <a:rPr lang="en-GB" sz="4000" dirty="0">
                <a:latin typeface="Comic Sans MS" panose="030F0702030302020204" pitchFamily="66" charset="0"/>
              </a:rPr>
              <a:t>, benefitting from hindsight, has been able to </a:t>
            </a:r>
            <a:r>
              <a:rPr lang="en-GB" sz="4000" dirty="0" err="1">
                <a:latin typeface="Comic Sans MS" panose="030F0702030302020204" pitchFamily="66" charset="0"/>
              </a:rPr>
              <a:t>analyze</a:t>
            </a:r>
            <a:r>
              <a:rPr lang="en-GB" sz="4000" dirty="0">
                <a:latin typeface="Comic Sans MS" panose="030F0702030302020204" pitchFamily="66" charset="0"/>
              </a:rPr>
              <a:t> a comprehensive range of sources, including government documents, interviews and statistics. However, the </a:t>
            </a:r>
            <a:r>
              <a:rPr lang="en-GB" sz="4000" b="1" dirty="0">
                <a:latin typeface="Comic Sans MS" panose="030F0702030302020204" pitchFamily="66" charset="0"/>
              </a:rPr>
              <a:t>origin</a:t>
            </a:r>
            <a:r>
              <a:rPr lang="en-GB" sz="4000" dirty="0">
                <a:latin typeface="Comic Sans MS" panose="030F0702030302020204" pitchFamily="66" charset="0"/>
              </a:rPr>
              <a:t> of the source is limited in that </a:t>
            </a:r>
            <a:r>
              <a:rPr lang="en-GB" sz="4000" dirty="0" err="1">
                <a:latin typeface="Comic Sans MS" panose="030F0702030302020204" pitchFamily="66" charset="0"/>
              </a:rPr>
              <a:t>Blackwelder</a:t>
            </a:r>
            <a:r>
              <a:rPr lang="en-GB" sz="4000" dirty="0">
                <a:latin typeface="Comic Sans MS" panose="030F0702030302020204" pitchFamily="66" charset="0"/>
              </a:rPr>
              <a:t> is not a professional expert in economics, with which this topic is closely related and, consequently, might have misinterpreted some of the economic data presented.</a:t>
            </a:r>
            <a:br>
              <a:rPr lang="en-GB" sz="4000" dirty="0">
                <a:latin typeface="Comic Sans MS" panose="030F0702030302020204" pitchFamily="66" charset="0"/>
              </a:rPr>
            </a:br>
            <a:r>
              <a:rPr lang="en-GB" sz="4000" dirty="0">
                <a:latin typeface="Comic Sans MS" panose="030F0702030302020204" pitchFamily="66" charset="0"/>
              </a:rPr>
              <a:t>The </a:t>
            </a:r>
            <a:r>
              <a:rPr lang="en-GB" sz="4000" b="1" dirty="0">
                <a:latin typeface="Comic Sans MS" panose="030F0702030302020204" pitchFamily="66" charset="0"/>
              </a:rPr>
              <a:t>purpose</a:t>
            </a:r>
            <a:r>
              <a:rPr lang="en-GB" sz="4000" dirty="0">
                <a:latin typeface="Comic Sans MS" panose="030F0702030302020204" pitchFamily="66" charset="0"/>
              </a:rPr>
              <a:t> of </a:t>
            </a:r>
            <a:r>
              <a:rPr lang="en-GB" sz="4000" dirty="0" err="1">
                <a:latin typeface="Comic Sans MS" panose="030F0702030302020204" pitchFamily="66" charset="0"/>
              </a:rPr>
              <a:t>Blackwelder’s</a:t>
            </a:r>
            <a:r>
              <a:rPr lang="en-GB" sz="4000" dirty="0">
                <a:latin typeface="Comic Sans MS" panose="030F0702030302020204" pitchFamily="66" charset="0"/>
              </a:rPr>
              <a:t> book is to </a:t>
            </a:r>
            <a:r>
              <a:rPr lang="en-GB" sz="4000" dirty="0" err="1">
                <a:latin typeface="Comic Sans MS" panose="030F0702030302020204" pitchFamily="66" charset="0"/>
              </a:rPr>
              <a:t>analyze</a:t>
            </a:r>
            <a:r>
              <a:rPr lang="en-GB" sz="4000" dirty="0">
                <a:latin typeface="Comic Sans MS" panose="030F0702030302020204" pitchFamily="66" charset="0"/>
              </a:rPr>
              <a:t> the trends of American women’s employment in the 1900-1955 period, and “to let evidence speak for itself” (</a:t>
            </a:r>
            <a:r>
              <a:rPr lang="en-GB" sz="4000" dirty="0" err="1">
                <a:latin typeface="Comic Sans MS" panose="030F0702030302020204" pitchFamily="66" charset="0"/>
              </a:rPr>
              <a:t>Blackwelder</a:t>
            </a:r>
            <a:r>
              <a:rPr lang="en-GB" sz="4000" dirty="0">
                <a:latin typeface="Comic Sans MS" panose="030F0702030302020204" pitchFamily="66" charset="0"/>
              </a:rPr>
              <a:t> xiii). This is </a:t>
            </a:r>
            <a:r>
              <a:rPr lang="en-GB" sz="4000" b="1" dirty="0">
                <a:latin typeface="Comic Sans MS" panose="030F0702030302020204" pitchFamily="66" charset="0"/>
              </a:rPr>
              <a:t>valuable</a:t>
            </a:r>
            <a:r>
              <a:rPr lang="en-GB" sz="4000" dirty="0">
                <a:latin typeface="Comic Sans MS" panose="030F0702030302020204" pitchFamily="66" charset="0"/>
              </a:rPr>
              <a:t>, for it indicates that an extended period of time has been examined, permitting for connections to be made between the trends discovered. However, the fact that the author has covered nearly a century of  economic  developments  </a:t>
            </a:r>
            <a:r>
              <a:rPr lang="en-GB" sz="4000" b="1" dirty="0">
                <a:latin typeface="Comic Sans MS" panose="030F0702030302020204" pitchFamily="66" charset="0"/>
              </a:rPr>
              <a:t>limits  its  value</a:t>
            </a:r>
            <a:r>
              <a:rPr lang="en-GB" sz="4000" dirty="0">
                <a:latin typeface="Comic Sans MS" panose="030F0702030302020204" pitchFamily="66" charset="0"/>
              </a:rPr>
              <a:t>  to  a  historian  studying  economic developments within a short time period.</a:t>
            </a:r>
            <a:br>
              <a:rPr lang="en-GB" sz="4000" dirty="0">
                <a:latin typeface="Comic Sans MS" panose="030F0702030302020204" pitchFamily="66" charset="0"/>
              </a:rPr>
            </a:br>
            <a:r>
              <a:rPr lang="en-GB" sz="4000" dirty="0">
                <a:latin typeface="Comic Sans MS" panose="030F0702030302020204" pitchFamily="66" charset="0"/>
              </a:rPr>
              <a:t/>
            </a:r>
            <a:br>
              <a:rPr lang="en-GB" sz="4000" dirty="0">
                <a:latin typeface="Comic Sans MS" panose="030F0702030302020204" pitchFamily="66" charset="0"/>
              </a:rPr>
            </a:br>
            <a:r>
              <a:rPr lang="en-GB" sz="4000" dirty="0">
                <a:latin typeface="Comic Sans MS" panose="030F0702030302020204" pitchFamily="66" charset="0"/>
              </a:rPr>
              <a:t>The second source evaluated in depth is Mary Anderson’s 1944 address American Economic Association “The </a:t>
            </a:r>
            <a:r>
              <a:rPr lang="en-GB" sz="4000" dirty="0" err="1">
                <a:latin typeface="Comic Sans MS" panose="030F0702030302020204" pitchFamily="66" charset="0"/>
              </a:rPr>
              <a:t>Postwar</a:t>
            </a:r>
            <a:r>
              <a:rPr lang="en-GB" sz="4000" dirty="0">
                <a:latin typeface="Comic Sans MS" panose="030F0702030302020204" pitchFamily="66" charset="0"/>
              </a:rPr>
              <a:t> role of American women”, which was delivered in March, 1944. The </a:t>
            </a:r>
            <a:r>
              <a:rPr lang="en-GB" sz="4000" b="1" dirty="0">
                <a:latin typeface="Comic Sans MS" panose="030F0702030302020204" pitchFamily="66" charset="0"/>
              </a:rPr>
              <a:t>origin</a:t>
            </a:r>
            <a:r>
              <a:rPr lang="en-GB" sz="4000" dirty="0">
                <a:latin typeface="Comic Sans MS" panose="030F0702030302020204" pitchFamily="66" charset="0"/>
              </a:rPr>
              <a:t> of this source is </a:t>
            </a:r>
            <a:r>
              <a:rPr lang="en-GB" sz="4000" b="1" dirty="0">
                <a:latin typeface="Comic Sans MS" panose="030F0702030302020204" pitchFamily="66" charset="0"/>
              </a:rPr>
              <a:t>valuable</a:t>
            </a:r>
            <a:r>
              <a:rPr lang="en-GB" sz="4000" dirty="0">
                <a:latin typeface="Comic Sans MS" panose="030F0702030302020204" pitchFamily="66" charset="0"/>
              </a:rPr>
              <a:t> because the address was delivered by the head of the Women’s Bureau of the Department of </a:t>
            </a:r>
            <a:r>
              <a:rPr lang="en-GB" sz="4000" dirty="0" err="1">
                <a:latin typeface="Comic Sans MS" panose="030F0702030302020204" pitchFamily="66" charset="0"/>
              </a:rPr>
              <a:t>Labor</a:t>
            </a:r>
            <a:r>
              <a:rPr lang="en-GB" sz="4000" dirty="0">
                <a:latin typeface="Comic Sans MS" panose="030F0702030302020204" pitchFamily="66" charset="0"/>
              </a:rPr>
              <a:t>, and therefore provides an insight into the views of a well-known figure regarding women’s employment and post-war plans. Additionally, the date of delivery of the address, 1944, indicates that the source allows for a </a:t>
            </a:r>
            <a:r>
              <a:rPr lang="en-GB" sz="4000" b="1" dirty="0">
                <a:latin typeface="Comic Sans MS" panose="030F0702030302020204" pitchFamily="66" charset="0"/>
              </a:rPr>
              <a:t>valuable </a:t>
            </a:r>
            <a:r>
              <a:rPr lang="en-GB" sz="4000" dirty="0">
                <a:latin typeface="Comic Sans MS" panose="030F0702030302020204" pitchFamily="66" charset="0"/>
              </a:rPr>
              <a:t>understanding of contemporary views on women’s employment. However, this date is also a </a:t>
            </a:r>
            <a:r>
              <a:rPr lang="en-GB" sz="4000" b="1" dirty="0">
                <a:latin typeface="Comic Sans MS" panose="030F0702030302020204" pitchFamily="66" charset="0"/>
              </a:rPr>
              <a:t>limitation</a:t>
            </a:r>
            <a:r>
              <a:rPr lang="en-GB" sz="4000" dirty="0">
                <a:latin typeface="Comic Sans MS" panose="030F0702030302020204" pitchFamily="66" charset="0"/>
              </a:rPr>
              <a:t>, for it suggests that the source, having been written before the completion of the war, is likely to fail to </a:t>
            </a:r>
            <a:r>
              <a:rPr lang="en-GB" sz="4000" dirty="0" err="1">
                <a:latin typeface="Comic Sans MS" panose="030F0702030302020204" pitchFamily="66" charset="0"/>
              </a:rPr>
              <a:t>analyze</a:t>
            </a:r>
            <a:r>
              <a:rPr lang="en-GB" sz="4000" dirty="0">
                <a:latin typeface="Comic Sans MS" panose="030F0702030302020204" pitchFamily="66" charset="0"/>
              </a:rPr>
              <a:t> extensive research on women’s employment. In terms of </a:t>
            </a:r>
            <a:r>
              <a:rPr lang="en-GB" sz="4000" b="1" dirty="0">
                <a:latin typeface="Comic Sans MS" panose="030F0702030302020204" pitchFamily="66" charset="0"/>
              </a:rPr>
              <a:t>origin</a:t>
            </a:r>
            <a:r>
              <a:rPr lang="en-GB" sz="4000" dirty="0">
                <a:latin typeface="Comic Sans MS" panose="030F0702030302020204" pitchFamily="66" charset="0"/>
              </a:rPr>
              <a:t>, the source is also </a:t>
            </a:r>
            <a:r>
              <a:rPr lang="en-GB" sz="4000" b="1" dirty="0">
                <a:latin typeface="Comic Sans MS" panose="030F0702030302020204" pitchFamily="66" charset="0"/>
              </a:rPr>
              <a:t>limited </a:t>
            </a:r>
            <a:r>
              <a:rPr lang="en-GB" sz="4000" dirty="0">
                <a:latin typeface="Comic Sans MS" panose="030F0702030302020204" pitchFamily="66" charset="0"/>
              </a:rPr>
              <a:t>in that Anderson was herself a former factory worker and was “ particularly well attuned to the thinking of female employees” (Weatherford 256), indicating that she might have tended to shape the address according to her views, and, consequently, may have provided a slightly subjective insight into government plans.</a:t>
            </a:r>
            <a:br>
              <a:rPr lang="en-GB" sz="4000" dirty="0">
                <a:latin typeface="Comic Sans MS" panose="030F0702030302020204" pitchFamily="66" charset="0"/>
              </a:rPr>
            </a:br>
            <a:r>
              <a:rPr lang="en-GB" sz="4000" dirty="0">
                <a:latin typeface="Comic Sans MS" panose="030F0702030302020204" pitchFamily="66" charset="0"/>
              </a:rPr>
              <a:t>The </a:t>
            </a:r>
            <a:r>
              <a:rPr lang="en-GB" sz="4000" b="1" dirty="0">
                <a:latin typeface="Comic Sans MS" panose="030F0702030302020204" pitchFamily="66" charset="0"/>
              </a:rPr>
              <a:t>purpose</a:t>
            </a:r>
            <a:r>
              <a:rPr lang="en-GB" sz="4000" dirty="0">
                <a:latin typeface="Comic Sans MS" panose="030F0702030302020204" pitchFamily="66" charset="0"/>
              </a:rPr>
              <a:t> of this source is to underscore the importance of the adoption of measures to secure the position of women in the American post-war workforce. The address therefore provides a valuable insight into government plans at the time. The source is, however, </a:t>
            </a:r>
            <a:r>
              <a:rPr lang="en-GB" sz="4000" b="1" dirty="0" err="1">
                <a:latin typeface="Comic Sans MS" panose="030F0702030302020204" pitchFamily="66" charset="0"/>
              </a:rPr>
              <a:t>limited</a:t>
            </a:r>
            <a:r>
              <a:rPr lang="en-GB" sz="4000" dirty="0" err="1">
                <a:latin typeface="Comic Sans MS" panose="030F0702030302020204" pitchFamily="66" charset="0"/>
              </a:rPr>
              <a:t>in</a:t>
            </a:r>
            <a:r>
              <a:rPr lang="en-GB" sz="4000" dirty="0">
                <a:latin typeface="Comic Sans MS" panose="030F0702030302020204" pitchFamily="66" charset="0"/>
              </a:rPr>
              <a:t> its </a:t>
            </a:r>
            <a:r>
              <a:rPr lang="en-GB" sz="4000" b="1" dirty="0">
                <a:latin typeface="Comic Sans MS" panose="030F0702030302020204" pitchFamily="66" charset="0"/>
              </a:rPr>
              <a:t>purpose</a:t>
            </a:r>
            <a:r>
              <a:rPr lang="en-GB" sz="4000" dirty="0">
                <a:latin typeface="Comic Sans MS" panose="030F0702030302020204" pitchFamily="66" charset="0"/>
              </a:rPr>
              <a:t> in that the address, having been written to convince others of Anderson’s point of view, perhaps omits some ‘inconvenient truths’ about the government’s views, merely describing encouraging plans for female </a:t>
            </a:r>
            <a:r>
              <a:rPr lang="en-GB" sz="4000" dirty="0" err="1">
                <a:latin typeface="Comic Sans MS" panose="030F0702030302020204" pitchFamily="66" charset="0"/>
              </a:rPr>
              <a:t>worke</a:t>
            </a:r>
            <a:endParaRPr lang="en-GB" sz="4000"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2752320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692696"/>
            <a:ext cx="8229600" cy="4525963"/>
          </a:xfrm>
          <a:solidFill>
            <a:schemeClr val="accent3">
              <a:lumMod val="20000"/>
              <a:lumOff val="80000"/>
            </a:schemeClr>
          </a:solidFill>
          <a:ln>
            <a:solidFill>
              <a:schemeClr val="tx1"/>
            </a:solidFill>
          </a:ln>
        </p:spPr>
        <p:txBody>
          <a:bodyPr/>
          <a:lstStyle/>
          <a:p>
            <a:r>
              <a:rPr lang="en-GB" dirty="0">
                <a:latin typeface="Comic Sans MS" panose="030F0702030302020204" pitchFamily="66" charset="0"/>
              </a:rPr>
              <a:t>You must complete a historical investigation of </a:t>
            </a:r>
            <a:r>
              <a:rPr lang="en-GB" b="1" dirty="0">
                <a:latin typeface="Comic Sans MS" panose="030F0702030302020204" pitchFamily="66" charset="0"/>
              </a:rPr>
              <a:t>your choice.</a:t>
            </a:r>
          </a:p>
          <a:p>
            <a:r>
              <a:rPr lang="en-GB" dirty="0">
                <a:latin typeface="Comic Sans MS" panose="030F0702030302020204" pitchFamily="66" charset="0"/>
              </a:rPr>
              <a:t>The Internal assessment is worth 25% of your final grade. </a:t>
            </a:r>
          </a:p>
          <a:p>
            <a:r>
              <a:rPr lang="en-GB" dirty="0">
                <a:latin typeface="Comic Sans MS" panose="030F0702030302020204" pitchFamily="66" charset="0"/>
              </a:rPr>
              <a:t>It is made up of 3 sections</a:t>
            </a:r>
          </a:p>
          <a:p>
            <a:r>
              <a:rPr lang="en-GB" dirty="0">
                <a:latin typeface="Comic Sans MS" panose="030F0702030302020204" pitchFamily="66" charset="0"/>
              </a:rPr>
              <a:t>You must not exceed 2,200 words </a:t>
            </a:r>
          </a:p>
          <a:p>
            <a:r>
              <a:rPr lang="en-GB" dirty="0">
                <a:latin typeface="Comic Sans MS" panose="030F0702030302020204" pitchFamily="66" charset="0"/>
              </a:rPr>
              <a:t>You must include a bibliography referenced correctly.</a:t>
            </a:r>
          </a:p>
        </p:txBody>
      </p:sp>
      <p:sp>
        <p:nvSpPr>
          <p:cNvPr id="4" name="TextBox 3"/>
          <p:cNvSpPr txBox="1"/>
          <p:nvPr/>
        </p:nvSpPr>
        <p:spPr>
          <a:xfrm>
            <a:off x="107504" y="5930114"/>
            <a:ext cx="2592288" cy="646331"/>
          </a:xfrm>
          <a:prstGeom prst="rect">
            <a:avLst/>
          </a:prstGeom>
          <a:solidFill>
            <a:schemeClr val="accent6">
              <a:lumMod val="60000"/>
              <a:lumOff val="40000"/>
            </a:schemeClr>
          </a:solidFill>
          <a:ln>
            <a:solidFill>
              <a:schemeClr val="tx1"/>
            </a:solidFill>
          </a:ln>
        </p:spPr>
        <p:txBody>
          <a:bodyPr wrap="square" rtlCol="0">
            <a:spAutoFit/>
          </a:bodyPr>
          <a:lstStyle/>
          <a:p>
            <a:r>
              <a:rPr lang="en-GB" dirty="0">
                <a:latin typeface="Comic Sans MS" panose="030F0702030302020204" pitchFamily="66" charset="0"/>
              </a:rPr>
              <a:t>1. Identification and evaluation of sources </a:t>
            </a:r>
          </a:p>
        </p:txBody>
      </p:sp>
      <p:sp>
        <p:nvSpPr>
          <p:cNvPr id="5" name="TextBox 4"/>
          <p:cNvSpPr txBox="1"/>
          <p:nvPr/>
        </p:nvSpPr>
        <p:spPr>
          <a:xfrm>
            <a:off x="3129898" y="6058584"/>
            <a:ext cx="2592288" cy="369332"/>
          </a:xfrm>
          <a:prstGeom prst="rect">
            <a:avLst/>
          </a:prstGeom>
          <a:solidFill>
            <a:schemeClr val="accent1">
              <a:lumMod val="60000"/>
              <a:lumOff val="40000"/>
            </a:schemeClr>
          </a:solidFill>
          <a:ln>
            <a:solidFill>
              <a:schemeClr val="tx1"/>
            </a:solidFill>
          </a:ln>
        </p:spPr>
        <p:txBody>
          <a:bodyPr wrap="square" rtlCol="0">
            <a:spAutoFit/>
          </a:bodyPr>
          <a:lstStyle/>
          <a:p>
            <a:r>
              <a:rPr lang="en-GB" dirty="0">
                <a:latin typeface="Comic Sans MS" panose="030F0702030302020204" pitchFamily="66" charset="0"/>
              </a:rPr>
              <a:t>2. Investigation </a:t>
            </a:r>
          </a:p>
        </p:txBody>
      </p:sp>
      <p:sp>
        <p:nvSpPr>
          <p:cNvPr id="6" name="TextBox 5"/>
          <p:cNvSpPr txBox="1"/>
          <p:nvPr/>
        </p:nvSpPr>
        <p:spPr>
          <a:xfrm>
            <a:off x="6261372" y="6042472"/>
            <a:ext cx="2592288" cy="369332"/>
          </a:xfrm>
          <a:prstGeom prst="rect">
            <a:avLst/>
          </a:prstGeom>
          <a:solidFill>
            <a:schemeClr val="accent6">
              <a:lumMod val="75000"/>
            </a:schemeClr>
          </a:solidFill>
          <a:ln>
            <a:solidFill>
              <a:schemeClr val="tx1"/>
            </a:solidFill>
          </a:ln>
        </p:spPr>
        <p:txBody>
          <a:bodyPr wrap="square" rtlCol="0">
            <a:spAutoFit/>
          </a:bodyPr>
          <a:lstStyle/>
          <a:p>
            <a:r>
              <a:rPr lang="en-GB" dirty="0">
                <a:solidFill>
                  <a:schemeClr val="bg1"/>
                </a:solidFill>
                <a:latin typeface="Comic Sans MS" panose="030F0702030302020204" pitchFamily="66" charset="0"/>
              </a:rPr>
              <a:t>3. Reflection </a:t>
            </a:r>
          </a:p>
        </p:txBody>
      </p:sp>
      <p:sp>
        <p:nvSpPr>
          <p:cNvPr id="7" name="Right Arrow 6"/>
          <p:cNvSpPr/>
          <p:nvPr/>
        </p:nvSpPr>
        <p:spPr>
          <a:xfrm>
            <a:off x="2769858" y="6061628"/>
            <a:ext cx="360040" cy="334307"/>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Right Arrow 8"/>
          <p:cNvSpPr/>
          <p:nvPr/>
        </p:nvSpPr>
        <p:spPr>
          <a:xfrm>
            <a:off x="5876278" y="6080541"/>
            <a:ext cx="360040" cy="334307"/>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custDataLst>
      <p:tags r:id="rId1"/>
    </p:custDataLst>
    <p:extLst>
      <p:ext uri="{BB962C8B-B14F-4D97-AF65-F5344CB8AC3E}">
        <p14:creationId xmlns:p14="http://schemas.microsoft.com/office/powerpoint/2010/main" val="190954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1143000"/>
          </a:xfrm>
        </p:spPr>
        <p:txBody>
          <a:bodyPr>
            <a:normAutofit fontScale="90000"/>
          </a:bodyPr>
          <a:lstStyle/>
          <a:p>
            <a:r>
              <a:rPr lang="en-GB" dirty="0">
                <a:latin typeface="Comic Sans MS" panose="030F0702030302020204" pitchFamily="66" charset="0"/>
              </a:rPr>
              <a:t>Suggested allocations for each section of the historical investigation</a:t>
            </a:r>
            <a:r>
              <a:rPr lang="en-GB" dirty="0"/>
              <a:t>.</a:t>
            </a:r>
          </a:p>
        </p:txBody>
      </p:sp>
      <p:sp>
        <p:nvSpPr>
          <p:cNvPr id="3" name="Content Placeholder 2"/>
          <p:cNvSpPr>
            <a:spLocks noGrp="1"/>
          </p:cNvSpPr>
          <p:nvPr>
            <p:ph idx="1"/>
          </p:nvPr>
        </p:nvSpPr>
        <p:spPr>
          <a:xfrm>
            <a:off x="395536" y="1988841"/>
            <a:ext cx="8229600" cy="1944216"/>
          </a:xfrm>
        </p:spPr>
        <p:txBody>
          <a:bodyPr/>
          <a:lstStyle/>
          <a:p>
            <a:pPr marL="0" indent="0">
              <a:buNone/>
            </a:pPr>
            <a:r>
              <a:rPr lang="en-GB" dirty="0">
                <a:latin typeface="Comic Sans MS" panose="030F0702030302020204" pitchFamily="66" charset="0"/>
              </a:rPr>
              <a:t>Stick this in and make sure you use this to help you when you start writing your assessment!</a:t>
            </a:r>
          </a:p>
        </p:txBody>
      </p:sp>
      <p:sp>
        <p:nvSpPr>
          <p:cNvPr id="5" name="TextBox 4"/>
          <p:cNvSpPr txBox="1"/>
          <p:nvPr/>
        </p:nvSpPr>
        <p:spPr>
          <a:xfrm>
            <a:off x="539552" y="3933056"/>
            <a:ext cx="6912768" cy="1200329"/>
          </a:xfrm>
          <a:prstGeom prst="rect">
            <a:avLst/>
          </a:prstGeom>
          <a:solidFill>
            <a:schemeClr val="accent3">
              <a:lumMod val="20000"/>
              <a:lumOff val="80000"/>
            </a:schemeClr>
          </a:solidFill>
          <a:ln>
            <a:solidFill>
              <a:schemeClr val="tx1"/>
            </a:solidFill>
          </a:ln>
        </p:spPr>
        <p:txBody>
          <a:bodyPr wrap="square" rtlCol="0">
            <a:spAutoFit/>
          </a:bodyPr>
          <a:lstStyle/>
          <a:p>
            <a:pPr marL="342900" indent="-342900">
              <a:buAutoNum type="arabicPeriod"/>
            </a:pPr>
            <a:r>
              <a:rPr lang="en-GB" dirty="0"/>
              <a:t>Identification and evaluation of sources 	500 words </a:t>
            </a:r>
          </a:p>
          <a:p>
            <a:pPr marL="342900" indent="-342900">
              <a:buAutoNum type="arabicPeriod"/>
            </a:pPr>
            <a:r>
              <a:rPr lang="en-GB" dirty="0"/>
              <a:t>Investigation 				1,300 words </a:t>
            </a:r>
          </a:p>
          <a:p>
            <a:pPr marL="342900" indent="-342900">
              <a:buAutoNum type="arabicPeriod"/>
            </a:pPr>
            <a:r>
              <a:rPr lang="en-GB" dirty="0"/>
              <a:t>Reflection 				400 words	</a:t>
            </a:r>
          </a:p>
          <a:p>
            <a:r>
              <a:rPr lang="en-GB" b="1" dirty="0"/>
              <a:t>Total: 	</a:t>
            </a:r>
            <a:r>
              <a:rPr lang="en-GB" dirty="0"/>
              <a:t>				2,200 words</a:t>
            </a:r>
          </a:p>
        </p:txBody>
      </p:sp>
    </p:spTree>
    <p:extLst>
      <p:ext uri="{BB962C8B-B14F-4D97-AF65-F5344CB8AC3E}">
        <p14:creationId xmlns:p14="http://schemas.microsoft.com/office/powerpoint/2010/main" val="2816865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Choosing your topic</a:t>
            </a:r>
          </a:p>
        </p:txBody>
      </p:sp>
      <p:sp>
        <p:nvSpPr>
          <p:cNvPr id="3" name="Content Placeholder 2"/>
          <p:cNvSpPr>
            <a:spLocks noGrp="1"/>
          </p:cNvSpPr>
          <p:nvPr>
            <p:ph idx="1"/>
          </p:nvPr>
        </p:nvSpPr>
        <p:spPr>
          <a:xfrm>
            <a:off x="457200" y="1600200"/>
            <a:ext cx="8229600" cy="4565104"/>
          </a:xfrm>
          <a:solidFill>
            <a:schemeClr val="accent3">
              <a:lumMod val="20000"/>
              <a:lumOff val="80000"/>
            </a:schemeClr>
          </a:solidFill>
        </p:spPr>
        <p:txBody>
          <a:bodyPr>
            <a:normAutofit fontScale="85000" lnSpcReduction="20000"/>
          </a:bodyPr>
          <a:lstStyle/>
          <a:p>
            <a:r>
              <a:rPr lang="en-GB" dirty="0">
                <a:latin typeface="Comic Sans MS" panose="030F0702030302020204" pitchFamily="66" charset="0"/>
              </a:rPr>
              <a:t>Choose something that interests you </a:t>
            </a:r>
          </a:p>
          <a:p>
            <a:r>
              <a:rPr lang="en-GB" dirty="0">
                <a:latin typeface="Comic Sans MS" panose="030F0702030302020204" pitchFamily="66" charset="0"/>
              </a:rPr>
              <a:t>It must be historical – it can not be an event that has happened in the last 10 years. </a:t>
            </a:r>
          </a:p>
          <a:p>
            <a:r>
              <a:rPr lang="en-GB" dirty="0">
                <a:latin typeface="Comic Sans MS" panose="030F0702030302020204" pitchFamily="66" charset="0"/>
              </a:rPr>
              <a:t>You must get approval of topic and question for investigation before work is started. </a:t>
            </a:r>
          </a:p>
          <a:p>
            <a:r>
              <a:rPr lang="en-GB" dirty="0">
                <a:latin typeface="Comic Sans MS" panose="030F0702030302020204" pitchFamily="66" charset="0"/>
              </a:rPr>
              <a:t>You will be expected to select and analyse a range of sources and consider diverse perspectives. </a:t>
            </a:r>
          </a:p>
          <a:p>
            <a:r>
              <a:rPr lang="en-GB" dirty="0">
                <a:latin typeface="Comic Sans MS" panose="030F0702030302020204" pitchFamily="66" charset="0"/>
              </a:rPr>
              <a:t>You must search for, select, evaluate and use evidence to reach relevant conclusions consistent with the evidence and arguments that have been put forward. </a:t>
            </a:r>
          </a:p>
        </p:txBody>
      </p:sp>
    </p:spTree>
    <p:extLst>
      <p:ext uri="{BB962C8B-B14F-4D97-AF65-F5344CB8AC3E}">
        <p14:creationId xmlns:p14="http://schemas.microsoft.com/office/powerpoint/2010/main" val="721515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latin typeface="Comic Sans MS" panose="030F0702030302020204" pitchFamily="66" charset="0"/>
              </a:rPr>
              <a:t>Think of topics you have covered and enjoyed</a:t>
            </a:r>
          </a:p>
        </p:txBody>
      </p:sp>
      <p:sp>
        <p:nvSpPr>
          <p:cNvPr id="3" name="Content Placeholder 2"/>
          <p:cNvSpPr>
            <a:spLocks noGrp="1"/>
          </p:cNvSpPr>
          <p:nvPr>
            <p:ph idx="1"/>
          </p:nvPr>
        </p:nvSpPr>
        <p:spPr>
          <a:xfrm>
            <a:off x="395536" y="1700808"/>
            <a:ext cx="8229600" cy="4525963"/>
          </a:xfrm>
          <a:ln>
            <a:solidFill>
              <a:schemeClr val="tx1"/>
            </a:solidFill>
          </a:ln>
        </p:spPr>
        <p:txBody>
          <a:bodyPr>
            <a:normAutofit fontScale="92500" lnSpcReduction="20000"/>
          </a:bodyPr>
          <a:lstStyle/>
          <a:p>
            <a:r>
              <a:rPr lang="en-GB" dirty="0">
                <a:latin typeface="Comic Sans MS" panose="030F0702030302020204" pitchFamily="66" charset="0"/>
              </a:rPr>
              <a:t>Jack the Ripper</a:t>
            </a:r>
          </a:p>
          <a:p>
            <a:r>
              <a:rPr lang="en-GB" dirty="0">
                <a:latin typeface="Comic Sans MS" panose="030F0702030302020204" pitchFamily="66" charset="0"/>
              </a:rPr>
              <a:t>Prisons in England </a:t>
            </a:r>
          </a:p>
          <a:p>
            <a:r>
              <a:rPr lang="en-GB" dirty="0">
                <a:latin typeface="Comic Sans MS" panose="030F0702030302020204" pitchFamily="66" charset="0"/>
              </a:rPr>
              <a:t>Types of punishments in medieval England </a:t>
            </a:r>
          </a:p>
          <a:p>
            <a:r>
              <a:rPr lang="en-GB" dirty="0">
                <a:latin typeface="Comic Sans MS" panose="030F0702030302020204" pitchFamily="66" charset="0"/>
              </a:rPr>
              <a:t>Nazi Germany </a:t>
            </a:r>
          </a:p>
          <a:p>
            <a:r>
              <a:rPr lang="en-GB" dirty="0">
                <a:latin typeface="Comic Sans MS" panose="030F0702030302020204" pitchFamily="66" charset="0"/>
              </a:rPr>
              <a:t>Rise of Hitler </a:t>
            </a:r>
          </a:p>
          <a:p>
            <a:r>
              <a:rPr lang="en-GB" dirty="0">
                <a:latin typeface="Comic Sans MS" panose="030F0702030302020204" pitchFamily="66" charset="0"/>
              </a:rPr>
              <a:t>Cold War</a:t>
            </a:r>
          </a:p>
          <a:p>
            <a:r>
              <a:rPr lang="en-GB" dirty="0">
                <a:latin typeface="Comic Sans MS" panose="030F0702030302020204" pitchFamily="66" charset="0"/>
              </a:rPr>
              <a:t>Stalin </a:t>
            </a:r>
          </a:p>
          <a:p>
            <a:r>
              <a:rPr lang="en-GB" dirty="0">
                <a:latin typeface="Comic Sans MS" panose="030F0702030302020204" pitchFamily="66" charset="0"/>
              </a:rPr>
              <a:t>Norman England </a:t>
            </a:r>
          </a:p>
          <a:p>
            <a:r>
              <a:rPr lang="en-GB" dirty="0">
                <a:latin typeface="Comic Sans MS" panose="030F0702030302020204" pitchFamily="66" charset="0"/>
              </a:rPr>
              <a:t>Slavery </a:t>
            </a:r>
          </a:p>
        </p:txBody>
      </p:sp>
    </p:spTree>
    <p:extLst>
      <p:ext uri="{BB962C8B-B14F-4D97-AF65-F5344CB8AC3E}">
        <p14:creationId xmlns:p14="http://schemas.microsoft.com/office/powerpoint/2010/main" val="2368286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2838" y="86772"/>
            <a:ext cx="4906888" cy="1143000"/>
          </a:xfrm>
          <a:solidFill>
            <a:schemeClr val="bg2">
              <a:lumMod val="90000"/>
            </a:schemeClr>
          </a:solidFill>
        </p:spPr>
        <p:txBody>
          <a:bodyPr>
            <a:normAutofit/>
          </a:bodyPr>
          <a:lstStyle/>
          <a:p>
            <a:r>
              <a:rPr lang="en-GB" sz="2800" b="1" u="sng" dirty="0">
                <a:latin typeface="Comic Sans MS" panose="030F0702030302020204" pitchFamily="66" charset="0"/>
              </a:rPr>
              <a:t>Section 1</a:t>
            </a:r>
            <a:r>
              <a:rPr lang="en-GB" sz="2800" u="sng" dirty="0">
                <a:latin typeface="Comic Sans MS" panose="030F0702030302020204" pitchFamily="66" charset="0"/>
              </a:rPr>
              <a:t>: Identification and evaluation of sources /6</a:t>
            </a:r>
          </a:p>
        </p:txBody>
      </p:sp>
      <p:sp>
        <p:nvSpPr>
          <p:cNvPr id="3" name="Content Placeholder 2"/>
          <p:cNvSpPr>
            <a:spLocks noGrp="1"/>
          </p:cNvSpPr>
          <p:nvPr>
            <p:ph idx="1"/>
          </p:nvPr>
        </p:nvSpPr>
        <p:spPr>
          <a:xfrm>
            <a:off x="107504" y="1412776"/>
            <a:ext cx="6768752" cy="1396752"/>
          </a:xfrm>
          <a:ln>
            <a:solidFill>
              <a:schemeClr val="tx1"/>
            </a:solidFill>
          </a:ln>
        </p:spPr>
        <p:txBody>
          <a:bodyPr>
            <a:normAutofit fontScale="92500"/>
          </a:bodyPr>
          <a:lstStyle/>
          <a:p>
            <a:r>
              <a:rPr lang="en-GB" sz="2400" dirty="0">
                <a:latin typeface="Comic Sans MS" panose="030F0702030302020204" pitchFamily="66" charset="0"/>
              </a:rPr>
              <a:t>You must analyse in detail two of the sources that you will use in your investigation. They can be </a:t>
            </a:r>
            <a:r>
              <a:rPr lang="en-GB" sz="2400" dirty="0">
                <a:solidFill>
                  <a:srgbClr val="FF0000"/>
                </a:solidFill>
                <a:latin typeface="Comic Sans MS" panose="030F0702030302020204" pitchFamily="66" charset="0"/>
              </a:rPr>
              <a:t>primary</a:t>
            </a:r>
            <a:r>
              <a:rPr lang="en-GB" sz="2400" dirty="0">
                <a:latin typeface="Comic Sans MS" panose="030F0702030302020204" pitchFamily="66" charset="0"/>
              </a:rPr>
              <a:t> or </a:t>
            </a:r>
            <a:r>
              <a:rPr lang="en-GB" sz="2400" dirty="0">
                <a:solidFill>
                  <a:srgbClr val="FF0000"/>
                </a:solidFill>
                <a:latin typeface="Comic Sans MS" panose="030F0702030302020204" pitchFamily="66" charset="0"/>
              </a:rPr>
              <a:t>secondary</a:t>
            </a:r>
            <a:r>
              <a:rPr lang="en-GB" sz="2400" dirty="0">
                <a:latin typeface="Comic Sans MS" panose="030F0702030302020204" pitchFamily="66" charset="0"/>
              </a:rPr>
              <a:t> sources. </a:t>
            </a:r>
          </a:p>
        </p:txBody>
      </p:sp>
      <p:sp>
        <p:nvSpPr>
          <p:cNvPr id="5" name="TextBox 4"/>
          <p:cNvSpPr txBox="1"/>
          <p:nvPr/>
        </p:nvSpPr>
        <p:spPr>
          <a:xfrm>
            <a:off x="382328" y="3279467"/>
            <a:ext cx="5328592" cy="3139321"/>
          </a:xfrm>
          <a:prstGeom prst="rect">
            <a:avLst/>
          </a:prstGeom>
          <a:solidFill>
            <a:schemeClr val="bg2">
              <a:lumMod val="75000"/>
            </a:schemeClr>
          </a:solidFill>
          <a:ln>
            <a:solidFill>
              <a:schemeClr val="tx1"/>
            </a:solidFill>
          </a:ln>
        </p:spPr>
        <p:txBody>
          <a:bodyPr wrap="square" rtlCol="0">
            <a:spAutoFit/>
          </a:bodyPr>
          <a:lstStyle/>
          <a:p>
            <a:r>
              <a:rPr lang="en-GB" b="1" u="sng" dirty="0">
                <a:latin typeface="Comic Sans MS" panose="030F0702030302020204" pitchFamily="66" charset="0"/>
              </a:rPr>
              <a:t>You must: </a:t>
            </a:r>
          </a:p>
          <a:p>
            <a:pPr marL="285750" indent="-285750">
              <a:buFont typeface="Arial" panose="020B0604020202020204" pitchFamily="34" charset="0"/>
              <a:buChar char="•"/>
            </a:pPr>
            <a:endParaRPr lang="en-GB" dirty="0">
              <a:latin typeface="Comic Sans MS" panose="030F0702030302020204" pitchFamily="66" charset="0"/>
            </a:endParaRPr>
          </a:p>
          <a:p>
            <a:pPr marL="285750" indent="-285750">
              <a:buFont typeface="Arial" panose="020B0604020202020204" pitchFamily="34" charset="0"/>
              <a:buChar char="•"/>
            </a:pPr>
            <a:r>
              <a:rPr lang="en-GB" dirty="0">
                <a:latin typeface="Comic Sans MS" panose="030F0702030302020204" pitchFamily="66" charset="0"/>
              </a:rPr>
              <a:t>Clearly state the question you have chosen to investigate (must be stated as a question)</a:t>
            </a:r>
          </a:p>
          <a:p>
            <a:pPr marL="285750" indent="-285750">
              <a:buFont typeface="Arial" panose="020B0604020202020204" pitchFamily="34" charset="0"/>
              <a:buChar char="•"/>
            </a:pPr>
            <a:r>
              <a:rPr lang="en-GB" dirty="0">
                <a:latin typeface="Comic Sans MS" panose="030F0702030302020204" pitchFamily="66" charset="0"/>
              </a:rPr>
              <a:t>Include a brief nature of the two sources selected for detailed analysis, including an explanation of why they are relevant. </a:t>
            </a:r>
          </a:p>
          <a:p>
            <a:pPr marL="285750" indent="-285750">
              <a:buFont typeface="Arial" panose="020B0604020202020204" pitchFamily="34" charset="0"/>
              <a:buChar char="•"/>
            </a:pPr>
            <a:r>
              <a:rPr lang="en-GB" dirty="0">
                <a:latin typeface="Comic Sans MS" panose="030F0702030302020204" pitchFamily="66" charset="0"/>
              </a:rPr>
              <a:t>Analyse two source in detail. With reference to Origin, Purpose and content. You should analyse the value and limitations of the two sources in relation to the investigation. </a:t>
            </a:r>
          </a:p>
        </p:txBody>
      </p:sp>
      <p:sp>
        <p:nvSpPr>
          <p:cNvPr id="6" name="TextBox 5"/>
          <p:cNvSpPr txBox="1"/>
          <p:nvPr/>
        </p:nvSpPr>
        <p:spPr>
          <a:xfrm>
            <a:off x="6156176" y="3140968"/>
            <a:ext cx="2843808" cy="3416320"/>
          </a:xfrm>
          <a:prstGeom prst="rect">
            <a:avLst/>
          </a:prstGeom>
          <a:solidFill>
            <a:srgbClr val="FFC000"/>
          </a:solidFill>
          <a:ln>
            <a:solidFill>
              <a:schemeClr val="tx1"/>
            </a:solidFill>
          </a:ln>
        </p:spPr>
        <p:txBody>
          <a:bodyPr wrap="square" rtlCol="0">
            <a:spAutoFit/>
          </a:bodyPr>
          <a:lstStyle/>
          <a:p>
            <a:r>
              <a:rPr lang="en-GB" b="1" u="sng" dirty="0">
                <a:latin typeface="Comic Sans MS" panose="030F0702030302020204" pitchFamily="66" charset="0"/>
              </a:rPr>
              <a:t>Hint: </a:t>
            </a:r>
          </a:p>
          <a:p>
            <a:endParaRPr lang="en-GB" dirty="0">
              <a:latin typeface="Comic Sans MS" panose="030F0702030302020204" pitchFamily="66" charset="0"/>
            </a:endParaRPr>
          </a:p>
          <a:p>
            <a:r>
              <a:rPr lang="en-GB" dirty="0">
                <a:latin typeface="Comic Sans MS" panose="030F0702030302020204" pitchFamily="66" charset="0"/>
              </a:rPr>
              <a:t>You must have an appropriate question to investigate. Consider the following to help you: </a:t>
            </a:r>
          </a:p>
          <a:p>
            <a:endParaRPr lang="en-GB" dirty="0">
              <a:latin typeface="Comic Sans MS" panose="030F0702030302020204" pitchFamily="66" charset="0"/>
            </a:endParaRPr>
          </a:p>
          <a:p>
            <a:r>
              <a:rPr lang="en-GB" dirty="0">
                <a:latin typeface="Comic Sans MS" panose="030F0702030302020204" pitchFamily="66" charset="0"/>
              </a:rPr>
              <a:t>Causation </a:t>
            </a:r>
          </a:p>
          <a:p>
            <a:r>
              <a:rPr lang="en-GB" dirty="0">
                <a:latin typeface="Comic Sans MS" panose="030F0702030302020204" pitchFamily="66" charset="0"/>
              </a:rPr>
              <a:t>Consequence </a:t>
            </a:r>
          </a:p>
          <a:p>
            <a:r>
              <a:rPr lang="en-GB" dirty="0">
                <a:latin typeface="Comic Sans MS" panose="030F0702030302020204" pitchFamily="66" charset="0"/>
              </a:rPr>
              <a:t>Continuity </a:t>
            </a:r>
          </a:p>
          <a:p>
            <a:r>
              <a:rPr lang="en-GB" dirty="0">
                <a:latin typeface="Comic Sans MS" panose="030F0702030302020204" pitchFamily="66" charset="0"/>
              </a:rPr>
              <a:t>Change </a:t>
            </a:r>
          </a:p>
          <a:p>
            <a:r>
              <a:rPr lang="en-GB" dirty="0">
                <a:latin typeface="Comic Sans MS" panose="030F0702030302020204" pitchFamily="66" charset="0"/>
              </a:rPr>
              <a:t>Significance </a:t>
            </a:r>
          </a:p>
        </p:txBody>
      </p:sp>
      <p:sp>
        <p:nvSpPr>
          <p:cNvPr id="7" name="TextBox 6"/>
          <p:cNvSpPr txBox="1"/>
          <p:nvPr/>
        </p:nvSpPr>
        <p:spPr>
          <a:xfrm>
            <a:off x="7210226" y="99881"/>
            <a:ext cx="1789758" cy="3139321"/>
          </a:xfrm>
          <a:prstGeom prst="rect">
            <a:avLst/>
          </a:prstGeom>
          <a:noFill/>
        </p:spPr>
        <p:txBody>
          <a:bodyPr wrap="square" rtlCol="0">
            <a:spAutoFit/>
          </a:bodyPr>
          <a:lstStyle/>
          <a:p>
            <a:r>
              <a:rPr lang="en-GB" b="1" dirty="0">
                <a:solidFill>
                  <a:srgbClr val="FF0000"/>
                </a:solidFill>
                <a:latin typeface="Comic Sans MS" panose="030F0702030302020204" pitchFamily="66" charset="0"/>
              </a:rPr>
              <a:t>Primary sources: </a:t>
            </a:r>
            <a:r>
              <a:rPr lang="en-GB" dirty="0">
                <a:latin typeface="Comic Sans MS" panose="030F0702030302020204" pitchFamily="66" charset="0"/>
              </a:rPr>
              <a:t>written at the time in question.</a:t>
            </a:r>
          </a:p>
          <a:p>
            <a:r>
              <a:rPr lang="en-GB" b="1" dirty="0">
                <a:solidFill>
                  <a:srgbClr val="FF0000"/>
                </a:solidFill>
                <a:latin typeface="Comic Sans MS" panose="030F0702030302020204" pitchFamily="66" charset="0"/>
              </a:rPr>
              <a:t>Secondary sources </a:t>
            </a:r>
            <a:r>
              <a:rPr lang="en-GB" dirty="0">
                <a:latin typeface="Comic Sans MS" panose="030F0702030302020204" pitchFamily="66" charset="0"/>
              </a:rPr>
              <a:t>– written after time in question. </a:t>
            </a:r>
          </a:p>
          <a:p>
            <a:endParaRPr lang="en-GB" dirty="0"/>
          </a:p>
        </p:txBody>
      </p:sp>
    </p:spTree>
    <p:extLst>
      <p:ext uri="{BB962C8B-B14F-4D97-AF65-F5344CB8AC3E}">
        <p14:creationId xmlns:p14="http://schemas.microsoft.com/office/powerpoint/2010/main" val="505495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143000"/>
          </a:xfrm>
        </p:spPr>
        <p:txBody>
          <a:bodyPr/>
          <a:lstStyle/>
          <a:p>
            <a:r>
              <a:rPr lang="en-GB" dirty="0">
                <a:latin typeface="Comic Sans MS" panose="030F0702030302020204" pitchFamily="66" charset="0"/>
              </a:rPr>
              <a:t>Examples of questions </a:t>
            </a:r>
          </a:p>
        </p:txBody>
      </p:sp>
      <p:sp>
        <p:nvSpPr>
          <p:cNvPr id="3" name="Content Placeholder 2"/>
          <p:cNvSpPr>
            <a:spLocks noGrp="1"/>
          </p:cNvSpPr>
          <p:nvPr>
            <p:ph idx="1"/>
          </p:nvPr>
        </p:nvSpPr>
        <p:spPr>
          <a:xfrm>
            <a:off x="467544" y="1412776"/>
            <a:ext cx="8229600" cy="3340968"/>
          </a:xfrm>
          <a:ln>
            <a:solidFill>
              <a:schemeClr val="tx1"/>
            </a:solidFill>
          </a:ln>
        </p:spPr>
        <p:txBody>
          <a:bodyPr/>
          <a:lstStyle/>
          <a:p>
            <a:r>
              <a:rPr lang="en-GB" dirty="0">
                <a:solidFill>
                  <a:srgbClr val="FF0000"/>
                </a:solidFill>
                <a:latin typeface="Comic Sans MS" panose="030F0702030302020204" pitchFamily="66" charset="0"/>
              </a:rPr>
              <a:t>How significant were </a:t>
            </a:r>
            <a:r>
              <a:rPr lang="en-GB" dirty="0">
                <a:latin typeface="Comic Sans MS" panose="030F0702030302020204" pitchFamily="66" charset="0"/>
              </a:rPr>
              <a:t>the economic problems as caused by the Bamberg Witch Trials (1923-33)</a:t>
            </a:r>
          </a:p>
          <a:p>
            <a:r>
              <a:rPr lang="en-GB" dirty="0">
                <a:solidFill>
                  <a:srgbClr val="FF0000"/>
                </a:solidFill>
                <a:latin typeface="Comic Sans MS" panose="030F0702030302020204" pitchFamily="66" charset="0"/>
              </a:rPr>
              <a:t>To what extent was </a:t>
            </a:r>
            <a:r>
              <a:rPr lang="en-GB" dirty="0">
                <a:latin typeface="Comic Sans MS" panose="030F0702030302020204" pitchFamily="66" charset="0"/>
              </a:rPr>
              <a:t>weak leadership responsible for the collapse of the Egyptian Old Kingdom in 2125 BC?</a:t>
            </a:r>
          </a:p>
        </p:txBody>
      </p:sp>
      <p:sp>
        <p:nvSpPr>
          <p:cNvPr id="4" name="TextBox 3"/>
          <p:cNvSpPr txBox="1"/>
          <p:nvPr/>
        </p:nvSpPr>
        <p:spPr>
          <a:xfrm>
            <a:off x="683568" y="4941168"/>
            <a:ext cx="6264696" cy="1200329"/>
          </a:xfrm>
          <a:prstGeom prst="rect">
            <a:avLst/>
          </a:prstGeom>
          <a:noFill/>
        </p:spPr>
        <p:txBody>
          <a:bodyPr wrap="square" rtlCol="0">
            <a:spAutoFit/>
          </a:bodyPr>
          <a:lstStyle/>
          <a:p>
            <a:r>
              <a:rPr lang="en-GB" sz="3600" b="1" dirty="0">
                <a:solidFill>
                  <a:srgbClr val="FF0000"/>
                </a:solidFill>
                <a:latin typeface="Comic Sans MS" panose="030F0702030302020204" pitchFamily="66" charset="0"/>
              </a:rPr>
              <a:t>You questions must open up a debate!</a:t>
            </a:r>
          </a:p>
        </p:txBody>
      </p:sp>
    </p:spTree>
    <p:extLst>
      <p:ext uri="{BB962C8B-B14F-4D97-AF65-F5344CB8AC3E}">
        <p14:creationId xmlns:p14="http://schemas.microsoft.com/office/powerpoint/2010/main" val="246465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8229600" cy="1143000"/>
          </a:xfrm>
          <a:solidFill>
            <a:schemeClr val="bg2">
              <a:lumMod val="90000"/>
            </a:schemeClr>
          </a:solidFill>
        </p:spPr>
        <p:txBody>
          <a:bodyPr/>
          <a:lstStyle/>
          <a:p>
            <a:r>
              <a:rPr lang="en-GB" dirty="0">
                <a:latin typeface="Comic Sans MS" panose="030F0702030302020204" pitchFamily="66" charset="0"/>
              </a:rPr>
              <a:t>Section 2: Investigation /15</a:t>
            </a:r>
          </a:p>
        </p:txBody>
      </p:sp>
      <p:sp>
        <p:nvSpPr>
          <p:cNvPr id="3" name="Content Placeholder 2"/>
          <p:cNvSpPr>
            <a:spLocks noGrp="1"/>
          </p:cNvSpPr>
          <p:nvPr>
            <p:ph idx="1"/>
          </p:nvPr>
        </p:nvSpPr>
        <p:spPr>
          <a:solidFill>
            <a:schemeClr val="bg2">
              <a:lumMod val="90000"/>
            </a:schemeClr>
          </a:solidFill>
          <a:ln>
            <a:solidFill>
              <a:schemeClr val="tx1"/>
            </a:solidFill>
          </a:ln>
        </p:spPr>
        <p:txBody>
          <a:bodyPr/>
          <a:lstStyle/>
          <a:p>
            <a:r>
              <a:rPr lang="en-GB" b="1" dirty="0">
                <a:latin typeface="Comic Sans MS" panose="030F0702030302020204" pitchFamily="66" charset="0"/>
              </a:rPr>
              <a:t>This is the actual assessment. </a:t>
            </a:r>
          </a:p>
          <a:p>
            <a:r>
              <a:rPr lang="en-GB" dirty="0">
                <a:latin typeface="Comic Sans MS" panose="030F0702030302020204" pitchFamily="66" charset="0"/>
              </a:rPr>
              <a:t>It must be clearly and effectively organised. </a:t>
            </a:r>
          </a:p>
          <a:p>
            <a:r>
              <a:rPr lang="en-GB" dirty="0">
                <a:latin typeface="Comic Sans MS" panose="030F0702030302020204" pitchFamily="66" charset="0"/>
              </a:rPr>
              <a:t>Must contain critical analysis that focuses on the question.</a:t>
            </a:r>
          </a:p>
          <a:p>
            <a:r>
              <a:rPr lang="en-GB" dirty="0">
                <a:latin typeface="Comic Sans MS" panose="030F0702030302020204" pitchFamily="66" charset="0"/>
              </a:rPr>
              <a:t>It must include a conclusion.</a:t>
            </a:r>
          </a:p>
          <a:p>
            <a:r>
              <a:rPr lang="en-GB" dirty="0">
                <a:latin typeface="Comic Sans MS" panose="030F0702030302020204" pitchFamily="66" charset="0"/>
              </a:rPr>
              <a:t>Primary or secondary sources may be used (you can mixture of the two).</a:t>
            </a:r>
          </a:p>
        </p:txBody>
      </p:sp>
    </p:spTree>
    <p:extLst>
      <p:ext uri="{BB962C8B-B14F-4D97-AF65-F5344CB8AC3E}">
        <p14:creationId xmlns:p14="http://schemas.microsoft.com/office/powerpoint/2010/main" val="14861349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1560" y="1196752"/>
            <a:ext cx="6174432" cy="4801314"/>
          </a:xfrm>
          <a:prstGeom prst="rect">
            <a:avLst/>
          </a:prstGeom>
        </p:spPr>
        <p:txBody>
          <a:bodyPr wrap="square">
            <a:spAutoFit/>
          </a:bodyPr>
          <a:lstStyle/>
          <a:p>
            <a:r>
              <a:rPr lang="en-GB" b="1" dirty="0"/>
              <a:t>A BREAKDOWN OF THE MARKING CRITERION: HOW TO ACHIEVE 13-15</a:t>
            </a:r>
            <a:r>
              <a:rPr lang="en-GB" dirty="0"/>
              <a:t>Writing is CLEAR (language must be tight)and COHERENT (well-reasoned)</a:t>
            </a:r>
          </a:p>
          <a:p>
            <a:r>
              <a:rPr lang="en-GB" dirty="0"/>
              <a:t>You have used LOGICAL, TIGHT structure that advances the investigation toward your conclusion</a:t>
            </a:r>
          </a:p>
          <a:p>
            <a:r>
              <a:rPr lang="en-GB" dirty="0"/>
              <a:t>You have conducted ON-GOING CRITICAL ANALYSIS of the topic (investigation) </a:t>
            </a:r>
            <a:r>
              <a:rPr lang="en-GB" b="1" dirty="0"/>
              <a:t>and</a:t>
            </a:r>
            <a:r>
              <a:rPr lang="en-GB" dirty="0"/>
              <a:t> your sources</a:t>
            </a:r>
          </a:p>
          <a:p>
            <a:r>
              <a:rPr lang="en-GB" dirty="0"/>
              <a:t>The investigation (essay) is FOCUSED on the RESEARCH QUESTION (not a wandering undisciplined discussion)</a:t>
            </a:r>
          </a:p>
          <a:p>
            <a:r>
              <a:rPr lang="en-GB" dirty="0"/>
              <a:t>Evidence from a RANGE of sources has been USED [</a:t>
            </a:r>
            <a:r>
              <a:rPr lang="en-GB" i="1" dirty="0"/>
              <a:t>this requires more than name dropping, or the insertion of convenient quotes, you need to CRITICALLY ANALYSE all sources, demonstrating HOW they support the argument you are making.]</a:t>
            </a:r>
            <a:endParaRPr lang="en-GB" dirty="0"/>
          </a:p>
          <a:p>
            <a:r>
              <a:rPr lang="en-GB" dirty="0"/>
              <a:t>You have included varying PERSPECTIVES - </a:t>
            </a:r>
            <a:r>
              <a:rPr lang="en-GB" dirty="0" err="1"/>
              <a:t>ie</a:t>
            </a:r>
            <a:r>
              <a:rPr lang="en-GB" dirty="0"/>
              <a:t>. different schools of historical thought, different time periods/contexts.</a:t>
            </a:r>
          </a:p>
          <a:p>
            <a:r>
              <a:rPr lang="en-GB" dirty="0"/>
              <a:t>Your essay has built toward a reasoned and well-argued, well-evidenced CONCLUSION.</a:t>
            </a:r>
          </a:p>
        </p:txBody>
      </p:sp>
    </p:spTree>
    <p:extLst>
      <p:ext uri="{BB962C8B-B14F-4D97-AF65-F5344CB8AC3E}">
        <p14:creationId xmlns:p14="http://schemas.microsoft.com/office/powerpoint/2010/main" val="391805789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7.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921</TotalTime>
  <Words>2651</Words>
  <Application>Microsoft Office PowerPoint</Application>
  <PresentationFormat>On-screen Show (4:3)</PresentationFormat>
  <Paragraphs>121</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Comic Sans MS</vt:lpstr>
      <vt:lpstr>Lato</vt:lpstr>
      <vt:lpstr>Office Theme</vt:lpstr>
      <vt:lpstr>Historical investigation: internal assessment </vt:lpstr>
      <vt:lpstr>PowerPoint Presentation</vt:lpstr>
      <vt:lpstr>Suggested allocations for each section of the historical investigation.</vt:lpstr>
      <vt:lpstr>Choosing your topic</vt:lpstr>
      <vt:lpstr>Think of topics you have covered and enjoyed</vt:lpstr>
      <vt:lpstr>Section 1: Identification and evaluation of sources /6</vt:lpstr>
      <vt:lpstr>Examples of questions </vt:lpstr>
      <vt:lpstr>Section 2: Investigation /15</vt:lpstr>
      <vt:lpstr>PowerPoint Presentation</vt:lpstr>
      <vt:lpstr>Structuring the Essay </vt:lpstr>
      <vt:lpstr>PowerPoint Presentation</vt:lpstr>
      <vt:lpstr>Section 3: Reflection /25</vt:lpstr>
      <vt:lpstr>Assessment Criteria for Section 3 </vt:lpstr>
      <vt:lpstr>Referencing your sources</vt:lpstr>
      <vt:lpstr>PowerPoint Presentation</vt:lpstr>
      <vt:lpstr>PowerPoint Presentation</vt:lpstr>
      <vt:lpstr>Conducting academic research </vt:lpstr>
      <vt:lpstr>What does this look like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Historical investigation: internal assessment</dc:title>
  <dc:creator>Jody</dc:creator>
  <cp:lastModifiedBy>Lucy Mcguckin</cp:lastModifiedBy>
  <cp:revision>18</cp:revision>
  <cp:lastPrinted>2019-03-25T14:38:59Z</cp:lastPrinted>
  <dcterms:created xsi:type="dcterms:W3CDTF">2019-03-24T13:16:25Z</dcterms:created>
  <dcterms:modified xsi:type="dcterms:W3CDTF">2020-09-22T13:06:50Z</dcterms:modified>
</cp:coreProperties>
</file>