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73" r:id="rId13"/>
    <p:sldId id="274" r:id="rId14"/>
    <p:sldId id="275" r:id="rId15"/>
    <p:sldId id="289" r:id="rId16"/>
    <p:sldId id="290"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5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69484-8807-453F-878E-153308DF236D}" type="datetimeFigureOut">
              <a:rPr lang="en-GB" smtClean="0"/>
              <a:t>22/09/2020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FAB12-FCAC-4740-BB4E-D13877DAB810}" type="slidenum">
              <a:rPr lang="en-GB" smtClean="0"/>
              <a:t>‹#›</a:t>
            </a:fld>
            <a:endParaRPr lang="en-GB"/>
          </a:p>
        </p:txBody>
      </p:sp>
    </p:spTree>
    <p:extLst>
      <p:ext uri="{BB962C8B-B14F-4D97-AF65-F5344CB8AC3E}">
        <p14:creationId xmlns:p14="http://schemas.microsoft.com/office/powerpoint/2010/main" val="222806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ABBBD2-A3AF-43FB-953F-4C96A1525FB0}"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253982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BBBD2-A3AF-43FB-953F-4C96A1525FB0}"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293653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BBBD2-A3AF-43FB-953F-4C96A1525FB0}"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79137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BBBD2-A3AF-43FB-953F-4C96A1525FB0}"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355079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BBBD2-A3AF-43FB-953F-4C96A1525FB0}"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207928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ABBBD2-A3AF-43FB-953F-4C96A1525FB0}"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271288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ABBBD2-A3AF-43FB-953F-4C96A1525FB0}"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84541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ABBBD2-A3AF-43FB-953F-4C96A1525FB0}"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55640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BBD2-A3AF-43FB-953F-4C96A1525FB0}"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379470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BBBD2-A3AF-43FB-953F-4C96A1525FB0}"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295882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BBBD2-A3AF-43FB-953F-4C96A1525FB0}"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D0D73B-E90E-42B0-8E50-D7FFFAF03A3D}" type="slidenum">
              <a:rPr lang="en-GB" smtClean="0"/>
              <a:t>‹#›</a:t>
            </a:fld>
            <a:endParaRPr lang="en-GB"/>
          </a:p>
        </p:txBody>
      </p:sp>
    </p:spTree>
    <p:extLst>
      <p:ext uri="{BB962C8B-B14F-4D97-AF65-F5344CB8AC3E}">
        <p14:creationId xmlns:p14="http://schemas.microsoft.com/office/powerpoint/2010/main" val="11409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BBBD2-A3AF-43FB-953F-4C96A1525FB0}" type="datetimeFigureOut">
              <a:rPr lang="en-GB" smtClean="0"/>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0D73B-E90E-42B0-8E50-D7FFFAF03A3D}" type="slidenum">
              <a:rPr lang="en-GB" smtClean="0"/>
              <a:t>‹#›</a:t>
            </a:fld>
            <a:endParaRPr lang="en-GB"/>
          </a:p>
        </p:txBody>
      </p:sp>
    </p:spTree>
    <p:extLst>
      <p:ext uri="{BB962C8B-B14F-4D97-AF65-F5344CB8AC3E}">
        <p14:creationId xmlns:p14="http://schemas.microsoft.com/office/powerpoint/2010/main" val="94464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5O2G5uOHKn0" TargetMode="External"/><Relationship Id="rId2" Type="http://schemas.openxmlformats.org/officeDocument/2006/relationships/hyperlink" Target="https://www.youtube.com/watch?v=Q0CbN8sfihY&amp;t=26s" TargetMode="External"/><Relationship Id="rId1" Type="http://schemas.openxmlformats.org/officeDocument/2006/relationships/slideLayout" Target="../slideLayouts/slideLayout1.xml"/><Relationship Id="rId4" Type="http://schemas.openxmlformats.org/officeDocument/2006/relationships/hyperlink" Target="https://www.youtube.com/watch?v=n9DwoQ7HW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n_cqszvdTq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1141413"/>
            <a:ext cx="7850188" cy="635000"/>
          </a:xfrm>
        </p:spPr>
        <p:style>
          <a:lnRef idx="2">
            <a:schemeClr val="accent1"/>
          </a:lnRef>
          <a:fillRef idx="1">
            <a:schemeClr val="lt1"/>
          </a:fillRef>
          <a:effectRef idx="0">
            <a:schemeClr val="accent1"/>
          </a:effectRef>
          <a:fontRef idx="minor">
            <a:schemeClr val="dk1"/>
          </a:fontRef>
        </p:style>
        <p:txBody>
          <a:bodyPr>
            <a:noAutofit/>
          </a:bodyPr>
          <a:lstStyle/>
          <a:p>
            <a:pPr algn="l">
              <a:defRPr/>
            </a:pPr>
            <a:r>
              <a:rPr lang="en-GB" sz="2000" i="1" u="sng" dirty="0" smtClean="0"/>
              <a:t>Learning Aim: Creating a fantasy world using the conventions of fantasy </a:t>
            </a:r>
            <a:endParaRPr lang="en-GB" sz="2000" i="1" u="sng" dirty="0"/>
          </a:p>
        </p:txBody>
      </p:sp>
      <p:sp>
        <p:nvSpPr>
          <p:cNvPr id="3" name="Content Placeholder 2"/>
          <p:cNvSpPr>
            <a:spLocks noGrp="1"/>
          </p:cNvSpPr>
          <p:nvPr>
            <p:ph idx="1"/>
          </p:nvPr>
        </p:nvSpPr>
        <p:spPr>
          <a:xfrm>
            <a:off x="628650" y="1933575"/>
            <a:ext cx="8264525" cy="344011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defRPr/>
            </a:pPr>
            <a:r>
              <a:rPr lang="en-GB" dirty="0" smtClean="0"/>
              <a:t>Last year: An example of punctuation is…</a:t>
            </a:r>
          </a:p>
          <a:p>
            <a:pPr>
              <a:defRPr/>
            </a:pPr>
            <a:endParaRPr lang="en-GB" dirty="0"/>
          </a:p>
          <a:p>
            <a:pPr>
              <a:defRPr/>
            </a:pPr>
            <a:endParaRPr lang="en-GB" dirty="0" smtClean="0"/>
          </a:p>
          <a:p>
            <a:pPr>
              <a:defRPr/>
            </a:pPr>
            <a:r>
              <a:rPr lang="en-GB" dirty="0" smtClean="0"/>
              <a:t>Last Term: Alliteration is…</a:t>
            </a:r>
          </a:p>
          <a:p>
            <a:pPr>
              <a:defRPr/>
            </a:pPr>
            <a:endParaRPr lang="en-GB" dirty="0"/>
          </a:p>
          <a:p>
            <a:pPr>
              <a:defRPr/>
            </a:pPr>
            <a:endParaRPr lang="en-GB" dirty="0" smtClean="0"/>
          </a:p>
          <a:p>
            <a:pPr>
              <a:defRPr/>
            </a:pPr>
            <a:r>
              <a:rPr lang="en-GB" dirty="0" smtClean="0"/>
              <a:t>Last Week: The name of a horror novel or film is…</a:t>
            </a:r>
            <a:endParaRPr lang="en-GB" dirty="0"/>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58888"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3"/>
          <p:cNvSpPr txBox="1">
            <a:spLocks noChangeArrowheads="1"/>
          </p:cNvSpPr>
          <p:nvPr/>
        </p:nvSpPr>
        <p:spPr bwMode="auto">
          <a:xfrm>
            <a:off x="5364163" y="2381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647C39E-8886-4F8A-80CA-B8B8D4FDB4AD}" type="datetime2">
              <a:rPr lang="en-GB" altLang="en-US" sz="1800" b="1" i="1" u="sng">
                <a:latin typeface="Tahoma" pitchFamily="34" charset="0"/>
              </a:rPr>
              <a:pPr>
                <a:spcBef>
                  <a:spcPct val="0"/>
                </a:spcBef>
                <a:buFontTx/>
                <a:buNone/>
              </a:pPr>
              <a:t>Tuesday, 22 September 2020</a:t>
            </a:fld>
            <a:endParaRPr lang="en-GB" altLang="en-US" sz="1800" b="1" i="1" u="sng">
              <a:latin typeface="Tahoma" pitchFamily="34" charset="0"/>
            </a:endParaRPr>
          </a:p>
        </p:txBody>
      </p:sp>
      <p:sp>
        <p:nvSpPr>
          <p:cNvPr id="2054" name="Footer Placeholder 6"/>
          <p:cNvSpPr>
            <a:spLocks noGrp="1"/>
          </p:cNvSpPr>
          <p:nvPr>
            <p:ph type="ftr" sz="quarter" idx="11"/>
          </p:nvPr>
        </p:nvSpPr>
        <p:spPr bwMode="auto">
          <a:xfrm>
            <a:off x="250825" y="6165850"/>
            <a:ext cx="8785225"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spcBef>
                <a:spcPct val="0"/>
              </a:spcBef>
              <a:buFontTx/>
              <a:buNone/>
            </a:pPr>
            <a:r>
              <a:rPr lang="en-GB" altLang="en-US" sz="1600" b="1" u="sng" smtClean="0">
                <a:solidFill>
                  <a:schemeClr val="tx2"/>
                </a:solidFill>
                <a:latin typeface="Tahoma" pitchFamily="34" charset="0"/>
              </a:rPr>
              <a:t>Character Strength Focus: </a:t>
            </a:r>
            <a:r>
              <a:rPr lang="en-GB" altLang="en-US" sz="1600" smtClean="0">
                <a:solidFill>
                  <a:schemeClr val="tx2"/>
                </a:solidFill>
                <a:latin typeface="Tahoma" pitchFamily="34" charset="0"/>
              </a:rPr>
              <a:t> Confidence – Being able to confidently deliver a presentation </a:t>
            </a:r>
            <a:endParaRPr lang="en-GB" altLang="en-US" sz="1600" b="1" u="sng" smtClean="0">
              <a:solidFill>
                <a:schemeClr val="tx2"/>
              </a:solidFill>
              <a:latin typeface="Tahoma" pitchFamily="34" charset="0"/>
            </a:endParaRPr>
          </a:p>
        </p:txBody>
      </p:sp>
    </p:spTree>
    <p:extLst>
      <p:ext uri="{BB962C8B-B14F-4D97-AF65-F5344CB8AC3E}">
        <p14:creationId xmlns:p14="http://schemas.microsoft.com/office/powerpoint/2010/main" val="166111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3775"/>
          </a:xfrm>
          <a:solidFill>
            <a:srgbClr val="FFFF00"/>
          </a:solidFill>
        </p:spPr>
        <p:style>
          <a:lnRef idx="3">
            <a:schemeClr val="lt1"/>
          </a:lnRef>
          <a:fillRef idx="1">
            <a:schemeClr val="accent3"/>
          </a:fillRef>
          <a:effectRef idx="1">
            <a:schemeClr val="accent3"/>
          </a:effectRef>
          <a:fontRef idx="minor">
            <a:schemeClr val="lt1"/>
          </a:fontRef>
        </p:style>
        <p:txBody>
          <a:bodyPr/>
          <a:lstStyle/>
          <a:p>
            <a:pPr>
              <a:defRPr/>
            </a:pPr>
            <a:r>
              <a:rPr lang="en-GB" dirty="0" smtClean="0">
                <a:solidFill>
                  <a:schemeClr val="bg1"/>
                </a:solidFill>
                <a:effectLst>
                  <a:outerShdw blurRad="38100" dist="38100" dir="2700000" algn="tl">
                    <a:srgbClr val="000000">
                      <a:alpha val="43137"/>
                    </a:srgbClr>
                  </a:outerShdw>
                </a:effectLst>
              </a:rPr>
              <a:t>Investigation…</a:t>
            </a:r>
            <a:endParaRPr lang="en-GB" dirty="0">
              <a:solidFill>
                <a:schemeClr val="bg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457200" y="1484313"/>
            <a:ext cx="8229600" cy="4641850"/>
          </a:xfrm>
        </p:spPr>
        <p:txBody>
          <a:bodyPr>
            <a:normAutofit lnSpcReduction="10000"/>
          </a:bodyPr>
          <a:lstStyle/>
          <a:p>
            <a:r>
              <a:rPr lang="en-GB" altLang="en-US" sz="2400" dirty="0" smtClean="0"/>
              <a:t>Read the following extract.</a:t>
            </a:r>
            <a:endParaRPr lang="en-GB" altLang="en-US" sz="2400" dirty="0" smtClean="0"/>
          </a:p>
          <a:p>
            <a:endParaRPr lang="en-GB" altLang="en-US" sz="2400" dirty="0" smtClean="0"/>
          </a:p>
          <a:p>
            <a:r>
              <a:rPr lang="en-GB" altLang="en-US" sz="2400" dirty="0" smtClean="0"/>
              <a:t>What do you notice about:</a:t>
            </a:r>
          </a:p>
          <a:p>
            <a:r>
              <a:rPr lang="en-GB" altLang="en-US" sz="2400" b="1" dirty="0" smtClean="0"/>
              <a:t>Bronze: Description </a:t>
            </a:r>
          </a:p>
          <a:p>
            <a:r>
              <a:rPr lang="en-GB" altLang="en-US" sz="2400" b="1" dirty="0" smtClean="0"/>
              <a:t>Silver: Character(s)</a:t>
            </a:r>
          </a:p>
          <a:p>
            <a:r>
              <a:rPr lang="en-GB" altLang="en-US" sz="2400" b="1" dirty="0" smtClean="0"/>
              <a:t>Gold: Setting</a:t>
            </a:r>
          </a:p>
          <a:p>
            <a:r>
              <a:rPr lang="en-GB" altLang="en-US" sz="2400" b="1" dirty="0" smtClean="0"/>
              <a:t>Platinum: Dialogue</a:t>
            </a:r>
          </a:p>
          <a:p>
            <a:r>
              <a:rPr lang="en-GB" altLang="en-US" sz="2400" b="1" dirty="0" smtClean="0"/>
              <a:t>S&amp;C: Language (words)</a:t>
            </a:r>
            <a:endParaRPr lang="en-GB" altLang="en-US" sz="2400" dirty="0" smtClean="0"/>
          </a:p>
          <a:p>
            <a:endParaRPr lang="en-GB" altLang="en-US" sz="2400" dirty="0" smtClean="0"/>
          </a:p>
          <a:p>
            <a:r>
              <a:rPr lang="en-GB" altLang="en-US" sz="2400" dirty="0" smtClean="0"/>
              <a:t>Decide which genre (or genres) the story belongs to. How do you know?</a:t>
            </a:r>
          </a:p>
        </p:txBody>
      </p:sp>
      <p:pic>
        <p:nvPicPr>
          <p:cNvPr id="4" name="Picture 2" descr="http://www.nstresources.com/images/products/w3045_large.jpg"/>
          <p:cNvPicPr>
            <a:picLocks noChangeAspect="1" noChangeArrowheads="1"/>
          </p:cNvPicPr>
          <p:nvPr/>
        </p:nvPicPr>
        <p:blipFill>
          <a:blip r:embed="rId2"/>
          <a:srcRect/>
          <a:stretch>
            <a:fillRect/>
          </a:stretch>
        </p:blipFill>
        <p:spPr bwMode="auto">
          <a:xfrm>
            <a:off x="4716463" y="2816225"/>
            <a:ext cx="3959225" cy="2952750"/>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090863"/>
            <a:ext cx="42703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74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84213" y="692150"/>
            <a:ext cx="77755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GB" altLang="en-US" sz="1800">
                <a:latin typeface="Tahoma" pitchFamily="34" charset="0"/>
              </a:rPr>
              <a:t>October arrived, spreading a damp chill over the grounds and into the castle. Madam Pomfrey, the nurse, was kept busy by a sudden spate of colds among the staff and students. Her Pepperup potion worked instantly, though it left the drinker smoking at the ears for several hours afterward. Ginny Weasley, who had been looking pale, was bullied into taking some by Percy. The steam pouring from under her vivid hair gave the impression that her whole head was on fire. </a:t>
            </a:r>
            <a:br>
              <a:rPr lang="en-GB" altLang="en-US" sz="1800">
                <a:latin typeface="Tahoma" pitchFamily="34" charset="0"/>
              </a:rPr>
            </a:br>
            <a:r>
              <a:rPr lang="en-GB" altLang="en-US" sz="1800">
                <a:latin typeface="Tahoma" pitchFamily="34" charset="0"/>
              </a:rPr>
              <a:t/>
            </a:r>
            <a:br>
              <a:rPr lang="en-GB" altLang="en-US" sz="1800">
                <a:latin typeface="Tahoma" pitchFamily="34" charset="0"/>
              </a:rPr>
            </a:br>
            <a:r>
              <a:rPr lang="en-GB" altLang="en-US" sz="1800">
                <a:latin typeface="Tahoma" pitchFamily="34" charset="0"/>
              </a:rPr>
              <a:t>Raindrops the size of bullets thundered on the castle windows for days on end; the lake rose, the flower beds turned into muddy streams, and Hagrid's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 </a:t>
            </a:r>
            <a:br>
              <a:rPr lang="en-GB" altLang="en-US" sz="1800">
                <a:latin typeface="Tahoma" pitchFamily="34" charset="0"/>
              </a:rPr>
            </a:br>
            <a:r>
              <a:rPr lang="en-GB" altLang="en-US" sz="1800">
                <a:latin typeface="Tahoma" pitchFamily="34" charset="0"/>
              </a:rPr>
              <a:t/>
            </a:r>
            <a:br>
              <a:rPr lang="en-GB" altLang="en-US" sz="1800">
                <a:latin typeface="Tahoma" pitchFamily="34" charset="0"/>
              </a:rPr>
            </a:br>
            <a:r>
              <a:rPr lang="en-GB" altLang="en-US" sz="1800">
                <a:latin typeface="Tahoma" pitchFamily="34" charset="0"/>
              </a:rPr>
              <a:t>Even aside from the rain and wind it hadn't been a happy practice session. Fred and George, who had been spying on the Slytherin team, had seen for themselves the speed of those new Nimbus Two Thousand and Ones. They reported that the Slytherin team was no more than seven greenish blurs, shooting through the air like missiles. </a:t>
            </a:r>
            <a:br>
              <a:rPr lang="en-GB" altLang="en-US" sz="1800">
                <a:latin typeface="Tahoma" pitchFamily="34" charset="0"/>
              </a:rPr>
            </a:br>
            <a:endParaRPr lang="en-GB" altLang="en-US" sz="1800">
              <a:latin typeface="Tahoma" pitchFamily="34" charset="0"/>
            </a:endParaRPr>
          </a:p>
        </p:txBody>
      </p:sp>
      <p:sp>
        <p:nvSpPr>
          <p:cNvPr id="5" name="TextBox 4"/>
          <p:cNvSpPr txBox="1"/>
          <p:nvPr/>
        </p:nvSpPr>
        <p:spPr>
          <a:xfrm>
            <a:off x="0" y="0"/>
            <a:ext cx="431800" cy="46196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en-GB" sz="2400" b="1" dirty="0">
                <a:effectLst>
                  <a:outerShdw blurRad="38100" dist="38100" dir="2700000" algn="tl">
                    <a:srgbClr val="000000">
                      <a:alpha val="43137"/>
                    </a:srgbClr>
                  </a:outerShdw>
                </a:effectLst>
              </a:rPr>
              <a:t>1.</a:t>
            </a:r>
          </a:p>
        </p:txBody>
      </p:sp>
      <p:pic>
        <p:nvPicPr>
          <p:cNvPr id="13316" name="Picture 5" descr="MC90043258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388" y="6021388"/>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513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r>
              <a:rPr lang="en-GB" altLang="en-US" smtClean="0"/>
              <a:t>Challenge</a:t>
            </a:r>
          </a:p>
        </p:txBody>
      </p:sp>
      <p:sp>
        <p:nvSpPr>
          <p:cNvPr id="3" name="Content Placeholder 2"/>
          <p:cNvSpPr>
            <a:spLocks noGrp="1"/>
          </p:cNvSpPr>
          <p:nvPr>
            <p:ph idx="1"/>
          </p:nvPr>
        </p:nvSpPr>
        <p:spPr>
          <a:xfrm>
            <a:off x="482600" y="1143000"/>
            <a:ext cx="8229600" cy="4525963"/>
          </a:xfrm>
        </p:spPr>
        <p:txBody>
          <a:bodyPr>
            <a:normAutofit fontScale="92500" lnSpcReduction="10000"/>
          </a:bodyPr>
          <a:lstStyle/>
          <a:p>
            <a:pPr>
              <a:buFont typeface="Arial" panose="020B0604020202020204" pitchFamily="34" charset="0"/>
              <a:buChar char="•"/>
              <a:defRPr/>
            </a:pPr>
            <a:r>
              <a:rPr lang="en-GB" dirty="0" smtClean="0"/>
              <a:t>Complete a checklist of what you think are the common features of fantasies.</a:t>
            </a:r>
          </a:p>
          <a:p>
            <a:pPr>
              <a:buFont typeface="Arial" panose="020B0604020202020204" pitchFamily="34" charset="0"/>
              <a:buChar char="•"/>
              <a:defRPr/>
            </a:pPr>
            <a:r>
              <a:rPr lang="en-GB" dirty="0" smtClean="0"/>
              <a:t>Consider:</a:t>
            </a:r>
          </a:p>
          <a:p>
            <a:pPr marL="0" indent="0">
              <a:buFont typeface="Arial" panose="020B0604020202020204" pitchFamily="34" charset="0"/>
              <a:buNone/>
              <a:defRPr/>
            </a:pPr>
            <a:r>
              <a:rPr lang="en-GB" dirty="0" smtClean="0"/>
              <a:t>B: Names</a:t>
            </a:r>
          </a:p>
          <a:p>
            <a:pPr marL="0" indent="0">
              <a:buFont typeface="Arial" panose="020B0604020202020204" pitchFamily="34" charset="0"/>
              <a:buNone/>
              <a:defRPr/>
            </a:pPr>
            <a:r>
              <a:rPr lang="en-GB" dirty="0" smtClean="0"/>
              <a:t>S: Character descriptions</a:t>
            </a:r>
          </a:p>
          <a:p>
            <a:pPr marL="0" indent="0">
              <a:buFont typeface="Arial" panose="020B0604020202020204" pitchFamily="34" charset="0"/>
              <a:buNone/>
              <a:defRPr/>
            </a:pPr>
            <a:r>
              <a:rPr lang="en-GB" dirty="0" smtClean="0"/>
              <a:t>G: Setting and places</a:t>
            </a:r>
          </a:p>
          <a:p>
            <a:pPr marL="0" indent="0">
              <a:buFont typeface="Arial" panose="020B0604020202020204" pitchFamily="34" charset="0"/>
              <a:buNone/>
              <a:defRPr/>
            </a:pPr>
            <a:r>
              <a:rPr lang="en-GB" dirty="0" smtClean="0"/>
              <a:t>P: Supernatural </a:t>
            </a:r>
            <a:endParaRPr lang="en-GB" dirty="0"/>
          </a:p>
          <a:p>
            <a:pPr marL="0" indent="0">
              <a:buFont typeface="Arial" panose="020B0604020202020204" pitchFamily="34" charset="0"/>
              <a:buNone/>
              <a:defRPr/>
            </a:pPr>
            <a:r>
              <a:rPr lang="en-GB" dirty="0" smtClean="0"/>
              <a:t>Stretch and challenge: Create a list of what you think are the different types of fantasies.</a:t>
            </a:r>
          </a:p>
          <a:p>
            <a:pPr marL="0" indent="0">
              <a:buFont typeface="Arial" panose="020B0604020202020204" pitchFamily="34" charset="0"/>
              <a:buNone/>
              <a:defRPr/>
            </a:pPr>
            <a:endParaRPr lang="en-GB" dirty="0"/>
          </a:p>
        </p:txBody>
      </p:sp>
    </p:spTree>
    <p:extLst>
      <p:ext uri="{BB962C8B-B14F-4D97-AF65-F5344CB8AC3E}">
        <p14:creationId xmlns:p14="http://schemas.microsoft.com/office/powerpoint/2010/main" val="661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Learning check: Common features</a:t>
            </a:r>
          </a:p>
        </p:txBody>
      </p:sp>
      <p:sp>
        <p:nvSpPr>
          <p:cNvPr id="20483" name="Content Placeholder 2"/>
          <p:cNvSpPr>
            <a:spLocks noGrp="1"/>
          </p:cNvSpPr>
          <p:nvPr>
            <p:ph idx="1"/>
          </p:nvPr>
        </p:nvSpPr>
        <p:spPr/>
        <p:txBody>
          <a:bodyPr>
            <a:normAutofit lnSpcReduction="10000"/>
          </a:bodyPr>
          <a:lstStyle/>
          <a:p>
            <a:pPr eaLnBrk="1" hangingPunct="1"/>
            <a:r>
              <a:rPr lang="en-US" altLang="en-US" sz="2000" smtClean="0"/>
              <a:t>Magic/mysticism</a:t>
            </a:r>
          </a:p>
          <a:p>
            <a:pPr eaLnBrk="1" hangingPunct="1"/>
            <a:r>
              <a:rPr lang="en-US" altLang="en-US" sz="2000" smtClean="0"/>
              <a:t>Monsters</a:t>
            </a:r>
          </a:p>
          <a:p>
            <a:pPr eaLnBrk="1" hangingPunct="1"/>
            <a:r>
              <a:rPr lang="en-US" altLang="en-US" sz="2000" smtClean="0"/>
              <a:t>Non-human characters</a:t>
            </a:r>
          </a:p>
          <a:p>
            <a:pPr lvl="1" eaLnBrk="1" hangingPunct="1"/>
            <a:r>
              <a:rPr lang="en-US" altLang="en-US" sz="2000" smtClean="0"/>
              <a:t>Often taken from Nordic mythology</a:t>
            </a:r>
          </a:p>
          <a:p>
            <a:pPr eaLnBrk="1" hangingPunct="1"/>
            <a:r>
              <a:rPr lang="en-US" altLang="en-US" sz="2000" smtClean="0"/>
              <a:t>Human heroes</a:t>
            </a:r>
          </a:p>
          <a:p>
            <a:pPr lvl="1" eaLnBrk="1" hangingPunct="1"/>
            <a:r>
              <a:rPr lang="en-US" altLang="en-US" sz="2000" smtClean="0"/>
              <a:t>Knights, kings, common men pressed into service</a:t>
            </a:r>
          </a:p>
          <a:p>
            <a:pPr eaLnBrk="1" hangingPunct="1"/>
            <a:r>
              <a:rPr lang="en-US" altLang="en-US" sz="2000" smtClean="0"/>
              <a:t>Stereotypic character roles</a:t>
            </a:r>
          </a:p>
          <a:p>
            <a:pPr lvl="1" eaLnBrk="1" hangingPunct="1"/>
            <a:r>
              <a:rPr lang="en-US" altLang="en-US" sz="2000" smtClean="0"/>
              <a:t>Hero, helper, princess, witch, evil knight, etc.</a:t>
            </a:r>
          </a:p>
          <a:p>
            <a:pPr eaLnBrk="1" hangingPunct="1"/>
            <a:r>
              <a:rPr lang="en-US" altLang="en-US" sz="2000" smtClean="0"/>
              <a:t>Quests</a:t>
            </a:r>
          </a:p>
          <a:p>
            <a:pPr lvl="1" eaLnBrk="1" hangingPunct="1"/>
            <a:r>
              <a:rPr lang="en-US" altLang="en-US" sz="2000" smtClean="0"/>
              <a:t>The Holy Grail, the Golden Fleece, Destruction of the Ring, Recovery of the Lost Ark, The getting of wisdom, Destruction of the Minotaur</a:t>
            </a:r>
          </a:p>
          <a:p>
            <a:pPr eaLnBrk="1" hangingPunct="1"/>
            <a:r>
              <a:rPr lang="en-US" altLang="en-US" sz="2000" smtClean="0"/>
              <a:t>Cataclysmic confrontation between good and evil</a:t>
            </a:r>
          </a:p>
          <a:p>
            <a:pPr lvl="1" eaLnBrk="1" hangingPunct="1"/>
            <a:r>
              <a:rPr lang="en-US" altLang="en-US" sz="2000" smtClean="0"/>
              <a:t>Battle for Middle Earth, War for Narnia, etc.</a:t>
            </a:r>
          </a:p>
          <a:p>
            <a:pPr eaLnBrk="1" hangingPunct="1"/>
            <a:endParaRPr lang="en-US" altLang="en-US" sz="2000" smtClean="0"/>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6850" y="1600200"/>
            <a:ext cx="21399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35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7354888" cy="1143000"/>
          </a:xfrm>
        </p:spPr>
        <p:txBody>
          <a:bodyPr>
            <a:normAutofit fontScale="90000"/>
          </a:bodyPr>
          <a:lstStyle/>
          <a:p>
            <a:r>
              <a:rPr lang="en-US" altLang="en-US" smtClean="0"/>
              <a:t>Learning check: 5 kinds of Fantasy</a:t>
            </a:r>
          </a:p>
        </p:txBody>
      </p:sp>
      <p:sp>
        <p:nvSpPr>
          <p:cNvPr id="21507" name="Content Placeholder 2"/>
          <p:cNvSpPr>
            <a:spLocks noGrp="1"/>
          </p:cNvSpPr>
          <p:nvPr>
            <p:ph idx="1"/>
          </p:nvPr>
        </p:nvSpPr>
        <p:spPr/>
        <p:txBody>
          <a:bodyPr/>
          <a:lstStyle/>
          <a:p>
            <a:r>
              <a:rPr lang="en-US" altLang="en-US" sz="2400" b="1" smtClean="0"/>
              <a:t>Fantasy Animal Stories </a:t>
            </a:r>
            <a:r>
              <a:rPr lang="en-US" altLang="en-US" sz="2400" smtClean="0"/>
              <a:t>– animals have human characteristics – </a:t>
            </a:r>
            <a:r>
              <a:rPr lang="en-US" altLang="en-US" sz="2400" i="1" smtClean="0"/>
              <a:t>Charlotte’s Web</a:t>
            </a:r>
            <a:r>
              <a:rPr lang="en-US" altLang="en-US" sz="2400" smtClean="0"/>
              <a:t>, </a:t>
            </a:r>
            <a:r>
              <a:rPr lang="en-US" altLang="en-US" sz="2400" i="1" smtClean="0"/>
              <a:t>Babe the Gallant Pig</a:t>
            </a:r>
            <a:r>
              <a:rPr lang="en-US" altLang="en-US" sz="2400" smtClean="0"/>
              <a:t>, Clifford books</a:t>
            </a:r>
          </a:p>
          <a:p>
            <a:r>
              <a:rPr lang="en-US" altLang="en-US" sz="2400" b="1" smtClean="0"/>
              <a:t>Ghost stories or supernatural fiction </a:t>
            </a:r>
            <a:r>
              <a:rPr lang="en-US" altLang="en-US" sz="2400" smtClean="0"/>
              <a:t>– has characters from the spirit world – </a:t>
            </a:r>
            <a:r>
              <a:rPr lang="en-US" altLang="en-US" sz="2400" i="1" smtClean="0"/>
              <a:t>Wait Till Helen Comes</a:t>
            </a:r>
          </a:p>
          <a:p>
            <a:r>
              <a:rPr lang="en-US" altLang="en-US" sz="2400" b="1" smtClean="0"/>
              <a:t>Time fantasy and space fiction </a:t>
            </a:r>
            <a:r>
              <a:rPr lang="en-US" altLang="en-US" sz="2400" smtClean="0"/>
              <a:t>– Travel back and forth in time – Missing Series </a:t>
            </a:r>
          </a:p>
          <a:p>
            <a:r>
              <a:rPr lang="en-US" altLang="en-US" sz="2400" b="1" smtClean="0"/>
              <a:t>Science Fiction </a:t>
            </a:r>
            <a:r>
              <a:rPr lang="en-US" altLang="en-US" sz="2400" smtClean="0"/>
              <a:t>– based on scientific fact – contains elements within the realm of possibility because of scientific discoveries – </a:t>
            </a:r>
            <a:r>
              <a:rPr lang="en-US" altLang="en-US" sz="2400" i="1" smtClean="0"/>
              <a:t>The Giver, A Wrinkle in Time</a:t>
            </a:r>
          </a:p>
          <a:p>
            <a:r>
              <a:rPr lang="en-US" altLang="en-US" sz="2400" b="1" smtClean="0"/>
              <a:t>High Fantasy </a:t>
            </a:r>
            <a:r>
              <a:rPr lang="en-US" altLang="en-US" sz="2400" i="1" smtClean="0"/>
              <a:t>– </a:t>
            </a:r>
            <a:r>
              <a:rPr lang="en-US" altLang="en-US" sz="2400" smtClean="0"/>
              <a:t>epic in nature, usually include a quest – Narnia series, Harry Potter, Star Wars, Roald Dahl books</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2650" y="274638"/>
            <a:ext cx="152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28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688" y="341313"/>
            <a:ext cx="3027362" cy="11398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b="1" dirty="0"/>
              <a:t>Fantasy Worlds</a:t>
            </a:r>
          </a:p>
        </p:txBody>
      </p:sp>
      <p:graphicFrame>
        <p:nvGraphicFramePr>
          <p:cNvPr id="3" name="Table 2"/>
          <p:cNvGraphicFramePr>
            <a:graphicFrameLocks noGrp="1"/>
          </p:cNvGraphicFramePr>
          <p:nvPr/>
        </p:nvGraphicFramePr>
        <p:xfrm>
          <a:off x="149225" y="2771775"/>
          <a:ext cx="8707437" cy="3824289"/>
        </p:xfrm>
        <a:graphic>
          <a:graphicData uri="http://schemas.openxmlformats.org/drawingml/2006/table">
            <a:tbl>
              <a:tblPr firstRow="1" bandRow="1">
                <a:tableStyleId>{5C22544A-7EE6-4342-B048-85BDC9FD1C3A}</a:tableStyleId>
              </a:tblPr>
              <a:tblGrid>
                <a:gridCol w="1969237">
                  <a:extLst>
                    <a:ext uri="{9D8B030D-6E8A-4147-A177-3AD203B41FA5}"/>
                  </a:extLst>
                </a:gridCol>
                <a:gridCol w="3369100">
                  <a:extLst>
                    <a:ext uri="{9D8B030D-6E8A-4147-A177-3AD203B41FA5}"/>
                  </a:extLst>
                </a:gridCol>
                <a:gridCol w="3369100">
                  <a:extLst>
                    <a:ext uri="{9D8B030D-6E8A-4147-A177-3AD203B41FA5}"/>
                  </a:extLst>
                </a:gridCol>
              </a:tblGrid>
              <a:tr h="424921">
                <a:tc>
                  <a:txBody>
                    <a:bodyPr/>
                    <a:lstStyle/>
                    <a:p>
                      <a:endParaRPr lang="en-US" sz="1800" dirty="0"/>
                    </a:p>
                  </a:txBody>
                  <a:tcPr marL="91438" marR="91438" marT="45723" marB="45723"/>
                </a:tc>
                <a:tc>
                  <a:txBody>
                    <a:bodyPr/>
                    <a:lstStyle/>
                    <a:p>
                      <a:r>
                        <a:rPr lang="en-US" sz="1800" dirty="0" smtClean="0"/>
                        <a:t>The</a:t>
                      </a:r>
                      <a:r>
                        <a:rPr lang="en-US" sz="1800" baseline="0" dirty="0" smtClean="0"/>
                        <a:t> real world</a:t>
                      </a:r>
                      <a:endParaRPr lang="en-US" sz="1800" dirty="0"/>
                    </a:p>
                  </a:txBody>
                  <a:tcPr marL="91438" marR="91438" marT="45723" marB="45723"/>
                </a:tc>
                <a:tc>
                  <a:txBody>
                    <a:bodyPr/>
                    <a:lstStyle/>
                    <a:p>
                      <a:r>
                        <a:rPr lang="en-US" sz="1800" dirty="0" smtClean="0"/>
                        <a:t>My fantasy world</a:t>
                      </a:r>
                      <a:endParaRPr lang="en-US" sz="1800" dirty="0"/>
                    </a:p>
                  </a:txBody>
                  <a:tcPr marL="91438" marR="91438" marT="45723" marB="45723"/>
                </a:tc>
                <a:extLst>
                  <a:ext uri="{0D108BD9-81ED-4DB2-BD59-A6C34878D82A}"/>
                </a:extLst>
              </a:tr>
              <a:tr h="424921">
                <a:tc>
                  <a:txBody>
                    <a:bodyPr/>
                    <a:lstStyle/>
                    <a:p>
                      <a:r>
                        <a:rPr lang="en-US" sz="1800" dirty="0" smtClean="0"/>
                        <a:t>Location/map</a:t>
                      </a:r>
                      <a:endParaRPr lang="en-US" sz="1800" dirty="0"/>
                    </a:p>
                  </a:txBody>
                  <a:tcPr marL="91438" marR="91438" marT="45723" marB="45723"/>
                </a:tc>
                <a:tc>
                  <a:txBody>
                    <a:bodyPr/>
                    <a:lstStyle/>
                    <a:p>
                      <a:r>
                        <a:rPr lang="en-US" sz="1800" dirty="0" smtClean="0"/>
                        <a:t>Earth </a:t>
                      </a:r>
                      <a:r>
                        <a:rPr lang="mr-IN" sz="1800" dirty="0" smtClean="0"/>
                        <a:t>–</a:t>
                      </a:r>
                      <a:r>
                        <a:rPr lang="en-US" sz="1800" dirty="0" smtClean="0"/>
                        <a:t> land,</a:t>
                      </a:r>
                      <a:r>
                        <a:rPr lang="en-US" sz="1800" baseline="0" dirty="0" smtClean="0"/>
                        <a:t> sea, houses, shops</a:t>
                      </a:r>
                      <a:endParaRPr lang="en-US" sz="1800" dirty="0"/>
                    </a:p>
                  </a:txBody>
                  <a:tcPr marL="91438" marR="91438" marT="45723" marB="45723"/>
                </a:tc>
                <a:tc>
                  <a:txBody>
                    <a:bodyPr/>
                    <a:lstStyle/>
                    <a:p>
                      <a:endParaRPr lang="en-US" sz="1800"/>
                    </a:p>
                  </a:txBody>
                  <a:tcPr marL="91438" marR="91438" marT="45723" marB="45723"/>
                </a:tc>
                <a:extLst>
                  <a:ext uri="{0D108BD9-81ED-4DB2-BD59-A6C34878D82A}"/>
                </a:extLst>
              </a:tr>
              <a:tr h="424921">
                <a:tc>
                  <a:txBody>
                    <a:bodyPr/>
                    <a:lstStyle/>
                    <a:p>
                      <a:r>
                        <a:rPr lang="en-US" sz="1800" dirty="0" smtClean="0"/>
                        <a:t>Concrete rules</a:t>
                      </a:r>
                      <a:endParaRPr lang="en-US" sz="1800" dirty="0"/>
                    </a:p>
                  </a:txBody>
                  <a:tcPr marL="91438" marR="91438" marT="45723" marB="45723"/>
                </a:tc>
                <a:tc>
                  <a:txBody>
                    <a:bodyPr/>
                    <a:lstStyle/>
                    <a:p>
                      <a:r>
                        <a:rPr lang="en-US" sz="1800" dirty="0" smtClean="0"/>
                        <a:t>Gravity, school/education,</a:t>
                      </a:r>
                      <a:r>
                        <a:rPr lang="en-US" sz="1800" baseline="0" dirty="0" smtClean="0"/>
                        <a:t> money</a:t>
                      </a:r>
                      <a:endParaRPr lang="en-US" sz="1800" dirty="0"/>
                    </a:p>
                  </a:txBody>
                  <a:tcPr marL="91438" marR="91438" marT="45723" marB="45723"/>
                </a:tc>
                <a:tc>
                  <a:txBody>
                    <a:bodyPr/>
                    <a:lstStyle/>
                    <a:p>
                      <a:endParaRPr lang="en-US" sz="1800"/>
                    </a:p>
                  </a:txBody>
                  <a:tcPr marL="91438" marR="91438" marT="45723" marB="45723"/>
                </a:tc>
                <a:extLst>
                  <a:ext uri="{0D108BD9-81ED-4DB2-BD59-A6C34878D82A}"/>
                </a:extLst>
              </a:tr>
              <a:tr h="424921">
                <a:tc>
                  <a:txBody>
                    <a:bodyPr/>
                    <a:lstStyle/>
                    <a:p>
                      <a:r>
                        <a:rPr lang="en-US" sz="1800" dirty="0" smtClean="0"/>
                        <a:t>People</a:t>
                      </a:r>
                      <a:endParaRPr lang="en-US" sz="1800" dirty="0"/>
                    </a:p>
                  </a:txBody>
                  <a:tcPr marL="91438" marR="91438" marT="45723" marB="45723"/>
                </a:tc>
                <a:tc>
                  <a:txBody>
                    <a:bodyPr/>
                    <a:lstStyle/>
                    <a:p>
                      <a:endParaRPr lang="en-US" sz="1800"/>
                    </a:p>
                  </a:txBody>
                  <a:tcPr marL="91438" marR="91438" marT="45723" marB="45723"/>
                </a:tc>
                <a:tc>
                  <a:txBody>
                    <a:bodyPr/>
                    <a:lstStyle/>
                    <a:p>
                      <a:endParaRPr lang="en-US" sz="1800"/>
                    </a:p>
                  </a:txBody>
                  <a:tcPr marL="91438" marR="91438" marT="45723" marB="45723"/>
                </a:tc>
                <a:extLst>
                  <a:ext uri="{0D108BD9-81ED-4DB2-BD59-A6C34878D82A}"/>
                </a:extLst>
              </a:tr>
              <a:tr h="424921">
                <a:tc>
                  <a:txBody>
                    <a:bodyPr/>
                    <a:lstStyle/>
                    <a:p>
                      <a:r>
                        <a:rPr lang="en-US" sz="1800" dirty="0" smtClean="0"/>
                        <a:t>People</a:t>
                      </a:r>
                      <a:endParaRPr lang="en-US" sz="1800" dirty="0"/>
                    </a:p>
                  </a:txBody>
                  <a:tcPr marL="91438" marR="91438" marT="45723" marB="45723"/>
                </a:tc>
                <a:tc>
                  <a:txBody>
                    <a:bodyPr/>
                    <a:lstStyle/>
                    <a:p>
                      <a:endParaRPr lang="en-US" sz="1800"/>
                    </a:p>
                  </a:txBody>
                  <a:tcPr marL="91438" marR="91438" marT="45723" marB="45723"/>
                </a:tc>
                <a:tc>
                  <a:txBody>
                    <a:bodyPr/>
                    <a:lstStyle/>
                    <a:p>
                      <a:endParaRPr lang="en-US" sz="1800"/>
                    </a:p>
                  </a:txBody>
                  <a:tcPr marL="91438" marR="91438" marT="45723" marB="45723"/>
                </a:tc>
                <a:extLst>
                  <a:ext uri="{0D108BD9-81ED-4DB2-BD59-A6C34878D82A}"/>
                </a:extLst>
              </a:tr>
              <a:tr h="424921">
                <a:tc>
                  <a:txBody>
                    <a:bodyPr/>
                    <a:lstStyle/>
                    <a:p>
                      <a:r>
                        <a:rPr lang="en-US" sz="1800" dirty="0" smtClean="0"/>
                        <a:t>Magic</a:t>
                      </a:r>
                      <a:endParaRPr lang="en-US" sz="1800" dirty="0"/>
                    </a:p>
                  </a:txBody>
                  <a:tcPr marL="91438" marR="91438" marT="45723" marB="45723"/>
                </a:tc>
                <a:tc>
                  <a:txBody>
                    <a:bodyPr/>
                    <a:lstStyle/>
                    <a:p>
                      <a:endParaRPr lang="en-US" sz="1800"/>
                    </a:p>
                  </a:txBody>
                  <a:tcPr marL="91438" marR="91438" marT="45723" marB="45723"/>
                </a:tc>
                <a:tc>
                  <a:txBody>
                    <a:bodyPr/>
                    <a:lstStyle/>
                    <a:p>
                      <a:endParaRPr lang="en-US" sz="1800"/>
                    </a:p>
                  </a:txBody>
                  <a:tcPr marL="91438" marR="91438" marT="45723" marB="45723"/>
                </a:tc>
                <a:extLst>
                  <a:ext uri="{0D108BD9-81ED-4DB2-BD59-A6C34878D82A}"/>
                </a:extLst>
              </a:tr>
              <a:tr h="424921">
                <a:tc>
                  <a:txBody>
                    <a:bodyPr/>
                    <a:lstStyle/>
                    <a:p>
                      <a:r>
                        <a:rPr lang="en-US" sz="1800" dirty="0" smtClean="0"/>
                        <a:t>Religion</a:t>
                      </a:r>
                      <a:endParaRPr lang="en-US" sz="1800" dirty="0"/>
                    </a:p>
                  </a:txBody>
                  <a:tcPr marL="91438" marR="91438" marT="45723" marB="45723"/>
                </a:tc>
                <a:tc>
                  <a:txBody>
                    <a:bodyPr/>
                    <a:lstStyle/>
                    <a:p>
                      <a:endParaRPr lang="en-US" sz="1800"/>
                    </a:p>
                  </a:txBody>
                  <a:tcPr marL="91438" marR="91438" marT="45723" marB="45723"/>
                </a:tc>
                <a:tc>
                  <a:txBody>
                    <a:bodyPr/>
                    <a:lstStyle/>
                    <a:p>
                      <a:endParaRPr lang="en-US" sz="1800"/>
                    </a:p>
                  </a:txBody>
                  <a:tcPr marL="91438" marR="91438" marT="45723" marB="45723"/>
                </a:tc>
                <a:extLst>
                  <a:ext uri="{0D108BD9-81ED-4DB2-BD59-A6C34878D82A}"/>
                </a:extLst>
              </a:tr>
              <a:tr h="424921">
                <a:tc>
                  <a:txBody>
                    <a:bodyPr/>
                    <a:lstStyle/>
                    <a:p>
                      <a:r>
                        <a:rPr lang="en-US" sz="1800" dirty="0" smtClean="0"/>
                        <a:t>Politics</a:t>
                      </a:r>
                      <a:endParaRPr lang="en-US" sz="1800" dirty="0"/>
                    </a:p>
                  </a:txBody>
                  <a:tcPr marL="91438" marR="91438" marT="45723" marB="45723"/>
                </a:tc>
                <a:tc>
                  <a:txBody>
                    <a:bodyPr/>
                    <a:lstStyle/>
                    <a:p>
                      <a:endParaRPr lang="en-US" sz="1800"/>
                    </a:p>
                  </a:txBody>
                  <a:tcPr marL="91438" marR="91438" marT="45723" marB="45723"/>
                </a:tc>
                <a:tc>
                  <a:txBody>
                    <a:bodyPr/>
                    <a:lstStyle/>
                    <a:p>
                      <a:endParaRPr lang="en-US" sz="1800" dirty="0"/>
                    </a:p>
                  </a:txBody>
                  <a:tcPr marL="91438" marR="91438" marT="45723" marB="45723"/>
                </a:tc>
                <a:extLst>
                  <a:ext uri="{0D108BD9-81ED-4DB2-BD59-A6C34878D82A}"/>
                </a:extLst>
              </a:tr>
              <a:tr h="424921">
                <a:tc>
                  <a:txBody>
                    <a:bodyPr/>
                    <a:lstStyle/>
                    <a:p>
                      <a:r>
                        <a:rPr lang="en-US" sz="1800" dirty="0" smtClean="0"/>
                        <a:t>Society</a:t>
                      </a:r>
                      <a:endParaRPr lang="en-US" sz="1800" dirty="0"/>
                    </a:p>
                  </a:txBody>
                  <a:tcPr marL="91438" marR="91438" marT="45723" marB="45723"/>
                </a:tc>
                <a:tc>
                  <a:txBody>
                    <a:bodyPr/>
                    <a:lstStyle/>
                    <a:p>
                      <a:endParaRPr lang="en-US" sz="1800"/>
                    </a:p>
                  </a:txBody>
                  <a:tcPr marL="91438" marR="91438" marT="45723" marB="45723"/>
                </a:tc>
                <a:tc>
                  <a:txBody>
                    <a:bodyPr/>
                    <a:lstStyle/>
                    <a:p>
                      <a:endParaRPr lang="en-US" sz="1800" dirty="0"/>
                    </a:p>
                  </a:txBody>
                  <a:tcPr marL="91438" marR="91438" marT="45723" marB="45723"/>
                </a:tc>
                <a:extLst>
                  <a:ext uri="{0D108BD9-81ED-4DB2-BD59-A6C34878D82A}"/>
                </a:extLst>
              </a:tr>
            </a:tbl>
          </a:graphicData>
        </a:graphic>
      </p:graphicFrame>
      <p:sp>
        <p:nvSpPr>
          <p:cNvPr id="6" name="Rectangle 5"/>
          <p:cNvSpPr/>
          <p:nvPr/>
        </p:nvSpPr>
        <p:spPr>
          <a:xfrm>
            <a:off x="149225" y="1639888"/>
            <a:ext cx="8707438" cy="9604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dirty="0"/>
              <a:t>You are going to be inventing your own fantastical world. Using the table below as a guide, write down what the rules are of our world, and then write down what the rules of your world are going to be.</a:t>
            </a:r>
          </a:p>
        </p:txBody>
      </p:sp>
    </p:spTree>
    <p:extLst>
      <p:ext uri="{BB962C8B-B14F-4D97-AF65-F5344CB8AC3E}">
        <p14:creationId xmlns:p14="http://schemas.microsoft.com/office/powerpoint/2010/main" val="331654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Planning time</a:t>
            </a:r>
          </a:p>
        </p:txBody>
      </p:sp>
      <p:sp>
        <p:nvSpPr>
          <p:cNvPr id="18435" name="Content Placeholder 2"/>
          <p:cNvSpPr>
            <a:spLocks noGrp="1"/>
          </p:cNvSpPr>
          <p:nvPr>
            <p:ph idx="1"/>
          </p:nvPr>
        </p:nvSpPr>
        <p:spPr>
          <a:xfrm>
            <a:off x="827088" y="1417638"/>
            <a:ext cx="7715250" cy="3457575"/>
          </a:xfrm>
        </p:spPr>
        <p:txBody>
          <a:bodyPr>
            <a:normAutofit fontScale="92500" lnSpcReduction="20000"/>
          </a:bodyPr>
          <a:lstStyle/>
          <a:p>
            <a:pPr marL="0" indent="0">
              <a:buFont typeface="Arial" panose="020B0604020202020204" pitchFamily="34" charset="0"/>
              <a:buNone/>
              <a:defRPr/>
            </a:pPr>
            <a:r>
              <a:rPr lang="en-GB" altLang="en-US" sz="2400" dirty="0" smtClean="0"/>
              <a:t>We are going to finish the lesson by making our own fantasy storyline. Use your rules sheet to help you.</a:t>
            </a:r>
          </a:p>
          <a:p>
            <a:pPr>
              <a:buFont typeface="Arial" panose="020B0604020202020204" pitchFamily="34" charset="0"/>
              <a:buChar char="•"/>
              <a:defRPr/>
            </a:pPr>
            <a:endParaRPr lang="en-GB" altLang="en-US" sz="2400" dirty="0" smtClean="0"/>
          </a:p>
          <a:p>
            <a:pPr>
              <a:buFont typeface="Arial" panose="020B0604020202020204" pitchFamily="34" charset="0"/>
              <a:buChar char="•"/>
              <a:defRPr/>
            </a:pPr>
            <a:r>
              <a:rPr lang="en-GB" altLang="en-US" sz="2400" dirty="0" smtClean="0"/>
              <a:t>Remember to include: </a:t>
            </a:r>
          </a:p>
          <a:p>
            <a:pPr>
              <a:buFont typeface="Arial" panose="020B0604020202020204" pitchFamily="34" charset="0"/>
              <a:buChar char="•"/>
              <a:defRPr/>
            </a:pPr>
            <a:r>
              <a:rPr lang="en-GB" altLang="en-US" sz="2400" dirty="0" smtClean="0"/>
              <a:t>Magic/mysticism</a:t>
            </a:r>
          </a:p>
          <a:p>
            <a:pPr>
              <a:buFont typeface="Arial" panose="020B0604020202020204" pitchFamily="34" charset="0"/>
              <a:buChar char="•"/>
              <a:defRPr/>
            </a:pPr>
            <a:r>
              <a:rPr lang="en-GB" altLang="en-US" sz="2400" dirty="0" smtClean="0"/>
              <a:t>Monsters</a:t>
            </a:r>
          </a:p>
          <a:p>
            <a:pPr>
              <a:buFont typeface="Arial" panose="020B0604020202020204" pitchFamily="34" charset="0"/>
              <a:buChar char="•"/>
              <a:defRPr/>
            </a:pPr>
            <a:r>
              <a:rPr lang="en-GB" altLang="en-US" sz="2400" dirty="0" smtClean="0"/>
              <a:t>Non-human characters</a:t>
            </a:r>
          </a:p>
          <a:p>
            <a:pPr>
              <a:buFont typeface="Arial" panose="020B0604020202020204" pitchFamily="34" charset="0"/>
              <a:buChar char="•"/>
              <a:defRPr/>
            </a:pPr>
            <a:r>
              <a:rPr lang="en-GB" altLang="en-US" sz="2400" dirty="0" smtClean="0"/>
              <a:t>Human heroes</a:t>
            </a:r>
          </a:p>
          <a:p>
            <a:pPr>
              <a:buFont typeface="Arial" panose="020B0604020202020204" pitchFamily="34" charset="0"/>
              <a:buChar char="•"/>
              <a:defRPr/>
            </a:pPr>
            <a:r>
              <a:rPr lang="en-GB" altLang="en-US" sz="2400" dirty="0" smtClean="0"/>
              <a:t>Quests</a:t>
            </a:r>
          </a:p>
          <a:p>
            <a:pPr>
              <a:buFont typeface="Arial" panose="020B0604020202020204" pitchFamily="34" charset="0"/>
              <a:buChar char="•"/>
              <a:defRPr/>
            </a:pPr>
            <a:r>
              <a:rPr lang="en-GB" altLang="en-US" sz="2400" dirty="0" smtClean="0"/>
              <a:t>Cataclysmic confrontation between good and evil</a:t>
            </a:r>
          </a:p>
          <a:p>
            <a:pPr>
              <a:buFont typeface="Arial" panose="020B0604020202020204" pitchFamily="34" charset="0"/>
              <a:buChar char="•"/>
              <a:defRPr/>
            </a:pPr>
            <a:endParaRPr lang="en-GB" altLang="en-US" sz="2400" dirty="0" smtClean="0"/>
          </a:p>
        </p:txBody>
      </p:sp>
    </p:spTree>
    <p:extLst>
      <p:ext uri="{BB962C8B-B14F-4D97-AF65-F5344CB8AC3E}">
        <p14:creationId xmlns:p14="http://schemas.microsoft.com/office/powerpoint/2010/main" val="3929805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688" y="341313"/>
            <a:ext cx="3027362" cy="11398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b="1" dirty="0"/>
              <a:t>Fantasy Worlds</a:t>
            </a:r>
          </a:p>
        </p:txBody>
      </p:sp>
      <p:sp>
        <p:nvSpPr>
          <p:cNvPr id="5" name="Rectangle 4"/>
          <p:cNvSpPr/>
          <p:nvPr/>
        </p:nvSpPr>
        <p:spPr>
          <a:xfrm>
            <a:off x="3514725" y="639763"/>
            <a:ext cx="5340350" cy="7000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t>Medal Task</a:t>
            </a:r>
          </a:p>
        </p:txBody>
      </p:sp>
      <p:sp>
        <p:nvSpPr>
          <p:cNvPr id="6" name="Rounded Rectangle 5"/>
          <p:cNvSpPr/>
          <p:nvPr/>
        </p:nvSpPr>
        <p:spPr>
          <a:xfrm>
            <a:off x="293688" y="1663700"/>
            <a:ext cx="8562975" cy="63658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a:solidFill>
                  <a:srgbClr val="008000"/>
                </a:solidFill>
              </a:rPr>
              <a:t>TASK: </a:t>
            </a:r>
            <a:r>
              <a:rPr lang="en-US" sz="2000" dirty="0"/>
              <a:t>Spend twenty minutes writing the opening to your fantasy world. </a:t>
            </a:r>
          </a:p>
        </p:txBody>
      </p:sp>
      <p:graphicFrame>
        <p:nvGraphicFramePr>
          <p:cNvPr id="9" name="Table 8"/>
          <p:cNvGraphicFramePr>
            <a:graphicFrameLocks noGrp="1"/>
          </p:cNvGraphicFramePr>
          <p:nvPr/>
        </p:nvGraphicFramePr>
        <p:xfrm>
          <a:off x="214313" y="2390775"/>
          <a:ext cx="8656636" cy="4330701"/>
        </p:xfrm>
        <a:graphic>
          <a:graphicData uri="http://schemas.openxmlformats.org/drawingml/2006/table">
            <a:tbl>
              <a:tblPr firstRow="1" bandRow="1">
                <a:tableStyleId>{5C22544A-7EE6-4342-B048-85BDC9FD1C3A}</a:tableStyleId>
              </a:tblPr>
              <a:tblGrid>
                <a:gridCol w="1270160">
                  <a:extLst>
                    <a:ext uri="{9D8B030D-6E8A-4147-A177-3AD203B41FA5}"/>
                  </a:extLst>
                </a:gridCol>
                <a:gridCol w="2423076">
                  <a:extLst>
                    <a:ext uri="{9D8B030D-6E8A-4147-A177-3AD203B41FA5}"/>
                  </a:extLst>
                </a:gridCol>
                <a:gridCol w="2462158">
                  <a:extLst>
                    <a:ext uri="{9D8B030D-6E8A-4147-A177-3AD203B41FA5}"/>
                  </a:extLst>
                </a:gridCol>
                <a:gridCol w="2501242">
                  <a:extLst>
                    <a:ext uri="{9D8B030D-6E8A-4147-A177-3AD203B41FA5}"/>
                  </a:extLst>
                </a:gridCol>
              </a:tblGrid>
              <a:tr h="365754">
                <a:tc>
                  <a:txBody>
                    <a:bodyPr/>
                    <a:lstStyle/>
                    <a:p>
                      <a:endParaRPr lang="en-US" sz="1800" dirty="0"/>
                    </a:p>
                  </a:txBody>
                  <a:tcPr marL="91452" marR="91452" marT="45717" marB="45717"/>
                </a:tc>
                <a:tc>
                  <a:txBody>
                    <a:bodyPr/>
                    <a:lstStyle/>
                    <a:p>
                      <a:r>
                        <a:rPr lang="en-US" sz="1800" dirty="0" smtClean="0"/>
                        <a:t>Bronze</a:t>
                      </a:r>
                      <a:r>
                        <a:rPr lang="en-US" sz="1800" baseline="0" dirty="0" smtClean="0"/>
                        <a:t> </a:t>
                      </a:r>
                      <a:endParaRPr lang="en-US" sz="1800" dirty="0"/>
                    </a:p>
                  </a:txBody>
                  <a:tcPr marL="91452" marR="91452" marT="45717" marB="45717"/>
                </a:tc>
                <a:tc>
                  <a:txBody>
                    <a:bodyPr/>
                    <a:lstStyle/>
                    <a:p>
                      <a:r>
                        <a:rPr lang="en-US" sz="1800" dirty="0" smtClean="0"/>
                        <a:t>Silver</a:t>
                      </a:r>
                      <a:endParaRPr lang="en-US" sz="1800" dirty="0"/>
                    </a:p>
                  </a:txBody>
                  <a:tcPr marL="91452" marR="91452" marT="45717" marB="45717"/>
                </a:tc>
                <a:tc>
                  <a:txBody>
                    <a:bodyPr/>
                    <a:lstStyle/>
                    <a:p>
                      <a:r>
                        <a:rPr lang="en-US" sz="1800" dirty="0" smtClean="0"/>
                        <a:t>Gold</a:t>
                      </a:r>
                      <a:endParaRPr lang="en-US" sz="1800" dirty="0"/>
                    </a:p>
                  </a:txBody>
                  <a:tcPr marL="91452" marR="91452" marT="45717" marB="45717"/>
                </a:tc>
                <a:extLst>
                  <a:ext uri="{0D108BD9-81ED-4DB2-BD59-A6C34878D82A}"/>
                </a:extLst>
              </a:tr>
              <a:tr h="685303">
                <a:tc>
                  <a:txBody>
                    <a:bodyPr/>
                    <a:lstStyle/>
                    <a:p>
                      <a:r>
                        <a:rPr lang="en-US" sz="1200" dirty="0" smtClean="0"/>
                        <a:t>Generic</a:t>
                      </a:r>
                      <a:r>
                        <a:rPr lang="en-US" sz="1200" baseline="0" dirty="0" smtClean="0"/>
                        <a:t> Conventions</a:t>
                      </a:r>
                      <a:endParaRPr lang="en-US" sz="1200" dirty="0"/>
                    </a:p>
                  </a:txBody>
                  <a:tcPr marL="91452" marR="91452" marT="45717" marB="45717">
                    <a:solidFill>
                      <a:srgbClr val="FFFF00"/>
                    </a:solidFill>
                  </a:tcPr>
                </a:tc>
                <a:tc>
                  <a:txBody>
                    <a:bodyPr/>
                    <a:lstStyle/>
                    <a:p>
                      <a:r>
                        <a:rPr lang="en-US" sz="1200" dirty="0" smtClean="0"/>
                        <a:t>Somewhat</a:t>
                      </a:r>
                      <a:r>
                        <a:rPr lang="en-US" sz="1200" baseline="0" dirty="0" smtClean="0"/>
                        <a:t> clear awareness</a:t>
                      </a:r>
                      <a:r>
                        <a:rPr lang="en-US" sz="1200" dirty="0" smtClean="0"/>
                        <a:t> of typical generic conventions.</a:t>
                      </a:r>
                      <a:endParaRPr lang="en-US" sz="1200" dirty="0"/>
                    </a:p>
                  </a:txBody>
                  <a:tcPr marL="91452" marR="91452" marT="45717" marB="45717"/>
                </a:tc>
                <a:tc>
                  <a:txBody>
                    <a:bodyPr/>
                    <a:lstStyle/>
                    <a:p>
                      <a:r>
                        <a:rPr lang="en-US" sz="1200" dirty="0" smtClean="0"/>
                        <a:t>A clear awareness of generic conventions.</a:t>
                      </a:r>
                      <a:endParaRPr lang="en-US" sz="1200" dirty="0"/>
                    </a:p>
                  </a:txBody>
                  <a:tcPr marL="91452" marR="91452" marT="45717" marB="45717"/>
                </a:tc>
                <a:tc>
                  <a:txBody>
                    <a:bodyPr/>
                    <a:lstStyle/>
                    <a:p>
                      <a:r>
                        <a:rPr lang="en-US" sz="1200" dirty="0" smtClean="0"/>
                        <a:t>A clear awareness of generic conventions with an increasing sense of attention to detail.</a:t>
                      </a:r>
                      <a:endParaRPr lang="en-US" sz="1200" dirty="0"/>
                    </a:p>
                  </a:txBody>
                  <a:tcPr marL="91452" marR="91452" marT="45717" marB="45717"/>
                </a:tc>
                <a:extLst>
                  <a:ext uri="{0D108BD9-81ED-4DB2-BD59-A6C34878D82A}"/>
                </a:extLst>
              </a:tr>
              <a:tr h="685303">
                <a:tc>
                  <a:txBody>
                    <a:bodyPr/>
                    <a:lstStyle/>
                    <a:p>
                      <a:r>
                        <a:rPr lang="en-US" sz="1200" dirty="0" smtClean="0"/>
                        <a:t>Creative and imaginative work</a:t>
                      </a:r>
                      <a:endParaRPr lang="en-US" sz="1200" dirty="0"/>
                    </a:p>
                  </a:txBody>
                  <a:tcPr marL="91452" marR="91452" marT="45717" marB="45717">
                    <a:solidFill>
                      <a:srgbClr val="FFFF00"/>
                    </a:solidFill>
                  </a:tcPr>
                </a:tc>
                <a:tc>
                  <a:txBody>
                    <a:bodyPr/>
                    <a:lstStyle/>
                    <a:p>
                      <a:r>
                        <a:rPr lang="en-US" sz="1200" dirty="0" smtClean="0"/>
                        <a:t>Typical/common</a:t>
                      </a:r>
                      <a:r>
                        <a:rPr lang="en-US" sz="1200" baseline="0" dirty="0" smtClean="0"/>
                        <a:t> ideas used in relation to genre.</a:t>
                      </a:r>
                      <a:endParaRPr lang="en-US" sz="1200" dirty="0"/>
                    </a:p>
                  </a:txBody>
                  <a:tcPr marL="91452" marR="91452" marT="45717" marB="45717"/>
                </a:tc>
                <a:tc>
                  <a:txBody>
                    <a:bodyPr/>
                    <a:lstStyle/>
                    <a:p>
                      <a:r>
                        <a:rPr lang="en-US" sz="1200" dirty="0" smtClean="0"/>
                        <a:t>Clear </a:t>
                      </a:r>
                      <a:r>
                        <a:rPr lang="en-US" sz="1200" baseline="0" dirty="0" smtClean="0"/>
                        <a:t>attempts to instill a sense of imagination and creativity, making writing somewhat engaging.</a:t>
                      </a:r>
                      <a:endParaRPr lang="en-US" sz="1200" dirty="0"/>
                    </a:p>
                  </a:txBody>
                  <a:tcPr marL="91452" marR="91452" marT="45717" marB="45717"/>
                </a:tc>
                <a:tc>
                  <a:txBody>
                    <a:bodyPr/>
                    <a:lstStyle/>
                    <a:p>
                      <a:r>
                        <a:rPr lang="en-US" sz="1200" dirty="0" smtClean="0"/>
                        <a:t>Imagination</a:t>
                      </a:r>
                      <a:r>
                        <a:rPr lang="en-US" sz="1200" baseline="0" dirty="0" smtClean="0"/>
                        <a:t> and creativity is evident and makes writing engaging.</a:t>
                      </a:r>
                      <a:endParaRPr lang="en-US" sz="1200" dirty="0"/>
                    </a:p>
                  </a:txBody>
                  <a:tcPr marL="91452" marR="91452" marT="45717" marB="45717"/>
                </a:tc>
                <a:extLst>
                  <a:ext uri="{0D108BD9-81ED-4DB2-BD59-A6C34878D82A}"/>
                </a:extLst>
              </a:tr>
              <a:tr h="685303">
                <a:tc>
                  <a:txBody>
                    <a:bodyPr/>
                    <a:lstStyle/>
                    <a:p>
                      <a:r>
                        <a:rPr lang="en-US" sz="1200" dirty="0" smtClean="0"/>
                        <a:t>Paragraphs</a:t>
                      </a:r>
                      <a:endParaRPr lang="en-US" sz="1200" dirty="0"/>
                    </a:p>
                  </a:txBody>
                  <a:tcPr marL="91452" marR="91452" marT="45717" marB="45717">
                    <a:solidFill>
                      <a:srgbClr val="FFFF00"/>
                    </a:solidFill>
                  </a:tcPr>
                </a:tc>
                <a:tc>
                  <a:txBody>
                    <a:bodyPr/>
                    <a:lstStyle/>
                    <a:p>
                      <a:r>
                        <a:rPr lang="en-US" sz="1200" dirty="0" smtClean="0"/>
                        <a:t>Accurate use of paragraphs</a:t>
                      </a:r>
                      <a:r>
                        <a:rPr lang="en-US" sz="1200" baseline="0" dirty="0" smtClean="0"/>
                        <a:t> for time, topic, place and speech.</a:t>
                      </a:r>
                      <a:endParaRPr lang="en-US" sz="1200" dirty="0"/>
                    </a:p>
                  </a:txBody>
                  <a:tcPr marL="91452" marR="91452" marT="45717" marB="45717"/>
                </a:tc>
                <a:tc>
                  <a:txBody>
                    <a:bodyPr/>
                    <a:lstStyle/>
                    <a:p>
                      <a:r>
                        <a:rPr lang="en-US" sz="1200" dirty="0" smtClean="0"/>
                        <a:t>Accurate use of paragraphs</a:t>
                      </a:r>
                      <a:r>
                        <a:rPr lang="en-US" sz="1200" baseline="0" dirty="0" smtClean="0"/>
                        <a:t> for time, topic, place and speech and varied length.</a:t>
                      </a:r>
                      <a:endParaRPr lang="en-US" sz="1200" dirty="0"/>
                    </a:p>
                  </a:txBody>
                  <a:tcPr marL="91452" marR="91452" marT="45717" marB="4571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Accurate use of paragraphs</a:t>
                      </a:r>
                      <a:r>
                        <a:rPr lang="en-US" sz="1200" baseline="0" dirty="0" smtClean="0"/>
                        <a:t> for time, topic, place and speech with varied lengths to create specific effects.</a:t>
                      </a:r>
                      <a:endParaRPr lang="en-US" sz="1200" dirty="0" smtClean="0"/>
                    </a:p>
                  </a:txBody>
                  <a:tcPr marL="91452" marR="91452" marT="45717" marB="45717"/>
                </a:tc>
                <a:extLst>
                  <a:ext uri="{0D108BD9-81ED-4DB2-BD59-A6C34878D82A}"/>
                </a:extLst>
              </a:tr>
              <a:tr h="685303">
                <a:tc>
                  <a:txBody>
                    <a:bodyPr/>
                    <a:lstStyle/>
                    <a:p>
                      <a:r>
                        <a:rPr lang="en-US" sz="1200" dirty="0" smtClean="0"/>
                        <a:t>Vocabulary</a:t>
                      </a:r>
                      <a:endParaRPr lang="en-US" sz="1200" dirty="0"/>
                    </a:p>
                  </a:txBody>
                  <a:tcPr marL="91452" marR="91452" marT="45717" marB="45717">
                    <a:solidFill>
                      <a:srgbClr val="FFFF00"/>
                    </a:solidFill>
                  </a:tcPr>
                </a:tc>
                <a:tc>
                  <a:txBody>
                    <a:bodyPr/>
                    <a:lstStyle/>
                    <a:p>
                      <a:r>
                        <a:rPr lang="en-US" sz="1200" dirty="0" smtClean="0"/>
                        <a:t>Some</a:t>
                      </a:r>
                      <a:r>
                        <a:rPr lang="en-US" sz="1200" baseline="0" dirty="0" smtClean="0"/>
                        <a:t> successful attempts to select vocabulary and language devices.</a:t>
                      </a:r>
                      <a:endParaRPr lang="en-US" sz="1200" dirty="0"/>
                    </a:p>
                  </a:txBody>
                  <a:tcPr marL="91452" marR="91452" marT="45717" marB="45717"/>
                </a:tc>
                <a:tc>
                  <a:txBody>
                    <a:bodyPr/>
                    <a:lstStyle/>
                    <a:p>
                      <a:r>
                        <a:rPr lang="en-US" sz="1200" dirty="0" smtClean="0"/>
                        <a:t>Thoughtful selection of vocabulary</a:t>
                      </a:r>
                      <a:r>
                        <a:rPr lang="en-US" sz="1200" baseline="0" dirty="0" smtClean="0"/>
                        <a:t> and language devices, making writing somewhat engaging.</a:t>
                      </a:r>
                      <a:endParaRPr lang="en-US" sz="1200" dirty="0"/>
                    </a:p>
                  </a:txBody>
                  <a:tcPr marL="91452" marR="91452" marT="45717" marB="45717"/>
                </a:tc>
                <a:tc>
                  <a:txBody>
                    <a:bodyPr/>
                    <a:lstStyle/>
                    <a:p>
                      <a:r>
                        <a:rPr lang="en-US" sz="1200" dirty="0" smtClean="0"/>
                        <a:t>Ambitious and thoughtful</a:t>
                      </a:r>
                      <a:r>
                        <a:rPr lang="en-US" sz="1200" baseline="0" dirty="0" smtClean="0"/>
                        <a:t> use of vocabulary and language devices to make writing engaging throughout.</a:t>
                      </a:r>
                      <a:endParaRPr lang="en-US" sz="1200" dirty="0"/>
                    </a:p>
                  </a:txBody>
                  <a:tcPr marL="91452" marR="91452" marT="45717" marB="45717"/>
                </a:tc>
                <a:extLst>
                  <a:ext uri="{0D108BD9-81ED-4DB2-BD59-A6C34878D82A}"/>
                </a:extLst>
              </a:tr>
              <a:tr h="538432">
                <a:tc>
                  <a:txBody>
                    <a:bodyPr/>
                    <a:lstStyle/>
                    <a:p>
                      <a:r>
                        <a:rPr lang="en-US" sz="1200" dirty="0" smtClean="0"/>
                        <a:t>Sentences</a:t>
                      </a:r>
                      <a:endParaRPr lang="en-US" sz="1200" dirty="0"/>
                    </a:p>
                  </a:txBody>
                  <a:tcPr marL="91452" marR="91452" marT="45717" marB="45717">
                    <a:solidFill>
                      <a:srgbClr val="FFFF00"/>
                    </a:solidFill>
                  </a:tcPr>
                </a:tc>
                <a:tc>
                  <a:txBody>
                    <a:bodyPr/>
                    <a:lstStyle/>
                    <a:p>
                      <a:r>
                        <a:rPr lang="en-US" sz="1200" dirty="0" smtClean="0"/>
                        <a:t>Mostly</a:t>
                      </a:r>
                      <a:r>
                        <a:rPr lang="en-US" sz="1200" baseline="0" dirty="0" smtClean="0"/>
                        <a:t> a</a:t>
                      </a:r>
                      <a:r>
                        <a:rPr lang="en-US" sz="1200" dirty="0" smtClean="0"/>
                        <a:t>ccurate use of sentences and demarcation.</a:t>
                      </a:r>
                      <a:endParaRPr lang="en-US" sz="1200" dirty="0"/>
                    </a:p>
                  </a:txBody>
                  <a:tcPr marL="91452" marR="91452" marT="45717" marB="45717"/>
                </a:tc>
                <a:tc>
                  <a:txBody>
                    <a:bodyPr/>
                    <a:lstStyle/>
                    <a:p>
                      <a:r>
                        <a:rPr lang="en-US" sz="1200" dirty="0" smtClean="0"/>
                        <a:t>Accurate use of sentences and demarcation.</a:t>
                      </a:r>
                      <a:endParaRPr lang="en-US" sz="1200" dirty="0"/>
                    </a:p>
                  </a:txBody>
                  <a:tcPr marL="91452" marR="91452" marT="45717" marB="4571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Accurate use of sentences and demarcation</a:t>
                      </a:r>
                      <a:r>
                        <a:rPr lang="en-US" sz="1200" baseline="0" dirty="0" smtClean="0"/>
                        <a:t> to create =effects.</a:t>
                      </a:r>
                      <a:endParaRPr lang="en-US" sz="1200" dirty="0" smtClean="0"/>
                    </a:p>
                  </a:txBody>
                  <a:tcPr marL="91452" marR="91452" marT="45717" marB="45717"/>
                </a:tc>
                <a:extLst>
                  <a:ext uri="{0D108BD9-81ED-4DB2-BD59-A6C34878D82A}"/>
                </a:extLst>
              </a:tr>
              <a:tr h="685303">
                <a:tc>
                  <a:txBody>
                    <a:bodyPr/>
                    <a:lstStyle/>
                    <a:p>
                      <a:r>
                        <a:rPr lang="en-US" sz="1200" dirty="0" smtClean="0"/>
                        <a:t>SPAG</a:t>
                      </a:r>
                      <a:endParaRPr lang="en-US" sz="1200" dirty="0"/>
                    </a:p>
                  </a:txBody>
                  <a:tcPr marL="91452" marR="91452" marT="45717" marB="45717">
                    <a:solidFill>
                      <a:srgbClr val="FFFF00"/>
                    </a:solidFill>
                  </a:tcPr>
                </a:tc>
                <a:tc>
                  <a:txBody>
                    <a:bodyPr/>
                    <a:lstStyle/>
                    <a:p>
                      <a:r>
                        <a:rPr lang="en-US" sz="1200" dirty="0" smtClean="0"/>
                        <a:t>Basic words,</a:t>
                      </a:r>
                      <a:r>
                        <a:rPr lang="en-US" sz="1200" baseline="0" dirty="0" smtClean="0"/>
                        <a:t> punctuation and grammar is accurate. Some more complex SPAG is inaccurate.</a:t>
                      </a:r>
                      <a:endParaRPr lang="en-US" sz="1200" dirty="0"/>
                    </a:p>
                  </a:txBody>
                  <a:tcPr marL="91452" marR="91452" marT="45717" marB="45717"/>
                </a:tc>
                <a:tc>
                  <a:txBody>
                    <a:bodyPr/>
                    <a:lstStyle/>
                    <a:p>
                      <a:r>
                        <a:rPr lang="en-US" sz="1200" dirty="0" smtClean="0"/>
                        <a:t>A range of punctuation,</a:t>
                      </a:r>
                      <a:r>
                        <a:rPr lang="en-US" sz="1200" baseline="0" dirty="0" smtClean="0"/>
                        <a:t> grammar and some ambitious words are accurate. </a:t>
                      </a:r>
                      <a:endParaRPr lang="en-US" sz="1200" dirty="0"/>
                    </a:p>
                  </a:txBody>
                  <a:tcPr marL="91452" marR="91452" marT="45717" marB="4571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wide range of punctuation,</a:t>
                      </a:r>
                      <a:r>
                        <a:rPr lang="en-US" sz="1200" baseline="0" dirty="0" smtClean="0"/>
                        <a:t> grammar and some ambitious words are accurate and used for effect.</a:t>
                      </a:r>
                      <a:endParaRPr lang="en-US" sz="1200" dirty="0" smtClean="0"/>
                    </a:p>
                  </a:txBody>
                  <a:tcPr marL="91452" marR="91452" marT="45717" marB="45717"/>
                </a:tc>
                <a:extLst>
                  <a:ext uri="{0D108BD9-81ED-4DB2-BD59-A6C34878D82A}"/>
                </a:extLst>
              </a:tr>
            </a:tbl>
          </a:graphicData>
        </a:graphic>
      </p:graphicFrame>
    </p:spTree>
    <p:extLst>
      <p:ext uri="{BB962C8B-B14F-4D97-AF65-F5344CB8AC3E}">
        <p14:creationId xmlns:p14="http://schemas.microsoft.com/office/powerpoint/2010/main" val="250902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688" y="341313"/>
            <a:ext cx="3027362" cy="11398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b="1" dirty="0"/>
              <a:t>Learning check: Fantasy Worlds</a:t>
            </a:r>
          </a:p>
        </p:txBody>
      </p:sp>
      <p:pic>
        <p:nvPicPr>
          <p:cNvPr id="3075" name="Picture 1" descr="Screen Shot 2017-12-28 at 11.52.59.png"/>
          <p:cNvPicPr>
            <a:picLocks noChangeAspect="1"/>
          </p:cNvPicPr>
          <p:nvPr/>
        </p:nvPicPr>
        <p:blipFill>
          <a:blip r:embed="rId2">
            <a:extLst>
              <a:ext uri="{28A0092B-C50C-407E-A947-70E740481C1C}">
                <a14:useLocalDpi xmlns:a14="http://schemas.microsoft.com/office/drawing/2010/main" val="0"/>
              </a:ext>
            </a:extLst>
          </a:blip>
          <a:srcRect l="12254" t="40260" r="39543" b="37831"/>
          <a:stretch>
            <a:fillRect/>
          </a:stretch>
        </p:blipFill>
        <p:spPr bwMode="auto">
          <a:xfrm>
            <a:off x="293688" y="1733550"/>
            <a:ext cx="853281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Screen Shot 2017-12-28 at 11.53.12.png"/>
          <p:cNvPicPr>
            <a:picLocks noChangeAspect="1"/>
          </p:cNvPicPr>
          <p:nvPr/>
        </p:nvPicPr>
        <p:blipFill>
          <a:blip r:embed="rId3">
            <a:extLst>
              <a:ext uri="{28A0092B-C50C-407E-A947-70E740481C1C}">
                <a14:useLocalDpi xmlns:a14="http://schemas.microsoft.com/office/drawing/2010/main" val="0"/>
              </a:ext>
            </a:extLst>
          </a:blip>
          <a:srcRect l="12419" t="38693" r="40849" b="45097"/>
          <a:stretch>
            <a:fillRect/>
          </a:stretch>
        </p:blipFill>
        <p:spPr bwMode="auto">
          <a:xfrm>
            <a:off x="293688" y="4362450"/>
            <a:ext cx="8562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84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32" y="-3175"/>
            <a:ext cx="3027362" cy="113982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b="1" dirty="0"/>
              <a:t>Pre-starter: Fantasy Worlds</a:t>
            </a:r>
          </a:p>
        </p:txBody>
      </p:sp>
      <p:sp>
        <p:nvSpPr>
          <p:cNvPr id="6" name="Rounded Rectangle 5"/>
          <p:cNvSpPr/>
          <p:nvPr/>
        </p:nvSpPr>
        <p:spPr>
          <a:xfrm>
            <a:off x="179512" y="1136650"/>
            <a:ext cx="3816424" cy="538869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000" dirty="0"/>
          </a:p>
          <a:p>
            <a:pPr algn="ctr">
              <a:defRPr/>
            </a:pPr>
            <a:r>
              <a:rPr lang="en-US" sz="2000" dirty="0"/>
              <a:t>Watch the following film trailers (all fantasy films) and make a list of </a:t>
            </a:r>
            <a:r>
              <a:rPr lang="en-US" sz="2000" dirty="0" smtClean="0"/>
              <a:t>conventions (what you would expect to find in a fantasy)  </a:t>
            </a:r>
            <a:r>
              <a:rPr lang="en-US" sz="2000" dirty="0"/>
              <a:t>of this genre.</a:t>
            </a:r>
          </a:p>
          <a:p>
            <a:pPr algn="ctr">
              <a:defRPr/>
            </a:pPr>
            <a:endParaRPr lang="en-US" sz="2000" b="1" dirty="0" smtClean="0">
              <a:solidFill>
                <a:srgbClr val="FF6600"/>
              </a:solidFill>
            </a:endParaRPr>
          </a:p>
          <a:p>
            <a:pPr algn="ctr">
              <a:defRPr/>
            </a:pPr>
            <a:r>
              <a:rPr lang="en-US" sz="2000" b="1" dirty="0" smtClean="0">
                <a:solidFill>
                  <a:srgbClr val="FF6600"/>
                </a:solidFill>
              </a:rPr>
              <a:t>CHALLENGE</a:t>
            </a:r>
            <a:r>
              <a:rPr lang="en-US" sz="2000" b="1" dirty="0">
                <a:solidFill>
                  <a:srgbClr val="FF6600"/>
                </a:solidFill>
              </a:rPr>
              <a:t>: </a:t>
            </a:r>
            <a:r>
              <a:rPr lang="en-US" sz="2000" dirty="0"/>
              <a:t>From your list, can you come up with your own definition?</a:t>
            </a:r>
          </a:p>
          <a:p>
            <a:pPr algn="ctr">
              <a:defRPr/>
            </a:pPr>
            <a:r>
              <a:rPr lang="en-US" sz="2000" b="1" dirty="0" smtClean="0">
                <a:solidFill>
                  <a:schemeClr val="accent6">
                    <a:lumMod val="50000"/>
                  </a:schemeClr>
                </a:solidFill>
              </a:rPr>
              <a:t>Bronze</a:t>
            </a:r>
            <a:r>
              <a:rPr lang="en-US" sz="2000" b="1" dirty="0">
                <a:solidFill>
                  <a:schemeClr val="accent6">
                    <a:lumMod val="50000"/>
                  </a:schemeClr>
                </a:solidFill>
              </a:rPr>
              <a:t>: </a:t>
            </a:r>
            <a:r>
              <a:rPr lang="en-US" sz="2000" dirty="0"/>
              <a:t>1-2 ideas </a:t>
            </a:r>
          </a:p>
          <a:p>
            <a:pPr algn="ctr">
              <a:defRPr/>
            </a:pPr>
            <a:r>
              <a:rPr lang="en-US" sz="2000" b="1" dirty="0">
                <a:solidFill>
                  <a:schemeClr val="tx1">
                    <a:lumMod val="50000"/>
                  </a:schemeClr>
                </a:solidFill>
              </a:rPr>
              <a:t>Silver: </a:t>
            </a:r>
            <a:r>
              <a:rPr lang="en-US" sz="2000" dirty="0"/>
              <a:t>3-4 ideas</a:t>
            </a:r>
          </a:p>
          <a:p>
            <a:pPr algn="ctr">
              <a:defRPr/>
            </a:pPr>
            <a:r>
              <a:rPr lang="en-US" sz="2000" b="1" dirty="0">
                <a:solidFill>
                  <a:schemeClr val="accent6">
                    <a:lumMod val="75000"/>
                  </a:schemeClr>
                </a:solidFill>
              </a:rPr>
              <a:t>Gold: </a:t>
            </a:r>
            <a:r>
              <a:rPr lang="en-US" sz="2000" dirty="0"/>
              <a:t>5 ideas plus an example of a fantasy novel! </a:t>
            </a:r>
            <a:endParaRPr lang="en-US" sz="2000" b="1" dirty="0">
              <a:solidFill>
                <a:srgbClr val="FF0000"/>
              </a:solidFill>
            </a:endParaRPr>
          </a:p>
          <a:p>
            <a:pPr algn="ctr">
              <a:defRPr/>
            </a:pPr>
            <a:r>
              <a:rPr lang="en-US" sz="2000" b="1" dirty="0">
                <a:solidFill>
                  <a:srgbClr val="FF0000"/>
                </a:solidFill>
              </a:rPr>
              <a:t>EXTRA CHALLENGE: </a:t>
            </a:r>
            <a:r>
              <a:rPr lang="en-US" sz="2000" dirty="0"/>
              <a:t>What’s the difference between fantasy and sci-fi?</a:t>
            </a:r>
          </a:p>
        </p:txBody>
      </p:sp>
      <p:sp>
        <p:nvSpPr>
          <p:cNvPr id="7" name="Rectangle 6"/>
          <p:cNvSpPr/>
          <p:nvPr/>
        </p:nvSpPr>
        <p:spPr>
          <a:xfrm>
            <a:off x="5014913" y="2686050"/>
            <a:ext cx="3662362" cy="2946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dirty="0">
                <a:hlinkClick r:id="rId2"/>
              </a:rPr>
              <a:t>https://www.youtube.com/watch?v=Q0CbN8sfihY&amp;t=26s</a:t>
            </a:r>
            <a:endParaRPr lang="en-US" dirty="0"/>
          </a:p>
          <a:p>
            <a:pPr algn="ctr">
              <a:defRPr/>
            </a:pPr>
            <a:endParaRPr lang="en-US" dirty="0"/>
          </a:p>
          <a:p>
            <a:pPr algn="ctr">
              <a:defRPr/>
            </a:pPr>
            <a:r>
              <a:rPr lang="en-US" dirty="0">
                <a:hlinkClick r:id="rId3"/>
              </a:rPr>
              <a:t>https://www.youtube.com/watch?v=5O2G5uOHKn0</a:t>
            </a:r>
            <a:endParaRPr lang="en-US" dirty="0"/>
          </a:p>
          <a:p>
            <a:pPr algn="ctr">
              <a:defRPr/>
            </a:pPr>
            <a:endParaRPr lang="en-US" dirty="0"/>
          </a:p>
          <a:p>
            <a:pPr algn="ctr">
              <a:defRPr/>
            </a:pPr>
            <a:r>
              <a:rPr lang="en-US" dirty="0">
                <a:hlinkClick r:id="rId4"/>
              </a:rPr>
              <a:t>https://www.youtube.com/watch?v=n9DwoQ7HWvI</a:t>
            </a:r>
            <a:endParaRPr lang="en-US" dirty="0"/>
          </a:p>
          <a:p>
            <a:pPr algn="ctr">
              <a:defRPr/>
            </a:pPr>
            <a:endParaRPr lang="en-US" dirty="0"/>
          </a:p>
        </p:txBody>
      </p:sp>
    </p:spTree>
    <p:extLst>
      <p:ext uri="{BB962C8B-B14F-4D97-AF65-F5344CB8AC3E}">
        <p14:creationId xmlns:p14="http://schemas.microsoft.com/office/powerpoint/2010/main" val="2337788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50" y="44450"/>
            <a:ext cx="8239125" cy="706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2000" b="1" u="sng">
                <a:solidFill>
                  <a:schemeClr val="bg1"/>
                </a:solidFill>
                <a:latin typeface="Tahoma" pitchFamily="34" charset="0"/>
              </a:rPr>
              <a:t>DQ: What are the conventions and types of fantasy?</a:t>
            </a:r>
          </a:p>
          <a:p>
            <a:pPr eaLnBrk="1" hangingPunct="1">
              <a:spcBef>
                <a:spcPct val="0"/>
              </a:spcBef>
              <a:buFontTx/>
              <a:buNone/>
            </a:pPr>
            <a:r>
              <a:rPr lang="en-GB" altLang="en-US" sz="2000" b="1" u="sng">
                <a:solidFill>
                  <a:schemeClr val="bg1"/>
                </a:solidFill>
                <a:latin typeface="Tahoma" pitchFamily="34" charset="0"/>
              </a:rPr>
              <a:t>Date:</a:t>
            </a:r>
          </a:p>
        </p:txBody>
      </p:sp>
      <p:sp>
        <p:nvSpPr>
          <p:cNvPr id="5123" name="TextBox 2"/>
          <p:cNvSpPr txBox="1">
            <a:spLocks noChangeArrowheads="1"/>
          </p:cNvSpPr>
          <p:nvPr/>
        </p:nvSpPr>
        <p:spPr bwMode="auto">
          <a:xfrm>
            <a:off x="755576" y="695470"/>
            <a:ext cx="3394602" cy="6555641"/>
          </a:xfrm>
          <a:prstGeom prst="rect">
            <a:avLst/>
          </a:prstGeom>
          <a:solidFill>
            <a:schemeClr val="tx1"/>
          </a:solidFill>
          <a:ln w="9525">
            <a:solidFill>
              <a:srgbClr val="FFFF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2000" dirty="0">
                <a:solidFill>
                  <a:schemeClr val="bg1"/>
                </a:solidFill>
                <a:latin typeface="Tahoma" pitchFamily="34" charset="0"/>
              </a:rPr>
              <a:t>Starter task:</a:t>
            </a:r>
          </a:p>
          <a:p>
            <a:pPr eaLnBrk="1" hangingPunct="1">
              <a:spcBef>
                <a:spcPct val="0"/>
              </a:spcBef>
              <a:buFontTx/>
              <a:buNone/>
            </a:pPr>
            <a:endParaRPr lang="en-GB" altLang="en-US" sz="2000" dirty="0">
              <a:solidFill>
                <a:schemeClr val="bg1"/>
              </a:solidFill>
              <a:latin typeface="Tahoma" pitchFamily="34" charset="0"/>
            </a:endParaRPr>
          </a:p>
          <a:p>
            <a:pPr eaLnBrk="1" hangingPunct="1">
              <a:spcBef>
                <a:spcPct val="0"/>
              </a:spcBef>
              <a:buFontTx/>
              <a:buNone/>
            </a:pPr>
            <a:r>
              <a:rPr lang="en-GB" altLang="en-US" sz="2000" b="1" dirty="0">
                <a:solidFill>
                  <a:schemeClr val="bg1"/>
                </a:solidFill>
                <a:latin typeface="Tahoma" pitchFamily="34" charset="0"/>
              </a:rPr>
              <a:t>Bronze: </a:t>
            </a:r>
            <a:r>
              <a:rPr lang="en-GB" altLang="en-US" sz="2000" dirty="0">
                <a:solidFill>
                  <a:schemeClr val="bg1"/>
                </a:solidFill>
                <a:latin typeface="Tahoma" pitchFamily="34" charset="0"/>
              </a:rPr>
              <a:t>What do you think is meant by genre? Use the </a:t>
            </a:r>
            <a:r>
              <a:rPr lang="en-GB" altLang="en-US" sz="2000" dirty="0" smtClean="0">
                <a:solidFill>
                  <a:schemeClr val="bg1"/>
                </a:solidFill>
                <a:latin typeface="Tahoma" pitchFamily="34" charset="0"/>
              </a:rPr>
              <a:t>image on the right </a:t>
            </a:r>
            <a:r>
              <a:rPr lang="en-GB" altLang="en-US" sz="2000" dirty="0">
                <a:solidFill>
                  <a:schemeClr val="bg1"/>
                </a:solidFill>
                <a:latin typeface="Tahoma" pitchFamily="34" charset="0"/>
              </a:rPr>
              <a:t>to help you.</a:t>
            </a:r>
          </a:p>
          <a:p>
            <a:pPr eaLnBrk="1" hangingPunct="1">
              <a:spcBef>
                <a:spcPct val="0"/>
              </a:spcBef>
              <a:buFontTx/>
              <a:buNone/>
            </a:pPr>
            <a:r>
              <a:rPr lang="en-GB" altLang="en-US" sz="2000" dirty="0">
                <a:solidFill>
                  <a:schemeClr val="bg1"/>
                </a:solidFill>
                <a:latin typeface="Tahoma" pitchFamily="34" charset="0"/>
              </a:rPr>
              <a:t>I think genre means…</a:t>
            </a:r>
          </a:p>
          <a:p>
            <a:pPr eaLnBrk="1" hangingPunct="1">
              <a:spcBef>
                <a:spcPct val="0"/>
              </a:spcBef>
              <a:buFontTx/>
              <a:buNone/>
            </a:pPr>
            <a:r>
              <a:rPr lang="en-GB" altLang="en-US" sz="2000" b="1" dirty="0">
                <a:solidFill>
                  <a:schemeClr val="bg1"/>
                </a:solidFill>
                <a:latin typeface="Tahoma" pitchFamily="34" charset="0"/>
              </a:rPr>
              <a:t>Silver: </a:t>
            </a:r>
            <a:r>
              <a:rPr lang="en-GB" altLang="en-US" sz="2000" dirty="0">
                <a:solidFill>
                  <a:schemeClr val="bg1"/>
                </a:solidFill>
                <a:latin typeface="Tahoma" pitchFamily="34" charset="0"/>
              </a:rPr>
              <a:t>What do you think is meant by fantasy?</a:t>
            </a:r>
          </a:p>
          <a:p>
            <a:pPr eaLnBrk="1" hangingPunct="1">
              <a:spcBef>
                <a:spcPct val="0"/>
              </a:spcBef>
              <a:buFontTx/>
              <a:buNone/>
            </a:pPr>
            <a:r>
              <a:rPr lang="en-GB" altLang="en-US" sz="2000" dirty="0">
                <a:solidFill>
                  <a:schemeClr val="bg1"/>
                </a:solidFill>
                <a:latin typeface="Tahoma" pitchFamily="34" charset="0"/>
              </a:rPr>
              <a:t>I think fantasy means…</a:t>
            </a:r>
          </a:p>
          <a:p>
            <a:pPr eaLnBrk="1" hangingPunct="1">
              <a:spcBef>
                <a:spcPct val="0"/>
              </a:spcBef>
              <a:buFontTx/>
              <a:buNone/>
            </a:pPr>
            <a:r>
              <a:rPr lang="en-GB" altLang="en-US" sz="2000" b="1" dirty="0">
                <a:solidFill>
                  <a:schemeClr val="bg1"/>
                </a:solidFill>
                <a:latin typeface="Tahoma" pitchFamily="34" charset="0"/>
              </a:rPr>
              <a:t>Gold:  </a:t>
            </a:r>
            <a:r>
              <a:rPr lang="en-GB" altLang="en-US" sz="2000" dirty="0">
                <a:solidFill>
                  <a:schemeClr val="bg1"/>
                </a:solidFill>
                <a:latin typeface="Tahoma" pitchFamily="34" charset="0"/>
              </a:rPr>
              <a:t>Can you list any examples of books which might be considered to be fantasies?</a:t>
            </a:r>
          </a:p>
          <a:p>
            <a:pPr eaLnBrk="1" hangingPunct="1">
              <a:spcBef>
                <a:spcPct val="0"/>
              </a:spcBef>
              <a:buFontTx/>
              <a:buNone/>
            </a:pPr>
            <a:r>
              <a:rPr lang="en-GB" altLang="en-US" sz="2000" dirty="0">
                <a:solidFill>
                  <a:schemeClr val="bg1"/>
                </a:solidFill>
                <a:latin typeface="Tahoma" pitchFamily="34" charset="0"/>
              </a:rPr>
              <a:t>The following books are considered fantasy…</a:t>
            </a:r>
          </a:p>
          <a:p>
            <a:pPr eaLnBrk="1" hangingPunct="1">
              <a:spcBef>
                <a:spcPct val="0"/>
              </a:spcBef>
              <a:buFontTx/>
              <a:buNone/>
            </a:pPr>
            <a:r>
              <a:rPr lang="en-GB" altLang="en-US" sz="2000" b="1" dirty="0">
                <a:solidFill>
                  <a:schemeClr val="bg1"/>
                </a:solidFill>
                <a:latin typeface="Tahoma" pitchFamily="34" charset="0"/>
              </a:rPr>
              <a:t>Platinum: </a:t>
            </a:r>
            <a:r>
              <a:rPr lang="en-GB" altLang="en-US" sz="2000" dirty="0">
                <a:solidFill>
                  <a:schemeClr val="bg1"/>
                </a:solidFill>
                <a:latin typeface="Tahoma" pitchFamily="34" charset="0"/>
              </a:rPr>
              <a:t>What is your favourite genre and why?</a:t>
            </a:r>
          </a:p>
          <a:p>
            <a:pPr eaLnBrk="1" hangingPunct="1">
              <a:spcBef>
                <a:spcPct val="0"/>
              </a:spcBef>
              <a:buFontTx/>
              <a:buNone/>
            </a:pPr>
            <a:r>
              <a:rPr lang="en-GB" altLang="en-US" sz="2000" dirty="0">
                <a:solidFill>
                  <a:schemeClr val="bg1"/>
                </a:solidFill>
                <a:latin typeface="Tahoma" pitchFamily="34" charset="0"/>
              </a:rPr>
              <a:t>My favourite genre is ____ because…</a:t>
            </a:r>
          </a:p>
          <a:p>
            <a:pPr eaLnBrk="1" hangingPunct="1">
              <a:spcBef>
                <a:spcPct val="0"/>
              </a:spcBef>
              <a:buFontTx/>
              <a:buNone/>
            </a:pPr>
            <a:endParaRPr lang="en-GB" altLang="en-US" sz="2000" dirty="0">
              <a:solidFill>
                <a:schemeClr val="bg1"/>
              </a:solidFill>
              <a:latin typeface="Tahoma" pitchFamily="34" charset="0"/>
            </a:endParaRPr>
          </a:p>
        </p:txBody>
      </p:sp>
      <p:pic>
        <p:nvPicPr>
          <p:cNvPr id="512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460429" cy="368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035175"/>
            <a:ext cx="4254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89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rgbClr val="FFC000"/>
          </a:solidFill>
        </p:spPr>
        <p:txBody>
          <a:bodyPr/>
          <a:lstStyle/>
          <a:p>
            <a:r>
              <a:rPr lang="en-GB" altLang="en-US" dirty="0" smtClean="0"/>
              <a:t>Learning check</a:t>
            </a:r>
          </a:p>
        </p:txBody>
      </p:sp>
      <p:sp>
        <p:nvSpPr>
          <p:cNvPr id="6147" name="Content Placeholder 2"/>
          <p:cNvSpPr>
            <a:spLocks noGrp="1"/>
          </p:cNvSpPr>
          <p:nvPr>
            <p:ph idx="1"/>
          </p:nvPr>
        </p:nvSpPr>
        <p:spPr>
          <a:xfrm>
            <a:off x="457200" y="1600200"/>
            <a:ext cx="8229600" cy="4997450"/>
          </a:xfrm>
          <a:solidFill>
            <a:srgbClr val="92D050"/>
          </a:solidFill>
        </p:spPr>
        <p:txBody>
          <a:bodyPr/>
          <a:lstStyle/>
          <a:p>
            <a:r>
              <a:rPr lang="en-GB" altLang="en-US" sz="2400" dirty="0" smtClean="0"/>
              <a:t>Write </a:t>
            </a:r>
            <a:r>
              <a:rPr lang="en-GB" altLang="en-US" sz="2400" dirty="0" smtClean="0"/>
              <a:t>down this definition.</a:t>
            </a:r>
          </a:p>
          <a:p>
            <a:r>
              <a:rPr lang="en-GB" altLang="en-US" sz="2400" b="1" dirty="0" smtClean="0">
                <a:solidFill>
                  <a:srgbClr val="FFFF00"/>
                </a:solidFill>
              </a:rPr>
              <a:t>Fantasy: </a:t>
            </a:r>
            <a:r>
              <a:rPr lang="en-GB" altLang="en-US" sz="2400" dirty="0" smtClean="0"/>
              <a:t>Fantasy can be seen as a psychological phenomenon. Fantasy can be seen as a form of literature</a:t>
            </a:r>
          </a:p>
          <a:p>
            <a:r>
              <a:rPr lang="en-GB" altLang="en-US" sz="2400" b="1" i="1" dirty="0" smtClean="0">
                <a:solidFill>
                  <a:srgbClr val="FFFF00"/>
                </a:solidFill>
              </a:rPr>
              <a:t>Genre: </a:t>
            </a:r>
            <a:r>
              <a:rPr lang="en-GB" altLang="en-US" sz="2400" i="1" dirty="0" smtClean="0"/>
              <a:t>Genre is the organisation of literature into categories based on the type of writing the piece exemplifies through its content, form, or style.</a:t>
            </a:r>
          </a:p>
          <a:p>
            <a:r>
              <a:rPr lang="en-GB" altLang="en-US" sz="2400" i="1" dirty="0" smtClean="0"/>
              <a:t>The word is used to describe a particular style, which has certain characteristics or “ingredients”</a:t>
            </a:r>
            <a:endParaRPr lang="en-GB" altLang="en-US" sz="2400" dirty="0" smtClean="0"/>
          </a:p>
          <a:p>
            <a:r>
              <a:rPr lang="en-GB" altLang="en-US" sz="2400" u="sng" dirty="0" smtClean="0"/>
              <a:t>Challenge: </a:t>
            </a:r>
            <a:r>
              <a:rPr lang="en-GB" altLang="en-US" sz="2400" dirty="0" smtClean="0"/>
              <a:t>Can you think of any literary genres?</a:t>
            </a:r>
          </a:p>
          <a:p>
            <a:r>
              <a:rPr lang="en-GB" altLang="en-US" sz="2400" dirty="0" smtClean="0"/>
              <a:t>What do you think is the difference between a genre and a sub-genre</a:t>
            </a:r>
            <a:r>
              <a:rPr lang="en-GB" altLang="en-US" sz="2400" dirty="0" smtClean="0"/>
              <a:t>? Research online and see what you can find out!</a:t>
            </a:r>
            <a:endParaRPr lang="en-GB" altLang="en-US" sz="2400" dirty="0" smtClean="0"/>
          </a:p>
        </p:txBody>
      </p:sp>
    </p:spTree>
    <p:extLst>
      <p:ext uri="{BB962C8B-B14F-4D97-AF65-F5344CB8AC3E}">
        <p14:creationId xmlns:p14="http://schemas.microsoft.com/office/powerpoint/2010/main" val="3791169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mtClean="0"/>
              <a:t>Learning check: Genres and Sub-genres</a:t>
            </a:r>
          </a:p>
        </p:txBody>
      </p:sp>
      <p:sp>
        <p:nvSpPr>
          <p:cNvPr id="7171" name="Rectangle 3"/>
          <p:cNvSpPr>
            <a:spLocks noGrp="1" noChangeArrowheads="1"/>
          </p:cNvSpPr>
          <p:nvPr>
            <p:ph type="body" idx="1"/>
          </p:nvPr>
        </p:nvSpPr>
        <p:spPr>
          <a:xfrm>
            <a:off x="457200" y="1371600"/>
            <a:ext cx="7848600" cy="1371600"/>
          </a:xfrm>
        </p:spPr>
        <p:txBody>
          <a:bodyPr/>
          <a:lstStyle/>
          <a:p>
            <a:pPr eaLnBrk="1" hangingPunct="1">
              <a:buFontTx/>
              <a:buNone/>
            </a:pPr>
            <a:r>
              <a:rPr lang="en-US" altLang="en-US" smtClean="0"/>
              <a:t>Texts can be separated into groups</a:t>
            </a:r>
          </a:p>
          <a:p>
            <a:pPr eaLnBrk="1" hangingPunct="1">
              <a:buFontTx/>
              <a:buNone/>
            </a:pPr>
            <a:r>
              <a:rPr lang="en-US" altLang="en-US" smtClean="0"/>
              <a:t>called genres and sub-genres.</a:t>
            </a:r>
          </a:p>
        </p:txBody>
      </p:sp>
      <p:sp>
        <p:nvSpPr>
          <p:cNvPr id="3076" name="Rectangle 4"/>
          <p:cNvSpPr>
            <a:spLocks noChangeArrowheads="1"/>
          </p:cNvSpPr>
          <p:nvPr/>
        </p:nvSpPr>
        <p:spPr bwMode="auto">
          <a:xfrm>
            <a:off x="457200" y="3657600"/>
            <a:ext cx="2057400" cy="1066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solidFill>
                  <a:schemeClr val="bg1"/>
                </a:solidFill>
                <a:latin typeface="Arial" charset="0"/>
              </a:rPr>
              <a:t>Banana</a:t>
            </a:r>
          </a:p>
        </p:txBody>
      </p:sp>
      <p:sp>
        <p:nvSpPr>
          <p:cNvPr id="3077" name="Line 5"/>
          <p:cNvSpPr>
            <a:spLocks noChangeShapeType="1"/>
          </p:cNvSpPr>
          <p:nvPr/>
        </p:nvSpPr>
        <p:spPr bwMode="auto">
          <a:xfrm>
            <a:off x="2514600" y="4191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8" name="Rectangle 6"/>
          <p:cNvSpPr>
            <a:spLocks noChangeArrowheads="1"/>
          </p:cNvSpPr>
          <p:nvPr/>
        </p:nvSpPr>
        <p:spPr bwMode="auto">
          <a:xfrm>
            <a:off x="3429000" y="3657600"/>
            <a:ext cx="2057400" cy="1066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latin typeface="Arial" charset="0"/>
              </a:rPr>
              <a:t>is a</a:t>
            </a:r>
          </a:p>
          <a:p>
            <a:pPr algn="ctr" eaLnBrk="1" hangingPunct="1">
              <a:spcBef>
                <a:spcPct val="0"/>
              </a:spcBef>
              <a:buFontTx/>
              <a:buNone/>
            </a:pPr>
            <a:r>
              <a:rPr lang="en-US" altLang="en-US" b="1">
                <a:latin typeface="Arial" charset="0"/>
              </a:rPr>
              <a:t>Food</a:t>
            </a:r>
          </a:p>
        </p:txBody>
      </p:sp>
      <p:sp>
        <p:nvSpPr>
          <p:cNvPr id="3080" name="Line 8"/>
          <p:cNvSpPr>
            <a:spLocks noChangeShapeType="1"/>
          </p:cNvSpPr>
          <p:nvPr/>
        </p:nvSpPr>
        <p:spPr bwMode="auto">
          <a:xfrm>
            <a:off x="5486400" y="4191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1" name="Rectangle 9"/>
          <p:cNvSpPr>
            <a:spLocks noChangeArrowheads="1"/>
          </p:cNvSpPr>
          <p:nvPr/>
        </p:nvSpPr>
        <p:spPr bwMode="auto">
          <a:xfrm>
            <a:off x="6400800" y="3475038"/>
            <a:ext cx="2286000" cy="139412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latin typeface="Arial" charset="0"/>
              </a:rPr>
              <a:t>is a</a:t>
            </a:r>
          </a:p>
          <a:p>
            <a:pPr algn="ctr" eaLnBrk="1" hangingPunct="1">
              <a:spcBef>
                <a:spcPct val="0"/>
              </a:spcBef>
              <a:buFontTx/>
              <a:buNone/>
            </a:pPr>
            <a:r>
              <a:rPr lang="en-US" altLang="en-US" b="1">
                <a:latin typeface="Arial" charset="0"/>
              </a:rPr>
              <a:t>Fruit</a:t>
            </a:r>
          </a:p>
        </p:txBody>
      </p:sp>
      <p:sp>
        <p:nvSpPr>
          <p:cNvPr id="3082" name="Rectangle 10"/>
          <p:cNvSpPr>
            <a:spLocks noChangeArrowheads="1"/>
          </p:cNvSpPr>
          <p:nvPr/>
        </p:nvSpPr>
        <p:spPr bwMode="auto">
          <a:xfrm>
            <a:off x="457200" y="5257800"/>
            <a:ext cx="2667000" cy="1295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solidFill>
                  <a:schemeClr val="bg1"/>
                </a:solidFill>
                <a:latin typeface="Arial" charset="0"/>
              </a:rPr>
              <a:t>Harry Potter </a:t>
            </a:r>
          </a:p>
          <a:p>
            <a:pPr algn="ctr" eaLnBrk="1" hangingPunct="1">
              <a:spcBef>
                <a:spcPct val="0"/>
              </a:spcBef>
              <a:buFontTx/>
              <a:buNone/>
            </a:pPr>
            <a:r>
              <a:rPr lang="en-US" altLang="en-US" b="1">
                <a:solidFill>
                  <a:schemeClr val="bg1"/>
                </a:solidFill>
                <a:latin typeface="Arial" charset="0"/>
              </a:rPr>
              <a:t>Book</a:t>
            </a:r>
          </a:p>
        </p:txBody>
      </p:sp>
      <p:sp>
        <p:nvSpPr>
          <p:cNvPr id="3083" name="Line 11"/>
          <p:cNvSpPr>
            <a:spLocks noChangeShapeType="1"/>
          </p:cNvSpPr>
          <p:nvPr/>
        </p:nvSpPr>
        <p:spPr bwMode="auto">
          <a:xfrm>
            <a:off x="3124200" y="5867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4" name="Rectangle 12"/>
          <p:cNvSpPr>
            <a:spLocks noChangeArrowheads="1"/>
          </p:cNvSpPr>
          <p:nvPr/>
        </p:nvSpPr>
        <p:spPr bwMode="auto">
          <a:xfrm>
            <a:off x="4038600" y="5334000"/>
            <a:ext cx="2057400" cy="1066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dirty="0">
                <a:latin typeface="Arial" charset="0"/>
              </a:rPr>
              <a:t>is </a:t>
            </a:r>
          </a:p>
          <a:p>
            <a:pPr algn="ctr" eaLnBrk="1" hangingPunct="1">
              <a:spcBef>
                <a:spcPct val="0"/>
              </a:spcBef>
              <a:buFontTx/>
              <a:buNone/>
            </a:pPr>
            <a:r>
              <a:rPr lang="en-US" altLang="en-US" b="1" dirty="0">
                <a:latin typeface="Arial" charset="0"/>
              </a:rPr>
              <a:t>Fiction</a:t>
            </a:r>
          </a:p>
        </p:txBody>
      </p:sp>
      <p:sp>
        <p:nvSpPr>
          <p:cNvPr id="3086" name="Rectangle 14"/>
          <p:cNvSpPr>
            <a:spLocks noChangeArrowheads="1"/>
          </p:cNvSpPr>
          <p:nvPr/>
        </p:nvSpPr>
        <p:spPr bwMode="auto">
          <a:xfrm>
            <a:off x="6781800" y="5334000"/>
            <a:ext cx="20574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latin typeface="Arial" charset="0"/>
              </a:rPr>
              <a:t>is </a:t>
            </a:r>
          </a:p>
          <a:p>
            <a:pPr algn="ctr" eaLnBrk="1" hangingPunct="1">
              <a:spcBef>
                <a:spcPct val="0"/>
              </a:spcBef>
              <a:buFontTx/>
              <a:buNone/>
            </a:pPr>
            <a:r>
              <a:rPr lang="en-US" altLang="en-US" b="1">
                <a:latin typeface="Arial" charset="0"/>
              </a:rPr>
              <a:t>Fantasy</a:t>
            </a:r>
          </a:p>
        </p:txBody>
      </p:sp>
      <p:sp>
        <p:nvSpPr>
          <p:cNvPr id="3087" name="Line 15"/>
          <p:cNvSpPr>
            <a:spLocks noChangeShapeType="1"/>
          </p:cNvSpPr>
          <p:nvPr/>
        </p:nvSpPr>
        <p:spPr bwMode="auto">
          <a:xfrm>
            <a:off x="6096000" y="5943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8" name="Text Box 16"/>
          <p:cNvSpPr txBox="1">
            <a:spLocks noChangeArrowheads="1"/>
          </p:cNvSpPr>
          <p:nvPr/>
        </p:nvSpPr>
        <p:spPr bwMode="auto">
          <a:xfrm>
            <a:off x="914400" y="28956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b="1" u="sng">
                <a:latin typeface="Arial" charset="0"/>
              </a:rPr>
              <a:t>Text</a:t>
            </a:r>
          </a:p>
        </p:txBody>
      </p:sp>
      <p:sp>
        <p:nvSpPr>
          <p:cNvPr id="3089" name="Text Box 17"/>
          <p:cNvSpPr txBox="1">
            <a:spLocks noChangeArrowheads="1"/>
          </p:cNvSpPr>
          <p:nvPr/>
        </p:nvSpPr>
        <p:spPr bwMode="auto">
          <a:xfrm>
            <a:off x="3810000" y="28956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b="1" u="sng">
                <a:latin typeface="Arial" charset="0"/>
              </a:rPr>
              <a:t>Genre</a:t>
            </a:r>
          </a:p>
        </p:txBody>
      </p:sp>
      <p:sp>
        <p:nvSpPr>
          <p:cNvPr id="3090" name="Text Box 18"/>
          <p:cNvSpPr txBox="1">
            <a:spLocks noChangeArrowheads="1"/>
          </p:cNvSpPr>
          <p:nvPr/>
        </p:nvSpPr>
        <p:spPr bwMode="auto">
          <a:xfrm>
            <a:off x="6553200" y="2895600"/>
            <a:ext cx="2133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b="1" u="sng" dirty="0">
                <a:latin typeface="Arial" charset="0"/>
              </a:rPr>
              <a:t>Sub-genre</a:t>
            </a:r>
          </a:p>
        </p:txBody>
      </p:sp>
    </p:spTree>
    <p:extLst>
      <p:ext uri="{BB962C8B-B14F-4D97-AF65-F5344CB8AC3E}">
        <p14:creationId xmlns:p14="http://schemas.microsoft.com/office/powerpoint/2010/main" val="285127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p:cTn id="7" dur="500" fill="hold"/>
                                        <p:tgtEl>
                                          <p:spTgt spid="3088"/>
                                        </p:tgtEl>
                                        <p:attrNameLst>
                                          <p:attrName>ppt_w</p:attrName>
                                        </p:attrNameLst>
                                      </p:cBhvr>
                                      <p:tavLst>
                                        <p:tav tm="0">
                                          <p:val>
                                            <p:fltVal val="0"/>
                                          </p:val>
                                        </p:tav>
                                        <p:tav tm="100000">
                                          <p:val>
                                            <p:strVal val="#ppt_w"/>
                                          </p:val>
                                        </p:tav>
                                      </p:tavLst>
                                    </p:anim>
                                    <p:anim calcmode="lin" valueType="num">
                                      <p:cBhvr>
                                        <p:cTn id="8" dur="500" fill="hold"/>
                                        <p:tgtEl>
                                          <p:spTgt spid="3088"/>
                                        </p:tgtEl>
                                        <p:attrNameLst>
                                          <p:attrName>ppt_h</p:attrName>
                                        </p:attrNameLst>
                                      </p:cBhvr>
                                      <p:tavLst>
                                        <p:tav tm="0">
                                          <p:val>
                                            <p:fltVal val="0"/>
                                          </p:val>
                                        </p:tav>
                                        <p:tav tm="100000">
                                          <p:val>
                                            <p:strVal val="#ppt_h"/>
                                          </p:val>
                                        </p:tav>
                                      </p:tavLst>
                                    </p:anim>
                                    <p:animEffect transition="in" filter="fade">
                                      <p:cBhvr>
                                        <p:cTn id="9" dur="500"/>
                                        <p:tgtEl>
                                          <p:spTgt spid="308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ppt_w</p:attrName>
                                        </p:attrNameLst>
                                      </p:cBhvr>
                                      <p:tavLst>
                                        <p:tav tm="0">
                                          <p:val>
                                            <p:fltVal val="0"/>
                                          </p:val>
                                        </p:tav>
                                        <p:tav tm="100000">
                                          <p:val>
                                            <p:strVal val="#ppt_w"/>
                                          </p:val>
                                        </p:tav>
                                      </p:tavLst>
                                    </p:anim>
                                    <p:anim calcmode="lin" valueType="num">
                                      <p:cBhvr>
                                        <p:cTn id="20" dur="500" fill="hold"/>
                                        <p:tgtEl>
                                          <p:spTgt spid="3077"/>
                                        </p:tgtEl>
                                        <p:attrNameLst>
                                          <p:attrName>ppt_h</p:attrName>
                                        </p:attrNameLst>
                                      </p:cBhvr>
                                      <p:tavLst>
                                        <p:tav tm="0">
                                          <p:val>
                                            <p:fltVal val="0"/>
                                          </p:val>
                                        </p:tav>
                                        <p:tav tm="100000">
                                          <p:val>
                                            <p:strVal val="#ppt_h"/>
                                          </p:val>
                                        </p:tav>
                                      </p:tavLst>
                                    </p:anim>
                                    <p:animEffect transition="in" filter="fade">
                                      <p:cBhvr>
                                        <p:cTn id="21" dur="500"/>
                                        <p:tgtEl>
                                          <p:spTgt spid="307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089"/>
                                        </p:tgtEl>
                                        <p:attrNameLst>
                                          <p:attrName>style.visibility</p:attrName>
                                        </p:attrNameLst>
                                      </p:cBhvr>
                                      <p:to>
                                        <p:strVal val="visible"/>
                                      </p:to>
                                    </p:set>
                                    <p:anim calcmode="lin" valueType="num">
                                      <p:cBhvr>
                                        <p:cTn id="24" dur="500" fill="hold"/>
                                        <p:tgtEl>
                                          <p:spTgt spid="3089"/>
                                        </p:tgtEl>
                                        <p:attrNameLst>
                                          <p:attrName>ppt_w</p:attrName>
                                        </p:attrNameLst>
                                      </p:cBhvr>
                                      <p:tavLst>
                                        <p:tav tm="0">
                                          <p:val>
                                            <p:fltVal val="0"/>
                                          </p:val>
                                        </p:tav>
                                        <p:tav tm="100000">
                                          <p:val>
                                            <p:strVal val="#ppt_w"/>
                                          </p:val>
                                        </p:tav>
                                      </p:tavLst>
                                    </p:anim>
                                    <p:anim calcmode="lin" valueType="num">
                                      <p:cBhvr>
                                        <p:cTn id="25" dur="500" fill="hold"/>
                                        <p:tgtEl>
                                          <p:spTgt spid="3089"/>
                                        </p:tgtEl>
                                        <p:attrNameLst>
                                          <p:attrName>ppt_h</p:attrName>
                                        </p:attrNameLst>
                                      </p:cBhvr>
                                      <p:tavLst>
                                        <p:tav tm="0">
                                          <p:val>
                                            <p:fltVal val="0"/>
                                          </p:val>
                                        </p:tav>
                                        <p:tav tm="100000">
                                          <p:val>
                                            <p:strVal val="#ppt_h"/>
                                          </p:val>
                                        </p:tav>
                                      </p:tavLst>
                                    </p:anim>
                                    <p:animEffect transition="in" filter="fade">
                                      <p:cBhvr>
                                        <p:cTn id="26" dur="500"/>
                                        <p:tgtEl>
                                          <p:spTgt spid="3089"/>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p:cTn id="29" dur="500" fill="hold"/>
                                        <p:tgtEl>
                                          <p:spTgt spid="3078"/>
                                        </p:tgtEl>
                                        <p:attrNameLst>
                                          <p:attrName>ppt_w</p:attrName>
                                        </p:attrNameLst>
                                      </p:cBhvr>
                                      <p:tavLst>
                                        <p:tav tm="0">
                                          <p:val>
                                            <p:fltVal val="0"/>
                                          </p:val>
                                        </p:tav>
                                        <p:tav tm="100000">
                                          <p:val>
                                            <p:strVal val="#ppt_w"/>
                                          </p:val>
                                        </p:tav>
                                      </p:tavLst>
                                    </p:anim>
                                    <p:anim calcmode="lin" valueType="num">
                                      <p:cBhvr>
                                        <p:cTn id="30" dur="500" fill="hold"/>
                                        <p:tgtEl>
                                          <p:spTgt spid="3078"/>
                                        </p:tgtEl>
                                        <p:attrNameLst>
                                          <p:attrName>ppt_h</p:attrName>
                                        </p:attrNameLst>
                                      </p:cBhvr>
                                      <p:tavLst>
                                        <p:tav tm="0">
                                          <p:val>
                                            <p:fltVal val="0"/>
                                          </p:val>
                                        </p:tav>
                                        <p:tav tm="100000">
                                          <p:val>
                                            <p:strVal val="#ppt_h"/>
                                          </p:val>
                                        </p:tav>
                                      </p:tavLst>
                                    </p:anim>
                                    <p:animEffect transition="in" filter="fade">
                                      <p:cBhvr>
                                        <p:cTn id="31" dur="500"/>
                                        <p:tgtEl>
                                          <p:spTgt spid="30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080"/>
                                        </p:tgtEl>
                                        <p:attrNameLst>
                                          <p:attrName>style.visibility</p:attrName>
                                        </p:attrNameLst>
                                      </p:cBhvr>
                                      <p:to>
                                        <p:strVal val="visible"/>
                                      </p:to>
                                    </p:set>
                                    <p:anim calcmode="lin" valueType="num">
                                      <p:cBhvr>
                                        <p:cTn id="36" dur="500" fill="hold"/>
                                        <p:tgtEl>
                                          <p:spTgt spid="3080"/>
                                        </p:tgtEl>
                                        <p:attrNameLst>
                                          <p:attrName>ppt_w</p:attrName>
                                        </p:attrNameLst>
                                      </p:cBhvr>
                                      <p:tavLst>
                                        <p:tav tm="0">
                                          <p:val>
                                            <p:fltVal val="0"/>
                                          </p:val>
                                        </p:tav>
                                        <p:tav tm="100000">
                                          <p:val>
                                            <p:strVal val="#ppt_w"/>
                                          </p:val>
                                        </p:tav>
                                      </p:tavLst>
                                    </p:anim>
                                    <p:anim calcmode="lin" valueType="num">
                                      <p:cBhvr>
                                        <p:cTn id="37" dur="500" fill="hold"/>
                                        <p:tgtEl>
                                          <p:spTgt spid="3080"/>
                                        </p:tgtEl>
                                        <p:attrNameLst>
                                          <p:attrName>ppt_h</p:attrName>
                                        </p:attrNameLst>
                                      </p:cBhvr>
                                      <p:tavLst>
                                        <p:tav tm="0">
                                          <p:val>
                                            <p:fltVal val="0"/>
                                          </p:val>
                                        </p:tav>
                                        <p:tav tm="100000">
                                          <p:val>
                                            <p:strVal val="#ppt_h"/>
                                          </p:val>
                                        </p:tav>
                                      </p:tavLst>
                                    </p:anim>
                                    <p:animEffect transition="in" filter="fade">
                                      <p:cBhvr>
                                        <p:cTn id="38" dur="500"/>
                                        <p:tgtEl>
                                          <p:spTgt spid="308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090"/>
                                        </p:tgtEl>
                                        <p:attrNameLst>
                                          <p:attrName>style.visibility</p:attrName>
                                        </p:attrNameLst>
                                      </p:cBhvr>
                                      <p:to>
                                        <p:strVal val="visible"/>
                                      </p:to>
                                    </p:set>
                                    <p:anim calcmode="lin" valueType="num">
                                      <p:cBhvr>
                                        <p:cTn id="41" dur="500" fill="hold"/>
                                        <p:tgtEl>
                                          <p:spTgt spid="3090"/>
                                        </p:tgtEl>
                                        <p:attrNameLst>
                                          <p:attrName>ppt_w</p:attrName>
                                        </p:attrNameLst>
                                      </p:cBhvr>
                                      <p:tavLst>
                                        <p:tav tm="0">
                                          <p:val>
                                            <p:fltVal val="0"/>
                                          </p:val>
                                        </p:tav>
                                        <p:tav tm="100000">
                                          <p:val>
                                            <p:strVal val="#ppt_w"/>
                                          </p:val>
                                        </p:tav>
                                      </p:tavLst>
                                    </p:anim>
                                    <p:anim calcmode="lin" valueType="num">
                                      <p:cBhvr>
                                        <p:cTn id="42" dur="500" fill="hold"/>
                                        <p:tgtEl>
                                          <p:spTgt spid="3090"/>
                                        </p:tgtEl>
                                        <p:attrNameLst>
                                          <p:attrName>ppt_h</p:attrName>
                                        </p:attrNameLst>
                                      </p:cBhvr>
                                      <p:tavLst>
                                        <p:tav tm="0">
                                          <p:val>
                                            <p:fltVal val="0"/>
                                          </p:val>
                                        </p:tav>
                                        <p:tav tm="100000">
                                          <p:val>
                                            <p:strVal val="#ppt_h"/>
                                          </p:val>
                                        </p:tav>
                                      </p:tavLst>
                                    </p:anim>
                                    <p:animEffect transition="in" filter="fade">
                                      <p:cBhvr>
                                        <p:cTn id="43" dur="500"/>
                                        <p:tgtEl>
                                          <p:spTgt spid="3090"/>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081"/>
                                        </p:tgtEl>
                                        <p:attrNameLst>
                                          <p:attrName>style.visibility</p:attrName>
                                        </p:attrNameLst>
                                      </p:cBhvr>
                                      <p:to>
                                        <p:strVal val="visible"/>
                                      </p:to>
                                    </p:set>
                                    <p:anim calcmode="lin" valueType="num">
                                      <p:cBhvr>
                                        <p:cTn id="46" dur="500" fill="hold"/>
                                        <p:tgtEl>
                                          <p:spTgt spid="3081"/>
                                        </p:tgtEl>
                                        <p:attrNameLst>
                                          <p:attrName>ppt_w</p:attrName>
                                        </p:attrNameLst>
                                      </p:cBhvr>
                                      <p:tavLst>
                                        <p:tav tm="0">
                                          <p:val>
                                            <p:fltVal val="0"/>
                                          </p:val>
                                        </p:tav>
                                        <p:tav tm="100000">
                                          <p:val>
                                            <p:strVal val="#ppt_w"/>
                                          </p:val>
                                        </p:tav>
                                      </p:tavLst>
                                    </p:anim>
                                    <p:anim calcmode="lin" valueType="num">
                                      <p:cBhvr>
                                        <p:cTn id="47" dur="500" fill="hold"/>
                                        <p:tgtEl>
                                          <p:spTgt spid="3081"/>
                                        </p:tgtEl>
                                        <p:attrNameLst>
                                          <p:attrName>ppt_h</p:attrName>
                                        </p:attrNameLst>
                                      </p:cBhvr>
                                      <p:tavLst>
                                        <p:tav tm="0">
                                          <p:val>
                                            <p:fltVal val="0"/>
                                          </p:val>
                                        </p:tav>
                                        <p:tav tm="100000">
                                          <p:val>
                                            <p:strVal val="#ppt_h"/>
                                          </p:val>
                                        </p:tav>
                                      </p:tavLst>
                                    </p:anim>
                                    <p:animEffect transition="in" filter="fade">
                                      <p:cBhvr>
                                        <p:cTn id="48" dur="500"/>
                                        <p:tgtEl>
                                          <p:spTgt spid="308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082"/>
                                        </p:tgtEl>
                                        <p:attrNameLst>
                                          <p:attrName>style.visibility</p:attrName>
                                        </p:attrNameLst>
                                      </p:cBhvr>
                                      <p:to>
                                        <p:strVal val="visible"/>
                                      </p:to>
                                    </p:set>
                                    <p:anim calcmode="lin" valueType="num">
                                      <p:cBhvr>
                                        <p:cTn id="53" dur="500" fill="hold"/>
                                        <p:tgtEl>
                                          <p:spTgt spid="3082"/>
                                        </p:tgtEl>
                                        <p:attrNameLst>
                                          <p:attrName>ppt_w</p:attrName>
                                        </p:attrNameLst>
                                      </p:cBhvr>
                                      <p:tavLst>
                                        <p:tav tm="0">
                                          <p:val>
                                            <p:fltVal val="0"/>
                                          </p:val>
                                        </p:tav>
                                        <p:tav tm="100000">
                                          <p:val>
                                            <p:strVal val="#ppt_w"/>
                                          </p:val>
                                        </p:tav>
                                      </p:tavLst>
                                    </p:anim>
                                    <p:anim calcmode="lin" valueType="num">
                                      <p:cBhvr>
                                        <p:cTn id="54" dur="500" fill="hold"/>
                                        <p:tgtEl>
                                          <p:spTgt spid="3082"/>
                                        </p:tgtEl>
                                        <p:attrNameLst>
                                          <p:attrName>ppt_h</p:attrName>
                                        </p:attrNameLst>
                                      </p:cBhvr>
                                      <p:tavLst>
                                        <p:tav tm="0">
                                          <p:val>
                                            <p:fltVal val="0"/>
                                          </p:val>
                                        </p:tav>
                                        <p:tav tm="100000">
                                          <p:val>
                                            <p:strVal val="#ppt_h"/>
                                          </p:val>
                                        </p:tav>
                                      </p:tavLst>
                                    </p:anim>
                                    <p:animEffect transition="in" filter="fade">
                                      <p:cBhvr>
                                        <p:cTn id="55" dur="500"/>
                                        <p:tgtEl>
                                          <p:spTgt spid="308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3083"/>
                                        </p:tgtEl>
                                        <p:attrNameLst>
                                          <p:attrName>style.visibility</p:attrName>
                                        </p:attrNameLst>
                                      </p:cBhvr>
                                      <p:to>
                                        <p:strVal val="visible"/>
                                      </p:to>
                                    </p:set>
                                    <p:anim calcmode="lin" valueType="num">
                                      <p:cBhvr>
                                        <p:cTn id="60" dur="500" fill="hold"/>
                                        <p:tgtEl>
                                          <p:spTgt spid="3083"/>
                                        </p:tgtEl>
                                        <p:attrNameLst>
                                          <p:attrName>ppt_w</p:attrName>
                                        </p:attrNameLst>
                                      </p:cBhvr>
                                      <p:tavLst>
                                        <p:tav tm="0">
                                          <p:val>
                                            <p:fltVal val="0"/>
                                          </p:val>
                                        </p:tav>
                                        <p:tav tm="100000">
                                          <p:val>
                                            <p:strVal val="#ppt_w"/>
                                          </p:val>
                                        </p:tav>
                                      </p:tavLst>
                                    </p:anim>
                                    <p:anim calcmode="lin" valueType="num">
                                      <p:cBhvr>
                                        <p:cTn id="61" dur="500" fill="hold"/>
                                        <p:tgtEl>
                                          <p:spTgt spid="3083"/>
                                        </p:tgtEl>
                                        <p:attrNameLst>
                                          <p:attrName>ppt_h</p:attrName>
                                        </p:attrNameLst>
                                      </p:cBhvr>
                                      <p:tavLst>
                                        <p:tav tm="0">
                                          <p:val>
                                            <p:fltVal val="0"/>
                                          </p:val>
                                        </p:tav>
                                        <p:tav tm="100000">
                                          <p:val>
                                            <p:strVal val="#ppt_h"/>
                                          </p:val>
                                        </p:tav>
                                      </p:tavLst>
                                    </p:anim>
                                    <p:animEffect transition="in" filter="fade">
                                      <p:cBhvr>
                                        <p:cTn id="62" dur="500"/>
                                        <p:tgtEl>
                                          <p:spTgt spid="308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3084"/>
                                        </p:tgtEl>
                                        <p:attrNameLst>
                                          <p:attrName>style.visibility</p:attrName>
                                        </p:attrNameLst>
                                      </p:cBhvr>
                                      <p:to>
                                        <p:strVal val="visible"/>
                                      </p:to>
                                    </p:set>
                                    <p:anim calcmode="lin" valueType="num">
                                      <p:cBhvr>
                                        <p:cTn id="65" dur="500" fill="hold"/>
                                        <p:tgtEl>
                                          <p:spTgt spid="3084"/>
                                        </p:tgtEl>
                                        <p:attrNameLst>
                                          <p:attrName>ppt_w</p:attrName>
                                        </p:attrNameLst>
                                      </p:cBhvr>
                                      <p:tavLst>
                                        <p:tav tm="0">
                                          <p:val>
                                            <p:fltVal val="0"/>
                                          </p:val>
                                        </p:tav>
                                        <p:tav tm="100000">
                                          <p:val>
                                            <p:strVal val="#ppt_w"/>
                                          </p:val>
                                        </p:tav>
                                      </p:tavLst>
                                    </p:anim>
                                    <p:anim calcmode="lin" valueType="num">
                                      <p:cBhvr>
                                        <p:cTn id="66" dur="500" fill="hold"/>
                                        <p:tgtEl>
                                          <p:spTgt spid="3084"/>
                                        </p:tgtEl>
                                        <p:attrNameLst>
                                          <p:attrName>ppt_h</p:attrName>
                                        </p:attrNameLst>
                                      </p:cBhvr>
                                      <p:tavLst>
                                        <p:tav tm="0">
                                          <p:val>
                                            <p:fltVal val="0"/>
                                          </p:val>
                                        </p:tav>
                                        <p:tav tm="100000">
                                          <p:val>
                                            <p:strVal val="#ppt_h"/>
                                          </p:val>
                                        </p:tav>
                                      </p:tavLst>
                                    </p:anim>
                                    <p:animEffect transition="in" filter="fade">
                                      <p:cBhvr>
                                        <p:cTn id="67" dur="500"/>
                                        <p:tgtEl>
                                          <p:spTgt spid="308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3087"/>
                                        </p:tgtEl>
                                        <p:attrNameLst>
                                          <p:attrName>style.visibility</p:attrName>
                                        </p:attrNameLst>
                                      </p:cBhvr>
                                      <p:to>
                                        <p:strVal val="visible"/>
                                      </p:to>
                                    </p:set>
                                    <p:anim calcmode="lin" valueType="num">
                                      <p:cBhvr>
                                        <p:cTn id="72" dur="500" fill="hold"/>
                                        <p:tgtEl>
                                          <p:spTgt spid="3087"/>
                                        </p:tgtEl>
                                        <p:attrNameLst>
                                          <p:attrName>ppt_w</p:attrName>
                                        </p:attrNameLst>
                                      </p:cBhvr>
                                      <p:tavLst>
                                        <p:tav tm="0">
                                          <p:val>
                                            <p:fltVal val="0"/>
                                          </p:val>
                                        </p:tav>
                                        <p:tav tm="100000">
                                          <p:val>
                                            <p:strVal val="#ppt_w"/>
                                          </p:val>
                                        </p:tav>
                                      </p:tavLst>
                                    </p:anim>
                                    <p:anim calcmode="lin" valueType="num">
                                      <p:cBhvr>
                                        <p:cTn id="73" dur="500" fill="hold"/>
                                        <p:tgtEl>
                                          <p:spTgt spid="3087"/>
                                        </p:tgtEl>
                                        <p:attrNameLst>
                                          <p:attrName>ppt_h</p:attrName>
                                        </p:attrNameLst>
                                      </p:cBhvr>
                                      <p:tavLst>
                                        <p:tav tm="0">
                                          <p:val>
                                            <p:fltVal val="0"/>
                                          </p:val>
                                        </p:tav>
                                        <p:tav tm="100000">
                                          <p:val>
                                            <p:strVal val="#ppt_h"/>
                                          </p:val>
                                        </p:tav>
                                      </p:tavLst>
                                    </p:anim>
                                    <p:animEffect transition="in" filter="fade">
                                      <p:cBhvr>
                                        <p:cTn id="74" dur="500"/>
                                        <p:tgtEl>
                                          <p:spTgt spid="3087"/>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3086"/>
                                        </p:tgtEl>
                                        <p:attrNameLst>
                                          <p:attrName>style.visibility</p:attrName>
                                        </p:attrNameLst>
                                      </p:cBhvr>
                                      <p:to>
                                        <p:strVal val="visible"/>
                                      </p:to>
                                    </p:set>
                                    <p:anim calcmode="lin" valueType="num">
                                      <p:cBhvr>
                                        <p:cTn id="77" dur="500" fill="hold"/>
                                        <p:tgtEl>
                                          <p:spTgt spid="3086"/>
                                        </p:tgtEl>
                                        <p:attrNameLst>
                                          <p:attrName>ppt_w</p:attrName>
                                        </p:attrNameLst>
                                      </p:cBhvr>
                                      <p:tavLst>
                                        <p:tav tm="0">
                                          <p:val>
                                            <p:fltVal val="0"/>
                                          </p:val>
                                        </p:tav>
                                        <p:tav tm="100000">
                                          <p:val>
                                            <p:strVal val="#ppt_w"/>
                                          </p:val>
                                        </p:tav>
                                      </p:tavLst>
                                    </p:anim>
                                    <p:anim calcmode="lin" valueType="num">
                                      <p:cBhvr>
                                        <p:cTn id="78" dur="500" fill="hold"/>
                                        <p:tgtEl>
                                          <p:spTgt spid="3086"/>
                                        </p:tgtEl>
                                        <p:attrNameLst>
                                          <p:attrName>ppt_h</p:attrName>
                                        </p:attrNameLst>
                                      </p:cBhvr>
                                      <p:tavLst>
                                        <p:tav tm="0">
                                          <p:val>
                                            <p:fltVal val="0"/>
                                          </p:val>
                                        </p:tav>
                                        <p:tav tm="100000">
                                          <p:val>
                                            <p:strVal val="#ppt_h"/>
                                          </p:val>
                                        </p:tav>
                                      </p:tavLst>
                                    </p:anim>
                                    <p:animEffect transition="in" filter="fade">
                                      <p:cBhvr>
                                        <p:cTn id="79"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80" grpId="0" animBg="1"/>
      <p:bldP spid="3081" grpId="0" animBg="1"/>
      <p:bldP spid="3082" grpId="0" animBg="1"/>
      <p:bldP spid="3083" grpId="0" animBg="1"/>
      <p:bldP spid="3084" grpId="0" animBg="1"/>
      <p:bldP spid="3086" grpId="0" animBg="1"/>
      <p:bldP spid="3087" grpId="0" animBg="1"/>
      <p:bldP spid="3088" grpId="0"/>
      <p:bldP spid="3089" grpId="0"/>
      <p:bldP spid="30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Learning check: Fiction Sub-genres</a:t>
            </a:r>
          </a:p>
        </p:txBody>
      </p:sp>
      <p:sp>
        <p:nvSpPr>
          <p:cNvPr id="6148" name="Oval 4"/>
          <p:cNvSpPr>
            <a:spLocks noChangeArrowheads="1"/>
          </p:cNvSpPr>
          <p:nvPr/>
        </p:nvSpPr>
        <p:spPr bwMode="auto">
          <a:xfrm>
            <a:off x="2286000" y="1905000"/>
            <a:ext cx="4648200" cy="1295400"/>
          </a:xfrm>
          <a:prstGeom prst="ellipse">
            <a:avLst/>
          </a:prstGeom>
          <a:solidFill>
            <a:srgbClr val="F4A2A2"/>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latin typeface="Arial" charset="0"/>
              </a:rPr>
              <a:t>Fiction</a:t>
            </a:r>
          </a:p>
        </p:txBody>
      </p:sp>
      <p:sp>
        <p:nvSpPr>
          <p:cNvPr id="6151" name="Rectangle 7"/>
          <p:cNvSpPr>
            <a:spLocks noChangeArrowheads="1"/>
          </p:cNvSpPr>
          <p:nvPr/>
        </p:nvSpPr>
        <p:spPr bwMode="auto">
          <a:xfrm>
            <a:off x="304800" y="3505200"/>
            <a:ext cx="2286000" cy="1371600"/>
          </a:xfrm>
          <a:prstGeom prst="rect">
            <a:avLst/>
          </a:prstGeom>
          <a:solidFill>
            <a:srgbClr val="A6DEB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latin typeface="Arial" charset="0"/>
              </a:rPr>
              <a:t>Realistic </a:t>
            </a:r>
          </a:p>
          <a:p>
            <a:pPr algn="ctr" eaLnBrk="1" hangingPunct="1">
              <a:spcBef>
                <a:spcPct val="0"/>
              </a:spcBef>
              <a:buFontTx/>
              <a:buNone/>
            </a:pPr>
            <a:r>
              <a:rPr lang="en-US" altLang="en-US" b="1">
                <a:latin typeface="Arial" charset="0"/>
              </a:rPr>
              <a:t>Fiction</a:t>
            </a:r>
          </a:p>
        </p:txBody>
      </p:sp>
      <p:sp>
        <p:nvSpPr>
          <p:cNvPr id="6152" name="Rectangle 8"/>
          <p:cNvSpPr>
            <a:spLocks noChangeArrowheads="1"/>
          </p:cNvSpPr>
          <p:nvPr/>
        </p:nvSpPr>
        <p:spPr bwMode="auto">
          <a:xfrm>
            <a:off x="2133600" y="5105400"/>
            <a:ext cx="2286000" cy="1371600"/>
          </a:xfrm>
          <a:prstGeom prst="rect">
            <a:avLst/>
          </a:prstGeom>
          <a:solidFill>
            <a:srgbClr val="93B0F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dirty="0">
                <a:latin typeface="Arial" charset="0"/>
              </a:rPr>
              <a:t>Science </a:t>
            </a:r>
          </a:p>
          <a:p>
            <a:pPr algn="ctr" eaLnBrk="1" hangingPunct="1">
              <a:spcBef>
                <a:spcPct val="0"/>
              </a:spcBef>
              <a:buFontTx/>
              <a:buNone/>
            </a:pPr>
            <a:r>
              <a:rPr lang="en-US" altLang="en-US" b="1" dirty="0">
                <a:latin typeface="Arial" charset="0"/>
              </a:rPr>
              <a:t>Fiction</a:t>
            </a:r>
          </a:p>
        </p:txBody>
      </p:sp>
      <p:sp>
        <p:nvSpPr>
          <p:cNvPr id="6153" name="Rectangle 9"/>
          <p:cNvSpPr>
            <a:spLocks noChangeArrowheads="1"/>
          </p:cNvSpPr>
          <p:nvPr/>
        </p:nvSpPr>
        <p:spPr bwMode="auto">
          <a:xfrm>
            <a:off x="4876800" y="5105400"/>
            <a:ext cx="2286000" cy="1371600"/>
          </a:xfrm>
          <a:prstGeom prst="rect">
            <a:avLst/>
          </a:prstGeom>
          <a:solidFill>
            <a:srgbClr val="CAFA8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dirty="0">
                <a:latin typeface="Arial" charset="0"/>
              </a:rPr>
              <a:t>Historical </a:t>
            </a:r>
          </a:p>
          <a:p>
            <a:pPr algn="ctr" eaLnBrk="1" hangingPunct="1">
              <a:spcBef>
                <a:spcPct val="0"/>
              </a:spcBef>
              <a:buFontTx/>
              <a:buNone/>
            </a:pPr>
            <a:r>
              <a:rPr lang="en-US" altLang="en-US" b="1" dirty="0">
                <a:latin typeface="Arial" charset="0"/>
              </a:rPr>
              <a:t>Fiction</a:t>
            </a:r>
          </a:p>
        </p:txBody>
      </p:sp>
      <p:sp>
        <p:nvSpPr>
          <p:cNvPr id="6154" name="Rectangle 10"/>
          <p:cNvSpPr>
            <a:spLocks noChangeArrowheads="1"/>
          </p:cNvSpPr>
          <p:nvPr/>
        </p:nvSpPr>
        <p:spPr bwMode="auto">
          <a:xfrm>
            <a:off x="6629400" y="3429000"/>
            <a:ext cx="2286000" cy="1371600"/>
          </a:xfrm>
          <a:prstGeom prst="rect">
            <a:avLst/>
          </a:prstGeom>
          <a:solidFill>
            <a:srgbClr val="CFB4D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dirty="0">
                <a:latin typeface="Arial" charset="0"/>
              </a:rPr>
              <a:t>Fantasy</a:t>
            </a:r>
          </a:p>
        </p:txBody>
      </p:sp>
      <p:sp>
        <p:nvSpPr>
          <p:cNvPr id="6155" name="Line 11"/>
          <p:cNvSpPr>
            <a:spLocks noChangeShapeType="1"/>
          </p:cNvSpPr>
          <p:nvPr/>
        </p:nvSpPr>
        <p:spPr bwMode="auto">
          <a:xfrm flipH="1">
            <a:off x="3429000" y="3200400"/>
            <a:ext cx="457200" cy="17526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Line 12"/>
          <p:cNvSpPr>
            <a:spLocks noChangeShapeType="1"/>
          </p:cNvSpPr>
          <p:nvPr/>
        </p:nvSpPr>
        <p:spPr bwMode="auto">
          <a:xfrm>
            <a:off x="5410200" y="3200400"/>
            <a:ext cx="533400" cy="1828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Line 13"/>
          <p:cNvSpPr>
            <a:spLocks noChangeShapeType="1"/>
          </p:cNvSpPr>
          <p:nvPr/>
        </p:nvSpPr>
        <p:spPr bwMode="auto">
          <a:xfrm>
            <a:off x="6858000" y="2667000"/>
            <a:ext cx="10668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Line 14"/>
          <p:cNvSpPr>
            <a:spLocks noChangeShapeType="1"/>
          </p:cNvSpPr>
          <p:nvPr/>
        </p:nvSpPr>
        <p:spPr bwMode="auto">
          <a:xfrm flipH="1">
            <a:off x="1371600" y="2667000"/>
            <a:ext cx="99060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42787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58"/>
                                        </p:tgtEl>
                                        <p:attrNameLst>
                                          <p:attrName>style.visibility</p:attrName>
                                        </p:attrNameLst>
                                      </p:cBhvr>
                                      <p:to>
                                        <p:strVal val="visible"/>
                                      </p:to>
                                    </p:set>
                                    <p:anim calcmode="lin" valueType="num">
                                      <p:cBhvr>
                                        <p:cTn id="14" dur="500" fill="hold"/>
                                        <p:tgtEl>
                                          <p:spTgt spid="6158"/>
                                        </p:tgtEl>
                                        <p:attrNameLst>
                                          <p:attrName>ppt_w</p:attrName>
                                        </p:attrNameLst>
                                      </p:cBhvr>
                                      <p:tavLst>
                                        <p:tav tm="0">
                                          <p:val>
                                            <p:fltVal val="0"/>
                                          </p:val>
                                        </p:tav>
                                        <p:tav tm="100000">
                                          <p:val>
                                            <p:strVal val="#ppt_w"/>
                                          </p:val>
                                        </p:tav>
                                      </p:tavLst>
                                    </p:anim>
                                    <p:anim calcmode="lin" valueType="num">
                                      <p:cBhvr>
                                        <p:cTn id="15" dur="500" fill="hold"/>
                                        <p:tgtEl>
                                          <p:spTgt spid="6158"/>
                                        </p:tgtEl>
                                        <p:attrNameLst>
                                          <p:attrName>ppt_h</p:attrName>
                                        </p:attrNameLst>
                                      </p:cBhvr>
                                      <p:tavLst>
                                        <p:tav tm="0">
                                          <p:val>
                                            <p:fltVal val="0"/>
                                          </p:val>
                                        </p:tav>
                                        <p:tav tm="100000">
                                          <p:val>
                                            <p:strVal val="#ppt_h"/>
                                          </p:val>
                                        </p:tav>
                                      </p:tavLst>
                                    </p:anim>
                                    <p:animEffect transition="in" filter="fade">
                                      <p:cBhvr>
                                        <p:cTn id="16" dur="500"/>
                                        <p:tgtEl>
                                          <p:spTgt spid="6158"/>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p:cTn id="19" dur="500" fill="hold"/>
                                        <p:tgtEl>
                                          <p:spTgt spid="6151"/>
                                        </p:tgtEl>
                                        <p:attrNameLst>
                                          <p:attrName>ppt_w</p:attrName>
                                        </p:attrNameLst>
                                      </p:cBhvr>
                                      <p:tavLst>
                                        <p:tav tm="0">
                                          <p:val>
                                            <p:fltVal val="0"/>
                                          </p:val>
                                        </p:tav>
                                        <p:tav tm="100000">
                                          <p:val>
                                            <p:strVal val="#ppt_w"/>
                                          </p:val>
                                        </p:tav>
                                      </p:tavLst>
                                    </p:anim>
                                    <p:anim calcmode="lin" valueType="num">
                                      <p:cBhvr>
                                        <p:cTn id="20" dur="500" fill="hold"/>
                                        <p:tgtEl>
                                          <p:spTgt spid="6151"/>
                                        </p:tgtEl>
                                        <p:attrNameLst>
                                          <p:attrName>ppt_h</p:attrName>
                                        </p:attrNameLst>
                                      </p:cBhvr>
                                      <p:tavLst>
                                        <p:tav tm="0">
                                          <p:val>
                                            <p:fltVal val="0"/>
                                          </p:val>
                                        </p:tav>
                                        <p:tav tm="100000">
                                          <p:val>
                                            <p:strVal val="#ppt_h"/>
                                          </p:val>
                                        </p:tav>
                                      </p:tavLst>
                                    </p:anim>
                                    <p:animEffect transition="in" filter="fade">
                                      <p:cBhvr>
                                        <p:cTn id="21" dur="500"/>
                                        <p:tgtEl>
                                          <p:spTgt spid="615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155"/>
                                        </p:tgtEl>
                                        <p:attrNameLst>
                                          <p:attrName>style.visibility</p:attrName>
                                        </p:attrNameLst>
                                      </p:cBhvr>
                                      <p:to>
                                        <p:strVal val="visible"/>
                                      </p:to>
                                    </p:set>
                                    <p:anim calcmode="lin" valueType="num">
                                      <p:cBhvr>
                                        <p:cTn id="26" dur="500" fill="hold"/>
                                        <p:tgtEl>
                                          <p:spTgt spid="6155"/>
                                        </p:tgtEl>
                                        <p:attrNameLst>
                                          <p:attrName>ppt_w</p:attrName>
                                        </p:attrNameLst>
                                      </p:cBhvr>
                                      <p:tavLst>
                                        <p:tav tm="0">
                                          <p:val>
                                            <p:fltVal val="0"/>
                                          </p:val>
                                        </p:tav>
                                        <p:tav tm="100000">
                                          <p:val>
                                            <p:strVal val="#ppt_w"/>
                                          </p:val>
                                        </p:tav>
                                      </p:tavLst>
                                    </p:anim>
                                    <p:anim calcmode="lin" valueType="num">
                                      <p:cBhvr>
                                        <p:cTn id="27" dur="500" fill="hold"/>
                                        <p:tgtEl>
                                          <p:spTgt spid="6155"/>
                                        </p:tgtEl>
                                        <p:attrNameLst>
                                          <p:attrName>ppt_h</p:attrName>
                                        </p:attrNameLst>
                                      </p:cBhvr>
                                      <p:tavLst>
                                        <p:tav tm="0">
                                          <p:val>
                                            <p:fltVal val="0"/>
                                          </p:val>
                                        </p:tav>
                                        <p:tav tm="100000">
                                          <p:val>
                                            <p:strVal val="#ppt_h"/>
                                          </p:val>
                                        </p:tav>
                                      </p:tavLst>
                                    </p:anim>
                                    <p:animEffect transition="in" filter="fade">
                                      <p:cBhvr>
                                        <p:cTn id="28" dur="500"/>
                                        <p:tgtEl>
                                          <p:spTgt spid="615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6152"/>
                                        </p:tgtEl>
                                        <p:attrNameLst>
                                          <p:attrName>style.visibility</p:attrName>
                                        </p:attrNameLst>
                                      </p:cBhvr>
                                      <p:to>
                                        <p:strVal val="visible"/>
                                      </p:to>
                                    </p:set>
                                    <p:anim calcmode="lin" valueType="num">
                                      <p:cBhvr>
                                        <p:cTn id="31" dur="500" fill="hold"/>
                                        <p:tgtEl>
                                          <p:spTgt spid="6152"/>
                                        </p:tgtEl>
                                        <p:attrNameLst>
                                          <p:attrName>ppt_w</p:attrName>
                                        </p:attrNameLst>
                                      </p:cBhvr>
                                      <p:tavLst>
                                        <p:tav tm="0">
                                          <p:val>
                                            <p:fltVal val="0"/>
                                          </p:val>
                                        </p:tav>
                                        <p:tav tm="100000">
                                          <p:val>
                                            <p:strVal val="#ppt_w"/>
                                          </p:val>
                                        </p:tav>
                                      </p:tavLst>
                                    </p:anim>
                                    <p:anim calcmode="lin" valueType="num">
                                      <p:cBhvr>
                                        <p:cTn id="32" dur="500" fill="hold"/>
                                        <p:tgtEl>
                                          <p:spTgt spid="6152"/>
                                        </p:tgtEl>
                                        <p:attrNameLst>
                                          <p:attrName>ppt_h</p:attrName>
                                        </p:attrNameLst>
                                      </p:cBhvr>
                                      <p:tavLst>
                                        <p:tav tm="0">
                                          <p:val>
                                            <p:fltVal val="0"/>
                                          </p:val>
                                        </p:tav>
                                        <p:tav tm="100000">
                                          <p:val>
                                            <p:strVal val="#ppt_h"/>
                                          </p:val>
                                        </p:tav>
                                      </p:tavLst>
                                    </p:anim>
                                    <p:animEffect transition="in" filter="fade">
                                      <p:cBhvr>
                                        <p:cTn id="33" dur="500"/>
                                        <p:tgtEl>
                                          <p:spTgt spid="61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6156"/>
                                        </p:tgtEl>
                                        <p:attrNameLst>
                                          <p:attrName>style.visibility</p:attrName>
                                        </p:attrNameLst>
                                      </p:cBhvr>
                                      <p:to>
                                        <p:strVal val="visible"/>
                                      </p:to>
                                    </p:set>
                                    <p:anim calcmode="lin" valueType="num">
                                      <p:cBhvr>
                                        <p:cTn id="38" dur="500" fill="hold"/>
                                        <p:tgtEl>
                                          <p:spTgt spid="6156"/>
                                        </p:tgtEl>
                                        <p:attrNameLst>
                                          <p:attrName>ppt_w</p:attrName>
                                        </p:attrNameLst>
                                      </p:cBhvr>
                                      <p:tavLst>
                                        <p:tav tm="0">
                                          <p:val>
                                            <p:fltVal val="0"/>
                                          </p:val>
                                        </p:tav>
                                        <p:tav tm="100000">
                                          <p:val>
                                            <p:strVal val="#ppt_w"/>
                                          </p:val>
                                        </p:tav>
                                      </p:tavLst>
                                    </p:anim>
                                    <p:anim calcmode="lin" valueType="num">
                                      <p:cBhvr>
                                        <p:cTn id="39" dur="500" fill="hold"/>
                                        <p:tgtEl>
                                          <p:spTgt spid="6156"/>
                                        </p:tgtEl>
                                        <p:attrNameLst>
                                          <p:attrName>ppt_h</p:attrName>
                                        </p:attrNameLst>
                                      </p:cBhvr>
                                      <p:tavLst>
                                        <p:tav tm="0">
                                          <p:val>
                                            <p:fltVal val="0"/>
                                          </p:val>
                                        </p:tav>
                                        <p:tav tm="100000">
                                          <p:val>
                                            <p:strVal val="#ppt_h"/>
                                          </p:val>
                                        </p:tav>
                                      </p:tavLst>
                                    </p:anim>
                                    <p:animEffect transition="in" filter="fade">
                                      <p:cBhvr>
                                        <p:cTn id="40" dur="500"/>
                                        <p:tgtEl>
                                          <p:spTgt spid="6156"/>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6153"/>
                                        </p:tgtEl>
                                        <p:attrNameLst>
                                          <p:attrName>style.visibility</p:attrName>
                                        </p:attrNameLst>
                                      </p:cBhvr>
                                      <p:to>
                                        <p:strVal val="visible"/>
                                      </p:to>
                                    </p:set>
                                    <p:anim calcmode="lin" valueType="num">
                                      <p:cBhvr>
                                        <p:cTn id="43" dur="500" fill="hold"/>
                                        <p:tgtEl>
                                          <p:spTgt spid="6153"/>
                                        </p:tgtEl>
                                        <p:attrNameLst>
                                          <p:attrName>ppt_w</p:attrName>
                                        </p:attrNameLst>
                                      </p:cBhvr>
                                      <p:tavLst>
                                        <p:tav tm="0">
                                          <p:val>
                                            <p:fltVal val="0"/>
                                          </p:val>
                                        </p:tav>
                                        <p:tav tm="100000">
                                          <p:val>
                                            <p:strVal val="#ppt_w"/>
                                          </p:val>
                                        </p:tav>
                                      </p:tavLst>
                                    </p:anim>
                                    <p:anim calcmode="lin" valueType="num">
                                      <p:cBhvr>
                                        <p:cTn id="44" dur="500" fill="hold"/>
                                        <p:tgtEl>
                                          <p:spTgt spid="6153"/>
                                        </p:tgtEl>
                                        <p:attrNameLst>
                                          <p:attrName>ppt_h</p:attrName>
                                        </p:attrNameLst>
                                      </p:cBhvr>
                                      <p:tavLst>
                                        <p:tav tm="0">
                                          <p:val>
                                            <p:fltVal val="0"/>
                                          </p:val>
                                        </p:tav>
                                        <p:tav tm="100000">
                                          <p:val>
                                            <p:strVal val="#ppt_h"/>
                                          </p:val>
                                        </p:tav>
                                      </p:tavLst>
                                    </p:anim>
                                    <p:animEffect transition="in" filter="fade">
                                      <p:cBhvr>
                                        <p:cTn id="45" dur="500"/>
                                        <p:tgtEl>
                                          <p:spTgt spid="615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6157"/>
                                        </p:tgtEl>
                                        <p:attrNameLst>
                                          <p:attrName>style.visibility</p:attrName>
                                        </p:attrNameLst>
                                      </p:cBhvr>
                                      <p:to>
                                        <p:strVal val="visible"/>
                                      </p:to>
                                    </p:set>
                                    <p:anim calcmode="lin" valueType="num">
                                      <p:cBhvr>
                                        <p:cTn id="50" dur="500" fill="hold"/>
                                        <p:tgtEl>
                                          <p:spTgt spid="6157"/>
                                        </p:tgtEl>
                                        <p:attrNameLst>
                                          <p:attrName>ppt_w</p:attrName>
                                        </p:attrNameLst>
                                      </p:cBhvr>
                                      <p:tavLst>
                                        <p:tav tm="0">
                                          <p:val>
                                            <p:fltVal val="0"/>
                                          </p:val>
                                        </p:tav>
                                        <p:tav tm="100000">
                                          <p:val>
                                            <p:strVal val="#ppt_w"/>
                                          </p:val>
                                        </p:tav>
                                      </p:tavLst>
                                    </p:anim>
                                    <p:anim calcmode="lin" valueType="num">
                                      <p:cBhvr>
                                        <p:cTn id="51" dur="500" fill="hold"/>
                                        <p:tgtEl>
                                          <p:spTgt spid="6157"/>
                                        </p:tgtEl>
                                        <p:attrNameLst>
                                          <p:attrName>ppt_h</p:attrName>
                                        </p:attrNameLst>
                                      </p:cBhvr>
                                      <p:tavLst>
                                        <p:tav tm="0">
                                          <p:val>
                                            <p:fltVal val="0"/>
                                          </p:val>
                                        </p:tav>
                                        <p:tav tm="100000">
                                          <p:val>
                                            <p:strVal val="#ppt_h"/>
                                          </p:val>
                                        </p:tav>
                                      </p:tavLst>
                                    </p:anim>
                                    <p:animEffect transition="in" filter="fade">
                                      <p:cBhvr>
                                        <p:cTn id="52" dur="500"/>
                                        <p:tgtEl>
                                          <p:spTgt spid="6157"/>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6154"/>
                                        </p:tgtEl>
                                        <p:attrNameLst>
                                          <p:attrName>style.visibility</p:attrName>
                                        </p:attrNameLst>
                                      </p:cBhvr>
                                      <p:to>
                                        <p:strVal val="visible"/>
                                      </p:to>
                                    </p:set>
                                    <p:anim calcmode="lin" valueType="num">
                                      <p:cBhvr>
                                        <p:cTn id="55" dur="500" fill="hold"/>
                                        <p:tgtEl>
                                          <p:spTgt spid="6154"/>
                                        </p:tgtEl>
                                        <p:attrNameLst>
                                          <p:attrName>ppt_w</p:attrName>
                                        </p:attrNameLst>
                                      </p:cBhvr>
                                      <p:tavLst>
                                        <p:tav tm="0">
                                          <p:val>
                                            <p:fltVal val="0"/>
                                          </p:val>
                                        </p:tav>
                                        <p:tav tm="100000">
                                          <p:val>
                                            <p:strVal val="#ppt_w"/>
                                          </p:val>
                                        </p:tav>
                                      </p:tavLst>
                                    </p:anim>
                                    <p:anim calcmode="lin" valueType="num">
                                      <p:cBhvr>
                                        <p:cTn id="56" dur="500" fill="hold"/>
                                        <p:tgtEl>
                                          <p:spTgt spid="6154"/>
                                        </p:tgtEl>
                                        <p:attrNameLst>
                                          <p:attrName>ppt_h</p:attrName>
                                        </p:attrNameLst>
                                      </p:cBhvr>
                                      <p:tavLst>
                                        <p:tav tm="0">
                                          <p:val>
                                            <p:fltVal val="0"/>
                                          </p:val>
                                        </p:tav>
                                        <p:tav tm="100000">
                                          <p:val>
                                            <p:strVal val="#ppt_h"/>
                                          </p:val>
                                        </p:tav>
                                      </p:tavLst>
                                    </p:anim>
                                    <p:animEffect transition="in" filter="fade">
                                      <p:cBhvr>
                                        <p:cTn id="5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1" grpId="0" animBg="1"/>
      <p:bldP spid="6152" grpId="0" animBg="1"/>
      <p:bldP spid="6153" grpId="0" animBg="1"/>
      <p:bldP spid="6154" grpId="0" animBg="1"/>
      <p:bldP spid="6155" grpId="0" animBg="1"/>
      <p:bldP spid="6156" grpId="0" animBg="1"/>
      <p:bldP spid="6157" grpId="0" animBg="1"/>
      <p:bldP spid="61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76250"/>
            <a:ext cx="8229600" cy="6048375"/>
          </a:xfrm>
        </p:spPr>
        <p:txBody>
          <a:bodyPr/>
          <a:lstStyle/>
          <a:p>
            <a:pPr>
              <a:buFont typeface="Arial" panose="020B0604020202020204" pitchFamily="34" charset="0"/>
              <a:buChar char="•"/>
              <a:defRPr/>
            </a:pPr>
            <a:r>
              <a:rPr lang="en-GB" dirty="0" smtClean="0">
                <a:ea typeface="MS PGothic" pitchFamily="34" charset="-128"/>
                <a:hlinkClick r:id="rId2"/>
              </a:rPr>
              <a:t>https://www.youtube.com/watch?v=n_cqszvdTqk</a:t>
            </a:r>
            <a:endParaRPr lang="en-GB" dirty="0" smtClean="0">
              <a:ea typeface="MS PGothic" pitchFamily="34" charset="-128"/>
            </a:endParaRPr>
          </a:p>
          <a:p>
            <a:pPr marL="0" indent="0">
              <a:buFont typeface="Arial" panose="020B0604020202020204" pitchFamily="34" charset="0"/>
              <a:buNone/>
              <a:defRPr/>
            </a:pPr>
            <a:r>
              <a:rPr lang="en-GB" sz="2400" dirty="0" smtClean="0">
                <a:ea typeface="MS PGothic" pitchFamily="34" charset="-128"/>
              </a:rPr>
              <a:t>Watch the video and respond to the questions below:</a:t>
            </a:r>
            <a:endParaRPr lang="en-GB" sz="2400" dirty="0">
              <a:ea typeface="MS PGothic" pitchFamily="34" charset="-128"/>
            </a:endParaRPr>
          </a:p>
          <a:p>
            <a:pPr>
              <a:buFont typeface="Arial" panose="020B0604020202020204" pitchFamily="34" charset="0"/>
              <a:buChar char="•"/>
              <a:defRPr/>
            </a:pPr>
            <a:r>
              <a:rPr lang="en-GB" sz="2000" dirty="0" smtClean="0">
                <a:ea typeface="MS PGothic" pitchFamily="34" charset="-128"/>
              </a:rPr>
              <a:t>Bronze: What is genre? Add to your definition. Genre is…</a:t>
            </a:r>
          </a:p>
          <a:p>
            <a:pPr>
              <a:buFont typeface="Arial" panose="020B0604020202020204" pitchFamily="34" charset="0"/>
              <a:buChar char="•"/>
              <a:defRPr/>
            </a:pPr>
            <a:r>
              <a:rPr lang="en-GB" sz="2000" dirty="0" smtClean="0">
                <a:ea typeface="MS PGothic" pitchFamily="34" charset="-128"/>
              </a:rPr>
              <a:t>Silver: What types of genres might there be for music and fiction? Some different types of genre for music and fiction are…</a:t>
            </a:r>
          </a:p>
          <a:p>
            <a:pPr>
              <a:buFont typeface="Arial" panose="020B0604020202020204" pitchFamily="34" charset="0"/>
              <a:buChar char="•"/>
              <a:defRPr/>
            </a:pPr>
            <a:r>
              <a:rPr lang="en-GB" sz="2000" dirty="0" smtClean="0">
                <a:ea typeface="MS PGothic" pitchFamily="34" charset="-128"/>
              </a:rPr>
              <a:t>Gold: What makes fantasy different from other types of fiction? Fantasy is different from other types of fiction because…</a:t>
            </a:r>
          </a:p>
          <a:p>
            <a:pPr>
              <a:buFont typeface="Arial" panose="020B0604020202020204" pitchFamily="34" charset="0"/>
              <a:buChar char="•"/>
              <a:defRPr/>
            </a:pPr>
            <a:r>
              <a:rPr lang="en-GB" sz="2000" dirty="0" smtClean="0">
                <a:ea typeface="MS PGothic" pitchFamily="34" charset="-128"/>
              </a:rPr>
              <a:t>Platinum: What might you find in a fantasy fiction? You might find the following in fantasy fiction…</a:t>
            </a:r>
          </a:p>
          <a:p>
            <a:pPr>
              <a:buFont typeface="Arial" panose="020B0604020202020204" pitchFamily="34" charset="0"/>
              <a:buChar char="•"/>
              <a:defRPr/>
            </a:pPr>
            <a:r>
              <a:rPr lang="en-GB" sz="2000" dirty="0" smtClean="0">
                <a:ea typeface="MS PGothic" pitchFamily="34" charset="-128"/>
              </a:rPr>
              <a:t>Stretch &amp; Challenge: What is modern or contemporary fantasy? Modern/contemporary fantasy is…</a:t>
            </a:r>
          </a:p>
          <a:p>
            <a:pPr>
              <a:buFont typeface="Arial" panose="020B0604020202020204" pitchFamily="34" charset="0"/>
              <a:buChar char="•"/>
              <a:defRPr/>
            </a:pPr>
            <a:r>
              <a:rPr lang="en-GB" sz="2000" dirty="0" smtClean="0">
                <a:ea typeface="MS PGothic" pitchFamily="34" charset="-128"/>
              </a:rPr>
              <a:t>Super challenge: How might fantasy relate to our own lives? Fantasy might relate to our lives in the following ways…</a:t>
            </a:r>
          </a:p>
          <a:p>
            <a:pPr>
              <a:buFont typeface="Arial" panose="020B0604020202020204" pitchFamily="34" charset="0"/>
              <a:buChar char="•"/>
              <a:defRPr/>
            </a:pPr>
            <a:endParaRPr lang="en-GB" dirty="0">
              <a:ea typeface="MS PGothic" pitchFamily="34" charset="-128"/>
            </a:endParaRPr>
          </a:p>
          <a:p>
            <a:pPr>
              <a:buFont typeface="Arial" panose="020B0604020202020204" pitchFamily="34" charset="0"/>
              <a:buChar char="•"/>
              <a:defRPr/>
            </a:pPr>
            <a:endParaRPr lang="en-GB" dirty="0">
              <a:ea typeface="MS PGothic" pitchFamily="34" charset="-128"/>
            </a:endParaRPr>
          </a:p>
        </p:txBody>
      </p:sp>
      <p:pic>
        <p:nvPicPr>
          <p:cNvPr id="921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2781300"/>
            <a:ext cx="400050" cy="2381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19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Learning check: Fantasy</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mtClean="0"/>
              <a:t>Form of fiction (not true)</a:t>
            </a:r>
          </a:p>
          <a:p>
            <a:pPr eaLnBrk="1" hangingPunct="1">
              <a:lnSpc>
                <a:spcPct val="90000"/>
              </a:lnSpc>
            </a:pPr>
            <a:r>
              <a:rPr lang="en-US" altLang="en-US" smtClean="0"/>
              <a:t>Contains one or more of the following:</a:t>
            </a:r>
          </a:p>
          <a:p>
            <a:pPr lvl="1" eaLnBrk="1" hangingPunct="1">
              <a:lnSpc>
                <a:spcPct val="90000"/>
              </a:lnSpc>
            </a:pPr>
            <a:r>
              <a:rPr lang="en-US" altLang="en-US" smtClean="0"/>
              <a:t>supernatural occurrences</a:t>
            </a:r>
          </a:p>
          <a:p>
            <a:pPr lvl="1" eaLnBrk="1" hangingPunct="1">
              <a:lnSpc>
                <a:spcPct val="90000"/>
              </a:lnSpc>
            </a:pPr>
            <a:r>
              <a:rPr lang="en-US" altLang="en-US" smtClean="0"/>
              <a:t>characters with magical powers</a:t>
            </a:r>
          </a:p>
          <a:p>
            <a:pPr lvl="1" eaLnBrk="1" hangingPunct="1">
              <a:lnSpc>
                <a:spcPct val="90000"/>
              </a:lnSpc>
            </a:pPr>
            <a:r>
              <a:rPr lang="en-US" altLang="en-US" smtClean="0"/>
              <a:t>things with magical powers</a:t>
            </a:r>
          </a:p>
          <a:p>
            <a:pPr lvl="1" eaLnBrk="1" hangingPunct="1">
              <a:lnSpc>
                <a:spcPct val="90000"/>
              </a:lnSpc>
            </a:pPr>
            <a:r>
              <a:rPr lang="en-US" altLang="en-US" smtClean="0"/>
              <a:t>animals with human characteristics</a:t>
            </a:r>
          </a:p>
          <a:p>
            <a:pPr lvl="1" eaLnBrk="1" hangingPunct="1">
              <a:lnSpc>
                <a:spcPct val="90000"/>
              </a:lnSpc>
            </a:pPr>
            <a:r>
              <a:rPr lang="en-US" altLang="en-US" smtClean="0"/>
              <a:t>real people in fantastic places</a:t>
            </a:r>
          </a:p>
          <a:p>
            <a:pPr lvl="1" eaLnBrk="1" hangingPunct="1">
              <a:lnSpc>
                <a:spcPct val="90000"/>
              </a:lnSpc>
            </a:pPr>
            <a:r>
              <a:rPr lang="en-US" altLang="en-US" smtClean="0"/>
              <a:t>fantastic creatures or characters in real situations</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781300"/>
            <a:ext cx="19796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567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1338</Words>
  <Application>Microsoft Office PowerPoint</Application>
  <PresentationFormat>On-screen Show (4:3)</PresentationFormat>
  <Paragraphs>181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Learning Aim: Creating a fantasy world using the conventions of fantasy </vt:lpstr>
      <vt:lpstr>PowerPoint Presentation</vt:lpstr>
      <vt:lpstr>PowerPoint Presentation</vt:lpstr>
      <vt:lpstr>PowerPoint Presentation</vt:lpstr>
      <vt:lpstr>Learning check</vt:lpstr>
      <vt:lpstr>Learning check: Genres and Sub-genres</vt:lpstr>
      <vt:lpstr>Learning check: Fiction Sub-genres</vt:lpstr>
      <vt:lpstr>PowerPoint Presentation</vt:lpstr>
      <vt:lpstr>Learning check: Fantasy</vt:lpstr>
      <vt:lpstr>Investigation…</vt:lpstr>
      <vt:lpstr>PowerPoint Presentation</vt:lpstr>
      <vt:lpstr>Challenge</vt:lpstr>
      <vt:lpstr>Learning check: Common features</vt:lpstr>
      <vt:lpstr>Learning check: 5 kinds of Fantasy</vt:lpstr>
      <vt:lpstr>PowerPoint Presentation</vt:lpstr>
      <vt:lpstr>Planning time</vt:lpstr>
      <vt:lpstr>PowerPoint Presentation</vt:lpstr>
    </vt:vector>
  </TitlesOfParts>
  <Company>Aylesford School Sports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Aim: Creating a fantasy world using the conventions of fantasy</dc:title>
  <dc:creator>Sarah.Winek</dc:creator>
  <cp:lastModifiedBy>Sarah.Winek</cp:lastModifiedBy>
  <cp:revision>2</cp:revision>
  <dcterms:created xsi:type="dcterms:W3CDTF">2020-09-22T09:14:29Z</dcterms:created>
  <dcterms:modified xsi:type="dcterms:W3CDTF">2020-09-22T09:41:10Z</dcterms:modified>
</cp:coreProperties>
</file>