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66" r:id="rId2"/>
    <p:sldId id="305" r:id="rId3"/>
    <p:sldId id="299" r:id="rId4"/>
    <p:sldId id="306" r:id="rId5"/>
    <p:sldId id="310" r:id="rId6"/>
    <p:sldId id="311" r:id="rId7"/>
    <p:sldId id="312" r:id="rId8"/>
    <p:sldId id="313" r:id="rId9"/>
    <p:sldId id="314" r:id="rId10"/>
    <p:sldId id="315" r:id="rId11"/>
    <p:sldId id="290" r:id="rId12"/>
    <p:sldId id="300" r:id="rId13"/>
    <p:sldId id="293" r:id="rId14"/>
    <p:sldId id="294" r:id="rId15"/>
    <p:sldId id="316" r:id="rId16"/>
    <p:sldId id="298" r:id="rId17"/>
    <p:sldId id="303" r:id="rId18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040" autoAdjust="0"/>
  </p:normalViewPr>
  <p:slideViewPr>
    <p:cSldViewPr>
      <p:cViewPr varScale="1">
        <p:scale>
          <a:sx n="60" d="100"/>
          <a:sy n="60" d="100"/>
        </p:scale>
        <p:origin x="114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510AD-6F05-4847-B989-E947B35F2756}" type="doc">
      <dgm:prSet loTypeId="urn:microsoft.com/office/officeart/2005/8/layout/pyramid1" loCatId="pyramid" qsTypeId="urn:microsoft.com/office/officeart/2005/8/quickstyle/3d2" qsCatId="3D" csTypeId="urn:microsoft.com/office/officeart/2005/8/colors/colorful1" csCatId="colorful" phldr="1"/>
      <dgm:spPr/>
    </dgm:pt>
    <dgm:pt modelId="{EC2D5491-2CC2-4BCC-AE8C-EC881AA24C8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  Organism</a:t>
          </a:r>
          <a:endParaRPr lang="en-GB" dirty="0">
            <a:solidFill>
              <a:schemeClr val="tx1"/>
            </a:solidFill>
          </a:endParaRPr>
        </a:p>
      </dgm:t>
    </dgm:pt>
    <dgm:pt modelId="{FFF17F9F-78FA-47AB-AF92-74F47515F364}" type="parTrans" cxnId="{3AB6018C-B283-480A-9B6F-18C5D81509A1}">
      <dgm:prSet/>
      <dgm:spPr/>
      <dgm:t>
        <a:bodyPr/>
        <a:lstStyle/>
        <a:p>
          <a:endParaRPr lang="en-GB"/>
        </a:p>
      </dgm:t>
    </dgm:pt>
    <dgm:pt modelId="{4CB0C34F-6FE5-4A6C-981D-CCB20535AB4E}" type="sibTrans" cxnId="{3AB6018C-B283-480A-9B6F-18C5D81509A1}">
      <dgm:prSet/>
      <dgm:spPr/>
      <dgm:t>
        <a:bodyPr/>
        <a:lstStyle/>
        <a:p>
          <a:endParaRPr lang="en-GB"/>
        </a:p>
      </dgm:t>
    </dgm:pt>
    <dgm:pt modelId="{083A3398-4934-4C80-A1AF-A9ED6BCDE18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Organ system</a:t>
          </a:r>
        </a:p>
      </dgm:t>
    </dgm:pt>
    <dgm:pt modelId="{360E80F8-921D-4D13-B35A-5AA01D4D5BBA}" type="parTrans" cxnId="{6BA6FB69-521C-40C9-9487-E5A47DEC8184}">
      <dgm:prSet/>
      <dgm:spPr/>
      <dgm:t>
        <a:bodyPr/>
        <a:lstStyle/>
        <a:p>
          <a:endParaRPr lang="en-GB"/>
        </a:p>
      </dgm:t>
    </dgm:pt>
    <dgm:pt modelId="{AABD0BD3-4E0A-4C49-B794-EB32CA00A83D}" type="sibTrans" cxnId="{6BA6FB69-521C-40C9-9487-E5A47DEC8184}">
      <dgm:prSet/>
      <dgm:spPr/>
      <dgm:t>
        <a:bodyPr/>
        <a:lstStyle/>
        <a:p>
          <a:endParaRPr lang="en-GB"/>
        </a:p>
      </dgm:t>
    </dgm:pt>
    <dgm:pt modelId="{92041EEC-FB07-4150-99CD-C6676D1D4C8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Organ</a:t>
          </a:r>
        </a:p>
      </dgm:t>
    </dgm:pt>
    <dgm:pt modelId="{76E07884-F6FA-4437-8F97-9E14B570A325}" type="parTrans" cxnId="{EE9026AD-27CA-4EE0-8807-8802EF9C0B8D}">
      <dgm:prSet/>
      <dgm:spPr/>
      <dgm:t>
        <a:bodyPr/>
        <a:lstStyle/>
        <a:p>
          <a:endParaRPr lang="en-GB"/>
        </a:p>
      </dgm:t>
    </dgm:pt>
    <dgm:pt modelId="{FBED33A1-98A7-43B1-8599-9D895AF1B22B}" type="sibTrans" cxnId="{EE9026AD-27CA-4EE0-8807-8802EF9C0B8D}">
      <dgm:prSet/>
      <dgm:spPr/>
      <dgm:t>
        <a:bodyPr/>
        <a:lstStyle/>
        <a:p>
          <a:endParaRPr lang="en-GB"/>
        </a:p>
      </dgm:t>
    </dgm:pt>
    <dgm:pt modelId="{BE097C53-E8C8-47D0-AE38-3145F84A629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Tissue</a:t>
          </a:r>
        </a:p>
      </dgm:t>
    </dgm:pt>
    <dgm:pt modelId="{13042C2F-B14A-43E5-B7BF-B8876AA93F0D}" type="sibTrans" cxnId="{A4FE0823-3D76-491D-84BE-3538A25E5B9D}">
      <dgm:prSet/>
      <dgm:spPr/>
      <dgm:t>
        <a:bodyPr/>
        <a:lstStyle/>
        <a:p>
          <a:endParaRPr lang="en-GB"/>
        </a:p>
      </dgm:t>
    </dgm:pt>
    <dgm:pt modelId="{E6CAC033-C836-4B02-82DF-0082CBAA648E}" type="parTrans" cxnId="{A4FE0823-3D76-491D-84BE-3538A25E5B9D}">
      <dgm:prSet/>
      <dgm:spPr/>
      <dgm:t>
        <a:bodyPr/>
        <a:lstStyle/>
        <a:p>
          <a:endParaRPr lang="en-GB"/>
        </a:p>
      </dgm:t>
    </dgm:pt>
    <dgm:pt modelId="{52F8A89A-6ACD-4530-BFDC-5BAC6A698B7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Cell</a:t>
          </a:r>
        </a:p>
      </dgm:t>
    </dgm:pt>
    <dgm:pt modelId="{D38A4048-C074-4B53-86F2-89756CE98A67}" type="parTrans" cxnId="{867B892A-3869-467F-B4E7-F2CACA0D6CB9}">
      <dgm:prSet/>
      <dgm:spPr/>
      <dgm:t>
        <a:bodyPr/>
        <a:lstStyle/>
        <a:p>
          <a:endParaRPr lang="en-GB"/>
        </a:p>
      </dgm:t>
    </dgm:pt>
    <dgm:pt modelId="{153F338F-7EEC-430B-B7A0-E076485B81F4}" type="sibTrans" cxnId="{867B892A-3869-467F-B4E7-F2CACA0D6CB9}">
      <dgm:prSet/>
      <dgm:spPr/>
      <dgm:t>
        <a:bodyPr/>
        <a:lstStyle/>
        <a:p>
          <a:endParaRPr lang="en-GB"/>
        </a:p>
      </dgm:t>
    </dgm:pt>
    <dgm:pt modelId="{FD51FA18-6A96-4368-B23F-92B97832134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Organelle</a:t>
          </a:r>
        </a:p>
      </dgm:t>
    </dgm:pt>
    <dgm:pt modelId="{98C3972A-62AB-4585-B4FE-C4A4C5859AC1}" type="parTrans" cxnId="{9989E069-226B-4A87-8846-2397384E8F03}">
      <dgm:prSet/>
      <dgm:spPr/>
      <dgm:t>
        <a:bodyPr/>
        <a:lstStyle/>
        <a:p>
          <a:endParaRPr lang="en-GB"/>
        </a:p>
      </dgm:t>
    </dgm:pt>
    <dgm:pt modelId="{9A396BF6-516E-497E-A981-3F8BF39DBAF7}" type="sibTrans" cxnId="{9989E069-226B-4A87-8846-2397384E8F03}">
      <dgm:prSet/>
      <dgm:spPr/>
      <dgm:t>
        <a:bodyPr/>
        <a:lstStyle/>
        <a:p>
          <a:endParaRPr lang="en-GB"/>
        </a:p>
      </dgm:t>
    </dgm:pt>
    <dgm:pt modelId="{56639CC0-CD81-4987-B639-77009DC67461}" type="pres">
      <dgm:prSet presAssocID="{0CC510AD-6F05-4847-B989-E947B35F2756}" presName="Name0" presStyleCnt="0">
        <dgm:presLayoutVars>
          <dgm:dir/>
          <dgm:animLvl val="lvl"/>
          <dgm:resizeHandles val="exact"/>
        </dgm:presLayoutVars>
      </dgm:prSet>
      <dgm:spPr/>
    </dgm:pt>
    <dgm:pt modelId="{DD52FBEA-3C3F-4944-B680-6F7A815279C4}" type="pres">
      <dgm:prSet presAssocID="{EC2D5491-2CC2-4BCC-AE8C-EC881AA24C82}" presName="Name8" presStyleCnt="0"/>
      <dgm:spPr/>
    </dgm:pt>
    <dgm:pt modelId="{6E87F0A4-4C8A-4DCF-93EC-0F2D65A5587E}" type="pres">
      <dgm:prSet presAssocID="{EC2D5491-2CC2-4BCC-AE8C-EC881AA24C82}" presName="level" presStyleLbl="node1" presStyleIdx="0" presStyleCnt="6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61B08D-B661-4DCC-AE40-A2E083D5C176}" type="pres">
      <dgm:prSet presAssocID="{EC2D5491-2CC2-4BCC-AE8C-EC881AA24C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ECEE81-D1B2-4BB9-8CD6-040D632DE9D4}" type="pres">
      <dgm:prSet presAssocID="{083A3398-4934-4C80-A1AF-A9ED6BCDE184}" presName="Name8" presStyleCnt="0"/>
      <dgm:spPr/>
    </dgm:pt>
    <dgm:pt modelId="{C7105378-BED6-4ADE-A56E-9E70134C4B32}" type="pres">
      <dgm:prSet presAssocID="{083A3398-4934-4C80-A1AF-A9ED6BCDE184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027A92-83F8-46D2-8033-5D4DCD7FD8A7}" type="pres">
      <dgm:prSet presAssocID="{083A3398-4934-4C80-A1AF-A9ED6BCDE1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C0767D-8BC9-4D4D-9957-85A4C7F8C184}" type="pres">
      <dgm:prSet presAssocID="{92041EEC-FB07-4150-99CD-C6676D1D4C8A}" presName="Name8" presStyleCnt="0"/>
      <dgm:spPr/>
    </dgm:pt>
    <dgm:pt modelId="{4509329E-0FB5-4A27-B701-D507AA9C300F}" type="pres">
      <dgm:prSet presAssocID="{92041EEC-FB07-4150-99CD-C6676D1D4C8A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84612E-A356-4367-8B85-D7F797B7218D}" type="pres">
      <dgm:prSet presAssocID="{92041EEC-FB07-4150-99CD-C6676D1D4C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AC7F05-B3F9-48D0-8E5B-36DC98CDC62F}" type="pres">
      <dgm:prSet presAssocID="{BE097C53-E8C8-47D0-AE38-3145F84A6296}" presName="Name8" presStyleCnt="0"/>
      <dgm:spPr/>
    </dgm:pt>
    <dgm:pt modelId="{8145D983-3A8A-498D-9960-BBC53872CFC9}" type="pres">
      <dgm:prSet presAssocID="{BE097C53-E8C8-47D0-AE38-3145F84A6296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D72FB8-DB59-4C5E-9262-C6C55E2C01C9}" type="pres">
      <dgm:prSet presAssocID="{BE097C53-E8C8-47D0-AE38-3145F84A62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4D8510-7BCE-44C6-BA5D-E9C9DDD2942E}" type="pres">
      <dgm:prSet presAssocID="{52F8A89A-6ACD-4530-BFDC-5BAC6A698B74}" presName="Name8" presStyleCnt="0"/>
      <dgm:spPr/>
    </dgm:pt>
    <dgm:pt modelId="{F3BEF06B-26B9-4226-BEAB-4F34284575AF}" type="pres">
      <dgm:prSet presAssocID="{52F8A89A-6ACD-4530-BFDC-5BAC6A698B74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F25B1C-72B7-4989-B9CF-0DFAA1A79276}" type="pres">
      <dgm:prSet presAssocID="{52F8A89A-6ACD-4530-BFDC-5BAC6A698B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F6B869-FF37-47B2-8E17-12C8E1762047}" type="pres">
      <dgm:prSet presAssocID="{FD51FA18-6A96-4368-B23F-92B978321340}" presName="Name8" presStyleCnt="0"/>
      <dgm:spPr/>
    </dgm:pt>
    <dgm:pt modelId="{F7256008-7A23-440A-9D08-8F7AF1821248}" type="pres">
      <dgm:prSet presAssocID="{FD51FA18-6A96-4368-B23F-92B978321340}" presName="level" presStyleLbl="node1" presStyleIdx="5" presStyleCnt="6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6CCB22-1722-4D4C-B8F5-5C76E417045E}" type="pres">
      <dgm:prSet presAssocID="{FD51FA18-6A96-4368-B23F-92B9783213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D6B529-5913-41D3-B432-BAA55D452EE8}" type="presOf" srcId="{FD51FA18-6A96-4368-B23F-92B978321340}" destId="{F7256008-7A23-440A-9D08-8F7AF1821248}" srcOrd="0" destOrd="0" presId="urn:microsoft.com/office/officeart/2005/8/layout/pyramid1"/>
    <dgm:cxn modelId="{867B892A-3869-467F-B4E7-F2CACA0D6CB9}" srcId="{0CC510AD-6F05-4847-B989-E947B35F2756}" destId="{52F8A89A-6ACD-4530-BFDC-5BAC6A698B74}" srcOrd="4" destOrd="0" parTransId="{D38A4048-C074-4B53-86F2-89756CE98A67}" sibTransId="{153F338F-7EEC-430B-B7A0-E076485B81F4}"/>
    <dgm:cxn modelId="{DD034487-4CFC-4104-ACAE-30DAC959D53D}" type="presOf" srcId="{52F8A89A-6ACD-4530-BFDC-5BAC6A698B74}" destId="{F3BEF06B-26B9-4226-BEAB-4F34284575AF}" srcOrd="0" destOrd="0" presId="urn:microsoft.com/office/officeart/2005/8/layout/pyramid1"/>
    <dgm:cxn modelId="{3AC68521-E506-44B9-97DE-39B5CBC9D772}" type="presOf" srcId="{FD51FA18-6A96-4368-B23F-92B978321340}" destId="{E06CCB22-1722-4D4C-B8F5-5C76E417045E}" srcOrd="1" destOrd="0" presId="urn:microsoft.com/office/officeart/2005/8/layout/pyramid1"/>
    <dgm:cxn modelId="{6BA6FB69-521C-40C9-9487-E5A47DEC8184}" srcId="{0CC510AD-6F05-4847-B989-E947B35F2756}" destId="{083A3398-4934-4C80-A1AF-A9ED6BCDE184}" srcOrd="1" destOrd="0" parTransId="{360E80F8-921D-4D13-B35A-5AA01D4D5BBA}" sibTransId="{AABD0BD3-4E0A-4C49-B794-EB32CA00A83D}"/>
    <dgm:cxn modelId="{9989E069-226B-4A87-8846-2397384E8F03}" srcId="{0CC510AD-6F05-4847-B989-E947B35F2756}" destId="{FD51FA18-6A96-4368-B23F-92B978321340}" srcOrd="5" destOrd="0" parTransId="{98C3972A-62AB-4585-B4FE-C4A4C5859AC1}" sibTransId="{9A396BF6-516E-497E-A981-3F8BF39DBAF7}"/>
    <dgm:cxn modelId="{59C86C38-B7B3-4B1B-9AD0-C94FA60C8BCD}" type="presOf" srcId="{52F8A89A-6ACD-4530-BFDC-5BAC6A698B74}" destId="{CEF25B1C-72B7-4989-B9CF-0DFAA1A79276}" srcOrd="1" destOrd="0" presId="urn:microsoft.com/office/officeart/2005/8/layout/pyramid1"/>
    <dgm:cxn modelId="{3AB6018C-B283-480A-9B6F-18C5D81509A1}" srcId="{0CC510AD-6F05-4847-B989-E947B35F2756}" destId="{EC2D5491-2CC2-4BCC-AE8C-EC881AA24C82}" srcOrd="0" destOrd="0" parTransId="{FFF17F9F-78FA-47AB-AF92-74F47515F364}" sibTransId="{4CB0C34F-6FE5-4A6C-981D-CCB20535AB4E}"/>
    <dgm:cxn modelId="{EE9026AD-27CA-4EE0-8807-8802EF9C0B8D}" srcId="{0CC510AD-6F05-4847-B989-E947B35F2756}" destId="{92041EEC-FB07-4150-99CD-C6676D1D4C8A}" srcOrd="2" destOrd="0" parTransId="{76E07884-F6FA-4437-8F97-9E14B570A325}" sibTransId="{FBED33A1-98A7-43B1-8599-9D895AF1B22B}"/>
    <dgm:cxn modelId="{102B78D4-ED4C-4794-A3FE-9114D0252CEB}" type="presOf" srcId="{083A3398-4934-4C80-A1AF-A9ED6BCDE184}" destId="{F0027A92-83F8-46D2-8033-5D4DCD7FD8A7}" srcOrd="1" destOrd="0" presId="urn:microsoft.com/office/officeart/2005/8/layout/pyramid1"/>
    <dgm:cxn modelId="{5A4577BC-BE55-451C-A304-A24CE569793A}" type="presOf" srcId="{BE097C53-E8C8-47D0-AE38-3145F84A6296}" destId="{7BD72FB8-DB59-4C5E-9262-C6C55E2C01C9}" srcOrd="1" destOrd="0" presId="urn:microsoft.com/office/officeart/2005/8/layout/pyramid1"/>
    <dgm:cxn modelId="{A4FE0823-3D76-491D-84BE-3538A25E5B9D}" srcId="{0CC510AD-6F05-4847-B989-E947B35F2756}" destId="{BE097C53-E8C8-47D0-AE38-3145F84A6296}" srcOrd="3" destOrd="0" parTransId="{E6CAC033-C836-4B02-82DF-0082CBAA648E}" sibTransId="{13042C2F-B14A-43E5-B7BF-B8876AA93F0D}"/>
    <dgm:cxn modelId="{4D8E72AC-97BB-4180-96EA-A789174741CF}" type="presOf" srcId="{BE097C53-E8C8-47D0-AE38-3145F84A6296}" destId="{8145D983-3A8A-498D-9960-BBC53872CFC9}" srcOrd="0" destOrd="0" presId="urn:microsoft.com/office/officeart/2005/8/layout/pyramid1"/>
    <dgm:cxn modelId="{D368F16C-8532-4CC0-AECC-BBCF9D5ED2F1}" type="presOf" srcId="{EC2D5491-2CC2-4BCC-AE8C-EC881AA24C82}" destId="{6E87F0A4-4C8A-4DCF-93EC-0F2D65A5587E}" srcOrd="0" destOrd="0" presId="urn:microsoft.com/office/officeart/2005/8/layout/pyramid1"/>
    <dgm:cxn modelId="{54F206B1-263C-45E5-8289-0A1FD203B437}" type="presOf" srcId="{083A3398-4934-4C80-A1AF-A9ED6BCDE184}" destId="{C7105378-BED6-4ADE-A56E-9E70134C4B32}" srcOrd="0" destOrd="0" presId="urn:microsoft.com/office/officeart/2005/8/layout/pyramid1"/>
    <dgm:cxn modelId="{12C01284-EE14-4EDF-877F-FCE00438A0D2}" type="presOf" srcId="{92041EEC-FB07-4150-99CD-C6676D1D4C8A}" destId="{DD84612E-A356-4367-8B85-D7F797B7218D}" srcOrd="1" destOrd="0" presId="urn:microsoft.com/office/officeart/2005/8/layout/pyramid1"/>
    <dgm:cxn modelId="{AF87B965-D811-45B0-A5DB-8BAB945A682C}" type="presOf" srcId="{EC2D5491-2CC2-4BCC-AE8C-EC881AA24C82}" destId="{BB61B08D-B661-4DCC-AE40-A2E083D5C176}" srcOrd="1" destOrd="0" presId="urn:microsoft.com/office/officeart/2005/8/layout/pyramid1"/>
    <dgm:cxn modelId="{3F4D433E-4E6A-4152-B5D6-E313A3485A68}" type="presOf" srcId="{92041EEC-FB07-4150-99CD-C6676D1D4C8A}" destId="{4509329E-0FB5-4A27-B701-D507AA9C300F}" srcOrd="0" destOrd="0" presId="urn:microsoft.com/office/officeart/2005/8/layout/pyramid1"/>
    <dgm:cxn modelId="{03607C0F-89A0-4B31-9F0E-0AA65B569DED}" type="presOf" srcId="{0CC510AD-6F05-4847-B989-E947B35F2756}" destId="{56639CC0-CD81-4987-B639-77009DC67461}" srcOrd="0" destOrd="0" presId="urn:microsoft.com/office/officeart/2005/8/layout/pyramid1"/>
    <dgm:cxn modelId="{B38C8374-0150-4873-9372-D50CE8AA435B}" type="presParOf" srcId="{56639CC0-CD81-4987-B639-77009DC67461}" destId="{DD52FBEA-3C3F-4944-B680-6F7A815279C4}" srcOrd="0" destOrd="0" presId="urn:microsoft.com/office/officeart/2005/8/layout/pyramid1"/>
    <dgm:cxn modelId="{14200776-6DBC-43F2-984F-3271B3C6756D}" type="presParOf" srcId="{DD52FBEA-3C3F-4944-B680-6F7A815279C4}" destId="{6E87F0A4-4C8A-4DCF-93EC-0F2D65A5587E}" srcOrd="0" destOrd="0" presId="urn:microsoft.com/office/officeart/2005/8/layout/pyramid1"/>
    <dgm:cxn modelId="{0F637C66-3A0D-423C-924F-D3C4D7C4D49A}" type="presParOf" srcId="{DD52FBEA-3C3F-4944-B680-6F7A815279C4}" destId="{BB61B08D-B661-4DCC-AE40-A2E083D5C176}" srcOrd="1" destOrd="0" presId="urn:microsoft.com/office/officeart/2005/8/layout/pyramid1"/>
    <dgm:cxn modelId="{8E8733F7-8E9C-48FD-8FE6-FAA102203863}" type="presParOf" srcId="{56639CC0-CD81-4987-B639-77009DC67461}" destId="{4BECEE81-D1B2-4BB9-8CD6-040D632DE9D4}" srcOrd="1" destOrd="0" presId="urn:microsoft.com/office/officeart/2005/8/layout/pyramid1"/>
    <dgm:cxn modelId="{D031F04A-7102-4B49-A24D-7C151F052737}" type="presParOf" srcId="{4BECEE81-D1B2-4BB9-8CD6-040D632DE9D4}" destId="{C7105378-BED6-4ADE-A56E-9E70134C4B32}" srcOrd="0" destOrd="0" presId="urn:microsoft.com/office/officeart/2005/8/layout/pyramid1"/>
    <dgm:cxn modelId="{829983AA-7CA3-4858-B1A9-EC642424F930}" type="presParOf" srcId="{4BECEE81-D1B2-4BB9-8CD6-040D632DE9D4}" destId="{F0027A92-83F8-46D2-8033-5D4DCD7FD8A7}" srcOrd="1" destOrd="0" presId="urn:microsoft.com/office/officeart/2005/8/layout/pyramid1"/>
    <dgm:cxn modelId="{55CA8BE1-EEFF-4BBF-9DC5-6DEE3B11197B}" type="presParOf" srcId="{56639CC0-CD81-4987-B639-77009DC67461}" destId="{FBC0767D-8BC9-4D4D-9957-85A4C7F8C184}" srcOrd="2" destOrd="0" presId="urn:microsoft.com/office/officeart/2005/8/layout/pyramid1"/>
    <dgm:cxn modelId="{B4C3C34C-11A3-4542-A561-2AEF07CC0859}" type="presParOf" srcId="{FBC0767D-8BC9-4D4D-9957-85A4C7F8C184}" destId="{4509329E-0FB5-4A27-B701-D507AA9C300F}" srcOrd="0" destOrd="0" presId="urn:microsoft.com/office/officeart/2005/8/layout/pyramid1"/>
    <dgm:cxn modelId="{696CF73B-519A-471E-827A-CB4236E78597}" type="presParOf" srcId="{FBC0767D-8BC9-4D4D-9957-85A4C7F8C184}" destId="{DD84612E-A356-4367-8B85-D7F797B7218D}" srcOrd="1" destOrd="0" presId="urn:microsoft.com/office/officeart/2005/8/layout/pyramid1"/>
    <dgm:cxn modelId="{C7366C9D-20C2-4C75-BC3A-195852C047A4}" type="presParOf" srcId="{56639CC0-CD81-4987-B639-77009DC67461}" destId="{C7AC7F05-B3F9-48D0-8E5B-36DC98CDC62F}" srcOrd="3" destOrd="0" presId="urn:microsoft.com/office/officeart/2005/8/layout/pyramid1"/>
    <dgm:cxn modelId="{7AB31DAD-E143-41FB-B13C-0A14D01C03E6}" type="presParOf" srcId="{C7AC7F05-B3F9-48D0-8E5B-36DC98CDC62F}" destId="{8145D983-3A8A-498D-9960-BBC53872CFC9}" srcOrd="0" destOrd="0" presId="urn:microsoft.com/office/officeart/2005/8/layout/pyramid1"/>
    <dgm:cxn modelId="{7E64A9A0-7408-4259-92C4-C85FD7478344}" type="presParOf" srcId="{C7AC7F05-B3F9-48D0-8E5B-36DC98CDC62F}" destId="{7BD72FB8-DB59-4C5E-9262-C6C55E2C01C9}" srcOrd="1" destOrd="0" presId="urn:microsoft.com/office/officeart/2005/8/layout/pyramid1"/>
    <dgm:cxn modelId="{D354D3B1-97EA-4E4B-AD2C-B2285216D443}" type="presParOf" srcId="{56639CC0-CD81-4987-B639-77009DC67461}" destId="{644D8510-7BCE-44C6-BA5D-E9C9DDD2942E}" srcOrd="4" destOrd="0" presId="urn:microsoft.com/office/officeart/2005/8/layout/pyramid1"/>
    <dgm:cxn modelId="{E6B9226B-160E-4BEF-80F1-D2E7A3B8F099}" type="presParOf" srcId="{644D8510-7BCE-44C6-BA5D-E9C9DDD2942E}" destId="{F3BEF06B-26B9-4226-BEAB-4F34284575AF}" srcOrd="0" destOrd="0" presId="urn:microsoft.com/office/officeart/2005/8/layout/pyramid1"/>
    <dgm:cxn modelId="{D4CBC610-8F73-4365-A696-BF2E8B2D5769}" type="presParOf" srcId="{644D8510-7BCE-44C6-BA5D-E9C9DDD2942E}" destId="{CEF25B1C-72B7-4989-B9CF-0DFAA1A79276}" srcOrd="1" destOrd="0" presId="urn:microsoft.com/office/officeart/2005/8/layout/pyramid1"/>
    <dgm:cxn modelId="{ECCCA240-7B38-4B42-A024-75F84B8998B0}" type="presParOf" srcId="{56639CC0-CD81-4987-B639-77009DC67461}" destId="{CDF6B869-FF37-47B2-8E17-12C8E1762047}" srcOrd="5" destOrd="0" presId="urn:microsoft.com/office/officeart/2005/8/layout/pyramid1"/>
    <dgm:cxn modelId="{2F79518D-5215-4F8B-A5D2-50FC038927D0}" type="presParOf" srcId="{CDF6B869-FF37-47B2-8E17-12C8E1762047}" destId="{F7256008-7A23-440A-9D08-8F7AF1821248}" srcOrd="0" destOrd="0" presId="urn:microsoft.com/office/officeart/2005/8/layout/pyramid1"/>
    <dgm:cxn modelId="{F9CDF1C7-2F30-4FCC-9B0A-325D62966BF0}" type="presParOf" srcId="{CDF6B869-FF37-47B2-8E17-12C8E1762047}" destId="{E06CCB22-1722-4D4C-B8F5-5C76E417045E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F0A4-4C8A-4DCF-93EC-0F2D65A5587E}">
      <dsp:nvSpPr>
        <dsp:cNvPr id="0" name=""/>
        <dsp:cNvSpPr/>
      </dsp:nvSpPr>
      <dsp:spPr>
        <a:xfrm>
          <a:off x="4572000" y="0"/>
          <a:ext cx="1828800" cy="754327"/>
        </a:xfrm>
        <a:prstGeom prst="trapezoid">
          <a:avLst>
            <a:gd name="adj" fmla="val 121221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>
              <a:solidFill>
                <a:schemeClr val="tx1"/>
              </a:solidFill>
            </a:rPr>
            <a:t>  Organism</a:t>
          </a:r>
          <a:endParaRPr lang="en-GB" sz="3100" kern="1200" dirty="0">
            <a:solidFill>
              <a:schemeClr val="tx1"/>
            </a:solidFill>
          </a:endParaRPr>
        </a:p>
      </dsp:txBody>
      <dsp:txXfrm>
        <a:off x="4572000" y="0"/>
        <a:ext cx="1828800" cy="754327"/>
      </dsp:txXfrm>
    </dsp:sp>
    <dsp:sp modelId="{C7105378-BED6-4ADE-A56E-9E70134C4B32}">
      <dsp:nvSpPr>
        <dsp:cNvPr id="0" name=""/>
        <dsp:cNvSpPr/>
      </dsp:nvSpPr>
      <dsp:spPr>
        <a:xfrm>
          <a:off x="3657600" y="754327"/>
          <a:ext cx="3657600" cy="754327"/>
        </a:xfrm>
        <a:prstGeom prst="trapezoid">
          <a:avLst>
            <a:gd name="adj" fmla="val 121221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Organ system</a:t>
          </a:r>
        </a:p>
      </dsp:txBody>
      <dsp:txXfrm>
        <a:off x="4297680" y="754327"/>
        <a:ext cx="2377440" cy="754327"/>
      </dsp:txXfrm>
    </dsp:sp>
    <dsp:sp modelId="{4509329E-0FB5-4A27-B701-D507AA9C300F}">
      <dsp:nvSpPr>
        <dsp:cNvPr id="0" name=""/>
        <dsp:cNvSpPr/>
      </dsp:nvSpPr>
      <dsp:spPr>
        <a:xfrm>
          <a:off x="2743200" y="1508654"/>
          <a:ext cx="5486400" cy="754327"/>
        </a:xfrm>
        <a:prstGeom prst="trapezoid">
          <a:avLst>
            <a:gd name="adj" fmla="val 121221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Organ</a:t>
          </a:r>
        </a:p>
      </dsp:txBody>
      <dsp:txXfrm>
        <a:off x="3703320" y="1508654"/>
        <a:ext cx="3566160" cy="754327"/>
      </dsp:txXfrm>
    </dsp:sp>
    <dsp:sp modelId="{8145D983-3A8A-498D-9960-BBC53872CFC9}">
      <dsp:nvSpPr>
        <dsp:cNvPr id="0" name=""/>
        <dsp:cNvSpPr/>
      </dsp:nvSpPr>
      <dsp:spPr>
        <a:xfrm>
          <a:off x="1828800" y="2262981"/>
          <a:ext cx="7315200" cy="754327"/>
        </a:xfrm>
        <a:prstGeom prst="trapezoid">
          <a:avLst>
            <a:gd name="adj" fmla="val 121221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Tissue</a:t>
          </a:r>
        </a:p>
      </dsp:txBody>
      <dsp:txXfrm>
        <a:off x="3108959" y="2262981"/>
        <a:ext cx="4754880" cy="754327"/>
      </dsp:txXfrm>
    </dsp:sp>
    <dsp:sp modelId="{F3BEF06B-26B9-4226-BEAB-4F34284575AF}">
      <dsp:nvSpPr>
        <dsp:cNvPr id="0" name=""/>
        <dsp:cNvSpPr/>
      </dsp:nvSpPr>
      <dsp:spPr>
        <a:xfrm>
          <a:off x="914399" y="3017308"/>
          <a:ext cx="9144000" cy="754327"/>
        </a:xfrm>
        <a:prstGeom prst="trapezoid">
          <a:avLst>
            <a:gd name="adj" fmla="val 121221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Cell</a:t>
          </a:r>
        </a:p>
      </dsp:txBody>
      <dsp:txXfrm>
        <a:off x="2514599" y="3017308"/>
        <a:ext cx="5943600" cy="754327"/>
      </dsp:txXfrm>
    </dsp:sp>
    <dsp:sp modelId="{F7256008-7A23-440A-9D08-8F7AF1821248}">
      <dsp:nvSpPr>
        <dsp:cNvPr id="0" name=""/>
        <dsp:cNvSpPr/>
      </dsp:nvSpPr>
      <dsp:spPr>
        <a:xfrm>
          <a:off x="0" y="3771635"/>
          <a:ext cx="10972800" cy="754327"/>
        </a:xfrm>
        <a:prstGeom prst="trapezoid">
          <a:avLst>
            <a:gd name="adj" fmla="val 121221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Organelle</a:t>
          </a:r>
        </a:p>
      </dsp:txBody>
      <dsp:txXfrm>
        <a:off x="1920239" y="3771635"/>
        <a:ext cx="7132320" cy="754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9" y="2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B70B7-5BBE-478D-9EBD-1C8844C4434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2452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9" y="9442452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70143-DC3D-46EB-9468-833EAB575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107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2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B2C2B-04A7-4F94-AD54-202FA07AC2E8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6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6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66A84-1CE3-455E-8433-5C52702B47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57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95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1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54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426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47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61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83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88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0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262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2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107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2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69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66A84-1CE3-455E-8433-5C52702B476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78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767-9233-4C6F-A846-06A794EC65FF}" type="datetime2">
              <a:rPr lang="en-GB" smtClean="0"/>
              <a:t>Tuesday, 22 September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9AA-6D9C-49E6-A820-DD4C7313D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761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AF20-052F-4530-A386-0DC75947F512}" type="datetime2">
              <a:rPr lang="en-GB" smtClean="0"/>
              <a:t>Tuesday, 22 September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9AA-6D9C-49E6-A820-DD4C7313D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170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1E01-6C69-46DF-B5B2-64F3C3D0F4D7}" type="datetime2">
              <a:rPr lang="en-GB" smtClean="0"/>
              <a:t>Tuesday, 22 September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9AA-6D9C-49E6-A820-DD4C7313D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885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5F0-EE43-4596-AC67-1C1E2C9A717F}" type="datetime2">
              <a:rPr lang="en-GB" smtClean="0"/>
              <a:t>Tuesday, 22 September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9AA-6D9C-49E6-A820-DD4C7313D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540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2D5B-25FD-4CB3-B121-AE17C514D072}" type="datetime2">
              <a:rPr lang="en-GB" smtClean="0"/>
              <a:t>Tuesday, 22 September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9AA-6D9C-49E6-A820-DD4C7313D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954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0DC0-0149-475F-9330-770FE56242E9}" type="datetime2">
              <a:rPr lang="en-GB" smtClean="0"/>
              <a:t>Tuesday, 22 September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9AA-6D9C-49E6-A820-DD4C7313D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7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A61C-CB29-45BF-9C80-4C5BA2DF062C}" type="datetime2">
              <a:rPr lang="en-GB" smtClean="0"/>
              <a:t>Tuesday, 22 September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9AA-6D9C-49E6-A820-DD4C7313D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147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4AE9-0485-4042-A19E-019D08723FBB}" type="datetime2">
              <a:rPr lang="en-GB" smtClean="0"/>
              <a:t>Tuesday, 22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9AA-6D9C-49E6-A820-DD4C7313D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337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EB04-0743-4090-971E-12F68961D7B6}" type="datetime2">
              <a:rPr lang="en-GB" smtClean="0"/>
              <a:t>Tuesday, 22 September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9AA-6D9C-49E6-A820-DD4C7313D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3914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9B9-985C-4163-9567-7355768FE1F1}" type="datetime2">
              <a:rPr lang="en-GB" smtClean="0"/>
              <a:t>Tuesday, 22 September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9AA-6D9C-49E6-A820-DD4C7313D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0972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B30B-487E-4BFD-A41B-6759A20CA82E}" type="datetime2">
              <a:rPr lang="en-GB" smtClean="0"/>
              <a:t>Tuesday, 22 September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9AA-6D9C-49E6-A820-DD4C7313D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100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700B-239C-401A-BA83-61081201B05D}" type="datetime2">
              <a:rPr lang="en-GB" smtClean="0"/>
              <a:t>Tuesday, 22 September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09AA-6D9C-49E6-A820-DD4C7313D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7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IlzKri08k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GB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is the biggest hazard in a science lab and why? </a:t>
            </a:r>
            <a:endParaRPr lang="en-GB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2: Define resolution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3: What is the chemical symbol for gold? </a:t>
            </a: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9452" y1="5935" x2="61370" y2="87537"/>
                        <a14:foregroundMark x1="30137" y1="80119" x2="72055" y2="14837"/>
                        <a14:foregroundMark x1="94795" y1="41246" x2="9589" y2="51929"/>
                        <a14:foregroundMark x1="39179" y1="32389" x2="68284" y2="31984"/>
                        <a14:foregroundMark x1="38433" y1="49798" x2="41045" y2="63968"/>
                        <a14:foregroundMark x1="16418" y1="23482" x2="12313" y2="21457"/>
                        <a14:foregroundMark x1="85075" y1="69636" x2="94030" y2="76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1340768"/>
            <a:ext cx="1112837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2668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688288" y="1600203"/>
            <a:ext cx="2894112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 wall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which is a strong outer layer to support the cell and give it shape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  <p:pic>
        <p:nvPicPr>
          <p:cNvPr id="8" name="Picture 4" descr="sci_dia_1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031" r="4712"/>
          <a:stretch/>
        </p:blipFill>
        <p:spPr bwMode="auto">
          <a:xfrm>
            <a:off x="-233120" y="1225688"/>
            <a:ext cx="8712968" cy="527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053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3285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623392" y="5229200"/>
            <a:ext cx="3906434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Smallest </a:t>
            </a:r>
            <a:endParaRPr lang="en-GB" sz="3600" dirty="0"/>
          </a:p>
        </p:txBody>
      </p:sp>
      <p:sp>
        <p:nvSpPr>
          <p:cNvPr id="16" name="Rectangle 15"/>
          <p:cNvSpPr/>
          <p:nvPr/>
        </p:nvSpPr>
        <p:spPr>
          <a:xfrm>
            <a:off x="619763" y="1617372"/>
            <a:ext cx="3906434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Largest </a:t>
            </a:r>
            <a:endParaRPr lang="en-GB" sz="3600" dirty="0"/>
          </a:p>
        </p:txBody>
      </p:sp>
      <p:cxnSp>
        <p:nvCxnSpPr>
          <p:cNvPr id="4" name="Straight Arrow Connector 3"/>
          <p:cNvCxnSpPr>
            <a:stCxn id="2" idx="0"/>
            <a:endCxn id="16" idx="2"/>
          </p:cNvCxnSpPr>
          <p:nvPr/>
        </p:nvCxnSpPr>
        <p:spPr>
          <a:xfrm flipH="1" flipV="1">
            <a:off x="2572980" y="3129540"/>
            <a:ext cx="3629" cy="20996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328248" y="1600200"/>
            <a:ext cx="3672408" cy="1684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All living things follow a strict organisation system. A group of each level makes the (larger) one above. We call this hierarchical organisation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6565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256008-7A23-440A-9D08-8F7AF1821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EF06B-26B9-4226-BEAB-4F3428457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F3BEF06B-26B9-4226-BEAB-4F34284575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45D983-3A8A-498D-9960-BBC53872C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8145D983-3A8A-498D-9960-BBC53872C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09329E-0FB5-4A27-B701-D507AA9C3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4509329E-0FB5-4A27-B701-D507AA9C3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105378-BED6-4ADE-A56E-9E70134C4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C7105378-BED6-4ADE-A56E-9E70134C4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7F0A4-4C8A-4DCF-93EC-0F2D65A55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6E87F0A4-4C8A-4DCF-93EC-0F2D65A55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 rev="1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Imagine you’re looking at this down a microscope: How would you draw </a:t>
            </a:r>
            <a:r>
              <a:rPr lang="en-US" dirty="0" smtClean="0">
                <a:solidFill>
                  <a:schemeClr val="tx1"/>
                </a:solidFill>
              </a:rPr>
              <a:t>a cell?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992566"/>
            <a:ext cx="38100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653601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  <p:sp>
        <p:nvSpPr>
          <p:cNvPr id="28" name="Rectangle 27"/>
          <p:cNvSpPr/>
          <p:nvPr/>
        </p:nvSpPr>
        <p:spPr>
          <a:xfrm>
            <a:off x="767408" y="5216449"/>
            <a:ext cx="4320480" cy="14529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What did I do wrong? </a:t>
            </a:r>
            <a:endParaRPr lang="en-GB" sz="3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36" y="2564904"/>
            <a:ext cx="38100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1" name="Rectangle 30"/>
          <p:cNvSpPr/>
          <p:nvPr/>
        </p:nvSpPr>
        <p:spPr>
          <a:xfrm>
            <a:off x="5881571" y="4981799"/>
            <a:ext cx="1780603" cy="4379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Smooth lines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9048328" y="5013176"/>
            <a:ext cx="1872208" cy="4065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 shading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7191258" y="1727066"/>
            <a:ext cx="2158248" cy="3779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Appropriate size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6672146" y="2443163"/>
            <a:ext cx="3810000" cy="2133600"/>
            <a:chOff x="6672146" y="2443163"/>
            <a:chExt cx="3810000" cy="2133600"/>
          </a:xfrm>
        </p:grpSpPr>
        <p:sp>
          <p:nvSpPr>
            <p:cNvPr id="21" name="Rectangle 20"/>
            <p:cNvSpPr/>
            <p:nvPr/>
          </p:nvSpPr>
          <p:spPr>
            <a:xfrm>
              <a:off x="6672146" y="2443163"/>
              <a:ext cx="3810000" cy="2133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191258" y="2781300"/>
              <a:ext cx="2771775" cy="1457325"/>
            </a:xfrm>
            <a:custGeom>
              <a:avLst/>
              <a:gdLst>
                <a:gd name="connsiteX0" fmla="*/ 1200150 w 2771775"/>
                <a:gd name="connsiteY0" fmla="*/ 542925 h 1457325"/>
                <a:gd name="connsiteX1" fmla="*/ 1157287 w 2771775"/>
                <a:gd name="connsiteY1" fmla="*/ 442912 h 1457325"/>
                <a:gd name="connsiteX2" fmla="*/ 1071562 w 2771775"/>
                <a:gd name="connsiteY2" fmla="*/ 414337 h 1457325"/>
                <a:gd name="connsiteX3" fmla="*/ 1028700 w 2771775"/>
                <a:gd name="connsiteY3" fmla="*/ 400050 h 1457325"/>
                <a:gd name="connsiteX4" fmla="*/ 914400 w 2771775"/>
                <a:gd name="connsiteY4" fmla="*/ 328612 h 1457325"/>
                <a:gd name="connsiteX5" fmla="*/ 871537 w 2771775"/>
                <a:gd name="connsiteY5" fmla="*/ 314325 h 1457325"/>
                <a:gd name="connsiteX6" fmla="*/ 828675 w 2771775"/>
                <a:gd name="connsiteY6" fmla="*/ 285750 h 1457325"/>
                <a:gd name="connsiteX7" fmla="*/ 228600 w 2771775"/>
                <a:gd name="connsiteY7" fmla="*/ 285750 h 1457325"/>
                <a:gd name="connsiteX8" fmla="*/ 142875 w 2771775"/>
                <a:gd name="connsiteY8" fmla="*/ 314325 h 1457325"/>
                <a:gd name="connsiteX9" fmla="*/ 85725 w 2771775"/>
                <a:gd name="connsiteY9" fmla="*/ 442912 h 1457325"/>
                <a:gd name="connsiteX10" fmla="*/ 0 w 2771775"/>
                <a:gd name="connsiteY10" fmla="*/ 500062 h 1457325"/>
                <a:gd name="connsiteX11" fmla="*/ 14287 w 2771775"/>
                <a:gd name="connsiteY11" fmla="*/ 642937 h 1457325"/>
                <a:gd name="connsiteX12" fmla="*/ 42862 w 2771775"/>
                <a:gd name="connsiteY12" fmla="*/ 728662 h 1457325"/>
                <a:gd name="connsiteX13" fmla="*/ 71437 w 2771775"/>
                <a:gd name="connsiteY13" fmla="*/ 814387 h 1457325"/>
                <a:gd name="connsiteX14" fmla="*/ 85725 w 2771775"/>
                <a:gd name="connsiteY14" fmla="*/ 857250 h 1457325"/>
                <a:gd name="connsiteX15" fmla="*/ 100012 w 2771775"/>
                <a:gd name="connsiteY15" fmla="*/ 900112 h 1457325"/>
                <a:gd name="connsiteX16" fmla="*/ 128587 w 2771775"/>
                <a:gd name="connsiteY16" fmla="*/ 942975 h 1457325"/>
                <a:gd name="connsiteX17" fmla="*/ 157162 w 2771775"/>
                <a:gd name="connsiteY17" fmla="*/ 1028700 h 1457325"/>
                <a:gd name="connsiteX18" fmla="*/ 242887 w 2771775"/>
                <a:gd name="connsiteY18" fmla="*/ 1171575 h 1457325"/>
                <a:gd name="connsiteX19" fmla="*/ 300037 w 2771775"/>
                <a:gd name="connsiteY19" fmla="*/ 1257300 h 1457325"/>
                <a:gd name="connsiteX20" fmla="*/ 328612 w 2771775"/>
                <a:gd name="connsiteY20" fmla="*/ 1300162 h 1457325"/>
                <a:gd name="connsiteX21" fmla="*/ 371475 w 2771775"/>
                <a:gd name="connsiteY21" fmla="*/ 1328737 h 1457325"/>
                <a:gd name="connsiteX22" fmla="*/ 385762 w 2771775"/>
                <a:gd name="connsiteY22" fmla="*/ 1371600 h 1457325"/>
                <a:gd name="connsiteX23" fmla="*/ 428625 w 2771775"/>
                <a:gd name="connsiteY23" fmla="*/ 1385887 h 1457325"/>
                <a:gd name="connsiteX24" fmla="*/ 571500 w 2771775"/>
                <a:gd name="connsiteY24" fmla="*/ 1428750 h 1457325"/>
                <a:gd name="connsiteX25" fmla="*/ 614362 w 2771775"/>
                <a:gd name="connsiteY25" fmla="*/ 1443037 h 1457325"/>
                <a:gd name="connsiteX26" fmla="*/ 657225 w 2771775"/>
                <a:gd name="connsiteY26" fmla="*/ 1457325 h 1457325"/>
                <a:gd name="connsiteX27" fmla="*/ 900112 w 2771775"/>
                <a:gd name="connsiteY27" fmla="*/ 1414462 h 1457325"/>
                <a:gd name="connsiteX28" fmla="*/ 985837 w 2771775"/>
                <a:gd name="connsiteY28" fmla="*/ 1385887 h 1457325"/>
                <a:gd name="connsiteX29" fmla="*/ 1028700 w 2771775"/>
                <a:gd name="connsiteY29" fmla="*/ 1357312 h 1457325"/>
                <a:gd name="connsiteX30" fmla="*/ 1100137 w 2771775"/>
                <a:gd name="connsiteY30" fmla="*/ 1271587 h 1457325"/>
                <a:gd name="connsiteX31" fmla="*/ 1114425 w 2771775"/>
                <a:gd name="connsiteY31" fmla="*/ 1228725 h 1457325"/>
                <a:gd name="connsiteX32" fmla="*/ 1157287 w 2771775"/>
                <a:gd name="connsiteY32" fmla="*/ 1185862 h 1457325"/>
                <a:gd name="connsiteX33" fmla="*/ 1185862 w 2771775"/>
                <a:gd name="connsiteY33" fmla="*/ 1143000 h 1457325"/>
                <a:gd name="connsiteX34" fmla="*/ 1228725 w 2771775"/>
                <a:gd name="connsiteY34" fmla="*/ 1128712 h 1457325"/>
                <a:gd name="connsiteX35" fmla="*/ 1328737 w 2771775"/>
                <a:gd name="connsiteY35" fmla="*/ 1114425 h 1457325"/>
                <a:gd name="connsiteX36" fmla="*/ 1371600 w 2771775"/>
                <a:gd name="connsiteY36" fmla="*/ 1100137 h 1457325"/>
                <a:gd name="connsiteX37" fmla="*/ 1443037 w 2771775"/>
                <a:gd name="connsiteY37" fmla="*/ 1014412 h 1457325"/>
                <a:gd name="connsiteX38" fmla="*/ 1457325 w 2771775"/>
                <a:gd name="connsiteY38" fmla="*/ 971550 h 1457325"/>
                <a:gd name="connsiteX39" fmla="*/ 1514475 w 2771775"/>
                <a:gd name="connsiteY39" fmla="*/ 885825 h 1457325"/>
                <a:gd name="connsiteX40" fmla="*/ 1514475 w 2771775"/>
                <a:gd name="connsiteY40" fmla="*/ 757237 h 1457325"/>
                <a:gd name="connsiteX41" fmla="*/ 1500187 w 2771775"/>
                <a:gd name="connsiteY41" fmla="*/ 714375 h 1457325"/>
                <a:gd name="connsiteX42" fmla="*/ 1457325 w 2771775"/>
                <a:gd name="connsiteY42" fmla="*/ 685800 h 1457325"/>
                <a:gd name="connsiteX43" fmla="*/ 1385887 w 2771775"/>
                <a:gd name="connsiteY43" fmla="*/ 628650 h 1457325"/>
                <a:gd name="connsiteX44" fmla="*/ 1243012 w 2771775"/>
                <a:gd name="connsiteY44" fmla="*/ 557212 h 1457325"/>
                <a:gd name="connsiteX45" fmla="*/ 1243012 w 2771775"/>
                <a:gd name="connsiteY45" fmla="*/ 271462 h 1457325"/>
                <a:gd name="connsiteX46" fmla="*/ 1328737 w 2771775"/>
                <a:gd name="connsiteY46" fmla="*/ 228600 h 1457325"/>
                <a:gd name="connsiteX47" fmla="*/ 1371600 w 2771775"/>
                <a:gd name="connsiteY47" fmla="*/ 200025 h 1457325"/>
                <a:gd name="connsiteX48" fmla="*/ 1514475 w 2771775"/>
                <a:gd name="connsiteY48" fmla="*/ 171450 h 1457325"/>
                <a:gd name="connsiteX49" fmla="*/ 1557337 w 2771775"/>
                <a:gd name="connsiteY49" fmla="*/ 157162 h 1457325"/>
                <a:gd name="connsiteX50" fmla="*/ 1643062 w 2771775"/>
                <a:gd name="connsiteY50" fmla="*/ 100012 h 1457325"/>
                <a:gd name="connsiteX51" fmla="*/ 1685925 w 2771775"/>
                <a:gd name="connsiteY51" fmla="*/ 85725 h 1457325"/>
                <a:gd name="connsiteX52" fmla="*/ 1728787 w 2771775"/>
                <a:gd name="connsiteY52" fmla="*/ 57150 h 1457325"/>
                <a:gd name="connsiteX53" fmla="*/ 1771650 w 2771775"/>
                <a:gd name="connsiteY53" fmla="*/ 42862 h 1457325"/>
                <a:gd name="connsiteX54" fmla="*/ 1943100 w 2771775"/>
                <a:gd name="connsiteY54" fmla="*/ 14287 h 1457325"/>
                <a:gd name="connsiteX55" fmla="*/ 2014537 w 2771775"/>
                <a:gd name="connsiteY55" fmla="*/ 0 h 1457325"/>
                <a:gd name="connsiteX56" fmla="*/ 2143125 w 2771775"/>
                <a:gd name="connsiteY56" fmla="*/ 14287 h 1457325"/>
                <a:gd name="connsiteX57" fmla="*/ 2185987 w 2771775"/>
                <a:gd name="connsiteY57" fmla="*/ 28575 h 1457325"/>
                <a:gd name="connsiteX58" fmla="*/ 2214562 w 2771775"/>
                <a:gd name="connsiteY58" fmla="*/ 71437 h 1457325"/>
                <a:gd name="connsiteX59" fmla="*/ 2300287 w 2771775"/>
                <a:gd name="connsiteY59" fmla="*/ 100012 h 1457325"/>
                <a:gd name="connsiteX60" fmla="*/ 2414587 w 2771775"/>
                <a:gd name="connsiteY60" fmla="*/ 171450 h 1457325"/>
                <a:gd name="connsiteX61" fmla="*/ 2457450 w 2771775"/>
                <a:gd name="connsiteY61" fmla="*/ 185737 h 1457325"/>
                <a:gd name="connsiteX62" fmla="*/ 2500312 w 2771775"/>
                <a:gd name="connsiteY62" fmla="*/ 200025 h 1457325"/>
                <a:gd name="connsiteX63" fmla="*/ 2528887 w 2771775"/>
                <a:gd name="connsiteY63" fmla="*/ 242887 h 1457325"/>
                <a:gd name="connsiteX64" fmla="*/ 2586037 w 2771775"/>
                <a:gd name="connsiteY64" fmla="*/ 314325 h 1457325"/>
                <a:gd name="connsiteX65" fmla="*/ 2671762 w 2771775"/>
                <a:gd name="connsiteY65" fmla="*/ 342900 h 1457325"/>
                <a:gd name="connsiteX66" fmla="*/ 2714625 w 2771775"/>
                <a:gd name="connsiteY66" fmla="*/ 357187 h 1457325"/>
                <a:gd name="connsiteX67" fmla="*/ 2743200 w 2771775"/>
                <a:gd name="connsiteY67" fmla="*/ 400050 h 1457325"/>
                <a:gd name="connsiteX68" fmla="*/ 2771775 w 2771775"/>
                <a:gd name="connsiteY68" fmla="*/ 485775 h 1457325"/>
                <a:gd name="connsiteX69" fmla="*/ 2757487 w 2771775"/>
                <a:gd name="connsiteY69" fmla="*/ 742950 h 1457325"/>
                <a:gd name="connsiteX70" fmla="*/ 2700337 w 2771775"/>
                <a:gd name="connsiteY70" fmla="*/ 828675 h 1457325"/>
                <a:gd name="connsiteX71" fmla="*/ 2600325 w 2771775"/>
                <a:gd name="connsiteY71" fmla="*/ 942975 h 1457325"/>
                <a:gd name="connsiteX72" fmla="*/ 2571750 w 2771775"/>
                <a:gd name="connsiteY72" fmla="*/ 1028700 h 1457325"/>
                <a:gd name="connsiteX73" fmla="*/ 2486025 w 2771775"/>
                <a:gd name="connsiteY73" fmla="*/ 1085850 h 1457325"/>
                <a:gd name="connsiteX74" fmla="*/ 2400300 w 2771775"/>
                <a:gd name="connsiteY74" fmla="*/ 1114425 h 1457325"/>
                <a:gd name="connsiteX75" fmla="*/ 2228850 w 2771775"/>
                <a:gd name="connsiteY75" fmla="*/ 1228725 h 1457325"/>
                <a:gd name="connsiteX76" fmla="*/ 2100262 w 2771775"/>
                <a:gd name="connsiteY76" fmla="*/ 1285875 h 1457325"/>
                <a:gd name="connsiteX77" fmla="*/ 2057400 w 2771775"/>
                <a:gd name="connsiteY77" fmla="*/ 1300162 h 1457325"/>
                <a:gd name="connsiteX78" fmla="*/ 1928812 w 2771775"/>
                <a:gd name="connsiteY78" fmla="*/ 1285875 h 1457325"/>
                <a:gd name="connsiteX79" fmla="*/ 1885950 w 2771775"/>
                <a:gd name="connsiteY79" fmla="*/ 1271587 h 1457325"/>
                <a:gd name="connsiteX80" fmla="*/ 1814512 w 2771775"/>
                <a:gd name="connsiteY80" fmla="*/ 1257300 h 1457325"/>
                <a:gd name="connsiteX81" fmla="*/ 1714500 w 2771775"/>
                <a:gd name="connsiteY81" fmla="*/ 1228725 h 1457325"/>
                <a:gd name="connsiteX82" fmla="*/ 1671637 w 2771775"/>
                <a:gd name="connsiteY82" fmla="*/ 1200150 h 1457325"/>
                <a:gd name="connsiteX83" fmla="*/ 1628775 w 2771775"/>
                <a:gd name="connsiteY83" fmla="*/ 1157287 h 1457325"/>
                <a:gd name="connsiteX84" fmla="*/ 1585912 w 2771775"/>
                <a:gd name="connsiteY84" fmla="*/ 1143000 h 1457325"/>
                <a:gd name="connsiteX85" fmla="*/ 1528762 w 2771775"/>
                <a:gd name="connsiteY85" fmla="*/ 1057275 h 1457325"/>
                <a:gd name="connsiteX86" fmla="*/ 1514475 w 2771775"/>
                <a:gd name="connsiteY86" fmla="*/ 1014412 h 1457325"/>
                <a:gd name="connsiteX87" fmla="*/ 1485900 w 2771775"/>
                <a:gd name="connsiteY87" fmla="*/ 971550 h 1457325"/>
                <a:gd name="connsiteX88" fmla="*/ 1471612 w 2771775"/>
                <a:gd name="connsiteY88" fmla="*/ 9429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771775" h="1457325">
                  <a:moveTo>
                    <a:pt x="1200150" y="542925"/>
                  </a:moveTo>
                  <a:cubicBezTo>
                    <a:pt x="1193399" y="515921"/>
                    <a:pt x="1186521" y="461184"/>
                    <a:pt x="1157287" y="442912"/>
                  </a:cubicBezTo>
                  <a:cubicBezTo>
                    <a:pt x="1131745" y="426948"/>
                    <a:pt x="1100137" y="423862"/>
                    <a:pt x="1071562" y="414337"/>
                  </a:cubicBezTo>
                  <a:lnTo>
                    <a:pt x="1028700" y="400050"/>
                  </a:lnTo>
                  <a:cubicBezTo>
                    <a:pt x="983417" y="332125"/>
                    <a:pt x="1016415" y="362616"/>
                    <a:pt x="914400" y="328612"/>
                  </a:cubicBezTo>
                  <a:lnTo>
                    <a:pt x="871537" y="314325"/>
                  </a:lnTo>
                  <a:cubicBezTo>
                    <a:pt x="857250" y="304800"/>
                    <a:pt x="845674" y="288178"/>
                    <a:pt x="828675" y="285750"/>
                  </a:cubicBezTo>
                  <a:cubicBezTo>
                    <a:pt x="632989" y="257794"/>
                    <a:pt x="423158" y="277643"/>
                    <a:pt x="228600" y="285750"/>
                  </a:cubicBezTo>
                  <a:cubicBezTo>
                    <a:pt x="200025" y="295275"/>
                    <a:pt x="152400" y="285750"/>
                    <a:pt x="142875" y="314325"/>
                  </a:cubicBezTo>
                  <a:cubicBezTo>
                    <a:pt x="132232" y="346254"/>
                    <a:pt x="117690" y="414943"/>
                    <a:pt x="85725" y="442912"/>
                  </a:cubicBezTo>
                  <a:cubicBezTo>
                    <a:pt x="59879" y="465527"/>
                    <a:pt x="0" y="500062"/>
                    <a:pt x="0" y="500062"/>
                  </a:cubicBezTo>
                  <a:cubicBezTo>
                    <a:pt x="4762" y="547687"/>
                    <a:pt x="5467" y="595894"/>
                    <a:pt x="14287" y="642937"/>
                  </a:cubicBezTo>
                  <a:cubicBezTo>
                    <a:pt x="19838" y="672542"/>
                    <a:pt x="33337" y="700087"/>
                    <a:pt x="42862" y="728662"/>
                  </a:cubicBezTo>
                  <a:lnTo>
                    <a:pt x="71437" y="814387"/>
                  </a:lnTo>
                  <a:lnTo>
                    <a:pt x="85725" y="857250"/>
                  </a:lnTo>
                  <a:cubicBezTo>
                    <a:pt x="90487" y="871537"/>
                    <a:pt x="91658" y="887581"/>
                    <a:pt x="100012" y="900112"/>
                  </a:cubicBezTo>
                  <a:cubicBezTo>
                    <a:pt x="109537" y="914400"/>
                    <a:pt x="121613" y="927283"/>
                    <a:pt x="128587" y="942975"/>
                  </a:cubicBezTo>
                  <a:cubicBezTo>
                    <a:pt x="140820" y="970500"/>
                    <a:pt x="143692" y="1001759"/>
                    <a:pt x="157162" y="1028700"/>
                  </a:cubicBezTo>
                  <a:cubicBezTo>
                    <a:pt x="201095" y="1116566"/>
                    <a:pt x="173923" y="1068130"/>
                    <a:pt x="242887" y="1171575"/>
                  </a:cubicBezTo>
                  <a:lnTo>
                    <a:pt x="300037" y="1257300"/>
                  </a:lnTo>
                  <a:cubicBezTo>
                    <a:pt x="309562" y="1271587"/>
                    <a:pt x="314325" y="1290637"/>
                    <a:pt x="328612" y="1300162"/>
                  </a:cubicBezTo>
                  <a:lnTo>
                    <a:pt x="371475" y="1328737"/>
                  </a:lnTo>
                  <a:cubicBezTo>
                    <a:pt x="376237" y="1343025"/>
                    <a:pt x="375113" y="1360951"/>
                    <a:pt x="385762" y="1371600"/>
                  </a:cubicBezTo>
                  <a:cubicBezTo>
                    <a:pt x="396411" y="1382249"/>
                    <a:pt x="414144" y="1381750"/>
                    <a:pt x="428625" y="1385887"/>
                  </a:cubicBezTo>
                  <a:cubicBezTo>
                    <a:pt x="579762" y="1429069"/>
                    <a:pt x="367801" y="1360851"/>
                    <a:pt x="571500" y="1428750"/>
                  </a:cubicBezTo>
                  <a:lnTo>
                    <a:pt x="614362" y="1443037"/>
                  </a:lnTo>
                  <a:lnTo>
                    <a:pt x="657225" y="1457325"/>
                  </a:lnTo>
                  <a:cubicBezTo>
                    <a:pt x="844389" y="1440309"/>
                    <a:pt x="764480" y="1459672"/>
                    <a:pt x="900112" y="1414462"/>
                  </a:cubicBezTo>
                  <a:cubicBezTo>
                    <a:pt x="900117" y="1414460"/>
                    <a:pt x="985832" y="1385891"/>
                    <a:pt x="985837" y="1385887"/>
                  </a:cubicBezTo>
                  <a:cubicBezTo>
                    <a:pt x="1000125" y="1376362"/>
                    <a:pt x="1015508" y="1368305"/>
                    <a:pt x="1028700" y="1357312"/>
                  </a:cubicBezTo>
                  <a:cubicBezTo>
                    <a:pt x="1055785" y="1334741"/>
                    <a:pt x="1084081" y="1303698"/>
                    <a:pt x="1100137" y="1271587"/>
                  </a:cubicBezTo>
                  <a:cubicBezTo>
                    <a:pt x="1106872" y="1258117"/>
                    <a:pt x="1106071" y="1241256"/>
                    <a:pt x="1114425" y="1228725"/>
                  </a:cubicBezTo>
                  <a:cubicBezTo>
                    <a:pt x="1125633" y="1211913"/>
                    <a:pt x="1144352" y="1201384"/>
                    <a:pt x="1157287" y="1185862"/>
                  </a:cubicBezTo>
                  <a:cubicBezTo>
                    <a:pt x="1168280" y="1172671"/>
                    <a:pt x="1172453" y="1153727"/>
                    <a:pt x="1185862" y="1143000"/>
                  </a:cubicBezTo>
                  <a:cubicBezTo>
                    <a:pt x="1197622" y="1133592"/>
                    <a:pt x="1213957" y="1131666"/>
                    <a:pt x="1228725" y="1128712"/>
                  </a:cubicBezTo>
                  <a:cubicBezTo>
                    <a:pt x="1261747" y="1122108"/>
                    <a:pt x="1295400" y="1119187"/>
                    <a:pt x="1328737" y="1114425"/>
                  </a:cubicBezTo>
                  <a:cubicBezTo>
                    <a:pt x="1343025" y="1109662"/>
                    <a:pt x="1359069" y="1108491"/>
                    <a:pt x="1371600" y="1100137"/>
                  </a:cubicBezTo>
                  <a:cubicBezTo>
                    <a:pt x="1395300" y="1084337"/>
                    <a:pt x="1429858" y="1040769"/>
                    <a:pt x="1443037" y="1014412"/>
                  </a:cubicBezTo>
                  <a:cubicBezTo>
                    <a:pt x="1449772" y="1000942"/>
                    <a:pt x="1450011" y="984715"/>
                    <a:pt x="1457325" y="971550"/>
                  </a:cubicBezTo>
                  <a:cubicBezTo>
                    <a:pt x="1474004" y="941529"/>
                    <a:pt x="1514475" y="885825"/>
                    <a:pt x="1514475" y="885825"/>
                  </a:cubicBezTo>
                  <a:cubicBezTo>
                    <a:pt x="1536179" y="820709"/>
                    <a:pt x="1534591" y="847758"/>
                    <a:pt x="1514475" y="757237"/>
                  </a:cubicBezTo>
                  <a:cubicBezTo>
                    <a:pt x="1511208" y="742535"/>
                    <a:pt x="1509595" y="726135"/>
                    <a:pt x="1500187" y="714375"/>
                  </a:cubicBezTo>
                  <a:cubicBezTo>
                    <a:pt x="1489460" y="700967"/>
                    <a:pt x="1471612" y="695325"/>
                    <a:pt x="1457325" y="685800"/>
                  </a:cubicBezTo>
                  <a:cubicBezTo>
                    <a:pt x="1404526" y="606601"/>
                    <a:pt x="1458959" y="669245"/>
                    <a:pt x="1385887" y="628650"/>
                  </a:cubicBezTo>
                  <a:cubicBezTo>
                    <a:pt x="1246706" y="551328"/>
                    <a:pt x="1354702" y="585136"/>
                    <a:pt x="1243012" y="557212"/>
                  </a:cubicBezTo>
                  <a:cubicBezTo>
                    <a:pt x="1207532" y="450769"/>
                    <a:pt x="1203859" y="457438"/>
                    <a:pt x="1243012" y="271462"/>
                  </a:cubicBezTo>
                  <a:cubicBezTo>
                    <a:pt x="1247193" y="251604"/>
                    <a:pt x="1314501" y="233345"/>
                    <a:pt x="1328737" y="228600"/>
                  </a:cubicBezTo>
                  <a:cubicBezTo>
                    <a:pt x="1343025" y="219075"/>
                    <a:pt x="1355817" y="206789"/>
                    <a:pt x="1371600" y="200025"/>
                  </a:cubicBezTo>
                  <a:cubicBezTo>
                    <a:pt x="1398730" y="188398"/>
                    <a:pt x="1495130" y="174674"/>
                    <a:pt x="1514475" y="171450"/>
                  </a:cubicBezTo>
                  <a:cubicBezTo>
                    <a:pt x="1528762" y="166687"/>
                    <a:pt x="1544172" y="164476"/>
                    <a:pt x="1557337" y="157162"/>
                  </a:cubicBezTo>
                  <a:cubicBezTo>
                    <a:pt x="1587358" y="140483"/>
                    <a:pt x="1610481" y="110872"/>
                    <a:pt x="1643062" y="100012"/>
                  </a:cubicBezTo>
                  <a:lnTo>
                    <a:pt x="1685925" y="85725"/>
                  </a:lnTo>
                  <a:cubicBezTo>
                    <a:pt x="1700212" y="76200"/>
                    <a:pt x="1713429" y="64829"/>
                    <a:pt x="1728787" y="57150"/>
                  </a:cubicBezTo>
                  <a:cubicBezTo>
                    <a:pt x="1742258" y="50415"/>
                    <a:pt x="1757169" y="46999"/>
                    <a:pt x="1771650" y="42862"/>
                  </a:cubicBezTo>
                  <a:cubicBezTo>
                    <a:pt x="1855443" y="18921"/>
                    <a:pt x="1830057" y="31678"/>
                    <a:pt x="1943100" y="14287"/>
                  </a:cubicBezTo>
                  <a:cubicBezTo>
                    <a:pt x="1967102" y="10594"/>
                    <a:pt x="1990725" y="4762"/>
                    <a:pt x="2014537" y="0"/>
                  </a:cubicBezTo>
                  <a:cubicBezTo>
                    <a:pt x="2057400" y="4762"/>
                    <a:pt x="2100585" y="7197"/>
                    <a:pt x="2143125" y="14287"/>
                  </a:cubicBezTo>
                  <a:cubicBezTo>
                    <a:pt x="2157980" y="16763"/>
                    <a:pt x="2174227" y="19167"/>
                    <a:pt x="2185987" y="28575"/>
                  </a:cubicBezTo>
                  <a:cubicBezTo>
                    <a:pt x="2199395" y="39302"/>
                    <a:pt x="2200001" y="62336"/>
                    <a:pt x="2214562" y="71437"/>
                  </a:cubicBezTo>
                  <a:cubicBezTo>
                    <a:pt x="2240104" y="87401"/>
                    <a:pt x="2300287" y="100012"/>
                    <a:pt x="2300287" y="100012"/>
                  </a:cubicBezTo>
                  <a:cubicBezTo>
                    <a:pt x="2345570" y="167937"/>
                    <a:pt x="2312572" y="137446"/>
                    <a:pt x="2414587" y="171450"/>
                  </a:cubicBezTo>
                  <a:lnTo>
                    <a:pt x="2457450" y="185737"/>
                  </a:lnTo>
                  <a:lnTo>
                    <a:pt x="2500312" y="200025"/>
                  </a:lnTo>
                  <a:cubicBezTo>
                    <a:pt x="2509837" y="214312"/>
                    <a:pt x="2521208" y="227529"/>
                    <a:pt x="2528887" y="242887"/>
                  </a:cubicBezTo>
                  <a:cubicBezTo>
                    <a:pt x="2554340" y="293792"/>
                    <a:pt x="2524105" y="286800"/>
                    <a:pt x="2586037" y="314325"/>
                  </a:cubicBezTo>
                  <a:cubicBezTo>
                    <a:pt x="2613562" y="326558"/>
                    <a:pt x="2643187" y="333375"/>
                    <a:pt x="2671762" y="342900"/>
                  </a:cubicBezTo>
                  <a:lnTo>
                    <a:pt x="2714625" y="357187"/>
                  </a:lnTo>
                  <a:cubicBezTo>
                    <a:pt x="2724150" y="371475"/>
                    <a:pt x="2736226" y="384358"/>
                    <a:pt x="2743200" y="400050"/>
                  </a:cubicBezTo>
                  <a:cubicBezTo>
                    <a:pt x="2755433" y="427575"/>
                    <a:pt x="2771775" y="485775"/>
                    <a:pt x="2771775" y="485775"/>
                  </a:cubicBezTo>
                  <a:cubicBezTo>
                    <a:pt x="2767012" y="571500"/>
                    <a:pt x="2774998" y="658898"/>
                    <a:pt x="2757487" y="742950"/>
                  </a:cubicBezTo>
                  <a:cubicBezTo>
                    <a:pt x="2750483" y="776571"/>
                    <a:pt x="2721791" y="801858"/>
                    <a:pt x="2700337" y="828675"/>
                  </a:cubicBezTo>
                  <a:cubicBezTo>
                    <a:pt x="2630565" y="915890"/>
                    <a:pt x="2664750" y="878549"/>
                    <a:pt x="2600325" y="942975"/>
                  </a:cubicBezTo>
                  <a:cubicBezTo>
                    <a:pt x="2590800" y="971550"/>
                    <a:pt x="2596812" y="1011992"/>
                    <a:pt x="2571750" y="1028700"/>
                  </a:cubicBezTo>
                  <a:cubicBezTo>
                    <a:pt x="2543175" y="1047750"/>
                    <a:pt x="2518606" y="1074990"/>
                    <a:pt x="2486025" y="1085850"/>
                  </a:cubicBezTo>
                  <a:cubicBezTo>
                    <a:pt x="2457450" y="1095375"/>
                    <a:pt x="2425362" y="1097717"/>
                    <a:pt x="2400300" y="1114425"/>
                  </a:cubicBezTo>
                  <a:lnTo>
                    <a:pt x="2228850" y="1228725"/>
                  </a:lnTo>
                  <a:cubicBezTo>
                    <a:pt x="2160927" y="1274007"/>
                    <a:pt x="2202274" y="1251871"/>
                    <a:pt x="2100262" y="1285875"/>
                  </a:cubicBezTo>
                  <a:lnTo>
                    <a:pt x="2057400" y="1300162"/>
                  </a:lnTo>
                  <a:cubicBezTo>
                    <a:pt x="2014537" y="1295400"/>
                    <a:pt x="1971352" y="1292965"/>
                    <a:pt x="1928812" y="1285875"/>
                  </a:cubicBezTo>
                  <a:cubicBezTo>
                    <a:pt x="1913957" y="1283399"/>
                    <a:pt x="1900561" y="1275240"/>
                    <a:pt x="1885950" y="1271587"/>
                  </a:cubicBezTo>
                  <a:cubicBezTo>
                    <a:pt x="1862391" y="1265697"/>
                    <a:pt x="1838218" y="1262568"/>
                    <a:pt x="1814512" y="1257300"/>
                  </a:cubicBezTo>
                  <a:cubicBezTo>
                    <a:pt x="1760699" y="1245342"/>
                    <a:pt x="1762226" y="1244633"/>
                    <a:pt x="1714500" y="1228725"/>
                  </a:cubicBezTo>
                  <a:cubicBezTo>
                    <a:pt x="1700212" y="1219200"/>
                    <a:pt x="1684829" y="1211143"/>
                    <a:pt x="1671637" y="1200150"/>
                  </a:cubicBezTo>
                  <a:cubicBezTo>
                    <a:pt x="1656115" y="1187215"/>
                    <a:pt x="1645587" y="1168495"/>
                    <a:pt x="1628775" y="1157287"/>
                  </a:cubicBezTo>
                  <a:cubicBezTo>
                    <a:pt x="1616244" y="1148933"/>
                    <a:pt x="1600200" y="1147762"/>
                    <a:pt x="1585912" y="1143000"/>
                  </a:cubicBezTo>
                  <a:cubicBezTo>
                    <a:pt x="1566862" y="1114425"/>
                    <a:pt x="1539622" y="1089856"/>
                    <a:pt x="1528762" y="1057275"/>
                  </a:cubicBezTo>
                  <a:cubicBezTo>
                    <a:pt x="1524000" y="1042987"/>
                    <a:pt x="1521210" y="1027883"/>
                    <a:pt x="1514475" y="1014412"/>
                  </a:cubicBezTo>
                  <a:cubicBezTo>
                    <a:pt x="1506796" y="999053"/>
                    <a:pt x="1494735" y="986274"/>
                    <a:pt x="1485900" y="971550"/>
                  </a:cubicBezTo>
                  <a:cubicBezTo>
                    <a:pt x="1480421" y="962418"/>
                    <a:pt x="1476375" y="952500"/>
                    <a:pt x="1471612" y="94297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960799" y="3286125"/>
              <a:ext cx="128587" cy="223838"/>
            </a:xfrm>
            <a:prstGeom prst="ellipse">
              <a:avLst/>
            </a:prstGeom>
            <a:solidFill>
              <a:schemeClr val="tx1"/>
            </a:solidFill>
            <a:ln/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9192344" y="3143250"/>
              <a:ext cx="314325" cy="1428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>
            <a:stCxn id="24" idx="3"/>
          </p:cNvCxnSpPr>
          <p:nvPr/>
        </p:nvCxnSpPr>
        <p:spPr>
          <a:xfrm>
            <a:off x="5624736" y="3631704"/>
            <a:ext cx="13096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528048" y="4005064"/>
            <a:ext cx="864096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9506669" y="3863184"/>
            <a:ext cx="477763" cy="1149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35" name="Straight Arrow Connector 34"/>
          <p:cNvCxnSpPr>
            <a:stCxn id="34" idx="2"/>
            <a:endCxn id="29" idx="5"/>
          </p:cNvCxnSpPr>
          <p:nvPr/>
        </p:nvCxnSpPr>
        <p:spPr>
          <a:xfrm flipH="1">
            <a:off x="8062795" y="2105025"/>
            <a:ext cx="207587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36" name="Straight Arrow Connector 35"/>
          <p:cNvCxnSpPr>
            <a:stCxn id="34" idx="2"/>
            <a:endCxn id="29" idx="48"/>
          </p:cNvCxnSpPr>
          <p:nvPr/>
        </p:nvCxnSpPr>
        <p:spPr>
          <a:xfrm>
            <a:off x="8270382" y="2105025"/>
            <a:ext cx="435351" cy="847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4667109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Without looking at th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 diagrams from earlier, draw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plant and animal cell in your books with their organelles. Add labels  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263352" y="5157192"/>
            <a:ext cx="2592288" cy="1440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Marks out of </a:t>
            </a:r>
            <a:r>
              <a:rPr lang="en-GB" sz="2800" dirty="0" smtClean="0"/>
              <a:t>11!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782898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Without looking at th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 diagrams from earlier, draw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plant and animal cell in your books with their organelles. Add labels  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245" y="2609249"/>
            <a:ext cx="7424825" cy="4176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86333"/>
            <a:ext cx="2592288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Marks out of </a:t>
            </a:r>
            <a:r>
              <a:rPr lang="en-GB" sz="2800" dirty="0" smtClean="0"/>
              <a:t>11!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30070" y="2536962"/>
            <a:ext cx="3439035" cy="4321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Marks out of </a:t>
            </a:r>
            <a:r>
              <a:rPr lang="en-GB" sz="2800" b="1" dirty="0" smtClean="0"/>
              <a:t>11!</a:t>
            </a:r>
          </a:p>
          <a:p>
            <a:pPr algn="ctr"/>
            <a:r>
              <a:rPr lang="en-GB" sz="2800" b="1" dirty="0" smtClean="0"/>
              <a:t>Check your work </a:t>
            </a:r>
            <a:endParaRPr lang="en-GB" sz="2800" b="1" dirty="0" smtClean="0"/>
          </a:p>
          <a:p>
            <a:pPr marL="457200" indent="-457200" algn="ctr">
              <a:buFontTx/>
              <a:buChar char="-"/>
            </a:pPr>
            <a:r>
              <a:rPr lang="en-GB" sz="2800" dirty="0" smtClean="0"/>
              <a:t>Correct shapes (2) </a:t>
            </a:r>
          </a:p>
          <a:p>
            <a:pPr marL="457200" indent="-457200" algn="ctr">
              <a:buFontTx/>
              <a:buChar char="-"/>
            </a:pPr>
            <a:r>
              <a:rPr lang="en-GB" sz="2800" dirty="0" smtClean="0"/>
              <a:t>Correct name of cell (2)  </a:t>
            </a:r>
          </a:p>
          <a:p>
            <a:pPr marL="457200" indent="-457200" algn="ctr">
              <a:buFontTx/>
              <a:buChar char="-"/>
            </a:pPr>
            <a:r>
              <a:rPr lang="en-GB" sz="2800" dirty="0" smtClean="0"/>
              <a:t>Correct labels to the right organelles (7)</a:t>
            </a:r>
            <a:endParaRPr lang="en-GB" sz="2800" dirty="0" smtClean="0"/>
          </a:p>
          <a:p>
            <a:pPr algn="ctr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5120792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09600" y="1600203"/>
            <a:ext cx="6134472" cy="147936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Complete the table below;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Bronze, complete the function column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Silver, complete the function and description colum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Gold, complete the whole table  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22312"/>
              </p:ext>
            </p:extLst>
          </p:nvPr>
        </p:nvGraphicFramePr>
        <p:xfrm>
          <a:off x="839416" y="3079568"/>
          <a:ext cx="9917856" cy="377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9464">
                  <a:extLst>
                    <a:ext uri="{9D8B030D-6E8A-4147-A177-3AD203B41FA5}">
                      <a16:colId xmlns:a16="http://schemas.microsoft.com/office/drawing/2014/main" val="1560744865"/>
                    </a:ext>
                  </a:extLst>
                </a:gridCol>
              </a:tblGrid>
              <a:tr h="47230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Organelle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Name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Function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Description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Diagram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30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Cell membrane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0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Nucleus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30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Mitochondria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30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Ribosome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30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Cell wall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30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Chloroplast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30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Vacuole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14"/>
          <p:cNvSpPr txBox="1">
            <a:spLocks/>
          </p:cNvSpPr>
          <p:nvPr/>
        </p:nvSpPr>
        <p:spPr>
          <a:xfrm>
            <a:off x="6528048" y="1600203"/>
            <a:ext cx="4229224" cy="14793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 the internet to help you and check your answers on the next slide. 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051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774864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5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795">
                  <a:extLst>
                    <a:ext uri="{9D8B030D-6E8A-4147-A177-3AD203B41FA5}">
                      <a16:colId xmlns:a16="http://schemas.microsoft.com/office/drawing/2014/main" val="2721156279"/>
                    </a:ext>
                  </a:extLst>
                </a:gridCol>
                <a:gridCol w="3627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521">
                  <a:extLst>
                    <a:ext uri="{9D8B030D-6E8A-4147-A177-3AD203B41FA5}">
                      <a16:colId xmlns:a16="http://schemas.microsoft.com/office/drawing/2014/main" val="1560744865"/>
                    </a:ext>
                  </a:extLst>
                </a:gridCol>
              </a:tblGrid>
              <a:tr h="63825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Organ</a:t>
                      </a:r>
                      <a:r>
                        <a:rPr lang="en-GB" b="1" baseline="0" dirty="0" smtClean="0"/>
                        <a:t>elle </a:t>
                      </a:r>
                      <a:r>
                        <a:rPr lang="en-GB" b="1" dirty="0" smtClean="0"/>
                        <a:t>Name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Function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Description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Diagram</a:t>
                      </a:r>
                      <a:r>
                        <a:rPr lang="en-GB" b="1" baseline="0" dirty="0" smtClean="0"/>
                        <a:t> 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10">
                <a:tc>
                  <a:txBody>
                    <a:bodyPr/>
                    <a:lstStyle/>
                    <a:p>
                      <a:r>
                        <a:rPr lang="en-GB" dirty="0" smtClean="0"/>
                        <a:t>Cell membrane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Protects inside of the cell from the outside and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selectively allows nutrients through.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Phospholipid 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bi-layer (two layers)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10">
                <a:tc>
                  <a:txBody>
                    <a:bodyPr/>
                    <a:lstStyle/>
                    <a:p>
                      <a:r>
                        <a:rPr lang="en-GB" dirty="0" smtClean="0"/>
                        <a:t>Nucleus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Controls the cells growth and division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Stores the DNA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Enclosed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in a membrane, contains the cells DNA and proteins to form chromosomes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277">
                <a:tc>
                  <a:txBody>
                    <a:bodyPr/>
                    <a:lstStyle/>
                    <a:p>
                      <a:r>
                        <a:rPr lang="en-GB" dirty="0" smtClean="0"/>
                        <a:t>Mitochondria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Generates energy in the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form of ATP for respiration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A double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membraned organelle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915">
                <a:tc>
                  <a:txBody>
                    <a:bodyPr/>
                    <a:lstStyle/>
                    <a:p>
                      <a:r>
                        <a:rPr lang="en-GB" dirty="0" smtClean="0"/>
                        <a:t>Ribosome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Makes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proteins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Small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particles in the cytoplasm which ‘reads’ DNA to make proteins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943">
                <a:tc>
                  <a:txBody>
                    <a:bodyPr/>
                    <a:lstStyle/>
                    <a:p>
                      <a:r>
                        <a:rPr lang="en-GB" dirty="0" smtClean="0"/>
                        <a:t>Cell wall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provides the cell with both structural support and protection, and also acts as a filtering mechanism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Tough, flexible, and sometimes rigid, just</a:t>
                      </a:r>
                      <a:r>
                        <a:rPr lang="en-GB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outside the cell membrane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277">
                <a:tc>
                  <a:txBody>
                    <a:bodyPr/>
                    <a:lstStyle/>
                    <a:p>
                      <a:r>
                        <a:rPr lang="en-GB" dirty="0" smtClean="0"/>
                        <a:t>Chloroplast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Location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of photosynthesis in plants and algae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Filled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with chlorophyll which gives plants their green pigmentation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6110">
                <a:tc>
                  <a:txBody>
                    <a:bodyPr/>
                    <a:lstStyle/>
                    <a:p>
                      <a:r>
                        <a:rPr lang="en-GB" dirty="0" smtClean="0"/>
                        <a:t>Vacuole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Storage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‘bubbles’, used to help give plant cells their turgid shape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A bubble like structure,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found in plant cells.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6667" l="0" r="100000">
                        <a14:foregroundMark x1="27500" y1="15556" x2="6875" y2="0"/>
                        <a14:foregroundMark x1="6250" y1="27778" x2="27500" y2="30000"/>
                      </a14:backgroundRemoval>
                    </a14:imgEffect>
                  </a14:imgLayer>
                </a14:imgProps>
              </a:ext>
            </a:extLst>
          </a:blip>
          <a:srcRect b="22727"/>
          <a:stretch/>
        </p:blipFill>
        <p:spPr>
          <a:xfrm>
            <a:off x="9696400" y="607749"/>
            <a:ext cx="2335961" cy="938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3818" y="2540865"/>
            <a:ext cx="1286143" cy="669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049" y="1605123"/>
            <a:ext cx="1239897" cy="846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145" y="3238703"/>
            <a:ext cx="999488" cy="665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3818" y="4169654"/>
            <a:ext cx="1215499" cy="910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3177" y="5293607"/>
            <a:ext cx="1396779" cy="7437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3489" t="20040" r="15302" b="15047"/>
          <a:stretch/>
        </p:blipFill>
        <p:spPr>
          <a:xfrm>
            <a:off x="10187373" y="6037346"/>
            <a:ext cx="1354013" cy="8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644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buNone/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cell is the very </a:t>
            </a:r>
            <a:r>
              <a:rPr lang="en-US" altLang="en-US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smallest unit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living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matter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All </a:t>
            </a:r>
            <a:r>
              <a:rPr lang="en-US" altLang="en-US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living </a:t>
            </a:r>
            <a:r>
              <a:rPr lang="en-US" altLang="en-US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things (called organisms)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including plants and animals, are made up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of cells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932266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3"/>
              </a:rPr>
              <a:t>https://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3"/>
              </a:rPr>
              <a:t>www.youtube.com/watch?v=8IlzKri08kk</a:t>
            </a:r>
            <a:endParaRPr lang="en-GB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Watch the video, start from 45 seconds 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420096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Draw and label the following two cells, add the descriptions for each organelle (each of the parts of the cells). 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674717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966336" y="1600203"/>
            <a:ext cx="6616063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cell membrane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surrounds the cell and holds the cell together. It also controls what chemicals can enter and leave the cell.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573849" y="1600203"/>
            <a:ext cx="4392488" cy="4799533"/>
            <a:chOff x="1847528" y="1988840"/>
            <a:chExt cx="4392488" cy="4799533"/>
          </a:xfrm>
        </p:grpSpPr>
        <p:pic>
          <p:nvPicPr>
            <p:cNvPr id="8" name="Picture 4" descr="sci_dia_12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21" r="51963"/>
            <a:stretch/>
          </p:blipFill>
          <p:spPr bwMode="auto">
            <a:xfrm>
              <a:off x="1847528" y="1988840"/>
              <a:ext cx="4392488" cy="479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023992" y="3573016"/>
              <a:ext cx="21602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32004" y="2622614"/>
              <a:ext cx="10801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63720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015880" y="1600203"/>
            <a:ext cx="656652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cs typeface="Calibri" pitchFamily="34" charset="0"/>
              </a:rPr>
              <a:t>The cytoplasm </a:t>
            </a:r>
            <a:r>
              <a:rPr lang="en-US" altLang="en-US" dirty="0"/>
              <a:t>is a jelly-like mixture of chemicals where most of </a:t>
            </a:r>
            <a:r>
              <a:rPr lang="en-US" altLang="en-US" dirty="0" smtClean="0"/>
              <a:t>the chemical reactions of </a:t>
            </a:r>
            <a:r>
              <a:rPr lang="en-US" altLang="en-US" dirty="0"/>
              <a:t>the cell takes place</a:t>
            </a:r>
            <a:endParaRPr lang="en-GB" altLang="en-US" dirty="0"/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23392" y="1600203"/>
            <a:ext cx="4392488" cy="4799533"/>
            <a:chOff x="1847528" y="1988840"/>
            <a:chExt cx="4392488" cy="4799533"/>
          </a:xfrm>
        </p:grpSpPr>
        <p:pic>
          <p:nvPicPr>
            <p:cNvPr id="8" name="Picture 4" descr="sci_dia_12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21" r="51963"/>
            <a:stretch/>
          </p:blipFill>
          <p:spPr bwMode="auto">
            <a:xfrm>
              <a:off x="1847528" y="1988840"/>
              <a:ext cx="4392488" cy="479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023992" y="3573016"/>
              <a:ext cx="21602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32004" y="2622614"/>
              <a:ext cx="10801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71267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015880" y="1600203"/>
            <a:ext cx="656652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nucleus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controls the cell. Inside the nucleus is DNA which contains genetic information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23392" y="1600203"/>
            <a:ext cx="4392488" cy="4799533"/>
            <a:chOff x="1847528" y="1988840"/>
            <a:chExt cx="4392488" cy="4799533"/>
          </a:xfrm>
        </p:grpSpPr>
        <p:pic>
          <p:nvPicPr>
            <p:cNvPr id="8" name="Picture 4" descr="sci_dia_12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21" r="51963"/>
            <a:stretch/>
          </p:blipFill>
          <p:spPr bwMode="auto">
            <a:xfrm>
              <a:off x="1847528" y="1988840"/>
              <a:ext cx="4392488" cy="479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023992" y="3573016"/>
              <a:ext cx="21602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32004" y="2622614"/>
              <a:ext cx="10801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862414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688288" y="1600203"/>
            <a:ext cx="2894112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US" alt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Chloroplasts 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are disc shaped and contain chlorophyll (green pigment) for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photosynthesis (how plants make energy) 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  <p:pic>
        <p:nvPicPr>
          <p:cNvPr id="8" name="Picture 4" descr="sci_dia_1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031" r="4712"/>
          <a:stretch/>
        </p:blipFill>
        <p:spPr bwMode="auto">
          <a:xfrm>
            <a:off x="-233120" y="1225688"/>
            <a:ext cx="8712968" cy="527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7193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688288" y="1600203"/>
            <a:ext cx="2894112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vacuole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where the plant cell stores sap (the food that it has made; a mixture of sugars, salts and water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570945" y="292033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solidFill>
                  <a:schemeClr val="tx1"/>
                </a:solidFill>
              </a:rPr>
              <a:t>Animals and Plant Cells </a:t>
            </a:r>
            <a:r>
              <a:rPr lang="en-GB" sz="4800" dirty="0">
                <a:solidFill>
                  <a:schemeClr val="tx1"/>
                </a:solidFill>
              </a:rPr>
              <a:t/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L.O: Recall animal and plant cell key components 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8688288" y="1052736"/>
            <a:ext cx="3062808" cy="365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fld id="{239BD2BE-826E-4F32-84FA-0BF6BA07A856}" type="datetime2">
              <a:rPr lang="en-GB" sz="18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Tuesday, 22 September 2020</a:t>
            </a:fld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826" y="0"/>
            <a:ext cx="3132348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Motivation: to complete all the work.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048328" y="0"/>
            <a:ext cx="2520280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Resilience: to keep trying.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23392" y="0"/>
            <a:ext cx="3096344" cy="310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Curiosity: Define plant and animal cells</a:t>
            </a:r>
            <a:endParaRPr lang="en-GB" sz="1200" dirty="0"/>
          </a:p>
        </p:txBody>
      </p:sp>
      <p:pic>
        <p:nvPicPr>
          <p:cNvPr id="8" name="Picture 4" descr="sci_dia_1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031" r="4712"/>
          <a:stretch/>
        </p:blipFill>
        <p:spPr bwMode="auto">
          <a:xfrm>
            <a:off x="-233120" y="1225688"/>
            <a:ext cx="8712968" cy="527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5162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</TotalTime>
  <Words>1166</Words>
  <Application>Microsoft Office PowerPoint</Application>
  <PresentationFormat>Widescreen</PresentationFormat>
  <Paragraphs>177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ＭＳ Ｐゴシック</vt:lpstr>
      <vt:lpstr>Arial</vt:lpstr>
      <vt:lpstr>Calibri</vt:lpstr>
      <vt:lpstr>Office Theme</vt:lpstr>
      <vt:lpstr>Animals and Plant Cells  L.O: Recall animal and plant cell key components </vt:lpstr>
      <vt:lpstr>Animals and Plant Cells  L.O: Recall animal and plant cell key components </vt:lpstr>
      <vt:lpstr>Animals and Plant Cells  L.O: Recall animal and plant cell key components </vt:lpstr>
      <vt:lpstr>Animals and Plant Cells  L.O: Recall animal and plant cell key components </vt:lpstr>
      <vt:lpstr>Animals and Plant Cells  L.O: Recall animal and plant cell key components </vt:lpstr>
      <vt:lpstr>Animals and Plant Cells  L.O: Recall animal and plant cell key components </vt:lpstr>
      <vt:lpstr>Animals and Plant Cells  L.O: Recall animal and plant cell key components </vt:lpstr>
      <vt:lpstr>Animals and Plant Cells  L.O: Recall animal and plant cell key components </vt:lpstr>
      <vt:lpstr>Animals and Plant Cells  L.O: Recall animal and plant cell key components </vt:lpstr>
      <vt:lpstr>Animals and Plant Cells  L.O: Recall animal and plant cell key components </vt:lpstr>
      <vt:lpstr>Animals and Plant Cells  L.O: Recall animal and plant cell key components </vt:lpstr>
      <vt:lpstr>Animals and Plant Cells  L.O: Recall animal and plant cell key components </vt:lpstr>
      <vt:lpstr>Animals and Plant Cells  L.O: Recall animal and plant cell key components </vt:lpstr>
      <vt:lpstr>Animals and Plant Cells  L.O: Recall animal and plant cell key components </vt:lpstr>
      <vt:lpstr>Animals and Plant Cells  L.O: Recall animal and plant cell key components </vt:lpstr>
      <vt:lpstr>Animals and Plant Cells  L.O: Recall animal and plant cell key components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Habitats</dc:title>
  <dc:creator>Rebecca Barma-Newman</dc:creator>
  <cp:lastModifiedBy>Rebecca Barma</cp:lastModifiedBy>
  <cp:revision>177</cp:revision>
  <cp:lastPrinted>2020-09-14T06:57:25Z</cp:lastPrinted>
  <dcterms:created xsi:type="dcterms:W3CDTF">2013-02-14T20:18:07Z</dcterms:created>
  <dcterms:modified xsi:type="dcterms:W3CDTF">2020-09-22T09:23:54Z</dcterms:modified>
</cp:coreProperties>
</file>