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9" r:id="rId4"/>
    <p:sldId id="258" r:id="rId5"/>
    <p:sldId id="262" r:id="rId6"/>
    <p:sldId id="267" r:id="rId7"/>
    <p:sldId id="259" r:id="rId8"/>
    <p:sldId id="260" r:id="rId9"/>
    <p:sldId id="268" r:id="rId10"/>
    <p:sldId id="261" r:id="rId11"/>
  </p:sldIdLst>
  <p:sldSz cx="12192000" cy="6858000"/>
  <p:notesSz cx="9940925" cy="6808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040" autoAdjust="0"/>
  </p:normalViewPr>
  <p:slideViewPr>
    <p:cSldViewPr>
      <p:cViewPr varScale="1">
        <p:scale>
          <a:sx n="60" d="100"/>
          <a:sy n="60" d="100"/>
        </p:scale>
        <p:origin x="1140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8739" cy="340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9870" y="1"/>
            <a:ext cx="4308737" cy="3403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B70B7-5BBE-478D-9EBD-1C8844C4434A}" type="datetimeFigureOut">
              <a:rPr lang="en-GB" smtClean="0"/>
              <a:t>22/09/2020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67371"/>
            <a:ext cx="4308739" cy="340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9870" y="6467371"/>
            <a:ext cx="4308737" cy="3403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A70143-DC3D-46EB-9468-833EAB5755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51071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30891" y="1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B2C2B-04A7-4F94-AD54-202FA07AC2E8}" type="datetimeFigureOut">
              <a:rPr lang="en-GB" smtClean="0"/>
              <a:pPr/>
              <a:t>22/09/2020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511175"/>
            <a:ext cx="4537075" cy="2552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4094" y="3234175"/>
            <a:ext cx="7952739" cy="3063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67168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30891" y="6467168"/>
            <a:ext cx="4307734" cy="3404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666A84-1CE3-455E-8433-5C52702B476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3570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767-9233-4C6F-A846-06A794EC65FF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27616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AF20-052F-4530-A386-0DC75947F512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46170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D1E01-6C69-46DF-B5B2-64F3C3D0F4D7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08851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AF5F0-EE43-4596-AC67-1C1E2C9A717F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5540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92D5B-25FD-4CB3-B121-AE17C514D072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64954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0DC0-0149-475F-9330-770FE56242E9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5781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A61C-CB29-45BF-9C80-4C5BA2DF062C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421476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44AE9-0485-4042-A19E-019D08723FBB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43372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EB04-0743-4090-971E-12F68961D7B6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391470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309B9-985C-4163-9567-7355768FE1F1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09721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8B30B-487E-4BFD-A41B-6759A20CA82E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41007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D700B-239C-401A-BA83-61081201B05D}" type="datetime2">
              <a:rPr lang="en-GB" smtClean="0"/>
              <a:t>Tuesday, 22 September 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709AA-6D9C-49E6-A820-DD4C7313D98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37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dissolve/>
  </p:transition>
  <p:timing>
    <p:tnLst>
      <p:par>
        <p:cTn id="1" dur="indefinite" restart="never" nodeType="tmRoot"/>
      </p:par>
    </p:tnLst>
  </p:timing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VcEEw6qbB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Draw </a:t>
            </a:r>
            <a:r>
              <a:rPr lang="en-US" dirty="0">
                <a:solidFill>
                  <a:schemeClr val="tx1"/>
                </a:solidFill>
              </a:rPr>
              <a:t>and label a simple plant and animal cell (use pencil for the drawings) 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2. Explain why some cell structures can't be seen with a light microscope. 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3. What is the calculation for total magnification? </a:t>
            </a:r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 smtClean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>
                        <a14:foregroundMark x1="39452" y1="5935" x2="61370" y2="87537"/>
                        <a14:foregroundMark x1="30137" y1="80119" x2="72055" y2="14837"/>
                        <a14:foregroundMark x1="94795" y1="41246" x2="9589" y2="51929"/>
                        <a14:foregroundMark x1="39179" y1="32389" x2="68284" y2="31984"/>
                        <a14:foregroundMark x1="38433" y1="49798" x2="41045" y2="63968"/>
                        <a14:foregroundMark x1="16418" y1="23482" x2="12313" y2="21457"/>
                        <a14:foregroundMark x1="85075" y1="69636" x2="94030" y2="765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6520" y="1415442"/>
            <a:ext cx="1112837" cy="102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US" dirty="0" smtClean="0"/>
              <a:t>Bronze</a:t>
            </a:r>
            <a:r>
              <a:rPr lang="en-US" dirty="0" smtClean="0"/>
              <a:t>: Suggest why in schools light microscopes are used in favor of an electron microscope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Silver: </a:t>
            </a:r>
            <a:r>
              <a:rPr lang="en-US" dirty="0" smtClean="0"/>
              <a:t>Discuss why it is important to follow a procedure when making slides.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Gold: </a:t>
            </a:r>
            <a:r>
              <a:rPr lang="en-US" dirty="0" smtClean="0"/>
              <a:t>Explain why it is important to draw cells in a specific format and why it is important that we calculate their magnification. </a:t>
            </a:r>
            <a:endParaRPr lang="en-US" dirty="0"/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</a:t>
            </a:r>
            <a:r>
              <a:rPr lang="en-GB" sz="1200">
                <a:solidFill>
                  <a:schemeClr val="tx1"/>
                </a:solidFill>
              </a:rPr>
              <a:t>: </a:t>
            </a:r>
            <a:r>
              <a:rPr lang="en-GB" sz="120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38674996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"/>
              </a:rPr>
              <a:t>https://</a:t>
            </a: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  <a:hlinkClick r:id="rId2"/>
              </a:rPr>
              <a:t>www.youtube.com/watch?v=tVcEEw6qbBQ</a:t>
            </a:r>
            <a:endParaRPr lang="en-GB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Watch this video; start from 40seconds. 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036990335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US" dirty="0" smtClean="0"/>
              <a:t>Answer these questions: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is the difference between a light microscope and an electron microscope? </a:t>
            </a:r>
          </a:p>
          <a:p>
            <a:endParaRPr lang="en-US" dirty="0"/>
          </a:p>
          <a:p>
            <a:r>
              <a:rPr lang="en-US" dirty="0"/>
              <a:t> Define resolution. </a:t>
            </a:r>
          </a:p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71448914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endParaRPr lang="en-GB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664" y="1412811"/>
            <a:ext cx="4761191" cy="528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71973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Label the diagram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 smtClean="0">
                <a:solidFill>
                  <a:schemeClr val="tx1"/>
                </a:solidFill>
              </a:rPr>
              <a:t>What is the learning objective?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  <p:pic>
        <p:nvPicPr>
          <p:cNvPr id="9" name="Picture 8"/>
          <p:cNvPicPr/>
          <p:nvPr/>
        </p:nvPicPr>
        <p:blipFill rotWithShape="1">
          <a:blip r:embed="rId2"/>
          <a:srcRect l="33494" t="11243" r="21154" b="15085"/>
          <a:stretch/>
        </p:blipFill>
        <p:spPr bwMode="auto">
          <a:xfrm>
            <a:off x="4773507" y="0"/>
            <a:ext cx="7416824" cy="68579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432621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 smtClean="0">
                <a:solidFill>
                  <a:schemeClr val="tx1"/>
                </a:solidFill>
              </a:rPr>
              <a:t>What is the learning objective?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483586"/>
              </p:ext>
            </p:extLst>
          </p:nvPr>
        </p:nvGraphicFramePr>
        <p:xfrm>
          <a:off x="0" y="155172"/>
          <a:ext cx="12192000" cy="668717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83614">
                  <a:extLst>
                    <a:ext uri="{9D8B030D-6E8A-4147-A177-3AD203B41FA5}">
                      <a16:colId xmlns:a16="http://schemas.microsoft.com/office/drawing/2014/main" val="599068222"/>
                    </a:ext>
                  </a:extLst>
                </a:gridCol>
                <a:gridCol w="2780882">
                  <a:extLst>
                    <a:ext uri="{9D8B030D-6E8A-4147-A177-3AD203B41FA5}">
                      <a16:colId xmlns:a16="http://schemas.microsoft.com/office/drawing/2014/main" val="1818773403"/>
                    </a:ext>
                  </a:extLst>
                </a:gridCol>
                <a:gridCol w="7027504">
                  <a:extLst>
                    <a:ext uri="{9D8B030D-6E8A-4147-A177-3AD203B41FA5}">
                      <a16:colId xmlns:a16="http://schemas.microsoft.com/office/drawing/2014/main" val="1616417879"/>
                    </a:ext>
                  </a:extLst>
                </a:gridCol>
              </a:tblGrid>
              <a:tr h="409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sng" kern="1200">
                          <a:solidFill>
                            <a:sysClr val="windowText" lastClr="000000"/>
                          </a:solidFill>
                          <a:effectLst/>
                        </a:rPr>
                        <a:t>Part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Match the parts</a:t>
                      </a:r>
                      <a:r>
                        <a:rPr lang="en-GB" sz="1800" b="0" baseline="0" dirty="0" smtClean="0">
                          <a:solidFill>
                            <a:sysClr val="windowText" lastClr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and functions</a:t>
                      </a:r>
                      <a:endParaRPr lang="en-GB" sz="1800" b="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400" u="sng" kern="1200">
                          <a:solidFill>
                            <a:sysClr val="windowText" lastClr="000000"/>
                          </a:solidFill>
                          <a:effectLst/>
                        </a:rPr>
                        <a:t>Function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7513995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Eyepiece Lens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Controls the amount of light that goes onto the microscope slide.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3386061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Objective Lens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This is the lens closest to your eye. It usually has a magnification of x10 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2077160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Stage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This is used to focus the image so it is very sharp and clear.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6876382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Diaphragm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This is used to focus the image so that you can see it clearly.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2606457"/>
                  </a:ext>
                </a:extLst>
              </a:tr>
              <a:tr h="3520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Light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This holds the eyepiece lens above the stage.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33638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Base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There are three lenses of different strengths which can be used to magnify the image more clearly.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431547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Arm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This is the place where you put a microscope slide. Clips hold the slide in place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6155009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Fine Focus Knob 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The light source projects light onto the microscope slide. It can be a mirror or an electric bulb.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2076740"/>
                  </a:ext>
                </a:extLst>
              </a:tr>
              <a:tr h="7233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solidFill>
                            <a:sysClr val="windowText" lastClr="000000"/>
                          </a:solidFill>
                          <a:effectLst/>
                        </a:rPr>
                        <a:t>Coarse Focus Knob</a:t>
                      </a:r>
                      <a:endParaRPr lang="en-GB" sz="180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solidFill>
                            <a:sysClr val="windowText" lastClr="000000"/>
                          </a:solidFill>
                          <a:effectLst/>
                        </a:rPr>
                        <a:t>This is very heavy to keep the microscope from falling over</a:t>
                      </a:r>
                      <a:endParaRPr lang="en-GB" sz="1800" dirty="0">
                        <a:solidFill>
                          <a:sysClr val="windowText" lastClr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643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9128223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14"/>
          <p:cNvSpPr txBox="1">
            <a:spLocks/>
          </p:cNvSpPr>
          <p:nvPr/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Number the sentences into the correct order. </a:t>
            </a:r>
            <a:endParaRPr lang="en-GB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34703"/>
              </p:ext>
            </p:extLst>
          </p:nvPr>
        </p:nvGraphicFramePr>
        <p:xfrm>
          <a:off x="1415480" y="2526355"/>
          <a:ext cx="9649072" cy="3789249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4824536">
                  <a:extLst>
                    <a:ext uri="{9D8B030D-6E8A-4147-A177-3AD203B41FA5}">
                      <a16:colId xmlns:a16="http://schemas.microsoft.com/office/drawing/2014/main" val="288918651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3974273067"/>
                    </a:ext>
                  </a:extLst>
                </a:gridCol>
              </a:tblGrid>
              <a:tr h="1263083">
                <a:tc>
                  <a:txBody>
                    <a:bodyPr/>
                    <a:lstStyle/>
                    <a:p>
                      <a:pPr marL="215900" indent="-215900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>
                          <a:solidFill>
                            <a:sysClr val="windowText" lastClr="000000"/>
                          </a:solidFill>
                          <a:effectLst/>
                        </a:rPr>
                        <a:t>______	Look into the eyepiece lens.</a:t>
                      </a:r>
                      <a:endParaRPr lang="en-GB" sz="2000" b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>
                          <a:solidFill>
                            <a:sysClr val="windowText" lastClr="000000"/>
                          </a:solidFill>
                          <a:effectLst/>
                        </a:rPr>
                        <a:t>______	Place the slide on the stage.</a:t>
                      </a:r>
                      <a:endParaRPr lang="en-GB" sz="2000" b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587911"/>
                  </a:ext>
                </a:extLst>
              </a:tr>
              <a:tr h="1263083">
                <a:tc>
                  <a:txBody>
                    <a:bodyPr/>
                    <a:lstStyle/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______	Place the smallest objective lens </a:t>
                      </a:r>
                      <a:endParaRPr lang="en-GB" sz="2000" b="0" dirty="0" smtClean="0">
                        <a:solidFill>
                          <a:sysClr val="windowText" lastClr="000000"/>
                        </a:solidFill>
                        <a:effectLst/>
                      </a:endParaRPr>
                    </a:p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over 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the hole in the stage.</a:t>
                      </a:r>
                      <a:endParaRPr lang="en-GB" sz="20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______	Turn the coarse focusing wheel </a:t>
                      </a: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until</a:t>
                      </a:r>
                    </a:p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12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what you see is clear.</a:t>
                      </a:r>
                      <a:endParaRPr lang="en-GB" sz="20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462564"/>
                  </a:ext>
                </a:extLst>
              </a:tr>
              <a:tr h="1263083">
                <a:tc>
                  <a:txBody>
                    <a:bodyPr/>
                    <a:lstStyle/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______	Turn the coarse focusing wheel </a:t>
                      </a: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until</a:t>
                      </a:r>
                    </a:p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the objective lens and the stage are as </a:t>
                      </a: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close</a:t>
                      </a:r>
                    </a:p>
                    <a:p>
                      <a:pPr marL="540385" indent="-540385"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 smtClean="0">
                          <a:solidFill>
                            <a:sysClr val="windowText" lastClr="000000"/>
                          </a:solidFill>
                          <a:effectLst/>
                        </a:rPr>
                        <a:t> </a:t>
                      </a: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as possible.</a:t>
                      </a:r>
                      <a:endParaRPr lang="en-GB" sz="20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tabLst>
                          <a:tab pos="215900" algn="l"/>
                          <a:tab pos="431800" algn="l"/>
                          <a:tab pos="431800" algn="l"/>
                          <a:tab pos="540385" algn="l"/>
                        </a:tabLst>
                      </a:pPr>
                      <a:r>
                        <a:rPr lang="en-GB" sz="2000" b="0" dirty="0">
                          <a:solidFill>
                            <a:sysClr val="windowText" lastClr="000000"/>
                          </a:solidFill>
                          <a:effectLst/>
                        </a:rPr>
                        <a:t>______	Adjust the light source.</a:t>
                      </a:r>
                      <a:endParaRPr lang="en-GB" sz="2000" b="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967109"/>
                  </a:ext>
                </a:extLst>
              </a:tr>
            </a:tbl>
          </a:graphicData>
        </a:graphic>
      </p:graphicFrame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88272437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marL="0" indent="0">
              <a:buNone/>
            </a:pPr>
            <a:r>
              <a:rPr lang="en-US" dirty="0" smtClean="0"/>
              <a:t>Calculating sizes </a:t>
            </a:r>
            <a:r>
              <a:rPr lang="en-US" dirty="0"/>
              <a:t>using </a:t>
            </a:r>
            <a:r>
              <a:rPr lang="en-US" dirty="0" smtClean="0"/>
              <a:t>magnifications (copy these two down):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Total magnification = eyepiece lens x objective lens </a:t>
            </a: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i="1" dirty="0" smtClean="0"/>
              <a:t>Magnification= Image size ÷ actual size </a:t>
            </a:r>
            <a:endParaRPr lang="en-US" i="1" dirty="0"/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  <p:sp>
        <p:nvSpPr>
          <p:cNvPr id="2" name="Isosceles Triangle 1"/>
          <p:cNvSpPr/>
          <p:nvPr/>
        </p:nvSpPr>
        <p:spPr>
          <a:xfrm>
            <a:off x="7315780" y="4221088"/>
            <a:ext cx="2092587" cy="1656184"/>
          </a:xfrm>
          <a:prstGeom prst="triangl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" name="Straight Connector 3"/>
          <p:cNvCxnSpPr>
            <a:stCxn id="2" idx="1"/>
            <a:endCxn id="2" idx="5"/>
          </p:cNvCxnSpPr>
          <p:nvPr/>
        </p:nvCxnSpPr>
        <p:spPr>
          <a:xfrm>
            <a:off x="7838927" y="5049180"/>
            <a:ext cx="104629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8218057" y="4473116"/>
            <a:ext cx="28803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>
                <a:solidFill>
                  <a:schemeClr val="tx1"/>
                </a:solidFill>
              </a:rPr>
              <a:t>I</a:t>
            </a:r>
            <a:endParaRPr lang="en-GB" i="1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856165" y="5175194"/>
            <a:ext cx="28803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7" name="Rectangle 16"/>
          <p:cNvSpPr/>
          <p:nvPr/>
        </p:nvSpPr>
        <p:spPr>
          <a:xfrm>
            <a:off x="8632266" y="5175194"/>
            <a:ext cx="28803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i="1" dirty="0" smtClean="0">
                <a:solidFill>
                  <a:schemeClr val="tx1"/>
                </a:solidFill>
              </a:rPr>
              <a:t>M</a:t>
            </a:r>
            <a:endParaRPr lang="en-GB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41371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b"/>
          <a:lstStyle/>
          <a:p>
            <a:pPr marL="0" indent="0">
              <a:buNone/>
            </a:pPr>
            <a:r>
              <a:rPr lang="en-US" dirty="0" smtClean="0"/>
              <a:t>How to draw a cell</a:t>
            </a:r>
            <a:r>
              <a:rPr lang="en-US" dirty="0" smtClean="0"/>
              <a:t>: (copy the diagram on the right)  </a:t>
            </a:r>
            <a:endParaRPr lang="en-US" dirty="0"/>
          </a:p>
        </p:txBody>
      </p:sp>
      <p:sp>
        <p:nvSpPr>
          <p:cNvPr id="11" name="Title 3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dirty="0"/>
              <a:t>Microscopes and Magnification</a:t>
            </a:r>
            <a:r>
              <a:rPr lang="en-GB" sz="4800" dirty="0">
                <a:solidFill>
                  <a:schemeClr val="tx1"/>
                </a:solidFill>
              </a:rPr>
              <a:t/>
            </a:r>
            <a:br>
              <a:rPr lang="en-GB" sz="4800" dirty="0">
                <a:solidFill>
                  <a:schemeClr val="tx1"/>
                </a:solidFill>
              </a:rPr>
            </a:br>
            <a:r>
              <a:rPr lang="en-GB" sz="1200" dirty="0">
                <a:solidFill>
                  <a:schemeClr val="tx1"/>
                </a:solidFill>
              </a:rPr>
              <a:t>L.O: </a:t>
            </a:r>
            <a:r>
              <a:rPr lang="en-GB" sz="1200" dirty="0">
                <a:solidFill>
                  <a:schemeClr val="tx1"/>
                </a:solidFill>
              </a:rPr>
              <a:t>Identify and recall the parts of a microscope and how to use them 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2" name="Date Placeholder 8"/>
          <p:cNvSpPr>
            <a:spLocks noGrp="1"/>
          </p:cNvSpPr>
          <p:nvPr>
            <p:ph type="dt" sz="half" idx="10"/>
          </p:nvPr>
        </p:nvSpPr>
        <p:spPr>
          <a:xfrm>
            <a:off x="8688288" y="1052736"/>
            <a:ext cx="3062808" cy="3651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fld id="{239BD2BE-826E-4F32-84FA-0BF6BA07A856}" type="datetime2">
              <a:rPr lang="en-GB" sz="180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Tuesday, 22 September 2020</a:t>
            </a:fld>
            <a:endParaRPr lang="en-GB" sz="18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29826" y="0"/>
            <a:ext cx="3132348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Motivation: to complete all the work. </a:t>
            </a:r>
            <a:endParaRPr lang="en-GB" sz="1400" dirty="0"/>
          </a:p>
        </p:txBody>
      </p:sp>
      <p:sp>
        <p:nvSpPr>
          <p:cNvPr id="14" name="Rectangle 13"/>
          <p:cNvSpPr/>
          <p:nvPr/>
        </p:nvSpPr>
        <p:spPr>
          <a:xfrm>
            <a:off x="9048328" y="0"/>
            <a:ext cx="2520280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Resilience: to keep trying.</a:t>
            </a:r>
            <a:endParaRPr lang="en-GB" sz="1400" dirty="0"/>
          </a:p>
        </p:txBody>
      </p:sp>
      <p:sp>
        <p:nvSpPr>
          <p:cNvPr id="18" name="Rectangle 17"/>
          <p:cNvSpPr/>
          <p:nvPr/>
        </p:nvSpPr>
        <p:spPr>
          <a:xfrm>
            <a:off x="623392" y="0"/>
            <a:ext cx="3096344" cy="31034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dirty="0" smtClean="0"/>
              <a:t>Curiosity: How </a:t>
            </a:r>
            <a:r>
              <a:rPr lang="en-GB" sz="1200" dirty="0"/>
              <a:t> </a:t>
            </a:r>
            <a:r>
              <a:rPr lang="en-GB" sz="1200" dirty="0" smtClean="0"/>
              <a:t>have microscopes changed? </a:t>
            </a:r>
            <a:endParaRPr lang="en-GB" sz="1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4736" y="2564904"/>
            <a:ext cx="3810000" cy="2133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</p:pic>
      <p:sp>
        <p:nvSpPr>
          <p:cNvPr id="16" name="Rectangle 15"/>
          <p:cNvSpPr/>
          <p:nvPr/>
        </p:nvSpPr>
        <p:spPr>
          <a:xfrm>
            <a:off x="5881571" y="4981799"/>
            <a:ext cx="1780603" cy="4379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Smooth lines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9048328" y="5013176"/>
            <a:ext cx="1872208" cy="40654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 shading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7191258" y="1727066"/>
            <a:ext cx="2158248" cy="37795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Appropriate size</a:t>
            </a:r>
            <a:endParaRPr lang="en-GB" dirty="0"/>
          </a:p>
        </p:txBody>
      </p:sp>
      <p:grpSp>
        <p:nvGrpSpPr>
          <p:cNvPr id="23" name="Group 22"/>
          <p:cNvGrpSpPr/>
          <p:nvPr/>
        </p:nvGrpSpPr>
        <p:grpSpPr>
          <a:xfrm>
            <a:off x="6672146" y="2443163"/>
            <a:ext cx="3810000" cy="2133600"/>
            <a:chOff x="6672146" y="2443163"/>
            <a:chExt cx="3810000" cy="2133600"/>
          </a:xfrm>
        </p:grpSpPr>
        <p:sp>
          <p:nvSpPr>
            <p:cNvPr id="24" name="Rectangle 23"/>
            <p:cNvSpPr/>
            <p:nvPr/>
          </p:nvSpPr>
          <p:spPr>
            <a:xfrm>
              <a:off x="6672146" y="2443163"/>
              <a:ext cx="3810000" cy="21336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7191258" y="2781300"/>
              <a:ext cx="2771775" cy="1457325"/>
            </a:xfrm>
            <a:custGeom>
              <a:avLst/>
              <a:gdLst>
                <a:gd name="connsiteX0" fmla="*/ 1200150 w 2771775"/>
                <a:gd name="connsiteY0" fmla="*/ 542925 h 1457325"/>
                <a:gd name="connsiteX1" fmla="*/ 1157287 w 2771775"/>
                <a:gd name="connsiteY1" fmla="*/ 442912 h 1457325"/>
                <a:gd name="connsiteX2" fmla="*/ 1071562 w 2771775"/>
                <a:gd name="connsiteY2" fmla="*/ 414337 h 1457325"/>
                <a:gd name="connsiteX3" fmla="*/ 1028700 w 2771775"/>
                <a:gd name="connsiteY3" fmla="*/ 400050 h 1457325"/>
                <a:gd name="connsiteX4" fmla="*/ 914400 w 2771775"/>
                <a:gd name="connsiteY4" fmla="*/ 328612 h 1457325"/>
                <a:gd name="connsiteX5" fmla="*/ 871537 w 2771775"/>
                <a:gd name="connsiteY5" fmla="*/ 314325 h 1457325"/>
                <a:gd name="connsiteX6" fmla="*/ 828675 w 2771775"/>
                <a:gd name="connsiteY6" fmla="*/ 285750 h 1457325"/>
                <a:gd name="connsiteX7" fmla="*/ 228600 w 2771775"/>
                <a:gd name="connsiteY7" fmla="*/ 285750 h 1457325"/>
                <a:gd name="connsiteX8" fmla="*/ 142875 w 2771775"/>
                <a:gd name="connsiteY8" fmla="*/ 314325 h 1457325"/>
                <a:gd name="connsiteX9" fmla="*/ 85725 w 2771775"/>
                <a:gd name="connsiteY9" fmla="*/ 442912 h 1457325"/>
                <a:gd name="connsiteX10" fmla="*/ 0 w 2771775"/>
                <a:gd name="connsiteY10" fmla="*/ 500062 h 1457325"/>
                <a:gd name="connsiteX11" fmla="*/ 14287 w 2771775"/>
                <a:gd name="connsiteY11" fmla="*/ 642937 h 1457325"/>
                <a:gd name="connsiteX12" fmla="*/ 42862 w 2771775"/>
                <a:gd name="connsiteY12" fmla="*/ 728662 h 1457325"/>
                <a:gd name="connsiteX13" fmla="*/ 71437 w 2771775"/>
                <a:gd name="connsiteY13" fmla="*/ 814387 h 1457325"/>
                <a:gd name="connsiteX14" fmla="*/ 85725 w 2771775"/>
                <a:gd name="connsiteY14" fmla="*/ 857250 h 1457325"/>
                <a:gd name="connsiteX15" fmla="*/ 100012 w 2771775"/>
                <a:gd name="connsiteY15" fmla="*/ 900112 h 1457325"/>
                <a:gd name="connsiteX16" fmla="*/ 128587 w 2771775"/>
                <a:gd name="connsiteY16" fmla="*/ 942975 h 1457325"/>
                <a:gd name="connsiteX17" fmla="*/ 157162 w 2771775"/>
                <a:gd name="connsiteY17" fmla="*/ 1028700 h 1457325"/>
                <a:gd name="connsiteX18" fmla="*/ 242887 w 2771775"/>
                <a:gd name="connsiteY18" fmla="*/ 1171575 h 1457325"/>
                <a:gd name="connsiteX19" fmla="*/ 300037 w 2771775"/>
                <a:gd name="connsiteY19" fmla="*/ 1257300 h 1457325"/>
                <a:gd name="connsiteX20" fmla="*/ 328612 w 2771775"/>
                <a:gd name="connsiteY20" fmla="*/ 1300162 h 1457325"/>
                <a:gd name="connsiteX21" fmla="*/ 371475 w 2771775"/>
                <a:gd name="connsiteY21" fmla="*/ 1328737 h 1457325"/>
                <a:gd name="connsiteX22" fmla="*/ 385762 w 2771775"/>
                <a:gd name="connsiteY22" fmla="*/ 1371600 h 1457325"/>
                <a:gd name="connsiteX23" fmla="*/ 428625 w 2771775"/>
                <a:gd name="connsiteY23" fmla="*/ 1385887 h 1457325"/>
                <a:gd name="connsiteX24" fmla="*/ 571500 w 2771775"/>
                <a:gd name="connsiteY24" fmla="*/ 1428750 h 1457325"/>
                <a:gd name="connsiteX25" fmla="*/ 614362 w 2771775"/>
                <a:gd name="connsiteY25" fmla="*/ 1443037 h 1457325"/>
                <a:gd name="connsiteX26" fmla="*/ 657225 w 2771775"/>
                <a:gd name="connsiteY26" fmla="*/ 1457325 h 1457325"/>
                <a:gd name="connsiteX27" fmla="*/ 900112 w 2771775"/>
                <a:gd name="connsiteY27" fmla="*/ 1414462 h 1457325"/>
                <a:gd name="connsiteX28" fmla="*/ 985837 w 2771775"/>
                <a:gd name="connsiteY28" fmla="*/ 1385887 h 1457325"/>
                <a:gd name="connsiteX29" fmla="*/ 1028700 w 2771775"/>
                <a:gd name="connsiteY29" fmla="*/ 1357312 h 1457325"/>
                <a:gd name="connsiteX30" fmla="*/ 1100137 w 2771775"/>
                <a:gd name="connsiteY30" fmla="*/ 1271587 h 1457325"/>
                <a:gd name="connsiteX31" fmla="*/ 1114425 w 2771775"/>
                <a:gd name="connsiteY31" fmla="*/ 1228725 h 1457325"/>
                <a:gd name="connsiteX32" fmla="*/ 1157287 w 2771775"/>
                <a:gd name="connsiteY32" fmla="*/ 1185862 h 1457325"/>
                <a:gd name="connsiteX33" fmla="*/ 1185862 w 2771775"/>
                <a:gd name="connsiteY33" fmla="*/ 1143000 h 1457325"/>
                <a:gd name="connsiteX34" fmla="*/ 1228725 w 2771775"/>
                <a:gd name="connsiteY34" fmla="*/ 1128712 h 1457325"/>
                <a:gd name="connsiteX35" fmla="*/ 1328737 w 2771775"/>
                <a:gd name="connsiteY35" fmla="*/ 1114425 h 1457325"/>
                <a:gd name="connsiteX36" fmla="*/ 1371600 w 2771775"/>
                <a:gd name="connsiteY36" fmla="*/ 1100137 h 1457325"/>
                <a:gd name="connsiteX37" fmla="*/ 1443037 w 2771775"/>
                <a:gd name="connsiteY37" fmla="*/ 1014412 h 1457325"/>
                <a:gd name="connsiteX38" fmla="*/ 1457325 w 2771775"/>
                <a:gd name="connsiteY38" fmla="*/ 971550 h 1457325"/>
                <a:gd name="connsiteX39" fmla="*/ 1514475 w 2771775"/>
                <a:gd name="connsiteY39" fmla="*/ 885825 h 1457325"/>
                <a:gd name="connsiteX40" fmla="*/ 1514475 w 2771775"/>
                <a:gd name="connsiteY40" fmla="*/ 757237 h 1457325"/>
                <a:gd name="connsiteX41" fmla="*/ 1500187 w 2771775"/>
                <a:gd name="connsiteY41" fmla="*/ 714375 h 1457325"/>
                <a:gd name="connsiteX42" fmla="*/ 1457325 w 2771775"/>
                <a:gd name="connsiteY42" fmla="*/ 685800 h 1457325"/>
                <a:gd name="connsiteX43" fmla="*/ 1385887 w 2771775"/>
                <a:gd name="connsiteY43" fmla="*/ 628650 h 1457325"/>
                <a:gd name="connsiteX44" fmla="*/ 1243012 w 2771775"/>
                <a:gd name="connsiteY44" fmla="*/ 557212 h 1457325"/>
                <a:gd name="connsiteX45" fmla="*/ 1243012 w 2771775"/>
                <a:gd name="connsiteY45" fmla="*/ 271462 h 1457325"/>
                <a:gd name="connsiteX46" fmla="*/ 1328737 w 2771775"/>
                <a:gd name="connsiteY46" fmla="*/ 228600 h 1457325"/>
                <a:gd name="connsiteX47" fmla="*/ 1371600 w 2771775"/>
                <a:gd name="connsiteY47" fmla="*/ 200025 h 1457325"/>
                <a:gd name="connsiteX48" fmla="*/ 1514475 w 2771775"/>
                <a:gd name="connsiteY48" fmla="*/ 171450 h 1457325"/>
                <a:gd name="connsiteX49" fmla="*/ 1557337 w 2771775"/>
                <a:gd name="connsiteY49" fmla="*/ 157162 h 1457325"/>
                <a:gd name="connsiteX50" fmla="*/ 1643062 w 2771775"/>
                <a:gd name="connsiteY50" fmla="*/ 100012 h 1457325"/>
                <a:gd name="connsiteX51" fmla="*/ 1685925 w 2771775"/>
                <a:gd name="connsiteY51" fmla="*/ 85725 h 1457325"/>
                <a:gd name="connsiteX52" fmla="*/ 1728787 w 2771775"/>
                <a:gd name="connsiteY52" fmla="*/ 57150 h 1457325"/>
                <a:gd name="connsiteX53" fmla="*/ 1771650 w 2771775"/>
                <a:gd name="connsiteY53" fmla="*/ 42862 h 1457325"/>
                <a:gd name="connsiteX54" fmla="*/ 1943100 w 2771775"/>
                <a:gd name="connsiteY54" fmla="*/ 14287 h 1457325"/>
                <a:gd name="connsiteX55" fmla="*/ 2014537 w 2771775"/>
                <a:gd name="connsiteY55" fmla="*/ 0 h 1457325"/>
                <a:gd name="connsiteX56" fmla="*/ 2143125 w 2771775"/>
                <a:gd name="connsiteY56" fmla="*/ 14287 h 1457325"/>
                <a:gd name="connsiteX57" fmla="*/ 2185987 w 2771775"/>
                <a:gd name="connsiteY57" fmla="*/ 28575 h 1457325"/>
                <a:gd name="connsiteX58" fmla="*/ 2214562 w 2771775"/>
                <a:gd name="connsiteY58" fmla="*/ 71437 h 1457325"/>
                <a:gd name="connsiteX59" fmla="*/ 2300287 w 2771775"/>
                <a:gd name="connsiteY59" fmla="*/ 100012 h 1457325"/>
                <a:gd name="connsiteX60" fmla="*/ 2414587 w 2771775"/>
                <a:gd name="connsiteY60" fmla="*/ 171450 h 1457325"/>
                <a:gd name="connsiteX61" fmla="*/ 2457450 w 2771775"/>
                <a:gd name="connsiteY61" fmla="*/ 185737 h 1457325"/>
                <a:gd name="connsiteX62" fmla="*/ 2500312 w 2771775"/>
                <a:gd name="connsiteY62" fmla="*/ 200025 h 1457325"/>
                <a:gd name="connsiteX63" fmla="*/ 2528887 w 2771775"/>
                <a:gd name="connsiteY63" fmla="*/ 242887 h 1457325"/>
                <a:gd name="connsiteX64" fmla="*/ 2586037 w 2771775"/>
                <a:gd name="connsiteY64" fmla="*/ 314325 h 1457325"/>
                <a:gd name="connsiteX65" fmla="*/ 2671762 w 2771775"/>
                <a:gd name="connsiteY65" fmla="*/ 342900 h 1457325"/>
                <a:gd name="connsiteX66" fmla="*/ 2714625 w 2771775"/>
                <a:gd name="connsiteY66" fmla="*/ 357187 h 1457325"/>
                <a:gd name="connsiteX67" fmla="*/ 2743200 w 2771775"/>
                <a:gd name="connsiteY67" fmla="*/ 400050 h 1457325"/>
                <a:gd name="connsiteX68" fmla="*/ 2771775 w 2771775"/>
                <a:gd name="connsiteY68" fmla="*/ 485775 h 1457325"/>
                <a:gd name="connsiteX69" fmla="*/ 2757487 w 2771775"/>
                <a:gd name="connsiteY69" fmla="*/ 742950 h 1457325"/>
                <a:gd name="connsiteX70" fmla="*/ 2700337 w 2771775"/>
                <a:gd name="connsiteY70" fmla="*/ 828675 h 1457325"/>
                <a:gd name="connsiteX71" fmla="*/ 2600325 w 2771775"/>
                <a:gd name="connsiteY71" fmla="*/ 942975 h 1457325"/>
                <a:gd name="connsiteX72" fmla="*/ 2571750 w 2771775"/>
                <a:gd name="connsiteY72" fmla="*/ 1028700 h 1457325"/>
                <a:gd name="connsiteX73" fmla="*/ 2486025 w 2771775"/>
                <a:gd name="connsiteY73" fmla="*/ 1085850 h 1457325"/>
                <a:gd name="connsiteX74" fmla="*/ 2400300 w 2771775"/>
                <a:gd name="connsiteY74" fmla="*/ 1114425 h 1457325"/>
                <a:gd name="connsiteX75" fmla="*/ 2228850 w 2771775"/>
                <a:gd name="connsiteY75" fmla="*/ 1228725 h 1457325"/>
                <a:gd name="connsiteX76" fmla="*/ 2100262 w 2771775"/>
                <a:gd name="connsiteY76" fmla="*/ 1285875 h 1457325"/>
                <a:gd name="connsiteX77" fmla="*/ 2057400 w 2771775"/>
                <a:gd name="connsiteY77" fmla="*/ 1300162 h 1457325"/>
                <a:gd name="connsiteX78" fmla="*/ 1928812 w 2771775"/>
                <a:gd name="connsiteY78" fmla="*/ 1285875 h 1457325"/>
                <a:gd name="connsiteX79" fmla="*/ 1885950 w 2771775"/>
                <a:gd name="connsiteY79" fmla="*/ 1271587 h 1457325"/>
                <a:gd name="connsiteX80" fmla="*/ 1814512 w 2771775"/>
                <a:gd name="connsiteY80" fmla="*/ 1257300 h 1457325"/>
                <a:gd name="connsiteX81" fmla="*/ 1714500 w 2771775"/>
                <a:gd name="connsiteY81" fmla="*/ 1228725 h 1457325"/>
                <a:gd name="connsiteX82" fmla="*/ 1671637 w 2771775"/>
                <a:gd name="connsiteY82" fmla="*/ 1200150 h 1457325"/>
                <a:gd name="connsiteX83" fmla="*/ 1628775 w 2771775"/>
                <a:gd name="connsiteY83" fmla="*/ 1157287 h 1457325"/>
                <a:gd name="connsiteX84" fmla="*/ 1585912 w 2771775"/>
                <a:gd name="connsiteY84" fmla="*/ 1143000 h 1457325"/>
                <a:gd name="connsiteX85" fmla="*/ 1528762 w 2771775"/>
                <a:gd name="connsiteY85" fmla="*/ 1057275 h 1457325"/>
                <a:gd name="connsiteX86" fmla="*/ 1514475 w 2771775"/>
                <a:gd name="connsiteY86" fmla="*/ 1014412 h 1457325"/>
                <a:gd name="connsiteX87" fmla="*/ 1485900 w 2771775"/>
                <a:gd name="connsiteY87" fmla="*/ 971550 h 1457325"/>
                <a:gd name="connsiteX88" fmla="*/ 1471612 w 2771775"/>
                <a:gd name="connsiteY88" fmla="*/ 942975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2771775" h="1457325">
                  <a:moveTo>
                    <a:pt x="1200150" y="542925"/>
                  </a:moveTo>
                  <a:cubicBezTo>
                    <a:pt x="1193399" y="515921"/>
                    <a:pt x="1186521" y="461184"/>
                    <a:pt x="1157287" y="442912"/>
                  </a:cubicBezTo>
                  <a:cubicBezTo>
                    <a:pt x="1131745" y="426948"/>
                    <a:pt x="1100137" y="423862"/>
                    <a:pt x="1071562" y="414337"/>
                  </a:cubicBezTo>
                  <a:lnTo>
                    <a:pt x="1028700" y="400050"/>
                  </a:lnTo>
                  <a:cubicBezTo>
                    <a:pt x="983417" y="332125"/>
                    <a:pt x="1016415" y="362616"/>
                    <a:pt x="914400" y="328612"/>
                  </a:cubicBezTo>
                  <a:lnTo>
                    <a:pt x="871537" y="314325"/>
                  </a:lnTo>
                  <a:cubicBezTo>
                    <a:pt x="857250" y="304800"/>
                    <a:pt x="845674" y="288178"/>
                    <a:pt x="828675" y="285750"/>
                  </a:cubicBezTo>
                  <a:cubicBezTo>
                    <a:pt x="632989" y="257794"/>
                    <a:pt x="423158" y="277643"/>
                    <a:pt x="228600" y="285750"/>
                  </a:cubicBezTo>
                  <a:cubicBezTo>
                    <a:pt x="200025" y="295275"/>
                    <a:pt x="152400" y="285750"/>
                    <a:pt x="142875" y="314325"/>
                  </a:cubicBezTo>
                  <a:cubicBezTo>
                    <a:pt x="132232" y="346254"/>
                    <a:pt x="117690" y="414943"/>
                    <a:pt x="85725" y="442912"/>
                  </a:cubicBezTo>
                  <a:cubicBezTo>
                    <a:pt x="59879" y="465527"/>
                    <a:pt x="0" y="500062"/>
                    <a:pt x="0" y="500062"/>
                  </a:cubicBezTo>
                  <a:cubicBezTo>
                    <a:pt x="4762" y="547687"/>
                    <a:pt x="5467" y="595894"/>
                    <a:pt x="14287" y="642937"/>
                  </a:cubicBezTo>
                  <a:cubicBezTo>
                    <a:pt x="19838" y="672542"/>
                    <a:pt x="33337" y="700087"/>
                    <a:pt x="42862" y="728662"/>
                  </a:cubicBezTo>
                  <a:lnTo>
                    <a:pt x="71437" y="814387"/>
                  </a:lnTo>
                  <a:lnTo>
                    <a:pt x="85725" y="857250"/>
                  </a:lnTo>
                  <a:cubicBezTo>
                    <a:pt x="90487" y="871537"/>
                    <a:pt x="91658" y="887581"/>
                    <a:pt x="100012" y="900112"/>
                  </a:cubicBezTo>
                  <a:cubicBezTo>
                    <a:pt x="109537" y="914400"/>
                    <a:pt x="121613" y="927283"/>
                    <a:pt x="128587" y="942975"/>
                  </a:cubicBezTo>
                  <a:cubicBezTo>
                    <a:pt x="140820" y="970500"/>
                    <a:pt x="143692" y="1001759"/>
                    <a:pt x="157162" y="1028700"/>
                  </a:cubicBezTo>
                  <a:cubicBezTo>
                    <a:pt x="201095" y="1116566"/>
                    <a:pt x="173923" y="1068130"/>
                    <a:pt x="242887" y="1171575"/>
                  </a:cubicBezTo>
                  <a:lnTo>
                    <a:pt x="300037" y="1257300"/>
                  </a:lnTo>
                  <a:cubicBezTo>
                    <a:pt x="309562" y="1271587"/>
                    <a:pt x="314325" y="1290637"/>
                    <a:pt x="328612" y="1300162"/>
                  </a:cubicBezTo>
                  <a:lnTo>
                    <a:pt x="371475" y="1328737"/>
                  </a:lnTo>
                  <a:cubicBezTo>
                    <a:pt x="376237" y="1343025"/>
                    <a:pt x="375113" y="1360951"/>
                    <a:pt x="385762" y="1371600"/>
                  </a:cubicBezTo>
                  <a:cubicBezTo>
                    <a:pt x="396411" y="1382249"/>
                    <a:pt x="414144" y="1381750"/>
                    <a:pt x="428625" y="1385887"/>
                  </a:cubicBezTo>
                  <a:cubicBezTo>
                    <a:pt x="579762" y="1429069"/>
                    <a:pt x="367801" y="1360851"/>
                    <a:pt x="571500" y="1428750"/>
                  </a:cubicBezTo>
                  <a:lnTo>
                    <a:pt x="614362" y="1443037"/>
                  </a:lnTo>
                  <a:lnTo>
                    <a:pt x="657225" y="1457325"/>
                  </a:lnTo>
                  <a:cubicBezTo>
                    <a:pt x="844389" y="1440309"/>
                    <a:pt x="764480" y="1459672"/>
                    <a:pt x="900112" y="1414462"/>
                  </a:cubicBezTo>
                  <a:cubicBezTo>
                    <a:pt x="900117" y="1414460"/>
                    <a:pt x="985832" y="1385891"/>
                    <a:pt x="985837" y="1385887"/>
                  </a:cubicBezTo>
                  <a:cubicBezTo>
                    <a:pt x="1000125" y="1376362"/>
                    <a:pt x="1015508" y="1368305"/>
                    <a:pt x="1028700" y="1357312"/>
                  </a:cubicBezTo>
                  <a:cubicBezTo>
                    <a:pt x="1055785" y="1334741"/>
                    <a:pt x="1084081" y="1303698"/>
                    <a:pt x="1100137" y="1271587"/>
                  </a:cubicBezTo>
                  <a:cubicBezTo>
                    <a:pt x="1106872" y="1258117"/>
                    <a:pt x="1106071" y="1241256"/>
                    <a:pt x="1114425" y="1228725"/>
                  </a:cubicBezTo>
                  <a:cubicBezTo>
                    <a:pt x="1125633" y="1211913"/>
                    <a:pt x="1144352" y="1201384"/>
                    <a:pt x="1157287" y="1185862"/>
                  </a:cubicBezTo>
                  <a:cubicBezTo>
                    <a:pt x="1168280" y="1172671"/>
                    <a:pt x="1172453" y="1153727"/>
                    <a:pt x="1185862" y="1143000"/>
                  </a:cubicBezTo>
                  <a:cubicBezTo>
                    <a:pt x="1197622" y="1133592"/>
                    <a:pt x="1213957" y="1131666"/>
                    <a:pt x="1228725" y="1128712"/>
                  </a:cubicBezTo>
                  <a:cubicBezTo>
                    <a:pt x="1261747" y="1122108"/>
                    <a:pt x="1295400" y="1119187"/>
                    <a:pt x="1328737" y="1114425"/>
                  </a:cubicBezTo>
                  <a:cubicBezTo>
                    <a:pt x="1343025" y="1109662"/>
                    <a:pt x="1359069" y="1108491"/>
                    <a:pt x="1371600" y="1100137"/>
                  </a:cubicBezTo>
                  <a:cubicBezTo>
                    <a:pt x="1395300" y="1084337"/>
                    <a:pt x="1429858" y="1040769"/>
                    <a:pt x="1443037" y="1014412"/>
                  </a:cubicBezTo>
                  <a:cubicBezTo>
                    <a:pt x="1449772" y="1000942"/>
                    <a:pt x="1450011" y="984715"/>
                    <a:pt x="1457325" y="971550"/>
                  </a:cubicBezTo>
                  <a:cubicBezTo>
                    <a:pt x="1474004" y="941529"/>
                    <a:pt x="1514475" y="885825"/>
                    <a:pt x="1514475" y="885825"/>
                  </a:cubicBezTo>
                  <a:cubicBezTo>
                    <a:pt x="1536179" y="820709"/>
                    <a:pt x="1534591" y="847758"/>
                    <a:pt x="1514475" y="757237"/>
                  </a:cubicBezTo>
                  <a:cubicBezTo>
                    <a:pt x="1511208" y="742535"/>
                    <a:pt x="1509595" y="726135"/>
                    <a:pt x="1500187" y="714375"/>
                  </a:cubicBezTo>
                  <a:cubicBezTo>
                    <a:pt x="1489460" y="700967"/>
                    <a:pt x="1471612" y="695325"/>
                    <a:pt x="1457325" y="685800"/>
                  </a:cubicBezTo>
                  <a:cubicBezTo>
                    <a:pt x="1404526" y="606601"/>
                    <a:pt x="1458959" y="669245"/>
                    <a:pt x="1385887" y="628650"/>
                  </a:cubicBezTo>
                  <a:cubicBezTo>
                    <a:pt x="1246706" y="551328"/>
                    <a:pt x="1354702" y="585136"/>
                    <a:pt x="1243012" y="557212"/>
                  </a:cubicBezTo>
                  <a:cubicBezTo>
                    <a:pt x="1207532" y="450769"/>
                    <a:pt x="1203859" y="457438"/>
                    <a:pt x="1243012" y="271462"/>
                  </a:cubicBezTo>
                  <a:cubicBezTo>
                    <a:pt x="1247193" y="251604"/>
                    <a:pt x="1314501" y="233345"/>
                    <a:pt x="1328737" y="228600"/>
                  </a:cubicBezTo>
                  <a:cubicBezTo>
                    <a:pt x="1343025" y="219075"/>
                    <a:pt x="1355817" y="206789"/>
                    <a:pt x="1371600" y="200025"/>
                  </a:cubicBezTo>
                  <a:cubicBezTo>
                    <a:pt x="1398730" y="188398"/>
                    <a:pt x="1495130" y="174674"/>
                    <a:pt x="1514475" y="171450"/>
                  </a:cubicBezTo>
                  <a:cubicBezTo>
                    <a:pt x="1528762" y="166687"/>
                    <a:pt x="1544172" y="164476"/>
                    <a:pt x="1557337" y="157162"/>
                  </a:cubicBezTo>
                  <a:cubicBezTo>
                    <a:pt x="1587358" y="140483"/>
                    <a:pt x="1610481" y="110872"/>
                    <a:pt x="1643062" y="100012"/>
                  </a:cubicBezTo>
                  <a:lnTo>
                    <a:pt x="1685925" y="85725"/>
                  </a:lnTo>
                  <a:cubicBezTo>
                    <a:pt x="1700212" y="76200"/>
                    <a:pt x="1713429" y="64829"/>
                    <a:pt x="1728787" y="57150"/>
                  </a:cubicBezTo>
                  <a:cubicBezTo>
                    <a:pt x="1742258" y="50415"/>
                    <a:pt x="1757169" y="46999"/>
                    <a:pt x="1771650" y="42862"/>
                  </a:cubicBezTo>
                  <a:cubicBezTo>
                    <a:pt x="1855443" y="18921"/>
                    <a:pt x="1830057" y="31678"/>
                    <a:pt x="1943100" y="14287"/>
                  </a:cubicBezTo>
                  <a:cubicBezTo>
                    <a:pt x="1967102" y="10594"/>
                    <a:pt x="1990725" y="4762"/>
                    <a:pt x="2014537" y="0"/>
                  </a:cubicBezTo>
                  <a:cubicBezTo>
                    <a:pt x="2057400" y="4762"/>
                    <a:pt x="2100585" y="7197"/>
                    <a:pt x="2143125" y="14287"/>
                  </a:cubicBezTo>
                  <a:cubicBezTo>
                    <a:pt x="2157980" y="16763"/>
                    <a:pt x="2174227" y="19167"/>
                    <a:pt x="2185987" y="28575"/>
                  </a:cubicBezTo>
                  <a:cubicBezTo>
                    <a:pt x="2199395" y="39302"/>
                    <a:pt x="2200001" y="62336"/>
                    <a:pt x="2214562" y="71437"/>
                  </a:cubicBezTo>
                  <a:cubicBezTo>
                    <a:pt x="2240104" y="87401"/>
                    <a:pt x="2300287" y="100012"/>
                    <a:pt x="2300287" y="100012"/>
                  </a:cubicBezTo>
                  <a:cubicBezTo>
                    <a:pt x="2345570" y="167937"/>
                    <a:pt x="2312572" y="137446"/>
                    <a:pt x="2414587" y="171450"/>
                  </a:cubicBezTo>
                  <a:lnTo>
                    <a:pt x="2457450" y="185737"/>
                  </a:lnTo>
                  <a:lnTo>
                    <a:pt x="2500312" y="200025"/>
                  </a:lnTo>
                  <a:cubicBezTo>
                    <a:pt x="2509837" y="214312"/>
                    <a:pt x="2521208" y="227529"/>
                    <a:pt x="2528887" y="242887"/>
                  </a:cubicBezTo>
                  <a:cubicBezTo>
                    <a:pt x="2554340" y="293792"/>
                    <a:pt x="2524105" y="286800"/>
                    <a:pt x="2586037" y="314325"/>
                  </a:cubicBezTo>
                  <a:cubicBezTo>
                    <a:pt x="2613562" y="326558"/>
                    <a:pt x="2643187" y="333375"/>
                    <a:pt x="2671762" y="342900"/>
                  </a:cubicBezTo>
                  <a:lnTo>
                    <a:pt x="2714625" y="357187"/>
                  </a:lnTo>
                  <a:cubicBezTo>
                    <a:pt x="2724150" y="371475"/>
                    <a:pt x="2736226" y="384358"/>
                    <a:pt x="2743200" y="400050"/>
                  </a:cubicBezTo>
                  <a:cubicBezTo>
                    <a:pt x="2755433" y="427575"/>
                    <a:pt x="2771775" y="485775"/>
                    <a:pt x="2771775" y="485775"/>
                  </a:cubicBezTo>
                  <a:cubicBezTo>
                    <a:pt x="2767012" y="571500"/>
                    <a:pt x="2774998" y="658898"/>
                    <a:pt x="2757487" y="742950"/>
                  </a:cubicBezTo>
                  <a:cubicBezTo>
                    <a:pt x="2750483" y="776571"/>
                    <a:pt x="2721791" y="801858"/>
                    <a:pt x="2700337" y="828675"/>
                  </a:cubicBezTo>
                  <a:cubicBezTo>
                    <a:pt x="2630565" y="915890"/>
                    <a:pt x="2664750" y="878549"/>
                    <a:pt x="2600325" y="942975"/>
                  </a:cubicBezTo>
                  <a:cubicBezTo>
                    <a:pt x="2590800" y="971550"/>
                    <a:pt x="2596812" y="1011992"/>
                    <a:pt x="2571750" y="1028700"/>
                  </a:cubicBezTo>
                  <a:cubicBezTo>
                    <a:pt x="2543175" y="1047750"/>
                    <a:pt x="2518606" y="1074990"/>
                    <a:pt x="2486025" y="1085850"/>
                  </a:cubicBezTo>
                  <a:cubicBezTo>
                    <a:pt x="2457450" y="1095375"/>
                    <a:pt x="2425362" y="1097717"/>
                    <a:pt x="2400300" y="1114425"/>
                  </a:cubicBezTo>
                  <a:lnTo>
                    <a:pt x="2228850" y="1228725"/>
                  </a:lnTo>
                  <a:cubicBezTo>
                    <a:pt x="2160927" y="1274007"/>
                    <a:pt x="2202274" y="1251871"/>
                    <a:pt x="2100262" y="1285875"/>
                  </a:cubicBezTo>
                  <a:lnTo>
                    <a:pt x="2057400" y="1300162"/>
                  </a:lnTo>
                  <a:cubicBezTo>
                    <a:pt x="2014537" y="1295400"/>
                    <a:pt x="1971352" y="1292965"/>
                    <a:pt x="1928812" y="1285875"/>
                  </a:cubicBezTo>
                  <a:cubicBezTo>
                    <a:pt x="1913957" y="1283399"/>
                    <a:pt x="1900561" y="1275240"/>
                    <a:pt x="1885950" y="1271587"/>
                  </a:cubicBezTo>
                  <a:cubicBezTo>
                    <a:pt x="1862391" y="1265697"/>
                    <a:pt x="1838218" y="1262568"/>
                    <a:pt x="1814512" y="1257300"/>
                  </a:cubicBezTo>
                  <a:cubicBezTo>
                    <a:pt x="1760699" y="1245342"/>
                    <a:pt x="1762226" y="1244633"/>
                    <a:pt x="1714500" y="1228725"/>
                  </a:cubicBezTo>
                  <a:cubicBezTo>
                    <a:pt x="1700212" y="1219200"/>
                    <a:pt x="1684829" y="1211143"/>
                    <a:pt x="1671637" y="1200150"/>
                  </a:cubicBezTo>
                  <a:cubicBezTo>
                    <a:pt x="1656115" y="1187215"/>
                    <a:pt x="1645587" y="1168495"/>
                    <a:pt x="1628775" y="1157287"/>
                  </a:cubicBezTo>
                  <a:cubicBezTo>
                    <a:pt x="1616244" y="1148933"/>
                    <a:pt x="1600200" y="1147762"/>
                    <a:pt x="1585912" y="1143000"/>
                  </a:cubicBezTo>
                  <a:cubicBezTo>
                    <a:pt x="1566862" y="1114425"/>
                    <a:pt x="1539622" y="1089856"/>
                    <a:pt x="1528762" y="1057275"/>
                  </a:cubicBezTo>
                  <a:cubicBezTo>
                    <a:pt x="1524000" y="1042987"/>
                    <a:pt x="1521210" y="1027883"/>
                    <a:pt x="1514475" y="1014412"/>
                  </a:cubicBezTo>
                  <a:cubicBezTo>
                    <a:pt x="1506796" y="999053"/>
                    <a:pt x="1494735" y="986274"/>
                    <a:pt x="1485900" y="971550"/>
                  </a:cubicBezTo>
                  <a:cubicBezTo>
                    <a:pt x="1480421" y="962418"/>
                    <a:pt x="1476375" y="952500"/>
                    <a:pt x="1471612" y="94297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7960799" y="3286125"/>
              <a:ext cx="128587" cy="223838"/>
            </a:xfrm>
            <a:prstGeom prst="ellipse">
              <a:avLst/>
            </a:prstGeom>
            <a:solidFill>
              <a:schemeClr val="tx1"/>
            </a:solidFill>
            <a:ln/>
            <a:effec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9192344" y="3143250"/>
              <a:ext cx="314325" cy="1428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9" name="Straight Arrow Connector 8"/>
          <p:cNvCxnSpPr>
            <a:stCxn id="8" idx="3"/>
          </p:cNvCxnSpPr>
          <p:nvPr/>
        </p:nvCxnSpPr>
        <p:spPr>
          <a:xfrm>
            <a:off x="5624736" y="3631704"/>
            <a:ext cx="130968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6578842" y="4020397"/>
            <a:ext cx="864096" cy="100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19" name="Straight Arrow Connector 18"/>
          <p:cNvCxnSpPr>
            <a:stCxn id="17" idx="0"/>
          </p:cNvCxnSpPr>
          <p:nvPr/>
        </p:nvCxnSpPr>
        <p:spPr>
          <a:xfrm flipH="1" flipV="1">
            <a:off x="9506669" y="3863184"/>
            <a:ext cx="477763" cy="1149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1" name="Straight Arrow Connector 20"/>
          <p:cNvCxnSpPr>
            <a:stCxn id="20" idx="2"/>
            <a:endCxn id="25" idx="5"/>
          </p:cNvCxnSpPr>
          <p:nvPr/>
        </p:nvCxnSpPr>
        <p:spPr>
          <a:xfrm flipH="1">
            <a:off x="8062795" y="2105025"/>
            <a:ext cx="207587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cxnSp>
        <p:nvCxnSpPr>
          <p:cNvPr id="22" name="Straight Arrow Connector 21"/>
          <p:cNvCxnSpPr>
            <a:stCxn id="20" idx="2"/>
            <a:endCxn id="25" idx="48"/>
          </p:cNvCxnSpPr>
          <p:nvPr/>
        </p:nvCxnSpPr>
        <p:spPr>
          <a:xfrm>
            <a:off x="8270382" y="2105025"/>
            <a:ext cx="435351" cy="847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962755734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1855</TotalTime>
  <Words>814</Words>
  <Application>Microsoft Office PowerPoint</Application>
  <PresentationFormat>Widescreen</PresentationFormat>
  <Paragraphs>114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Microscopes and Magnification L.O: Identify and recall the parts of a microscope and how to use them </vt:lpstr>
      <vt:lpstr>Microscopes and Magnification L.O: Identify and recall the parts of a microscope and how to use them </vt:lpstr>
      <vt:lpstr>Microscopes and Magnification L.O: Identify and recall the parts of a microscope and how to use them </vt:lpstr>
      <vt:lpstr>Microscopes and Magnification L.O: Identify and recall the parts of a microscope and how to use them </vt:lpstr>
      <vt:lpstr>Microscopes and Magnification L.O: What is the learning objective? </vt:lpstr>
      <vt:lpstr>Microscopes and Magnification L.O: What is the learning objective? </vt:lpstr>
      <vt:lpstr>Microscopes and Magnification L.O: Identify and recall the parts of a microscope and how to use them </vt:lpstr>
      <vt:lpstr>Microscopes and Magnification L.O: Identify and recall the parts of a microscope and how to use them </vt:lpstr>
      <vt:lpstr>Microscopes and Magnification L.O: Identify and recall the parts of a microscope and how to use them </vt:lpstr>
      <vt:lpstr>Microscopes and Magnification L.O: Identify and recall the parts of a microscope and how to use them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Habitats</dc:title>
  <dc:creator>Rebecca Barma-Newman</dc:creator>
  <cp:lastModifiedBy>Rebecca Barma</cp:lastModifiedBy>
  <cp:revision>123</cp:revision>
  <cp:lastPrinted>2019-09-05T10:11:51Z</cp:lastPrinted>
  <dcterms:created xsi:type="dcterms:W3CDTF">2013-02-14T20:18:07Z</dcterms:created>
  <dcterms:modified xsi:type="dcterms:W3CDTF">2020-09-22T08:55:19Z</dcterms:modified>
</cp:coreProperties>
</file>