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61" r:id="rId5"/>
    <p:sldId id="262" r:id="rId6"/>
    <p:sldId id="265" r:id="rId7"/>
    <p:sldId id="266" r:id="rId8"/>
    <p:sldId id="268" r:id="rId9"/>
    <p:sldId id="267" r:id="rId10"/>
    <p:sldId id="270" r:id="rId11"/>
    <p:sldId id="264" r:id="rId12"/>
    <p:sldId id="269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64275-C072-4A75-832C-92DA5D5B4E8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C9760-C04A-4AA8-989D-EF7EBA61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9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</a:t>
            </a:r>
            <a:r>
              <a:rPr lang="en-GB" dirty="0" err="1"/>
              <a:t>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07EF-25DD-4075-97A1-218AC95CEB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5 mins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2F311B-7C8B-4CA5-819D-EBB761440474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750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07EF-25DD-4075-97A1-218AC95CEB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7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07EF-25DD-4075-97A1-218AC95CEB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607EF-25DD-4075-97A1-218AC95CEB1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9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4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3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2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1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6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1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4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32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2B1B-6661-4CF2-9E8C-8235E81E917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7DF2-59BF-4F88-8C7D-A117423A3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wu0LixSBp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microsoft.com/office/2011/relationships/webextension" Target="../webextensions/webextension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38" y="-171400"/>
            <a:ext cx="11877969" cy="65849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3200" b="1" u="sng" dirty="0"/>
          </a:p>
          <a:p>
            <a:pPr marL="0" indent="0" algn="r">
              <a:buNone/>
            </a:pPr>
            <a:fld id="{676B7197-C071-4BB0-A5F1-8556BA32022D}" type="datetime2">
              <a:rPr lang="en-GB" sz="3200" b="1" u="sng"/>
              <a:pPr marL="0" indent="0" algn="r">
                <a:buNone/>
              </a:pPr>
              <a:t>Tuesday, 22 September 2020</a:t>
            </a:fld>
            <a:endParaRPr lang="en-GB" sz="3200" b="1" u="sng" dirty="0"/>
          </a:p>
          <a:p>
            <a:pPr marL="0" indent="0" algn="ctr">
              <a:buNone/>
            </a:pPr>
            <a:r>
              <a:rPr lang="en-GB" sz="2400" dirty="0" smtClean="0"/>
              <a:t>Lock down work Yr8.</a:t>
            </a:r>
          </a:p>
          <a:p>
            <a:pPr marL="0" indent="0" algn="ctr">
              <a:buNone/>
            </a:pPr>
            <a:r>
              <a:rPr lang="en-GB" sz="2400" dirty="0" smtClean="0"/>
              <a:t>LO – Use the slides to improve your knowledge for the up coming assessment.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 </a:t>
            </a:r>
            <a:endParaRPr lang="en-GB" sz="2400" b="1" u="sng" dirty="0"/>
          </a:p>
        </p:txBody>
      </p:sp>
      <p:sp>
        <p:nvSpPr>
          <p:cNvPr id="11" name="Rounded Rectangle 10"/>
          <p:cNvSpPr/>
          <p:nvPr/>
        </p:nvSpPr>
        <p:spPr>
          <a:xfrm>
            <a:off x="31122" y="1784972"/>
            <a:ext cx="9580898" cy="134618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 smtClean="0"/>
              <a:t>Last Lesson</a:t>
            </a:r>
            <a:r>
              <a:rPr lang="en-GB" sz="2400" dirty="0" smtClean="0"/>
              <a:t>: Name the only state of matter that can be compressed?</a:t>
            </a:r>
          </a:p>
          <a:p>
            <a:endParaRPr lang="en-GB" sz="2400" dirty="0" smtClean="0"/>
          </a:p>
          <a:p>
            <a:endParaRPr lang="en-GB" sz="2400" i="1" dirty="0" smtClean="0">
              <a:solidFill>
                <a:srgbClr val="FF0000"/>
              </a:solidFill>
            </a:endParaRPr>
          </a:p>
          <a:p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122" y="3188509"/>
            <a:ext cx="11999344" cy="12311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 smtClean="0"/>
              <a:t>Last Term</a:t>
            </a:r>
            <a:r>
              <a:rPr lang="en-GB" sz="2400" dirty="0" smtClean="0"/>
              <a:t>: This item of scientific equipment is called ?</a:t>
            </a:r>
          </a:p>
          <a:p>
            <a:endParaRPr lang="en-GB" sz="24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6264" y="4521476"/>
            <a:ext cx="11999343" cy="22487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 smtClean="0"/>
              <a:t>Last Year</a:t>
            </a:r>
            <a:r>
              <a:rPr lang="en-GB" sz="2400" dirty="0" smtClean="0"/>
              <a:t>: Jane needs to weigh some calcium carbonate powder for an experiment, which piece of equipment should she use?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BEA5D9-CCE0-4B57-88F8-558C843B5FD4}"/>
              </a:ext>
            </a:extLst>
          </p:cNvPr>
          <p:cNvSpPr txBox="1"/>
          <p:nvPr/>
        </p:nvSpPr>
        <p:spPr>
          <a:xfrm>
            <a:off x="1648225" y="25317"/>
            <a:ext cx="90154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6600"/>
                </a:solidFill>
              </a:rPr>
              <a:t>Earn a reward point for </a:t>
            </a:r>
            <a:r>
              <a:rPr lang="en-GB" b="1" dirty="0">
                <a:solidFill>
                  <a:srgbClr val="CC6600"/>
                </a:solidFill>
              </a:rPr>
              <a:t>Confidence</a:t>
            </a:r>
            <a:r>
              <a:rPr lang="en-GB" dirty="0">
                <a:solidFill>
                  <a:srgbClr val="CC6600"/>
                </a:solidFill>
              </a:rPr>
              <a:t> for attempting a challenging activity.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47" y="394649"/>
            <a:ext cx="1383112" cy="6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17600" t="59815" r="74383" b="17826"/>
          <a:stretch/>
        </p:blipFill>
        <p:spPr>
          <a:xfrm>
            <a:off x="86264" y="25317"/>
            <a:ext cx="1281396" cy="17280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41543" y="5926757"/>
            <a:ext cx="1545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Scales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38" y="250867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Liquid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0728" y="2521590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Solid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1259" y="253145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Gas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2236" y="2474099"/>
            <a:ext cx="1688552" cy="5308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005763" y="3378478"/>
            <a:ext cx="25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Measuring cylinder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26795" y="5798467"/>
            <a:ext cx="143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Balance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49263" y="5737431"/>
            <a:ext cx="2423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Measuring cylinder</a:t>
            </a:r>
            <a:endParaRPr lang="en-GB" sz="24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161" y="1753389"/>
            <a:ext cx="2076450" cy="243498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41659" y="5795637"/>
            <a:ext cx="1688552" cy="5308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3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6" grpId="0" animBg="1"/>
      <p:bldP spid="30" grpId="0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064" y="233047"/>
            <a:ext cx="109087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ReithSans"/>
              </a:rPr>
              <a:t>All the different elements are arranged in a chart called the </a:t>
            </a:r>
            <a:r>
              <a:rPr lang="en-US" b="1" u="sng" dirty="0">
                <a:solidFill>
                  <a:srgbClr val="231F20"/>
                </a:solidFill>
                <a:latin typeface="ReithSans"/>
              </a:rPr>
              <a:t>periodic table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. A Russian scientist called </a:t>
            </a:r>
            <a:r>
              <a:rPr lang="en-US" dirty="0">
                <a:solidFill>
                  <a:srgbClr val="FF0000"/>
                </a:solidFill>
                <a:latin typeface="ReithSans"/>
              </a:rPr>
              <a:t>Dmitri Mendeleev </a:t>
            </a:r>
            <a:r>
              <a:rPr lang="en-US" dirty="0">
                <a:solidFill>
                  <a:srgbClr val="231F20"/>
                </a:solidFill>
                <a:latin typeface="ReithSans"/>
              </a:rPr>
              <a:t>produced one of the first practical periodic tables in the 19th century. The modern periodic table is based closely on the ideas he used</a:t>
            </a:r>
            <a:r>
              <a:rPr lang="en-US" dirty="0" smtClean="0">
                <a:solidFill>
                  <a:srgbClr val="231F20"/>
                </a:solidFill>
                <a:latin typeface="ReithSans"/>
              </a:rPr>
              <a:t>:</a:t>
            </a:r>
          </a:p>
          <a:p>
            <a:endParaRPr lang="en-US" sz="2800" dirty="0">
              <a:solidFill>
                <a:srgbClr val="231F20"/>
              </a:solidFill>
              <a:latin typeface="ReithSan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884875"/>
            <a:ext cx="23812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050" y="1587264"/>
            <a:ext cx="89160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31F20"/>
                </a:solidFill>
              </a:rPr>
              <a:t>Dmitri Mendeleev</a:t>
            </a:r>
          </a:p>
          <a:p>
            <a:r>
              <a:rPr lang="en-GB" dirty="0">
                <a:solidFill>
                  <a:srgbClr val="231F20"/>
                </a:solidFill>
              </a:rPr>
              <a:t>Dmitri Mendeleev was a Russian chemist. He wrote chemistry books and was looking for ways to organise the known elements. </a:t>
            </a:r>
            <a:r>
              <a:rPr lang="en-GB" b="1" dirty="0">
                <a:solidFill>
                  <a:srgbClr val="231F20"/>
                </a:solidFill>
              </a:rPr>
              <a:t>He published his first periodic table of the elements in 1869</a:t>
            </a:r>
            <a:r>
              <a:rPr lang="en-GB" dirty="0">
                <a:solidFill>
                  <a:srgbClr val="231F20"/>
                </a:solidFill>
              </a:rPr>
              <a:t>. In it, he arranged the elements in order of increasing atomic weights. He also took into account the </a:t>
            </a:r>
            <a:r>
              <a:rPr lang="en-GB" b="1" dirty="0">
                <a:solidFill>
                  <a:srgbClr val="231F20"/>
                </a:solidFill>
              </a:rPr>
              <a:t>properties</a:t>
            </a:r>
            <a:r>
              <a:rPr lang="en-GB" dirty="0">
                <a:solidFill>
                  <a:srgbClr val="231F20"/>
                </a:solidFill>
              </a:rPr>
              <a:t> of the elements and their </a:t>
            </a:r>
            <a:r>
              <a:rPr lang="en-GB" b="1" dirty="0">
                <a:solidFill>
                  <a:srgbClr val="231F20"/>
                </a:solidFill>
              </a:rPr>
              <a:t>compounds</a:t>
            </a:r>
            <a:r>
              <a:rPr lang="en-GB" dirty="0">
                <a:solidFill>
                  <a:srgbClr val="231F20"/>
                </a:solidFill>
              </a:rPr>
              <a:t>. This meant that his table: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</a:rPr>
              <a:t>had gaps in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</a:rPr>
              <a:t>showed elements with similar chemical properties lined up in groups</a:t>
            </a:r>
          </a:p>
          <a:p>
            <a:r>
              <a:rPr lang="en-GB" dirty="0">
                <a:solidFill>
                  <a:srgbClr val="231F20"/>
                </a:solidFill>
              </a:rPr>
              <a:t>However, from their atomic weights, some pairs of elements next to each other were in the wrong order.</a:t>
            </a:r>
          </a:p>
          <a:p>
            <a:r>
              <a:rPr lang="en-GB" b="1" dirty="0">
                <a:solidFill>
                  <a:srgbClr val="231F20"/>
                </a:solidFill>
              </a:rPr>
              <a:t>Predictions using gaps</a:t>
            </a:r>
          </a:p>
          <a:p>
            <a:r>
              <a:rPr lang="en-GB" b="1" dirty="0">
                <a:solidFill>
                  <a:srgbClr val="231F20"/>
                </a:solidFill>
              </a:rPr>
              <a:t>Mendeleev left gaps in his table for elements not known at the time</a:t>
            </a:r>
            <a:r>
              <a:rPr lang="en-GB" dirty="0">
                <a:solidFill>
                  <a:srgbClr val="231F20"/>
                </a:solidFill>
              </a:rPr>
              <a:t>. By looking at the properties of the elements next to a gap, he could also predict the properties of these undiscovered elements. For example, Mendeleev predicted the existence of '</a:t>
            </a:r>
            <a:r>
              <a:rPr lang="en-GB" dirty="0" err="1">
                <a:solidFill>
                  <a:srgbClr val="231F20"/>
                </a:solidFill>
              </a:rPr>
              <a:t>eka</a:t>
            </a:r>
            <a:r>
              <a:rPr lang="en-GB" dirty="0">
                <a:solidFill>
                  <a:srgbClr val="231F20"/>
                </a:solidFill>
              </a:rPr>
              <a:t>-silicon', which would fit into a gap below silicon. Another scientist later discovered the missing element, germanium. Its properties were found to be similar to the predicted ones and confirmed Mendeleev's periodic table.</a:t>
            </a:r>
            <a:endParaRPr lang="en-GB" dirty="0">
              <a:solidFill>
                <a:srgbClr val="231F2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7662" y="6222665"/>
            <a:ext cx="484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https://www.youtube.com/watch?v=-</a:t>
            </a:r>
            <a:r>
              <a:rPr lang="en-GB" dirty="0">
                <a:hlinkClick r:id="rId3"/>
              </a:rPr>
              <a:t>wu0LixSBpk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096" y="35735"/>
            <a:ext cx="11808823" cy="6596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536" y="172896"/>
            <a:ext cx="1171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Q1</a:t>
            </a:r>
            <a:r>
              <a:rPr lang="en-GB" dirty="0" smtClean="0"/>
              <a:t>, Which </a:t>
            </a:r>
            <a:r>
              <a:rPr lang="en-GB" dirty="0"/>
              <a:t>substance is oxidised in the reaction represented by this equation</a:t>
            </a:r>
            <a:r>
              <a:rPr lang="en-GB" dirty="0" smtClean="0"/>
              <a:t>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Lead </a:t>
            </a:r>
            <a:r>
              <a:rPr lang="en-GB" dirty="0">
                <a:solidFill>
                  <a:srgbClr val="FF0000"/>
                </a:solidFill>
              </a:rPr>
              <a:t>oxide + carbon → lead + carbon </a:t>
            </a:r>
            <a:r>
              <a:rPr lang="en-GB" dirty="0" smtClean="0">
                <a:solidFill>
                  <a:srgbClr val="FF0000"/>
                </a:solidFill>
              </a:rPr>
              <a:t>dioxide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(</a:t>
            </a:r>
            <a:r>
              <a:rPr lang="en-GB" dirty="0" err="1" smtClean="0"/>
              <a:t>i</a:t>
            </a:r>
            <a:r>
              <a:rPr lang="en-GB" dirty="0" smtClean="0"/>
              <a:t>) Lead oxide</a:t>
            </a:r>
          </a:p>
          <a:p>
            <a:r>
              <a:rPr lang="en-GB" dirty="0" smtClean="0"/>
              <a:t>(ii) Carbon</a:t>
            </a:r>
          </a:p>
          <a:p>
            <a:r>
              <a:rPr lang="en-GB" dirty="0" smtClean="0"/>
              <a:t>(iii) Lead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5536" y="1028059"/>
            <a:ext cx="1802674" cy="296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9817" y="2141707"/>
            <a:ext cx="11763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dirty="0" smtClean="0">
                <a:solidFill>
                  <a:srgbClr val="231F20"/>
                </a:solidFill>
                <a:effectLst/>
                <a:latin typeface="ReithSans"/>
              </a:rPr>
              <a:t>Q2, Which of these equations represents a displacement reaction</a:t>
            </a:r>
          </a:p>
          <a:p>
            <a:endParaRPr lang="en-GB" sz="2400" dirty="0">
              <a:solidFill>
                <a:srgbClr val="231F20"/>
              </a:solidFill>
              <a:latin typeface="ReithSans"/>
            </a:endParaRPr>
          </a:p>
          <a:p>
            <a:pPr marL="514350" indent="-514350">
              <a:buAutoNum type="romanLcParenBoth"/>
            </a:pP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Copper + oxygen        copper oxide</a:t>
            </a:r>
          </a:p>
          <a:p>
            <a:pPr marL="514350" indent="-514350">
              <a:buAutoNum type="romanLcParenBoth"/>
            </a:pP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Zinc + copper </a:t>
            </a:r>
            <a:r>
              <a:rPr lang="en-GB" sz="2400" dirty="0" err="1" smtClean="0">
                <a:solidFill>
                  <a:srgbClr val="231F20"/>
                </a:solidFill>
                <a:latin typeface="ReithSans"/>
              </a:rPr>
              <a:t>sulfate</a:t>
            </a: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      zinc </a:t>
            </a:r>
            <a:r>
              <a:rPr lang="en-GB" sz="2400" dirty="0" err="1" smtClean="0">
                <a:solidFill>
                  <a:srgbClr val="231F20"/>
                </a:solidFill>
                <a:latin typeface="ReithSans"/>
              </a:rPr>
              <a:t>sulfate</a:t>
            </a: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 + copper</a:t>
            </a:r>
          </a:p>
          <a:p>
            <a:pPr marL="514350" indent="-514350">
              <a:buAutoNum type="romanLcParenBoth"/>
            </a:pP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Sodium + water     sodium hydroxide + water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265611" y="3308096"/>
            <a:ext cx="6910252" cy="378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3233057" y="2974043"/>
            <a:ext cx="391886" cy="2743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720737" y="3334107"/>
            <a:ext cx="391886" cy="2743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886891" y="3723659"/>
            <a:ext cx="391886" cy="2743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5536" y="1970940"/>
            <a:ext cx="11763104" cy="774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4096" y="4003211"/>
            <a:ext cx="11763104" cy="774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5388" y="4082038"/>
            <a:ext cx="11771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dirty="0" smtClean="0">
                <a:solidFill>
                  <a:srgbClr val="231F20"/>
                </a:solidFill>
                <a:effectLst/>
                <a:latin typeface="ReithSans"/>
              </a:rPr>
              <a:t>Q3, Which element removes oxygen from iron(III) oxide in the industrial extraction of iron?</a:t>
            </a:r>
          </a:p>
          <a:p>
            <a:pPr marL="514350" indent="-514350">
              <a:buAutoNum type="romanLcParenBoth"/>
            </a:pP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Copper</a:t>
            </a:r>
          </a:p>
          <a:p>
            <a:pPr marL="514350" indent="-514350">
              <a:buAutoNum type="romanLcParenBoth"/>
            </a:pP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Calcium</a:t>
            </a:r>
          </a:p>
          <a:p>
            <a:pPr marL="514350" indent="-514350">
              <a:buAutoNum type="romanLcParenBoth"/>
            </a:pPr>
            <a:r>
              <a:rPr lang="en-GB" sz="2400" dirty="0" smtClean="0">
                <a:solidFill>
                  <a:srgbClr val="231F20"/>
                </a:solidFill>
                <a:latin typeface="ReithSans"/>
              </a:rPr>
              <a:t>Carbon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167640" y="5573533"/>
            <a:ext cx="1713411" cy="378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018210" y="4558937"/>
            <a:ext cx="9751424" cy="197249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18210" y="4519255"/>
            <a:ext cx="9751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Create a method to remember these 3 key words.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Displacement:</a:t>
            </a:r>
            <a:r>
              <a:rPr lang="en-GB" sz="2400" dirty="0" smtClean="0"/>
              <a:t> Reaction where a more reactive metal takes place the place of a less reactive metal in a compound.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Oxidation: </a:t>
            </a:r>
            <a:r>
              <a:rPr lang="en-GB" sz="2400" dirty="0" smtClean="0"/>
              <a:t>Reaction in which a substance combines with Oxygen.</a:t>
            </a:r>
            <a:r>
              <a:rPr lang="en-GB" sz="24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Reactivity: </a:t>
            </a:r>
            <a:r>
              <a:rPr lang="en-GB" sz="2400" dirty="0" smtClean="0"/>
              <a:t>The tendency of a substance to undergo a chemical reaction.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                 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12875" y="136156"/>
            <a:ext cx="43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Have a go at these questions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68" y="1354348"/>
            <a:ext cx="7850038" cy="3789470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415" y="5091683"/>
            <a:ext cx="3845219" cy="17912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Alkali metals.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1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react with water to form hydrogen, more reactive as you go down.</a:t>
            </a:r>
            <a:endParaRPr lang="en-GB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0551" y="2309094"/>
            <a:ext cx="1542061" cy="28347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5057" y="4596019"/>
            <a:ext cx="1552754" cy="4956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85668" y="2061713"/>
            <a:ext cx="439947" cy="2691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543812" y="4690846"/>
            <a:ext cx="3618769" cy="17912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8 or zero as it is some times labelled) contains noble gases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More reactive as you go up.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514936" y="4307964"/>
            <a:ext cx="1647645" cy="102909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9635705" y="1820174"/>
            <a:ext cx="1526876" cy="35168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75813" y="1570008"/>
            <a:ext cx="459892" cy="27379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39780" y="518494"/>
            <a:ext cx="223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The Halogens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35" name="Elbow Connector 34"/>
          <p:cNvCxnSpPr/>
          <p:nvPr/>
        </p:nvCxnSpPr>
        <p:spPr>
          <a:xfrm>
            <a:off x="7004649" y="2475781"/>
            <a:ext cx="864804" cy="465827"/>
          </a:xfrm>
          <a:prstGeom prst="bent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496355" y="2941608"/>
            <a:ext cx="767751" cy="439947"/>
          </a:xfrm>
          <a:prstGeom prst="bent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7869453" y="3372928"/>
            <a:ext cx="846505" cy="474453"/>
          </a:xfrm>
          <a:prstGeom prst="bentConnector3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>
            <a:off x="8436634" y="3847381"/>
            <a:ext cx="739179" cy="460583"/>
          </a:xfrm>
          <a:prstGeom prst="bentConnector3">
            <a:avLst>
              <a:gd name="adj1" fmla="val 3833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2328322" y="948325"/>
            <a:ext cx="310551" cy="42556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19415" y="533773"/>
            <a:ext cx="29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Alkaline earth metals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03757" y="5036254"/>
            <a:ext cx="28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Transition metals</a:t>
            </a:r>
            <a:endParaRPr lang="en-GB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2245523" y="2072167"/>
            <a:ext cx="439947" cy="269144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8684797" y="1570008"/>
            <a:ext cx="459892" cy="2737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>
            <a:off x="8786143" y="962767"/>
            <a:ext cx="310551" cy="4255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54680" y="16060"/>
            <a:ext cx="3785616" cy="274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377961" y="50453"/>
            <a:ext cx="3794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Group 7, The halogens. Its members are nasty lot in pure form. They are highly reactive, violently smelly substances.</a:t>
            </a:r>
          </a:p>
          <a:p>
            <a:r>
              <a:rPr lang="en-GB" sz="2000" dirty="0" smtClean="0"/>
              <a:t>Chlorine used in WW1.</a:t>
            </a:r>
          </a:p>
          <a:p>
            <a:r>
              <a:rPr lang="en-GB" sz="2000" dirty="0" smtClean="0"/>
              <a:t>Although in compounds  such as </a:t>
            </a:r>
          </a:p>
          <a:p>
            <a:r>
              <a:rPr lang="en-GB" sz="2000" dirty="0" smtClean="0"/>
              <a:t>Fluoridated toothpaste they are tamed for domestic use.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7058" y="1292532"/>
            <a:ext cx="204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Periods are horizontal </a:t>
            </a:r>
            <a:r>
              <a:rPr lang="en-GB" sz="2400" dirty="0" smtClean="0">
                <a:solidFill>
                  <a:srgbClr val="FF0000"/>
                </a:solidFill>
              </a:rPr>
              <a:t>(1)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025" y="2061713"/>
            <a:ext cx="39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117" y="2487009"/>
            <a:ext cx="39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3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9946" y="2256959"/>
            <a:ext cx="1030805" cy="3858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21" grpId="0" animBg="1"/>
      <p:bldP spid="6" grpId="0"/>
      <p:bldP spid="56" grpId="0" animBg="1"/>
      <p:bldP spid="57" grpId="0"/>
      <p:bldP spid="38" grpId="0" animBg="1"/>
      <p:bldP spid="40" grpId="0" animBg="1"/>
      <p:bldP spid="24" grpId="0"/>
      <p:bldP spid="10" grpId="0"/>
      <p:bldP spid="26" grpId="0"/>
      <p:bldP spid="2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987" y="310896"/>
            <a:ext cx="1168072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Q1</a:t>
            </a:r>
            <a:r>
              <a:rPr lang="en-GB" sz="2800" dirty="0" smtClean="0"/>
              <a:t> How are the elements arrange in the periodic table?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Q2</a:t>
            </a:r>
            <a:r>
              <a:rPr lang="en-GB" sz="2800" dirty="0" smtClean="0"/>
              <a:t> What are the horizontal rows called ?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Q3</a:t>
            </a:r>
            <a:r>
              <a:rPr lang="en-GB" sz="2800" dirty="0" smtClean="0"/>
              <a:t> What are the vertical row called?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Q4</a:t>
            </a:r>
            <a:r>
              <a:rPr lang="en-GB" sz="2800" dirty="0" smtClean="0"/>
              <a:t>, I'm in group 5 at the very top of the periodic table, what element am I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FF0000"/>
                </a:solidFill>
              </a:rPr>
              <a:t>Q5</a:t>
            </a:r>
            <a:r>
              <a:rPr lang="en-GB" sz="2800" dirty="0" smtClean="0"/>
              <a:t>, Am I a metal or gas (</a:t>
            </a:r>
            <a:r>
              <a:rPr lang="en-GB" sz="2800" dirty="0" smtClean="0">
                <a:solidFill>
                  <a:srgbClr val="FF0000"/>
                </a:solidFill>
              </a:rPr>
              <a:t>links to Q4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Q6, </a:t>
            </a:r>
            <a:r>
              <a:rPr lang="en-GB" sz="2800" dirty="0" smtClean="0"/>
              <a:t>Name me period 4, group 3 where the points join.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Q7</a:t>
            </a:r>
            <a:r>
              <a:rPr lang="en-GB" sz="2800" dirty="0" smtClean="0"/>
              <a:t>, Name me period 2 , group 6 where the points meet</a:t>
            </a:r>
          </a:p>
          <a:p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Down Arrow 2"/>
          <p:cNvSpPr/>
          <p:nvPr/>
        </p:nvSpPr>
        <p:spPr>
          <a:xfrm rot="16200000">
            <a:off x="7353694" y="535071"/>
            <a:ext cx="566928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5632704" y="2345436"/>
            <a:ext cx="731520" cy="1124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0080" y="1963948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Periods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6512" y="292681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Groups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731520"/>
            <a:ext cx="485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Increasing Atomic number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5023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Nitrogen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90832" y="461972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Gas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512" y="554314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Gallium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8178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Oxygen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297477"/>
            <a:ext cx="12191999" cy="1202551"/>
          </a:xfrm>
          <a:prstGeom prst="roundRect">
            <a:avLst/>
          </a:prstGeom>
          <a:solidFill>
            <a:srgbClr val="FFDEBD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Bronze </a:t>
            </a:r>
            <a:r>
              <a:rPr lang="en-GB" sz="2400" b="1" dirty="0" smtClean="0">
                <a:solidFill>
                  <a:schemeClr val="tx1"/>
                </a:solidFill>
              </a:rPr>
              <a:t>1: </a:t>
            </a:r>
            <a:r>
              <a:rPr lang="en-GB" sz="2400" dirty="0" smtClean="0"/>
              <a:t>How </a:t>
            </a:r>
            <a:r>
              <a:rPr lang="en-GB" sz="2400" dirty="0"/>
              <a:t>are the elements arrange in the periodic table</a:t>
            </a:r>
            <a:r>
              <a:rPr lang="en-GB" sz="2400" dirty="0" smtClean="0"/>
              <a:t>?</a:t>
            </a:r>
            <a:endParaRPr lang="en-GB" sz="2400" b="1" dirty="0" smtClean="0">
              <a:solidFill>
                <a:schemeClr val="tx1"/>
              </a:solidFill>
            </a:endParaRPr>
          </a:p>
          <a:p>
            <a:r>
              <a:rPr lang="en-GB" sz="2400" b="1" dirty="0" err="1" smtClean="0"/>
              <a:t>Bz</a:t>
            </a:r>
            <a:r>
              <a:rPr lang="en-GB" sz="2400" b="1" dirty="0" smtClean="0"/>
              <a:t> 2: </a:t>
            </a:r>
            <a:r>
              <a:rPr lang="en-GB" sz="2400" dirty="0" smtClean="0"/>
              <a:t>What </a:t>
            </a:r>
            <a:r>
              <a:rPr lang="en-GB" sz="2400" dirty="0"/>
              <a:t>are the horizontal rows called ?</a:t>
            </a:r>
            <a:endParaRPr lang="en-GB" sz="2400" b="1" dirty="0">
              <a:solidFill>
                <a:schemeClr val="tx1"/>
              </a:solidFill>
            </a:endParaRPr>
          </a:p>
          <a:p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786022"/>
            <a:ext cx="12191999" cy="1955347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/>
                </a:solidFill>
              </a:rPr>
              <a:t>Gold</a:t>
            </a:r>
            <a:r>
              <a:rPr lang="en-GB" b="1" dirty="0" smtClean="0">
                <a:solidFill>
                  <a:schemeClr val="tx1"/>
                </a:solidFill>
              </a:rPr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Mendeleev left gaps in his periodic table. He used the properties of the other elements in the columns with gaps to predict the properties of these undiscovered elements.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Explain how this later helped to confirm that his ideas were correct.  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2564905"/>
            <a:ext cx="12191999" cy="2221117"/>
          </a:xfrm>
          <a:prstGeom prst="roundRect">
            <a:avLst>
              <a:gd name="adj" fmla="val 962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Silver</a:t>
            </a:r>
            <a:r>
              <a:rPr lang="en-GB" sz="2400" dirty="0" smtClean="0">
                <a:solidFill>
                  <a:schemeClr val="tx1"/>
                </a:solidFill>
              </a:rPr>
              <a:t>: Using </a:t>
            </a:r>
            <a:r>
              <a:rPr lang="en-GB" sz="2400" dirty="0">
                <a:solidFill>
                  <a:schemeClr val="tx1"/>
                </a:solidFill>
              </a:rPr>
              <a:t>a periodic table, state how many electrons boron has in its outer shell </a:t>
            </a:r>
            <a:endParaRPr lang="en-GB" sz="2400" dirty="0"/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Silver 2</a:t>
            </a:r>
            <a:r>
              <a:rPr lang="en-GB" sz="2400" dirty="0" smtClean="0">
                <a:solidFill>
                  <a:schemeClr val="tx1"/>
                </a:solidFill>
              </a:rPr>
              <a:t>: </a:t>
            </a:r>
            <a:r>
              <a:rPr lang="en-GB" sz="2400" dirty="0">
                <a:solidFill>
                  <a:schemeClr val="tx1"/>
                </a:solidFill>
              </a:rPr>
              <a:t>Briefly describe how Mendeleev arranged the elements in his version of the periodic table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BEA5D9-CCE0-4B57-88F8-558C843B5FD4}"/>
              </a:ext>
            </a:extLst>
          </p:cNvPr>
          <p:cNvSpPr txBox="1"/>
          <p:nvPr/>
        </p:nvSpPr>
        <p:spPr>
          <a:xfrm>
            <a:off x="4439816" y="7837"/>
            <a:ext cx="540060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CC6600"/>
                </a:solidFill>
              </a:rPr>
              <a:t>Earn a reward point for </a:t>
            </a:r>
            <a:r>
              <a:rPr lang="en-GB" sz="1350" b="1" dirty="0">
                <a:solidFill>
                  <a:srgbClr val="CC6600"/>
                </a:solidFill>
              </a:rPr>
              <a:t>Confidence</a:t>
            </a:r>
            <a:r>
              <a:rPr lang="en-GB" sz="1350" dirty="0">
                <a:solidFill>
                  <a:srgbClr val="CC6600"/>
                </a:solidFill>
              </a:rPr>
              <a:t> for attempting a challenging activity.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341414"/>
            <a:ext cx="12191999" cy="9225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03512" y="36201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All: Answer exam question handout.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Peer Assess. </a:t>
            </a:r>
            <a:r>
              <a:rPr lang="en-GB" sz="2400" dirty="0">
                <a:solidFill>
                  <a:srgbClr val="FF0000"/>
                </a:solidFill>
              </a:rPr>
              <a:t>WWW,</a:t>
            </a:r>
            <a:r>
              <a:rPr lang="en-GB" sz="2400" dirty="0"/>
              <a:t> What went well, </a:t>
            </a:r>
            <a:r>
              <a:rPr lang="en-GB" sz="2400" dirty="0">
                <a:solidFill>
                  <a:srgbClr val="FF0000"/>
                </a:solidFill>
              </a:rPr>
              <a:t>EBI</a:t>
            </a:r>
            <a:r>
              <a:rPr lang="en-GB" sz="2400" dirty="0"/>
              <a:t>, Even better if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869220-87EC-4363-97D1-6CD0F9ED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845" y="540508"/>
            <a:ext cx="1141142" cy="524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297477"/>
            <a:ext cx="12191999" cy="1202551"/>
          </a:xfrm>
          <a:prstGeom prst="roundRect">
            <a:avLst/>
          </a:prstGeom>
          <a:solidFill>
            <a:srgbClr val="FFDEBD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Bronze </a:t>
            </a:r>
            <a:r>
              <a:rPr lang="en-GB" b="1" dirty="0" smtClean="0">
                <a:solidFill>
                  <a:schemeClr val="tx1"/>
                </a:solidFill>
              </a:rPr>
              <a:t>1: </a:t>
            </a:r>
            <a:r>
              <a:rPr lang="en-GB" dirty="0" smtClean="0"/>
              <a:t>How </a:t>
            </a:r>
            <a:r>
              <a:rPr lang="en-GB" dirty="0"/>
              <a:t>are the elements arrange in the periodic table</a:t>
            </a:r>
            <a:r>
              <a:rPr lang="en-GB" dirty="0" smtClean="0"/>
              <a:t>?</a:t>
            </a:r>
          </a:p>
          <a:p>
            <a:r>
              <a:rPr lang="en-GB" dirty="0">
                <a:solidFill>
                  <a:srgbClr val="FF0000"/>
                </a:solidFill>
              </a:rPr>
              <a:t>Increasing Atomic </a:t>
            </a:r>
            <a:r>
              <a:rPr lang="en-GB" dirty="0" smtClean="0">
                <a:solidFill>
                  <a:srgbClr val="FF0000"/>
                </a:solidFill>
              </a:rPr>
              <a:t>number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err="1" smtClean="0"/>
              <a:t>Bz</a:t>
            </a:r>
            <a:r>
              <a:rPr lang="en-GB" b="1" dirty="0" smtClean="0"/>
              <a:t> 2: </a:t>
            </a:r>
            <a:r>
              <a:rPr lang="en-GB" dirty="0" smtClean="0"/>
              <a:t>What </a:t>
            </a:r>
            <a:r>
              <a:rPr lang="en-GB" dirty="0"/>
              <a:t>are the horizontal rows called ?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Periods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786022"/>
            <a:ext cx="12191999" cy="1955347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Gold</a:t>
            </a:r>
            <a:r>
              <a:rPr lang="en-GB" b="1" dirty="0" smtClean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Mendeleev left gaps in his periodic table. He used the properties of the other elements in the columns with gaps to predict the properties of these undiscovered elements. </a:t>
            </a:r>
          </a:p>
          <a:p>
            <a:r>
              <a:rPr lang="en-GB" dirty="0">
                <a:solidFill>
                  <a:schemeClr val="tx1"/>
                </a:solidFill>
              </a:rPr>
              <a:t>Explain how this later helped to confirm that his ideas were correct. 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When the elements were discovered that fitted the gaps Mendeleev had left, their properties matched the properties that he had predicted.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 </a:t>
            </a:r>
            <a:endParaRPr lang="en-GB" sz="2400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64905"/>
            <a:ext cx="12191999" cy="2221117"/>
          </a:xfrm>
          <a:prstGeom prst="roundRect">
            <a:avLst>
              <a:gd name="adj" fmla="val 962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chemeClr val="tx1"/>
                </a:solidFill>
              </a:rPr>
              <a:t>Silver</a:t>
            </a:r>
            <a:r>
              <a:rPr lang="en-GB" dirty="0" smtClean="0">
                <a:solidFill>
                  <a:schemeClr val="tx1"/>
                </a:solidFill>
              </a:rPr>
              <a:t>: Using </a:t>
            </a:r>
            <a:r>
              <a:rPr lang="en-GB" dirty="0">
                <a:solidFill>
                  <a:schemeClr val="tx1"/>
                </a:solidFill>
              </a:rPr>
              <a:t>a periodic table, state how many electrons boron has in its outer </a:t>
            </a:r>
            <a:r>
              <a:rPr lang="en-GB" dirty="0" smtClean="0">
                <a:solidFill>
                  <a:schemeClr val="tx1"/>
                </a:solidFill>
              </a:rPr>
              <a:t>shell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(3</a:t>
            </a:r>
            <a:r>
              <a:rPr lang="en-GB" dirty="0">
                <a:solidFill>
                  <a:srgbClr val="FF0000"/>
                </a:solidFill>
              </a:rPr>
              <a:t>)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Silver 2: </a:t>
            </a:r>
            <a:r>
              <a:rPr lang="en-GB" dirty="0">
                <a:solidFill>
                  <a:schemeClr val="tx1"/>
                </a:solidFill>
              </a:rPr>
              <a:t>Briefly describe how Mendeleev arranged the elements in his version of the periodic table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Mendeleev sorted the elements into groups , based on their properties. He realised that if he put the elements in order of atomic mass, he could put elements with similar chemical properties into the same columns. 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BEA5D9-CCE0-4B57-88F8-558C843B5FD4}"/>
              </a:ext>
            </a:extLst>
          </p:cNvPr>
          <p:cNvSpPr txBox="1"/>
          <p:nvPr/>
        </p:nvSpPr>
        <p:spPr>
          <a:xfrm>
            <a:off x="4439816" y="7837"/>
            <a:ext cx="540060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CC6600"/>
                </a:solidFill>
              </a:rPr>
              <a:t>Earn a reward point for </a:t>
            </a:r>
            <a:r>
              <a:rPr lang="en-GB" sz="1350" b="1" dirty="0">
                <a:solidFill>
                  <a:srgbClr val="CC6600"/>
                </a:solidFill>
              </a:rPr>
              <a:t>Confidence</a:t>
            </a:r>
            <a:r>
              <a:rPr lang="en-GB" sz="1350" dirty="0">
                <a:solidFill>
                  <a:srgbClr val="CC6600"/>
                </a:solidFill>
              </a:rPr>
              <a:t> for attempting a challenging activity.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341414"/>
            <a:ext cx="12191999" cy="9225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03512" y="36201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All: Answer exam question handout.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Peer Assess. </a:t>
            </a:r>
            <a:r>
              <a:rPr lang="en-GB" sz="2400" dirty="0">
                <a:solidFill>
                  <a:srgbClr val="FF0000"/>
                </a:solidFill>
              </a:rPr>
              <a:t>WWW,</a:t>
            </a:r>
            <a:r>
              <a:rPr lang="en-GB" sz="2400" dirty="0"/>
              <a:t> What went well, </a:t>
            </a:r>
            <a:r>
              <a:rPr lang="en-GB" sz="2400" dirty="0">
                <a:solidFill>
                  <a:srgbClr val="FF0000"/>
                </a:solidFill>
              </a:rPr>
              <a:t>EBI</a:t>
            </a:r>
            <a:r>
              <a:rPr lang="en-GB" sz="2400" dirty="0"/>
              <a:t>, Even better if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869220-87EC-4363-97D1-6CD0F9ED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845" y="540508"/>
            <a:ext cx="1141142" cy="524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7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177" y="241540"/>
            <a:ext cx="11757806" cy="3148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31322" y="241540"/>
            <a:ext cx="115335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Key words</a:t>
            </a:r>
          </a:p>
          <a:p>
            <a:r>
              <a:rPr lang="en-GB" sz="2400" b="1" u="sng" dirty="0" smtClean="0">
                <a:solidFill>
                  <a:srgbClr val="FF0000"/>
                </a:solidFill>
              </a:rPr>
              <a:t>Catalysts</a:t>
            </a:r>
            <a:r>
              <a:rPr lang="en-GB" sz="2400" dirty="0" smtClean="0"/>
              <a:t>: Substances that speed up chemical reactions but are unchanged at the end.</a:t>
            </a:r>
          </a:p>
          <a:p>
            <a:r>
              <a:rPr lang="en-GB" sz="2400" b="1" u="sng" dirty="0" smtClean="0">
                <a:solidFill>
                  <a:srgbClr val="FF0000"/>
                </a:solidFill>
              </a:rPr>
              <a:t>Exothermic reaction: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One in which energy is giving out, usually as het or light.</a:t>
            </a:r>
          </a:p>
          <a:p>
            <a:endParaRPr lang="en-GB" sz="2400" b="1" u="sng" dirty="0" smtClean="0"/>
          </a:p>
          <a:p>
            <a:r>
              <a:rPr lang="en-GB" sz="2400" b="1" u="sng" dirty="0" smtClean="0">
                <a:solidFill>
                  <a:srgbClr val="FF0000"/>
                </a:solidFill>
              </a:rPr>
              <a:t>Endothermic reaction: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One in which energy is taken in, usually as heat.</a:t>
            </a:r>
          </a:p>
          <a:p>
            <a:endParaRPr lang="en-GB" sz="2400" b="1" u="sng" dirty="0"/>
          </a:p>
          <a:p>
            <a:r>
              <a:rPr lang="en-GB" sz="2400" b="1" u="sng" dirty="0" smtClean="0">
                <a:solidFill>
                  <a:srgbClr val="FF0000"/>
                </a:solidFill>
              </a:rPr>
              <a:t>Chemical Bond: </a:t>
            </a:r>
            <a:r>
              <a:rPr lang="en-GB" sz="2400" dirty="0" smtClean="0"/>
              <a:t>Force that holds atoms together in molecules.</a:t>
            </a:r>
            <a:endParaRPr lang="en-GB" sz="2400" b="1" u="sng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1665" y="3473194"/>
            <a:ext cx="11007306" cy="3255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13198" y="3497210"/>
            <a:ext cx="9310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 </a:t>
            </a:r>
            <a:r>
              <a:rPr lang="en-GB" sz="2400" dirty="0" smtClean="0">
                <a:solidFill>
                  <a:srgbClr val="FF0000"/>
                </a:solidFill>
              </a:rPr>
              <a:t>Exothermic</a:t>
            </a:r>
            <a:r>
              <a:rPr lang="en-GB" sz="2400" dirty="0" smtClean="0"/>
              <a:t> reaction is one which transfers energy to the surroundings</a:t>
            </a:r>
          </a:p>
          <a:p>
            <a:r>
              <a:rPr lang="en-GB" sz="2400" dirty="0" smtClean="0"/>
              <a:t>Energy is usually given out by heating.</a:t>
            </a:r>
          </a:p>
          <a:p>
            <a:r>
              <a:rPr lang="en-GB" sz="2400" dirty="0" smtClean="0"/>
              <a:t>So </a:t>
            </a:r>
            <a:r>
              <a:rPr lang="en-GB" sz="2400" dirty="0" smtClean="0">
                <a:solidFill>
                  <a:srgbClr val="FF0000"/>
                </a:solidFill>
              </a:rPr>
              <a:t>Exothermic</a:t>
            </a:r>
            <a:r>
              <a:rPr lang="en-GB" sz="2400" dirty="0" smtClean="0"/>
              <a:t> reactions involve an increase in temperature</a:t>
            </a:r>
          </a:p>
          <a:p>
            <a:r>
              <a:rPr lang="en-GB" sz="2400" dirty="0" smtClean="0"/>
              <a:t>The best example of </a:t>
            </a:r>
            <a:r>
              <a:rPr lang="en-GB" sz="2400" dirty="0" smtClean="0">
                <a:solidFill>
                  <a:srgbClr val="FF0000"/>
                </a:solidFill>
              </a:rPr>
              <a:t>exothermic</a:t>
            </a:r>
            <a:r>
              <a:rPr lang="en-GB" sz="2400" dirty="0" smtClean="0"/>
              <a:t> reactions is combustion (This gives out a lot of energy -  its very </a:t>
            </a:r>
            <a:r>
              <a:rPr lang="en-GB" sz="2400" dirty="0" smtClean="0">
                <a:solidFill>
                  <a:srgbClr val="FF0000"/>
                </a:solidFill>
              </a:rPr>
              <a:t>exothermic.</a:t>
            </a:r>
          </a:p>
          <a:p>
            <a:r>
              <a:rPr lang="en-GB" sz="2400" dirty="0" smtClean="0"/>
              <a:t>Many neutralisation reactions and oxidation reactions are exothermic. </a:t>
            </a:r>
          </a:p>
          <a:p>
            <a:r>
              <a:rPr lang="en-GB" sz="2400" dirty="0" smtClean="0"/>
              <a:t>Everyday uses of exothermic reactions include hand warmers and self-heating cans of coffee.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29" y="3473194"/>
            <a:ext cx="3825995" cy="32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935480"/>
            <a:ext cx="8964488" cy="438912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So,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Sulfuric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acid +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calcium</a:t>
            </a:r>
            <a:r>
              <a:rPr lang="en-GB" dirty="0" smtClean="0">
                <a:latin typeface="Comic Sans MS" panose="030F0702030302020204" pitchFamily="66" charset="0"/>
              </a:rPr>
              <a:t> oxide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? + ?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Acid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metal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oxide 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lt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water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Sulfuric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acid +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calcium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oxide 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calcium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sulfate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water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 to the correct salt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935480"/>
            <a:ext cx="8784976" cy="4389120"/>
          </a:xfrm>
        </p:spPr>
        <p:txBody>
          <a:bodyPr>
            <a:normAutofit fontScale="925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Sulfuric</a:t>
            </a:r>
            <a:r>
              <a:rPr lang="en-GB" dirty="0" smtClean="0">
                <a:latin typeface="Comic Sans MS" panose="030F0702030302020204" pitchFamily="66" charset="0"/>
              </a:rPr>
              <a:t> acid +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copper</a:t>
            </a:r>
            <a:r>
              <a:rPr lang="en-GB" dirty="0" smtClean="0">
                <a:latin typeface="Comic Sans MS" panose="030F0702030302020204" pitchFamily="66" charset="0"/>
              </a:rPr>
              <a:t> oxide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……………… + water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Hydro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chloric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acid +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magnesium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oxide  …… + water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Nitric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acid +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copper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carbonate  …………… + water + carbon dioxide.</a:t>
            </a:r>
            <a:endParaRPr lang="en-GB" baseline="-250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Sulfuric acid + magnesium hydroxide </a:t>
            </a:r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GB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6160" y="227687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Salt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264" y="321297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Salt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0176" y="413004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Salt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7529" y="5493604"/>
            <a:ext cx="894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                                              Magnesium </a:t>
            </a:r>
          </a:p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Sulfate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+ hydrogen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76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Neutralisation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5480"/>
            <a:ext cx="9144000" cy="43891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Acid + metal oxide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salt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water</a:t>
            </a:r>
          </a:p>
          <a:p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Acid + metal hydroxide 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salt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water</a:t>
            </a:r>
          </a:p>
          <a:p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Acid + metal carbonate 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salt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water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 +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carbon dioxide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Sulfuric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acid =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sulfate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		</a:t>
            </a:r>
            <a:endParaRPr lang="en-GB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Nitric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acid = </a:t>
            </a: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nitrate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			</a:t>
            </a:r>
            <a:endParaRPr lang="en-GB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Hydrochloric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acid =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chloride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6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728" y="78613"/>
            <a:ext cx="6185140" cy="79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244860" y="244595"/>
            <a:ext cx="175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Key words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272" y="10382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Atom: </a:t>
            </a:r>
            <a:r>
              <a:rPr lang="en-GB" dirty="0" smtClean="0"/>
              <a:t>The smallest part of an element that can still be recognised as that element.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2272" y="1691805"/>
            <a:ext cx="6211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Element: </a:t>
            </a:r>
            <a:r>
              <a:rPr lang="en-GB" dirty="0" smtClean="0"/>
              <a:t>A substance made up of only one type of atom. An element cannot be broken down chemically into any simpler substance.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2272" y="28984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Molecules: </a:t>
            </a:r>
            <a:r>
              <a:rPr lang="en-GB" dirty="0" smtClean="0"/>
              <a:t>Two to thousands of atoms joined together by chemical bonds. Most non-metals exist either as small or giant molecules.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2272" y="38218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Compound:</a:t>
            </a:r>
            <a:r>
              <a:rPr lang="en-GB" dirty="0" smtClean="0"/>
              <a:t> Pure substances made up of two or more elements strongly joined together.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2272" y="4900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Chemical formula:</a:t>
            </a:r>
            <a:r>
              <a:rPr lang="en-GB" dirty="0" smtClean="0"/>
              <a:t> Shows the elements present in a compound</a:t>
            </a:r>
          </a:p>
          <a:p>
            <a:r>
              <a:rPr lang="en-GB" dirty="0" smtClean="0"/>
              <a:t>And their relative proportions.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2272" y="57205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Polymer:</a:t>
            </a:r>
            <a:r>
              <a:rPr lang="en-GB" dirty="0" smtClean="0"/>
              <a:t> A molecule made of thousands of smaller molecules</a:t>
            </a:r>
          </a:p>
          <a:p>
            <a:r>
              <a:rPr lang="en-GB" dirty="0" smtClean="0"/>
              <a:t>In a repeating pattern. Plastics are man-made polymers, starch is a natural polymer.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84" y="4358027"/>
            <a:ext cx="3881888" cy="1731483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676844" y="4900604"/>
            <a:ext cx="707367" cy="50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24503" y="1560516"/>
            <a:ext cx="575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https://www.bbc.co.uk/bitesize/guides/z463rwx/revision/2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124754" y="1420312"/>
            <a:ext cx="5978106" cy="19690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343291" y="2125956"/>
            <a:ext cx="555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 the link BBC bitesize, this site is useful by breaking down the information into small chunks.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Sulfuric</a:t>
            </a:r>
            <a:r>
              <a:rPr lang="en-GB" dirty="0" smtClean="0"/>
              <a:t> acid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Sulfuric</a:t>
            </a:r>
            <a:r>
              <a:rPr lang="en-GB" dirty="0">
                <a:latin typeface="Comic Sans MS" panose="030F0702030302020204" pitchFamily="66" charset="0"/>
              </a:rPr>
              <a:t> acid + Calcium oxide </a:t>
            </a:r>
            <a:r>
              <a:rPr lang="en-GB" dirty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calcium sulfate + water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Sulfuric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acid + Calcium </a:t>
            </a:r>
            <a:r>
              <a:rPr lang="en-GB" dirty="0" smtClean="0">
                <a:latin typeface="Comic Sans MS" panose="030F0702030302020204" pitchFamily="66" charset="0"/>
              </a:rPr>
              <a:t>hydroxide </a:t>
            </a:r>
            <a:r>
              <a:rPr lang="en-GB" dirty="0" smtClean="0">
                <a:latin typeface="Comic Sans MS" panose="030F0702030302020204" pitchFamily="66" charset="0"/>
                <a:sym typeface="Wingdings"/>
              </a:rPr>
              <a:t> calcium sulfate + water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err="1" smtClean="0">
                <a:latin typeface="Comic Sans MS" panose="030F0702030302020204" pitchFamily="66" charset="0"/>
              </a:rPr>
              <a:t>Sulfuric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acid + Calcium carbonate </a:t>
            </a:r>
            <a:r>
              <a:rPr lang="en-GB" dirty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calcium sulfate + water + carbon </a:t>
            </a:r>
            <a:r>
              <a:rPr lang="en-GB" dirty="0" err="1" smtClean="0">
                <a:latin typeface="Comic Sans MS" panose="030F0702030302020204" pitchFamily="66" charset="0"/>
              </a:rPr>
              <a:t>dioixde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Hydrochloric acid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916832"/>
            <a:ext cx="8229600" cy="438912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Hydrochloric acid + Copper oxide </a:t>
            </a:r>
            <a:r>
              <a:rPr lang="en-GB" dirty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copper chloride + water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Hydrochloric acid + Copper hydroxide  </a:t>
            </a:r>
            <a:r>
              <a:rPr lang="en-GB" dirty="0" smtClean="0">
                <a:latin typeface="Comic Sans MS" panose="030F0702030302020204" pitchFamily="66" charset="0"/>
                <a:sym typeface="Wingdings"/>
              </a:rPr>
              <a:t> copper chloride + water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Hydrochloric acid + Copper carbonate </a:t>
            </a:r>
            <a:r>
              <a:rPr lang="en-GB" dirty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copper chloride + water + carbon </a:t>
            </a:r>
            <a:r>
              <a:rPr lang="en-GB" dirty="0" err="1" smtClean="0">
                <a:latin typeface="Comic Sans MS" panose="030F0702030302020204" pitchFamily="66" charset="0"/>
              </a:rPr>
              <a:t>dioixde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Nitric acid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Nitric acid + Sodium oxide </a:t>
            </a:r>
            <a:r>
              <a:rPr lang="en-GB" dirty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sodium nitrate + water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r>
              <a:rPr lang="en-GB" dirty="0">
                <a:latin typeface="Comic Sans MS" panose="030F0702030302020204" pitchFamily="66" charset="0"/>
              </a:rPr>
              <a:t>Nitric acid + Sodium hydroxide  </a:t>
            </a:r>
            <a:r>
              <a:rPr lang="en-GB" dirty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sodium nitrate + water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Nitric acid + Sodium carbonate </a:t>
            </a:r>
            <a:r>
              <a:rPr lang="en-GB" dirty="0">
                <a:latin typeface="Comic Sans MS" panose="030F0702030302020204" pitchFamily="66" charset="0"/>
                <a:sym typeface="Wingdings"/>
              </a:rPr>
              <a:t>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sodium nitrate + water + carbon </a:t>
            </a:r>
            <a:r>
              <a:rPr lang="en-GB" dirty="0" err="1" smtClean="0">
                <a:latin typeface="Comic Sans MS" panose="030F0702030302020204" pitchFamily="66" charset="0"/>
              </a:rPr>
              <a:t>dioixde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332" y="293298"/>
            <a:ext cx="858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Examples of exam questions.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662630"/>
            <a:ext cx="5270740" cy="554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34" y="141168"/>
            <a:ext cx="6312468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80" y="1903293"/>
            <a:ext cx="5972175" cy="48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8" y="663066"/>
            <a:ext cx="5562600" cy="2219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9411" y="198408"/>
            <a:ext cx="37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8" y="3268513"/>
            <a:ext cx="4552950" cy="21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9A69AF-D57B-49B4-886C-D4A5DC194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ABDC08D-6093-4397-92D4-54D00E2BB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5" y="1734858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GB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069" y="978993"/>
            <a:ext cx="5732417" cy="5258319"/>
          </a:xfrm>
          <a:effectLst/>
        </p:spPr>
        <p:txBody>
          <a:bodyPr>
            <a:normAutofit/>
          </a:bodyPr>
          <a:lstStyle/>
          <a:p>
            <a:r>
              <a:rPr lang="en-GB" sz="2400" dirty="0"/>
              <a:t>An element is a substance that contains only one type of atom. </a:t>
            </a:r>
          </a:p>
          <a:p>
            <a:r>
              <a:rPr lang="en-GB" sz="2400" dirty="0"/>
              <a:t>Quite a lot of everyday substances are elements</a:t>
            </a:r>
          </a:p>
          <a:p>
            <a:r>
              <a:rPr lang="en-GB" sz="2400" dirty="0"/>
              <a:t>Over 100 different elements</a:t>
            </a:r>
          </a:p>
          <a:p>
            <a:r>
              <a:rPr lang="en-GB" sz="2400" dirty="0"/>
              <a:t>Each Element has a symbol – one or two letters</a:t>
            </a:r>
          </a:p>
          <a:p>
            <a:r>
              <a:rPr lang="en-GB" sz="2400" dirty="0"/>
              <a:t>Oxygen – O</a:t>
            </a:r>
          </a:p>
          <a:p>
            <a:r>
              <a:rPr lang="en-GB" sz="2400" dirty="0"/>
              <a:t>Carbon – C</a:t>
            </a:r>
          </a:p>
          <a:p>
            <a:r>
              <a:rPr lang="en-GB" sz="2400" dirty="0"/>
              <a:t>Helium – He</a:t>
            </a:r>
          </a:p>
          <a:p>
            <a:r>
              <a:rPr lang="en-GB" sz="2400" dirty="0"/>
              <a:t>Iron – Fe</a:t>
            </a:r>
          </a:p>
          <a:p>
            <a:pPr marL="13716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8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9A69AF-D57B-49B4-886C-D4A5DC194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ABDC08D-6093-4397-92D4-54D00E2BB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5" y="1734858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GB" sz="3700" dirty="0"/>
              <a:t>Compound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069" y="978993"/>
            <a:ext cx="5365217" cy="4900014"/>
          </a:xfrm>
          <a:effectLst/>
        </p:spPr>
        <p:txBody>
          <a:bodyPr>
            <a:normAutofit/>
          </a:bodyPr>
          <a:lstStyle/>
          <a:p>
            <a:r>
              <a:rPr lang="en-GB" sz="2400" dirty="0"/>
              <a:t>Is when two or more atoms join together, a molecule is made. The join is known as a chemical bond</a:t>
            </a:r>
          </a:p>
          <a:p>
            <a:r>
              <a:rPr lang="en-GB" sz="2400" dirty="0"/>
              <a:t>Compounds are formed when atoms from different elements join together</a:t>
            </a:r>
          </a:p>
          <a:p>
            <a:r>
              <a:rPr lang="en-GB" sz="2400" dirty="0"/>
              <a:t>Example: Carbon Dioxide – CO2 and Water H2O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6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9A69AF-D57B-49B4-886C-D4A5DC194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ABDC08D-6093-4397-92D4-54D00E2BB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5" y="1734858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GB" dirty="0"/>
              <a:t>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069" y="978993"/>
            <a:ext cx="5365217" cy="4900014"/>
          </a:xfrm>
          <a:effectLst/>
        </p:spPr>
        <p:txBody>
          <a:bodyPr>
            <a:normAutofit/>
          </a:bodyPr>
          <a:lstStyle/>
          <a:p>
            <a:r>
              <a:rPr lang="en-GB" sz="2400" dirty="0"/>
              <a:t>A pure substance is made up of only one type of element OR only one type of compound. It can’t be separated into anything simpler without a chemical reaction. </a:t>
            </a:r>
          </a:p>
          <a:p>
            <a:r>
              <a:rPr lang="en-GB" sz="2400" dirty="0"/>
              <a:t>A Mixture contains two or more different substances.  These substances aren’t chemically joined up 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0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95" y="39646"/>
            <a:ext cx="11875605" cy="2937003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endParaRPr lang="en-GB" sz="1800" b="1" u="sng" dirty="0"/>
          </a:p>
          <a:p>
            <a:pPr marL="0" indent="0" algn="r">
              <a:buNone/>
              <a:defRPr/>
            </a:pPr>
            <a:fld id="{676B7197-C071-4BB0-A5F1-8556BA32022D}" type="datetime2">
              <a:rPr lang="en-GB" sz="2400" b="1" u="sng" smtClean="0"/>
              <a:pPr marL="0" indent="0" algn="r">
                <a:buNone/>
                <a:defRPr/>
              </a:pPr>
              <a:t>Tuesday, 22 September 2020</a:t>
            </a:fld>
            <a:endParaRPr lang="en-GB" sz="2400" b="1" u="sng" dirty="0"/>
          </a:p>
          <a:p>
            <a:pPr marL="0" indent="0" algn="ctr">
              <a:buNone/>
              <a:defRPr/>
            </a:pPr>
            <a:r>
              <a:rPr lang="en-GB" altLang="en-US" sz="2400" b="1" dirty="0" smtClean="0">
                <a:latin typeface="Century Gothic" panose="020B0502020202020204" pitchFamily="34" charset="0"/>
              </a:rPr>
              <a:t>LO: Identifying oxidation &amp; displacement reactions</a:t>
            </a:r>
            <a:r>
              <a:rPr lang="en-GB" sz="2400" dirty="0" smtClean="0"/>
              <a:t>.</a:t>
            </a:r>
            <a:r>
              <a:rPr lang="en-GB" altLang="en-US" sz="2400" b="1" dirty="0" smtClean="0">
                <a:latin typeface="Century Gothic" panose="020B0502020202020204" pitchFamily="34" charset="0"/>
              </a:rPr>
              <a:t> </a:t>
            </a:r>
            <a:endParaRPr lang="en-GB" altLang="en-US" sz="2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r>
              <a:rPr lang="en-GB" sz="1125" b="1" u="sng" dirty="0"/>
              <a:t> </a:t>
            </a:r>
            <a:endParaRPr lang="en-GB" sz="338" b="1" u="sng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3675585"/>
            <a:ext cx="12192000" cy="18977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b="1" dirty="0"/>
              <a:t> </a:t>
            </a:r>
            <a:r>
              <a:rPr lang="en-GB" b="1" dirty="0" smtClean="0"/>
              <a:t>                    </a:t>
            </a: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pPr>
              <a:defRPr/>
            </a:pPr>
            <a:endParaRPr lang="en-GB" b="1" dirty="0"/>
          </a:p>
          <a:p>
            <a:r>
              <a:rPr lang="en-GB" sz="2400" b="1" dirty="0"/>
              <a:t>Last Term</a:t>
            </a:r>
            <a:r>
              <a:rPr lang="en-GB" sz="2400" dirty="0" smtClean="0"/>
              <a:t>: How many different types of atom are in one molecule of a substance that has the formula N   O   ?.</a:t>
            </a:r>
            <a:endParaRPr lang="en-GB" sz="2400" dirty="0"/>
          </a:p>
          <a:p>
            <a:pPr>
              <a:defRPr/>
            </a:pPr>
            <a:r>
              <a:rPr lang="en-GB" sz="2400" dirty="0" smtClean="0"/>
              <a:t>                                    </a:t>
            </a:r>
          </a:p>
          <a:p>
            <a:pPr>
              <a:defRPr/>
            </a:pPr>
            <a:r>
              <a:rPr lang="en-GB" sz="2400" dirty="0" smtClean="0"/>
              <a:t>(</a:t>
            </a:r>
            <a:r>
              <a:rPr lang="en-GB" sz="2400" dirty="0" err="1" smtClean="0"/>
              <a:t>i</a:t>
            </a:r>
            <a:r>
              <a:rPr lang="en-GB" sz="2400" dirty="0" smtClean="0"/>
              <a:t>)  6         (ii)       4            (iii)    2                                 </a:t>
            </a:r>
            <a:endParaRPr lang="en-GB" sz="2400" dirty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sz="1350" dirty="0"/>
          </a:p>
          <a:p>
            <a:pPr>
              <a:defRPr/>
            </a:pPr>
            <a:endParaRPr lang="en-GB" sz="135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135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135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1350" b="1" i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036" y="5573329"/>
            <a:ext cx="12139963" cy="11801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400" b="1" dirty="0"/>
              <a:t>Last Year</a:t>
            </a:r>
            <a:r>
              <a:rPr lang="en-GB" sz="2400" dirty="0" smtClean="0"/>
              <a:t>: What is the formula for water?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smtClean="0"/>
              <a:t>                   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29803" y="52583"/>
            <a:ext cx="6777038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350" dirty="0">
                <a:solidFill>
                  <a:srgbClr val="CC6600"/>
                </a:solidFill>
                <a:latin typeface="Arial" panose="020B0604020202020204" pitchFamily="34" charset="0"/>
              </a:rPr>
              <a:t>Earn a reward point for </a:t>
            </a:r>
            <a:r>
              <a:rPr lang="en-GB" altLang="en-US" sz="1350" b="1" dirty="0">
                <a:solidFill>
                  <a:srgbClr val="CC6600"/>
                </a:solidFill>
                <a:latin typeface="Arial" panose="020B0604020202020204" pitchFamily="34" charset="0"/>
              </a:rPr>
              <a:t>Confidence</a:t>
            </a:r>
            <a:r>
              <a:rPr lang="en-GB" altLang="en-US" sz="1350" dirty="0">
                <a:solidFill>
                  <a:srgbClr val="CC6600"/>
                </a:solidFill>
                <a:latin typeface="Arial" panose="020B0604020202020204" pitchFamily="34" charset="0"/>
              </a:rPr>
              <a:t> for attempting a challenging activity.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" y="59915"/>
            <a:ext cx="1098337" cy="10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1" y="1310936"/>
            <a:ext cx="12192000" cy="23083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GB" sz="135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04" y="1310936"/>
            <a:ext cx="11468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Last Lesson</a:t>
            </a:r>
            <a:r>
              <a:rPr lang="en-GB" sz="2400" dirty="0" smtClean="0"/>
              <a:t>:</a:t>
            </a:r>
            <a:r>
              <a:rPr lang="en-GB" sz="2400" dirty="0"/>
              <a:t> </a:t>
            </a:r>
            <a:r>
              <a:rPr lang="en-GB" sz="2400" dirty="0" smtClean="0"/>
              <a:t>What is the best definition of a compound?</a:t>
            </a:r>
          </a:p>
          <a:p>
            <a:pPr marL="514350" indent="-514350">
              <a:buAutoNum type="romanLcParenBoth"/>
            </a:pPr>
            <a:r>
              <a:rPr lang="en-GB" sz="2400" dirty="0" smtClean="0"/>
              <a:t>A substance made up of two or more elements that are chemically combined</a:t>
            </a:r>
          </a:p>
          <a:p>
            <a:pPr marL="514350" indent="-514350">
              <a:buAutoNum type="romanLcParenBoth"/>
            </a:pPr>
            <a:r>
              <a:rPr lang="en-GB" sz="2400" dirty="0" smtClean="0"/>
              <a:t>A substance made up of </a:t>
            </a:r>
            <a:r>
              <a:rPr lang="en-GB" sz="2400" dirty="0" smtClean="0">
                <a:solidFill>
                  <a:srgbClr val="FF0000"/>
                </a:solidFill>
              </a:rPr>
              <a:t>two or more elements </a:t>
            </a:r>
            <a:r>
              <a:rPr lang="en-GB" sz="2400" dirty="0" smtClean="0"/>
              <a:t>that are chemically combined in fixed proportions</a:t>
            </a:r>
          </a:p>
          <a:p>
            <a:pPr marL="514350" indent="-514350">
              <a:buAutoNum type="romanLcParenBoth"/>
            </a:pPr>
            <a:r>
              <a:rPr lang="en-GB" sz="2400" dirty="0" smtClean="0"/>
              <a:t>A substance made up of two elements that are chemically combined in fixed proportions.  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pp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42637" y="83177"/>
              <a:ext cx="387166" cy="46251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App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2637" y="83177"/>
                <a:ext cx="387166" cy="462513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841922" y="5148788"/>
            <a:ext cx="8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036" y="2387512"/>
            <a:ext cx="996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394" y="2116183"/>
            <a:ext cx="11779812" cy="732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348143" y="4206508"/>
            <a:ext cx="38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29803" y="4219019"/>
            <a:ext cx="38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583" y="4657343"/>
            <a:ext cx="741433" cy="732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661954" y="6087599"/>
            <a:ext cx="100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H    O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69114" y="6163140"/>
            <a:ext cx="38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28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8" grpId="0" animBg="1"/>
      <p:bldP spid="22" grpId="0" animBg="1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46" y="929116"/>
            <a:ext cx="10969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Displacement</a:t>
            </a:r>
            <a:r>
              <a:rPr lang="en-GB" dirty="0" smtClean="0"/>
              <a:t>: Reaction where a more reactive metal takes place the place of a less reactive metal in a compound.</a:t>
            </a:r>
          </a:p>
          <a:p>
            <a:r>
              <a:rPr lang="en-GB" dirty="0" smtClean="0"/>
              <a:t>(you need to remember the reactivity series) see next slide.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Oxidation: </a:t>
            </a:r>
            <a:r>
              <a:rPr lang="en-GB" dirty="0" smtClean="0"/>
              <a:t>Reaction in which a substance combines with Oxygen.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Reactivity: </a:t>
            </a:r>
            <a:r>
              <a:rPr lang="en-GB" dirty="0" smtClean="0"/>
              <a:t>The tendency of a substance to undergo a chemical reaction.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99140" y="138023"/>
            <a:ext cx="317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Key words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2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BEA5D9-CCE0-4B57-88F8-558C843B5FD4}"/>
              </a:ext>
            </a:extLst>
          </p:cNvPr>
          <p:cNvSpPr txBox="1"/>
          <p:nvPr/>
        </p:nvSpPr>
        <p:spPr>
          <a:xfrm>
            <a:off x="1648225" y="25317"/>
            <a:ext cx="90154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6600"/>
                </a:solidFill>
              </a:rPr>
              <a:t>Earn a reward point for </a:t>
            </a:r>
            <a:r>
              <a:rPr lang="en-GB" b="1" dirty="0">
                <a:solidFill>
                  <a:srgbClr val="CC6600"/>
                </a:solidFill>
              </a:rPr>
              <a:t>Confidence</a:t>
            </a:r>
            <a:r>
              <a:rPr lang="en-GB" dirty="0">
                <a:solidFill>
                  <a:srgbClr val="CC6600"/>
                </a:solidFill>
              </a:rPr>
              <a:t> for attempting a challenging activity.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409" t="27245" r="66266" b="50075"/>
          <a:stretch/>
        </p:blipFill>
        <p:spPr>
          <a:xfrm>
            <a:off x="9768409" y="25318"/>
            <a:ext cx="861298" cy="149939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776326" y="548681"/>
            <a:ext cx="2823731" cy="6015981"/>
          </a:xfrm>
          <a:prstGeom prst="roundRect">
            <a:avLst>
              <a:gd name="adj" fmla="val 75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800" b="1" u="sng" dirty="0"/>
              <a:t>Reactivity Series</a:t>
            </a:r>
          </a:p>
          <a:p>
            <a:r>
              <a:rPr lang="en-GB" sz="2800" dirty="0"/>
              <a:t>Potassium</a:t>
            </a:r>
          </a:p>
          <a:p>
            <a:r>
              <a:rPr lang="en-GB" sz="2800" dirty="0"/>
              <a:t>Sodium</a:t>
            </a:r>
          </a:p>
          <a:p>
            <a:r>
              <a:rPr lang="en-GB" sz="2800" dirty="0"/>
              <a:t>Calcium</a:t>
            </a:r>
          </a:p>
          <a:p>
            <a:r>
              <a:rPr lang="en-GB" sz="2800" dirty="0"/>
              <a:t>Magnesium</a:t>
            </a:r>
          </a:p>
          <a:p>
            <a:r>
              <a:rPr lang="en-GB" sz="2800" dirty="0"/>
              <a:t>Aluminium</a:t>
            </a:r>
          </a:p>
          <a:p>
            <a:r>
              <a:rPr lang="en-GB" sz="2800" dirty="0"/>
              <a:t>Zinc</a:t>
            </a:r>
          </a:p>
          <a:p>
            <a:r>
              <a:rPr lang="en-GB" sz="2800" dirty="0"/>
              <a:t>Iron</a:t>
            </a:r>
          </a:p>
          <a:p>
            <a:r>
              <a:rPr lang="en-GB" sz="2800" dirty="0"/>
              <a:t>Tin</a:t>
            </a:r>
          </a:p>
          <a:p>
            <a:r>
              <a:rPr lang="en-GB" sz="2800" dirty="0"/>
              <a:t>Lead</a:t>
            </a:r>
          </a:p>
          <a:p>
            <a:r>
              <a:rPr lang="en-GB" sz="2800" dirty="0"/>
              <a:t>Copper</a:t>
            </a:r>
          </a:p>
          <a:p>
            <a:r>
              <a:rPr lang="en-GB" sz="2800" dirty="0"/>
              <a:t>Silver</a:t>
            </a:r>
          </a:p>
          <a:p>
            <a:r>
              <a:rPr lang="en-GB" sz="2800" dirty="0"/>
              <a:t>Gold</a:t>
            </a:r>
          </a:p>
          <a:p>
            <a:r>
              <a:rPr lang="en-GB" sz="2800" dirty="0"/>
              <a:t>Platinum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6284" y="569729"/>
            <a:ext cx="2088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Where are the metals found?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What are they combined with?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How are they removed?</a:t>
            </a:r>
            <a:endParaRPr lang="en-GB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797611" y="3212976"/>
            <a:ext cx="3111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76326" y="5373216"/>
            <a:ext cx="3111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88088" y="303232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Carbon (non-metal)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909373" y="51885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Hydrogen (non-metal)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5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6506" y="566448"/>
            <a:ext cx="2172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Displacement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84592" y="124097"/>
            <a:ext cx="3605349" cy="3722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7" y="783562"/>
            <a:ext cx="2939142" cy="200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115" y="2815412"/>
            <a:ext cx="1763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Magnesium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Mg (s)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7314" y="1319349"/>
            <a:ext cx="3605349" cy="408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686" y="1684763"/>
            <a:ext cx="2110604" cy="2199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8245" y="3884494"/>
            <a:ext cx="176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Copper </a:t>
            </a:r>
            <a:r>
              <a:rPr lang="en-GB" sz="2400" dirty="0" err="1" smtClean="0">
                <a:solidFill>
                  <a:srgbClr val="FF0000"/>
                </a:solidFill>
              </a:rPr>
              <a:t>Sulfate</a:t>
            </a:r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Cu SO(</a:t>
            </a:r>
            <a:r>
              <a:rPr lang="en-GB" sz="2400" dirty="0" err="1" smtClean="0">
                <a:solidFill>
                  <a:srgbClr val="FF0000"/>
                </a:solidFill>
              </a:rPr>
              <a:t>aq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16221" y="3013166"/>
            <a:ext cx="3605349" cy="3722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036" y="3304903"/>
            <a:ext cx="2753474" cy="1894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37152" y="5288340"/>
            <a:ext cx="176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Magnesium </a:t>
            </a:r>
            <a:r>
              <a:rPr lang="en-GB" sz="2400" dirty="0" err="1" smtClean="0">
                <a:solidFill>
                  <a:srgbClr val="FF0000"/>
                </a:solidFill>
              </a:rPr>
              <a:t>sulfate</a:t>
            </a:r>
            <a:r>
              <a:rPr lang="en-GB" sz="2400" dirty="0" smtClean="0">
                <a:solidFill>
                  <a:srgbClr val="FF0000"/>
                </a:solidFill>
              </a:rPr>
              <a:t> + Copper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48" y="5899559"/>
            <a:ext cx="764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Mg (s) + Cu So                  </a:t>
            </a:r>
            <a:r>
              <a:rPr lang="en-GB" sz="2800" dirty="0" err="1" smtClean="0"/>
              <a:t>MgSO</a:t>
            </a:r>
            <a:r>
              <a:rPr lang="en-GB" sz="2800" dirty="0" smtClean="0"/>
              <a:t>  (</a:t>
            </a:r>
            <a:r>
              <a:rPr lang="en-GB" sz="2800" dirty="0" err="1" smtClean="0"/>
              <a:t>aq</a:t>
            </a:r>
            <a:r>
              <a:rPr lang="en-GB" sz="2800" dirty="0" smtClean="0"/>
              <a:t>)   +   Cu  (s)      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4791" y="6073170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72303" y="5977095"/>
            <a:ext cx="880349" cy="368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436060" y="6114409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311" y="4799377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4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28FE529A-0C51-4B11-9468-33767B25CBA1}">
  <we:reference id="wa104218071" version="1.0.0.0" store="en-US" storeType="OMEX"/>
  <we:alternateReferences/>
  <we:properties>
    <we:property name="countdown" value="48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1787</Words>
  <Application>Microsoft Office PowerPoint</Application>
  <PresentationFormat>Widescreen</PresentationFormat>
  <Paragraphs>296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Century Gothic</vt:lpstr>
      <vt:lpstr>Comic Sans MS</vt:lpstr>
      <vt:lpstr>ReithSans</vt:lpstr>
      <vt:lpstr>Times New Roman</vt:lpstr>
      <vt:lpstr>Wingdings</vt:lpstr>
      <vt:lpstr>Office Theme</vt:lpstr>
      <vt:lpstr>PowerPoint Presentation</vt:lpstr>
      <vt:lpstr>PowerPoint Presentation</vt:lpstr>
      <vt:lpstr>Elements</vt:lpstr>
      <vt:lpstr>Compound</vt:lpstr>
      <vt:lpstr>Mixtures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Neutralisation</vt:lpstr>
      <vt:lpstr>Point to the correct salt</vt:lpstr>
      <vt:lpstr>Neutralisation answers</vt:lpstr>
      <vt:lpstr>Sulfuric acid</vt:lpstr>
      <vt:lpstr>Hydrochloric acid</vt:lpstr>
      <vt:lpstr>Nitric acid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blair</dc:creator>
  <cp:lastModifiedBy>paul blair</cp:lastModifiedBy>
  <cp:revision>14</cp:revision>
  <dcterms:created xsi:type="dcterms:W3CDTF">2020-09-22T08:45:08Z</dcterms:created>
  <dcterms:modified xsi:type="dcterms:W3CDTF">2020-09-22T09:39:14Z</dcterms:modified>
</cp:coreProperties>
</file>