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828481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809617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19750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92522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E75ED5-9871-41B9-91C8-4509656E71AD}"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114596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55215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E75ED5-9871-41B9-91C8-4509656E71AD}"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90416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E75ED5-9871-41B9-91C8-4509656E71AD}"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55482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75ED5-9871-41B9-91C8-4509656E71AD}"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2178000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738590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E75ED5-9871-41B9-91C8-4509656E71AD}"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E1C8C-ABE5-49AB-94BE-40467EB65C9E}" type="slidenum">
              <a:rPr lang="en-GB" smtClean="0"/>
              <a:t>‹#›</a:t>
            </a:fld>
            <a:endParaRPr lang="en-GB"/>
          </a:p>
        </p:txBody>
      </p:sp>
    </p:spTree>
    <p:extLst>
      <p:ext uri="{BB962C8B-B14F-4D97-AF65-F5344CB8AC3E}">
        <p14:creationId xmlns:p14="http://schemas.microsoft.com/office/powerpoint/2010/main" val="30183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75ED5-9871-41B9-91C8-4509656E71AD}" type="datetimeFigureOut">
              <a:rPr lang="en-GB" smtClean="0"/>
              <a:t>22/09/2020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E1C8C-ABE5-49AB-94BE-40467EB65C9E}" type="slidenum">
              <a:rPr lang="en-GB" smtClean="0"/>
              <a:t>‹#›</a:t>
            </a:fld>
            <a:endParaRPr lang="en-GB"/>
          </a:p>
        </p:txBody>
      </p:sp>
    </p:spTree>
    <p:extLst>
      <p:ext uri="{BB962C8B-B14F-4D97-AF65-F5344CB8AC3E}">
        <p14:creationId xmlns:p14="http://schemas.microsoft.com/office/powerpoint/2010/main" val="2078234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p:nvPr/>
        </p:nvSpPr>
        <p:spPr>
          <a:xfrm>
            <a:off x="1775521" y="2132857"/>
            <a:ext cx="8667737" cy="4431983"/>
          </a:xfrm>
          <a:prstGeom prst="rect">
            <a:avLst/>
          </a:prstGeom>
          <a:solidFill>
            <a:srgbClr val="FFFFFF"/>
          </a:solidFill>
          <a:ln w="25400">
            <a:solidFill>
              <a:srgbClr val="4F81BD"/>
            </a:solidFill>
          </a:ln>
          <a:effectLst>
            <a:outerShdw blurRad="38100" dist="23000" dir="5400000" rotWithShape="0">
              <a:srgbClr val="000000">
                <a:alpha val="35000"/>
              </a:srgbClr>
            </a:outerShdw>
          </a:effectLst>
          <a:extLst>
            <a:ext uri="{C572A759-6A51-4108-AA02-DFA0A04FC94B}">
              <ma14:wrappingTextBoxFlag xmlns="" xmlns:ma14="http://schemas.microsoft.com/office/mac/drawingml/2011/main" val="1"/>
            </a:ext>
          </a:extLst>
        </p:spPr>
        <p:txBody>
          <a:bodyPr lIns="0" tIns="0" rIns="0" bIns="0">
            <a:spAutoFit/>
          </a:bodyPr>
          <a:lstStyle/>
          <a:p>
            <a:pPr lvl="0"/>
            <a:r>
              <a:rPr sz="3200" dirty="0"/>
              <a:t>Last year</a:t>
            </a:r>
            <a:r>
              <a:rPr sz="3200" dirty="0"/>
              <a:t>:</a:t>
            </a:r>
            <a:r>
              <a:rPr lang="en-GB" sz="3200" dirty="0"/>
              <a:t> Romeo &amp; Juliet’s </a:t>
            </a:r>
            <a:r>
              <a:rPr lang="en-GB" sz="3200"/>
              <a:t>surnames were…</a:t>
            </a:r>
            <a:endParaRPr lang="en-GB" sz="3200" dirty="0"/>
          </a:p>
          <a:p>
            <a:pPr lvl="0"/>
            <a:endParaRPr sz="3200" dirty="0"/>
          </a:p>
          <a:p>
            <a:pPr lvl="0"/>
            <a:r>
              <a:rPr sz="3200" dirty="0"/>
              <a:t>Last term: </a:t>
            </a:r>
            <a:r>
              <a:rPr lang="en-GB" sz="3200" dirty="0"/>
              <a:t>A diary is written in what ‘person’: 1</a:t>
            </a:r>
            <a:r>
              <a:rPr lang="en-GB" sz="3200" baseline="30000" dirty="0"/>
              <a:t>st</a:t>
            </a:r>
            <a:r>
              <a:rPr lang="en-GB" sz="3200" dirty="0"/>
              <a:t>, 2</a:t>
            </a:r>
            <a:r>
              <a:rPr lang="en-GB" sz="3200" baseline="30000" dirty="0"/>
              <a:t>nd</a:t>
            </a:r>
            <a:r>
              <a:rPr lang="en-GB" sz="3200" dirty="0"/>
              <a:t>, 3</a:t>
            </a:r>
            <a:r>
              <a:rPr lang="en-GB" sz="3200" baseline="30000" dirty="0"/>
              <a:t>rd</a:t>
            </a:r>
            <a:r>
              <a:rPr lang="en-GB" sz="3200" dirty="0"/>
              <a:t>?</a:t>
            </a:r>
          </a:p>
          <a:p>
            <a:pPr lvl="0"/>
            <a:endParaRPr sz="3200" dirty="0"/>
          </a:p>
          <a:p>
            <a:pPr lvl="0"/>
            <a:r>
              <a:rPr sz="3200" dirty="0"/>
              <a:t>Last week</a:t>
            </a:r>
            <a:r>
              <a:rPr sz="3200" dirty="0"/>
              <a:t>:</a:t>
            </a:r>
            <a:r>
              <a:rPr lang="en-GB" sz="3200" dirty="0"/>
              <a:t> Which Character strength was the most useful during lockdown, and why?</a:t>
            </a:r>
          </a:p>
          <a:p>
            <a:pPr lvl="0"/>
            <a:endParaRPr sz="3200" dirty="0"/>
          </a:p>
          <a:p>
            <a:pPr lvl="0"/>
            <a:r>
              <a:rPr sz="3200" b="1" dirty="0"/>
              <a:t>Character </a:t>
            </a:r>
            <a:r>
              <a:rPr sz="3200" b="1" dirty="0"/>
              <a:t>focus</a:t>
            </a:r>
            <a:r>
              <a:rPr sz="3200" b="1" dirty="0"/>
              <a:t>:</a:t>
            </a:r>
            <a:r>
              <a:rPr lang="en-GB" sz="3200" b="1" dirty="0"/>
              <a:t> Self-Motivation</a:t>
            </a:r>
            <a:endParaRPr sz="3200" dirty="0"/>
          </a:p>
        </p:txBody>
      </p:sp>
      <p:pic>
        <p:nvPicPr>
          <p:cNvPr id="98" name="image2.png"/>
          <p:cNvPicPr/>
          <p:nvPr/>
        </p:nvPicPr>
        <p:blipFill>
          <a:blip r:embed="rId3">
            <a:extLst/>
          </a:blip>
          <a:srcRect t="8330"/>
          <a:stretch>
            <a:fillRect/>
          </a:stretch>
        </p:blipFill>
        <p:spPr>
          <a:xfrm>
            <a:off x="1597573" y="31653"/>
            <a:ext cx="1376414" cy="1164693"/>
          </a:xfrm>
          <a:prstGeom prst="rect">
            <a:avLst/>
          </a:prstGeom>
          <a:ln w="12700">
            <a:miter lim="400000"/>
          </a:ln>
        </p:spPr>
      </p:pic>
      <p:sp>
        <p:nvSpPr>
          <p:cNvPr id="99" name="Shape 99"/>
          <p:cNvSpPr>
            <a:spLocks noGrp="1"/>
          </p:cNvSpPr>
          <p:nvPr>
            <p:ph type="body" idx="1"/>
          </p:nvPr>
        </p:nvSpPr>
        <p:spPr>
          <a:xfrm>
            <a:off x="2973987" y="89848"/>
            <a:ext cx="7298477" cy="1322928"/>
          </a:xfrm>
          <a:prstGeom prst="rect">
            <a:avLst/>
          </a:prstGeom>
          <a:solidFill>
            <a:srgbClr val="FFFFFF">
              <a:alpha val="80000"/>
            </a:srgbClr>
          </a:solidFill>
          <a:ln>
            <a:solidFill/>
            <a:miter lim="800000"/>
          </a:ln>
        </p:spPr>
        <p:txBody>
          <a:bodyPr>
            <a:normAutofit/>
          </a:bodyPr>
          <a:lstStyle/>
          <a:p>
            <a:pPr marL="0" indent="0" algn="ctr" defTabSz="822959">
              <a:lnSpc>
                <a:spcPct val="81000"/>
              </a:lnSpc>
              <a:spcBef>
                <a:spcPts val="900"/>
              </a:spcBef>
              <a:buNone/>
              <a:defRPr sz="1800"/>
            </a:pPr>
            <a:r>
              <a:rPr u="sng" dirty="0"/>
              <a:t>Title</a:t>
            </a:r>
            <a:r>
              <a:rPr u="sng" dirty="0"/>
              <a:t>:</a:t>
            </a:r>
            <a:r>
              <a:rPr lang="en-GB" u="sng" dirty="0"/>
              <a:t> An Inspector Calls - Introduction</a:t>
            </a:r>
            <a:r>
              <a:rPr lang="en-GB" u="sng" dirty="0"/>
              <a:t/>
            </a:r>
            <a:br>
              <a:rPr lang="en-GB" u="sng" dirty="0"/>
            </a:br>
            <a:r>
              <a:rPr lang="en-GB" sz="2400" b="1" u="sng" dirty="0"/>
              <a:t>L/O: Form first impressions of Characters in Act 1</a:t>
            </a:r>
            <a:r>
              <a:rPr lang="en-GB" dirty="0"/>
              <a:t/>
            </a:r>
            <a:br>
              <a:rPr lang="en-GB" dirty="0"/>
            </a:br>
            <a:endParaRPr sz="2400" dirty="0"/>
          </a:p>
        </p:txBody>
      </p:sp>
    </p:spTree>
    <p:custDataLst>
      <p:tags r:id="rId1"/>
    </p:custDataLst>
    <p:extLst>
      <p:ext uri="{BB962C8B-B14F-4D97-AF65-F5344CB8AC3E}">
        <p14:creationId xmlns:p14="http://schemas.microsoft.com/office/powerpoint/2010/main" val="4287443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512" y="332656"/>
            <a:ext cx="8964488" cy="2952328"/>
          </a:xfrm>
        </p:spPr>
        <p:txBody>
          <a:bodyPr>
            <a:noAutofit/>
          </a:bodyPr>
          <a:lstStyle/>
          <a:p>
            <a:pPr algn="l"/>
            <a:r>
              <a:rPr lang="en-GB" sz="3200" b="1" u="sng" dirty="0"/>
              <a:t>Read the Opening Stage Directions</a:t>
            </a:r>
            <a:br>
              <a:rPr lang="en-GB" sz="3200" b="1" u="sng" dirty="0"/>
            </a:br>
            <a:r>
              <a:rPr lang="en-GB" sz="3200" b="1" u="sng" dirty="0"/>
              <a:t>Act 1, Scene 1: The Stage Directions</a:t>
            </a:r>
            <a:r>
              <a:rPr lang="en-GB" sz="3200" b="1" dirty="0"/>
              <a:t/>
            </a:r>
            <a:br>
              <a:rPr lang="en-GB" sz="3200" b="1" dirty="0"/>
            </a:br>
            <a:r>
              <a:rPr lang="en-GB" sz="3200" dirty="0">
                <a:solidFill>
                  <a:schemeClr val="accent6">
                    <a:lumMod val="75000"/>
                  </a:schemeClr>
                </a:solidFill>
              </a:rPr>
              <a:t>B)</a:t>
            </a:r>
            <a:r>
              <a:rPr lang="en-GB" sz="3200" dirty="0"/>
              <a:t> Identify </a:t>
            </a:r>
            <a:r>
              <a:rPr lang="en-GB" sz="3200" dirty="0"/>
              <a:t>and list what we learn in this </a:t>
            </a:r>
            <a:r>
              <a:rPr lang="en-GB" sz="3200" dirty="0"/>
              <a:t>scene</a:t>
            </a:r>
            <a:br>
              <a:rPr lang="en-GB" sz="3200" dirty="0"/>
            </a:br>
            <a:r>
              <a:rPr lang="en-GB" sz="3200" dirty="0">
                <a:solidFill>
                  <a:schemeClr val="bg1">
                    <a:lumMod val="50000"/>
                  </a:schemeClr>
                </a:solidFill>
              </a:rPr>
              <a:t>S)</a:t>
            </a:r>
            <a:r>
              <a:rPr lang="en-GB" sz="3200" dirty="0"/>
              <a:t> Identify what we learn, and why it is important</a:t>
            </a:r>
            <a:br>
              <a:rPr lang="en-GB" sz="3200" dirty="0"/>
            </a:br>
            <a:r>
              <a:rPr lang="en-GB" sz="3200" dirty="0">
                <a:solidFill>
                  <a:srgbClr val="FFC000"/>
                </a:solidFill>
              </a:rPr>
              <a:t>G)</a:t>
            </a:r>
            <a:r>
              <a:rPr lang="en-GB" sz="3200" dirty="0"/>
              <a:t> Identify what we learn, including techniques (Dramatic Irony, Theatrical elements)</a:t>
            </a:r>
            <a:r>
              <a:rPr lang="en-GB" sz="3200" dirty="0"/>
              <a:t/>
            </a:r>
            <a:br>
              <a:rPr lang="en-GB" sz="3200" dirty="0"/>
            </a:br>
            <a:endParaRPr lang="en-GB" sz="3200" dirty="0"/>
          </a:p>
        </p:txBody>
      </p:sp>
      <p:sp>
        <p:nvSpPr>
          <p:cNvPr id="3" name="Content Placeholder 2"/>
          <p:cNvSpPr>
            <a:spLocks noGrp="1"/>
          </p:cNvSpPr>
          <p:nvPr>
            <p:ph idx="1"/>
          </p:nvPr>
        </p:nvSpPr>
        <p:spPr>
          <a:xfrm>
            <a:off x="1991544" y="3645024"/>
            <a:ext cx="8229600" cy="3212232"/>
          </a:xfrm>
        </p:spPr>
        <p:txBody>
          <a:bodyPr>
            <a:normAutofit/>
          </a:bodyPr>
          <a:lstStyle/>
          <a:p>
            <a:pPr marL="514350" indent="-514350">
              <a:buFont typeface="+mj-lt"/>
              <a:buAutoNum type="alphaLcParenR"/>
            </a:pPr>
            <a:r>
              <a:rPr lang="en-GB" dirty="0" smtClean="0"/>
              <a:t> </a:t>
            </a:r>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a:p>
            <a:pPr marL="514350" indent="-514350">
              <a:buFont typeface="+mj-lt"/>
              <a:buAutoNum type="alphaLcParenR"/>
            </a:pPr>
            <a:r>
              <a:rPr lang="en-GB" dirty="0"/>
              <a:t> </a:t>
            </a:r>
            <a:endParaRPr lang="en-GB" dirty="0" smtClean="0"/>
          </a:p>
        </p:txBody>
      </p:sp>
    </p:spTree>
    <p:custDataLst>
      <p:tags r:id="rId1"/>
    </p:custDataLst>
    <p:extLst>
      <p:ext uri="{BB962C8B-B14F-4D97-AF65-F5344CB8AC3E}">
        <p14:creationId xmlns:p14="http://schemas.microsoft.com/office/powerpoint/2010/main" val="3225635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Celebrations!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solidFill>
                  <a:schemeClr val="accent6">
                    <a:lumMod val="75000"/>
                  </a:schemeClr>
                </a:solidFill>
              </a:rPr>
              <a:t>B) </a:t>
            </a:r>
            <a:r>
              <a:rPr lang="en-GB" dirty="0" smtClean="0"/>
              <a:t>List any lines/phrases from these pages that suggests the family are celebrating</a:t>
            </a:r>
          </a:p>
          <a:p>
            <a:pPr marL="0" indent="0">
              <a:buNone/>
            </a:pPr>
            <a:endParaRPr lang="en-GB" dirty="0"/>
          </a:p>
          <a:p>
            <a:pPr marL="0" indent="0">
              <a:buNone/>
            </a:pPr>
            <a:r>
              <a:rPr lang="en-GB" dirty="0" smtClean="0">
                <a:solidFill>
                  <a:schemeClr val="bg1">
                    <a:lumMod val="50000"/>
                  </a:schemeClr>
                </a:solidFill>
              </a:rPr>
              <a:t>S) </a:t>
            </a:r>
            <a:r>
              <a:rPr lang="en-GB" dirty="0" smtClean="0"/>
              <a:t>List any lines/phrases from these pages that suggest the family are celebrating, explain how each suggests this</a:t>
            </a:r>
          </a:p>
          <a:p>
            <a:pPr marL="0" indent="0">
              <a:buNone/>
            </a:pPr>
            <a:endParaRPr lang="en-GB" dirty="0"/>
          </a:p>
          <a:p>
            <a:pPr marL="0" indent="0">
              <a:buNone/>
            </a:pPr>
            <a:r>
              <a:rPr lang="en-GB" dirty="0" smtClean="0">
                <a:solidFill>
                  <a:srgbClr val="FFC000"/>
                </a:solidFill>
              </a:rPr>
              <a:t>G) </a:t>
            </a:r>
            <a:r>
              <a:rPr lang="en-GB" dirty="0"/>
              <a:t>Write a PEE Paragraph explaining why you might think that the family are celebrating</a:t>
            </a:r>
          </a:p>
          <a:p>
            <a:pPr marL="0" indent="0">
              <a:buNone/>
            </a:pPr>
            <a:endParaRPr lang="en-GB" dirty="0"/>
          </a:p>
        </p:txBody>
      </p:sp>
    </p:spTree>
    <p:extLst>
      <p:ext uri="{BB962C8B-B14F-4D97-AF65-F5344CB8AC3E}">
        <p14:creationId xmlns:p14="http://schemas.microsoft.com/office/powerpoint/2010/main" val="36278609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Words>
  <Application>Microsoft Office PowerPoint</Application>
  <PresentationFormat>Widescreen</PresentationFormat>
  <Paragraphs>20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Read the Opening Stage Directions Act 1, Scene 1: The Stage Directions B) Identify and list what we learn in this scene S) Identify what we learn, and why it is important G) Identify what we learn, including techniques (Dramatic Irony, Theatrical elements) </vt:lpstr>
      <vt:lpstr>Celebrations!</vt:lpstr>
    </vt:vector>
  </TitlesOfParts>
  <Company>Divergent Partnership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Morrison</dc:creator>
  <cp:lastModifiedBy>Colleen Morrison</cp:lastModifiedBy>
  <cp:revision>1</cp:revision>
  <dcterms:created xsi:type="dcterms:W3CDTF">2020-09-22T08:29:33Z</dcterms:created>
  <dcterms:modified xsi:type="dcterms:W3CDTF">2020-09-22T08:30:10Z</dcterms:modified>
</cp:coreProperties>
</file>