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0E75ED5-9871-41B9-91C8-4509656E71AD}"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1828481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E75ED5-9871-41B9-91C8-4509656E71AD}"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1809617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E75ED5-9871-41B9-91C8-4509656E71AD}"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3197508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E75ED5-9871-41B9-91C8-4509656E71AD}"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3925227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E75ED5-9871-41B9-91C8-4509656E71AD}"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1145962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0E75ED5-9871-41B9-91C8-4509656E71AD}"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3552156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0E75ED5-9871-41B9-91C8-4509656E71AD}" type="datetimeFigureOut">
              <a:rPr lang="en-GB" smtClean="0"/>
              <a:t>22/09/2020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90416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0E75ED5-9871-41B9-91C8-4509656E71AD}" type="datetimeFigureOut">
              <a:rPr lang="en-GB" smtClean="0"/>
              <a:t>22/09/2020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3554829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75ED5-9871-41B9-91C8-4509656E71AD}" type="datetimeFigureOut">
              <a:rPr lang="en-GB" smtClean="0"/>
              <a:t>22/09/2020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2178000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E75ED5-9871-41B9-91C8-4509656E71AD}"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738590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E75ED5-9871-41B9-91C8-4509656E71AD}"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30183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E75ED5-9871-41B9-91C8-4509656E71AD}" type="datetimeFigureOut">
              <a:rPr lang="en-GB" smtClean="0"/>
              <a:t>22/09/2020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2E1C8C-ABE5-49AB-94BE-40467EB65C9E}" type="slidenum">
              <a:rPr lang="en-GB" smtClean="0"/>
              <a:t>‹#›</a:t>
            </a:fld>
            <a:endParaRPr lang="en-GB"/>
          </a:p>
        </p:txBody>
      </p:sp>
    </p:spTree>
    <p:extLst>
      <p:ext uri="{BB962C8B-B14F-4D97-AF65-F5344CB8AC3E}">
        <p14:creationId xmlns:p14="http://schemas.microsoft.com/office/powerpoint/2010/main" val="2078234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Shape 97"/>
          <p:cNvSpPr/>
          <p:nvPr/>
        </p:nvSpPr>
        <p:spPr>
          <a:xfrm>
            <a:off x="1775521" y="2060849"/>
            <a:ext cx="8667737" cy="4924425"/>
          </a:xfrm>
          <a:prstGeom prst="rect">
            <a:avLst/>
          </a:prstGeom>
          <a:solidFill>
            <a:srgbClr val="FFFFFF"/>
          </a:solidFill>
          <a:ln w="25400">
            <a:solidFill>
              <a:srgbClr val="4F81BD"/>
            </a:solidFill>
          </a:ln>
          <a:effectLst>
            <a:outerShdw blurRad="38100" dist="23000" dir="5400000" rotWithShape="0">
              <a:srgbClr val="000000">
                <a:alpha val="35000"/>
              </a:srgbClr>
            </a:outerShdw>
          </a:effectLst>
          <a:extLst>
            <a:ext uri="{C572A759-6A51-4108-AA02-DFA0A04FC94B}">
              <ma14:wrappingTextBoxFlag xmlns="" xmlns:ma14="http://schemas.microsoft.com/office/mac/drawingml/2011/main" val="1"/>
            </a:ext>
          </a:extLst>
        </p:spPr>
        <p:txBody>
          <a:bodyPr lIns="0" tIns="0" rIns="0" bIns="0">
            <a:spAutoFit/>
          </a:bodyPr>
          <a:lstStyle/>
          <a:p>
            <a:pPr lvl="0"/>
            <a:r>
              <a:rPr sz="3200" b="1" dirty="0"/>
              <a:t>Last year</a:t>
            </a:r>
            <a:r>
              <a:rPr sz="3200" dirty="0"/>
              <a:t>:</a:t>
            </a:r>
            <a:r>
              <a:rPr lang="en-GB" sz="3200" dirty="0"/>
              <a:t> What </a:t>
            </a:r>
            <a:r>
              <a:rPr lang="en-GB" sz="3200" u="sng" dirty="0"/>
              <a:t>themes</a:t>
            </a:r>
            <a:r>
              <a:rPr lang="en-GB" sz="3200" dirty="0"/>
              <a:t> would you say feature in ‘Of Mice and Men’ (e.g. Motivation)</a:t>
            </a:r>
          </a:p>
          <a:p>
            <a:pPr lvl="0"/>
            <a:endParaRPr sz="3200" dirty="0"/>
          </a:p>
          <a:p>
            <a:pPr lvl="0"/>
            <a:r>
              <a:rPr sz="3200" b="1" dirty="0"/>
              <a:t>Last term</a:t>
            </a:r>
            <a:r>
              <a:rPr sz="3200" dirty="0"/>
              <a:t>:</a:t>
            </a:r>
            <a:r>
              <a:rPr lang="en-GB" sz="3200" dirty="0"/>
              <a:t> In ‘The Lion, The Witch, and the Wardrobe’, Aslan represents which religious figure?</a:t>
            </a:r>
          </a:p>
          <a:p>
            <a:pPr lvl="0"/>
            <a:endParaRPr sz="3200" dirty="0"/>
          </a:p>
          <a:p>
            <a:pPr lvl="0"/>
            <a:r>
              <a:rPr sz="3200" b="1" dirty="0"/>
              <a:t>Last week</a:t>
            </a:r>
            <a:r>
              <a:rPr sz="3200" dirty="0"/>
              <a:t>:</a:t>
            </a:r>
            <a:r>
              <a:rPr lang="en-GB" sz="3200" dirty="0"/>
              <a:t> When was ‘An Inspector Calls’: </a:t>
            </a:r>
          </a:p>
          <a:p>
            <a:pPr lvl="0"/>
            <a:r>
              <a:rPr lang="en-GB" sz="3200" dirty="0"/>
              <a:t>a) Set      b)written</a:t>
            </a:r>
          </a:p>
          <a:p>
            <a:pPr lvl="0"/>
            <a:endParaRPr sz="3200" dirty="0"/>
          </a:p>
          <a:p>
            <a:pPr lvl="0"/>
            <a:r>
              <a:rPr sz="3200" b="1" dirty="0"/>
              <a:t>Character </a:t>
            </a:r>
            <a:r>
              <a:rPr sz="3200" b="1" dirty="0"/>
              <a:t>focus</a:t>
            </a:r>
            <a:r>
              <a:rPr sz="3200" b="1" dirty="0"/>
              <a:t>:</a:t>
            </a:r>
            <a:r>
              <a:rPr lang="en-GB" sz="3200" b="1" dirty="0"/>
              <a:t> Self-Motivation</a:t>
            </a:r>
            <a:endParaRPr sz="3200" dirty="0"/>
          </a:p>
        </p:txBody>
      </p:sp>
      <p:pic>
        <p:nvPicPr>
          <p:cNvPr id="98" name="image2.png"/>
          <p:cNvPicPr/>
          <p:nvPr/>
        </p:nvPicPr>
        <p:blipFill>
          <a:blip r:embed="rId3">
            <a:extLst/>
          </a:blip>
          <a:srcRect t="8330"/>
          <a:stretch>
            <a:fillRect/>
          </a:stretch>
        </p:blipFill>
        <p:spPr>
          <a:xfrm>
            <a:off x="1597573" y="31653"/>
            <a:ext cx="1376414" cy="1164693"/>
          </a:xfrm>
          <a:prstGeom prst="rect">
            <a:avLst/>
          </a:prstGeom>
          <a:ln w="12700">
            <a:miter lim="400000"/>
          </a:ln>
        </p:spPr>
      </p:pic>
      <p:sp>
        <p:nvSpPr>
          <p:cNvPr id="99" name="Shape 99"/>
          <p:cNvSpPr>
            <a:spLocks noGrp="1"/>
          </p:cNvSpPr>
          <p:nvPr>
            <p:ph type="body" idx="1"/>
          </p:nvPr>
        </p:nvSpPr>
        <p:spPr>
          <a:xfrm>
            <a:off x="2973987" y="89848"/>
            <a:ext cx="7298477" cy="1322928"/>
          </a:xfrm>
          <a:prstGeom prst="rect">
            <a:avLst/>
          </a:prstGeom>
          <a:solidFill>
            <a:srgbClr val="FFFFFF">
              <a:alpha val="80000"/>
            </a:srgbClr>
          </a:solidFill>
          <a:ln>
            <a:solidFill/>
            <a:miter lim="800000"/>
          </a:ln>
        </p:spPr>
        <p:txBody>
          <a:bodyPr>
            <a:normAutofit/>
          </a:bodyPr>
          <a:lstStyle/>
          <a:p>
            <a:pPr marL="0" indent="0" algn="ctr" defTabSz="822959">
              <a:lnSpc>
                <a:spcPct val="81000"/>
              </a:lnSpc>
              <a:spcBef>
                <a:spcPts val="900"/>
              </a:spcBef>
              <a:buNone/>
              <a:defRPr sz="1800"/>
            </a:pPr>
            <a:r>
              <a:rPr u="sng" dirty="0"/>
              <a:t>Title</a:t>
            </a:r>
            <a:r>
              <a:rPr u="sng" dirty="0"/>
              <a:t>:</a:t>
            </a:r>
            <a:r>
              <a:rPr lang="en-GB" u="sng" dirty="0"/>
              <a:t> The Dinner Party</a:t>
            </a:r>
            <a:r>
              <a:rPr lang="en-GB" u="sng" dirty="0"/>
              <a:t/>
            </a:r>
            <a:br>
              <a:rPr lang="en-GB" u="sng" dirty="0"/>
            </a:br>
            <a:r>
              <a:rPr lang="en-GB" sz="2400" b="1" u="sng" dirty="0"/>
              <a:t>L/O: Develop understanding of Sheila</a:t>
            </a:r>
            <a:r>
              <a:rPr lang="en-GB" dirty="0"/>
              <a:t/>
            </a:r>
            <a:br>
              <a:rPr lang="en-GB" dirty="0"/>
            </a:br>
            <a:endParaRPr sz="2400" dirty="0"/>
          </a:p>
        </p:txBody>
      </p:sp>
    </p:spTree>
    <p:custDataLst>
      <p:tags r:id="rId1"/>
    </p:custDataLst>
    <p:extLst>
      <p:ext uri="{BB962C8B-B14F-4D97-AF65-F5344CB8AC3E}">
        <p14:creationId xmlns:p14="http://schemas.microsoft.com/office/powerpoint/2010/main" val="752008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512" y="332656"/>
            <a:ext cx="8964488" cy="2952328"/>
          </a:xfrm>
        </p:spPr>
        <p:txBody>
          <a:bodyPr>
            <a:noAutofit/>
          </a:bodyPr>
          <a:lstStyle/>
          <a:p>
            <a:pPr algn="l"/>
            <a:r>
              <a:rPr lang="en-GB" sz="3200" u="sng" dirty="0"/>
              <a:t> </a:t>
            </a:r>
            <a:r>
              <a:rPr lang="en-GB" sz="3200" b="1" u="sng" dirty="0"/>
              <a:t>Read pages 3-8</a:t>
            </a:r>
            <a:br>
              <a:rPr lang="en-GB" sz="3200" b="1" u="sng" dirty="0"/>
            </a:br>
            <a:r>
              <a:rPr lang="en-GB" sz="3200" b="1" u="sng" dirty="0"/>
              <a:t>Act 1, Scene 1: The Dinner Party</a:t>
            </a:r>
            <a:r>
              <a:rPr lang="en-GB" sz="3200" dirty="0"/>
              <a:t/>
            </a:r>
            <a:br>
              <a:rPr lang="en-GB" sz="3200" dirty="0"/>
            </a:br>
            <a:r>
              <a:rPr lang="en-GB" sz="3200" dirty="0">
                <a:solidFill>
                  <a:schemeClr val="accent6">
                    <a:lumMod val="75000"/>
                  </a:schemeClr>
                </a:solidFill>
              </a:rPr>
              <a:t>B)</a:t>
            </a:r>
            <a:r>
              <a:rPr lang="en-GB" sz="3200" dirty="0"/>
              <a:t> Identify </a:t>
            </a:r>
            <a:r>
              <a:rPr lang="en-GB" sz="3200" dirty="0"/>
              <a:t>and list what we learn in this </a:t>
            </a:r>
            <a:r>
              <a:rPr lang="en-GB" sz="3200" dirty="0"/>
              <a:t>scene</a:t>
            </a:r>
            <a:br>
              <a:rPr lang="en-GB" sz="3200" dirty="0"/>
            </a:br>
            <a:r>
              <a:rPr lang="en-GB" sz="3200" dirty="0">
                <a:solidFill>
                  <a:schemeClr val="bg1">
                    <a:lumMod val="50000"/>
                  </a:schemeClr>
                </a:solidFill>
              </a:rPr>
              <a:t>S)</a:t>
            </a:r>
            <a:r>
              <a:rPr lang="en-GB" sz="3200" dirty="0"/>
              <a:t> Identify what we learn, and why it is important</a:t>
            </a:r>
            <a:br>
              <a:rPr lang="en-GB" sz="3200" dirty="0"/>
            </a:br>
            <a:r>
              <a:rPr lang="en-GB" sz="3200" dirty="0">
                <a:solidFill>
                  <a:srgbClr val="FFC000"/>
                </a:solidFill>
              </a:rPr>
              <a:t>G)</a:t>
            </a:r>
            <a:r>
              <a:rPr lang="en-GB" sz="3200" dirty="0"/>
              <a:t> Identify what we learn, including techniques (Dramatic Irony, Theatrical elements)</a:t>
            </a:r>
            <a:r>
              <a:rPr lang="en-GB" sz="3200" dirty="0"/>
              <a:t/>
            </a:r>
            <a:br>
              <a:rPr lang="en-GB" sz="3200" dirty="0"/>
            </a:br>
            <a:endParaRPr lang="en-GB" sz="3200" dirty="0"/>
          </a:p>
        </p:txBody>
      </p:sp>
      <p:sp>
        <p:nvSpPr>
          <p:cNvPr id="3" name="Content Placeholder 2"/>
          <p:cNvSpPr>
            <a:spLocks noGrp="1"/>
          </p:cNvSpPr>
          <p:nvPr>
            <p:ph idx="1"/>
          </p:nvPr>
        </p:nvSpPr>
        <p:spPr>
          <a:xfrm>
            <a:off x="1991544" y="3645024"/>
            <a:ext cx="8229600" cy="3212232"/>
          </a:xfrm>
        </p:spPr>
        <p:txBody>
          <a:bodyPr>
            <a:normAutofit/>
          </a:bodyPr>
          <a:lstStyle/>
          <a:p>
            <a:pPr marL="514350" indent="-514350">
              <a:buFont typeface="+mj-lt"/>
              <a:buAutoNum type="alphaLcParenR"/>
            </a:pPr>
            <a:r>
              <a:rPr lang="en-GB" dirty="0" smtClean="0"/>
              <a:t> </a:t>
            </a:r>
          </a:p>
          <a:p>
            <a:pPr marL="514350" indent="-514350">
              <a:buFont typeface="+mj-lt"/>
              <a:buAutoNum type="alphaLcParenR"/>
            </a:pPr>
            <a:r>
              <a:rPr lang="en-GB" dirty="0"/>
              <a:t> </a:t>
            </a:r>
            <a:endParaRPr lang="en-GB" dirty="0" smtClean="0"/>
          </a:p>
          <a:p>
            <a:pPr marL="514350" indent="-514350">
              <a:buFont typeface="+mj-lt"/>
              <a:buAutoNum type="alphaLcParenR"/>
            </a:pPr>
            <a:r>
              <a:rPr lang="en-GB" dirty="0"/>
              <a:t> </a:t>
            </a:r>
            <a:endParaRPr lang="en-GB" dirty="0" smtClean="0"/>
          </a:p>
          <a:p>
            <a:pPr marL="514350" indent="-514350">
              <a:buFont typeface="+mj-lt"/>
              <a:buAutoNum type="alphaLcParenR"/>
            </a:pPr>
            <a:r>
              <a:rPr lang="en-GB" dirty="0"/>
              <a:t> </a:t>
            </a:r>
            <a:endParaRPr lang="en-GB" dirty="0" smtClean="0"/>
          </a:p>
          <a:p>
            <a:pPr marL="514350" indent="-514350">
              <a:buFont typeface="+mj-lt"/>
              <a:buAutoNum type="alphaLcParenR"/>
            </a:pPr>
            <a:r>
              <a:rPr lang="en-GB" dirty="0"/>
              <a:t> </a:t>
            </a:r>
            <a:endParaRPr lang="en-GB" dirty="0" smtClean="0"/>
          </a:p>
        </p:txBody>
      </p:sp>
    </p:spTree>
    <p:custDataLst>
      <p:tags r:id="rId1"/>
    </p:custDataLst>
    <p:extLst>
      <p:ext uri="{BB962C8B-B14F-4D97-AF65-F5344CB8AC3E}">
        <p14:creationId xmlns:p14="http://schemas.microsoft.com/office/powerpoint/2010/main" val="345771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4506"/>
            <a:ext cx="8229600" cy="802206"/>
          </a:xfrm>
        </p:spPr>
        <p:txBody>
          <a:bodyPr/>
          <a:lstStyle/>
          <a:p>
            <a:r>
              <a:rPr lang="en-GB" dirty="0" smtClean="0"/>
              <a:t>First Impressions</a:t>
            </a:r>
            <a:endParaRPr lang="en-GB" dirty="0"/>
          </a:p>
        </p:txBody>
      </p:sp>
      <p:sp>
        <p:nvSpPr>
          <p:cNvPr id="3" name="Content Placeholder 2"/>
          <p:cNvSpPr>
            <a:spLocks noGrp="1"/>
          </p:cNvSpPr>
          <p:nvPr>
            <p:ph idx="1"/>
          </p:nvPr>
        </p:nvSpPr>
        <p:spPr>
          <a:xfrm>
            <a:off x="1981200" y="1052736"/>
            <a:ext cx="8229600" cy="5616624"/>
          </a:xfrm>
        </p:spPr>
        <p:txBody>
          <a:bodyPr>
            <a:normAutofit/>
          </a:bodyPr>
          <a:lstStyle/>
          <a:p>
            <a:pPr marL="0" indent="0">
              <a:buNone/>
            </a:pPr>
            <a:r>
              <a:rPr lang="en-GB" dirty="0" smtClean="0">
                <a:solidFill>
                  <a:schemeClr val="accent6">
                    <a:lumMod val="75000"/>
                  </a:schemeClr>
                </a:solidFill>
              </a:rPr>
              <a:t>B) </a:t>
            </a:r>
            <a:r>
              <a:rPr lang="en-GB" dirty="0" smtClean="0"/>
              <a:t>For each character, write a brief statement explaining what your first impressions of each character is</a:t>
            </a:r>
          </a:p>
          <a:p>
            <a:pPr marL="0" indent="0">
              <a:buNone/>
            </a:pPr>
            <a:endParaRPr lang="en-GB" dirty="0"/>
          </a:p>
          <a:p>
            <a:pPr marL="0" indent="0">
              <a:buNone/>
            </a:pPr>
            <a:r>
              <a:rPr lang="en-GB" dirty="0" smtClean="0">
                <a:solidFill>
                  <a:schemeClr val="bg1">
                    <a:lumMod val="50000"/>
                  </a:schemeClr>
                </a:solidFill>
              </a:rPr>
              <a:t>S) </a:t>
            </a:r>
            <a:r>
              <a:rPr lang="en-GB" dirty="0" smtClean="0"/>
              <a:t>For each character, rank them from 1-6, Explain your reasons.</a:t>
            </a:r>
          </a:p>
          <a:p>
            <a:pPr marL="0" indent="0">
              <a:buNone/>
            </a:pPr>
            <a:r>
              <a:rPr lang="en-GB" dirty="0"/>
              <a:t>	</a:t>
            </a:r>
            <a:r>
              <a:rPr lang="en-GB" dirty="0" smtClean="0"/>
              <a:t>1=Highest Status	2=Lowest Status</a:t>
            </a:r>
          </a:p>
          <a:p>
            <a:pPr marL="0" indent="0">
              <a:buNone/>
            </a:pPr>
            <a:endParaRPr lang="en-GB" dirty="0"/>
          </a:p>
          <a:p>
            <a:pPr marL="0" indent="0">
              <a:buNone/>
            </a:pPr>
            <a:r>
              <a:rPr lang="en-GB" dirty="0" smtClean="0">
                <a:solidFill>
                  <a:srgbClr val="FFC000"/>
                </a:solidFill>
              </a:rPr>
              <a:t>G) </a:t>
            </a:r>
            <a:r>
              <a:rPr lang="en-GB" dirty="0" smtClean="0"/>
              <a:t>Find a quotation from each character that reveals something significant about their character. Analyse these quotations, explaining your findings.</a:t>
            </a:r>
          </a:p>
          <a:p>
            <a:pPr marL="0" indent="0">
              <a:buNone/>
            </a:pPr>
            <a:r>
              <a:rPr lang="en-GB" dirty="0" smtClean="0"/>
              <a:t> </a:t>
            </a:r>
            <a:endParaRPr lang="en-GB" dirty="0"/>
          </a:p>
        </p:txBody>
      </p:sp>
    </p:spTree>
    <p:extLst>
      <p:ext uri="{BB962C8B-B14F-4D97-AF65-F5344CB8AC3E}">
        <p14:creationId xmlns:p14="http://schemas.microsoft.com/office/powerpoint/2010/main" val="369032936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202</Words>
  <Application>Microsoft Office PowerPoint</Application>
  <PresentationFormat>Widescreen</PresentationFormat>
  <Paragraphs>23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 Read pages 3-8 Act 1, Scene 1: The Dinner Party B) Identify and list what we learn in this scene S) Identify what we learn, and why it is important G) Identify what we learn, including techniques (Dramatic Irony, Theatrical elements) </vt:lpstr>
      <vt:lpstr>First Impressions</vt:lpstr>
    </vt:vector>
  </TitlesOfParts>
  <Company>Divergent Partnership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Colleen Morrison</dc:creator>
  <cp:lastModifiedBy>Colleen Morrison</cp:lastModifiedBy>
  <cp:revision>2</cp:revision>
  <dcterms:created xsi:type="dcterms:W3CDTF">2020-09-22T08:29:33Z</dcterms:created>
  <dcterms:modified xsi:type="dcterms:W3CDTF">2020-09-22T08:31:30Z</dcterms:modified>
</cp:coreProperties>
</file>