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828481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809617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19750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92522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14596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55215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E75ED5-9871-41B9-91C8-4509656E71AD}"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9041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E75ED5-9871-41B9-91C8-4509656E71AD}"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55482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75ED5-9871-41B9-91C8-4509656E71AD}"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217800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73859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0183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75ED5-9871-41B9-91C8-4509656E71AD}" type="datetimeFigureOut">
              <a:rPr lang="en-GB" smtClean="0"/>
              <a:t>22/09/2020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E1C8C-ABE5-49AB-94BE-40467EB65C9E}" type="slidenum">
              <a:rPr lang="en-GB" smtClean="0"/>
              <a:t>‹#›</a:t>
            </a:fld>
            <a:endParaRPr lang="en-GB"/>
          </a:p>
        </p:txBody>
      </p:sp>
    </p:spTree>
    <p:extLst>
      <p:ext uri="{BB962C8B-B14F-4D97-AF65-F5344CB8AC3E}">
        <p14:creationId xmlns:p14="http://schemas.microsoft.com/office/powerpoint/2010/main" val="2078234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p:nvPr/>
        </p:nvSpPr>
        <p:spPr>
          <a:xfrm>
            <a:off x="1775521" y="2132856"/>
            <a:ext cx="8667737" cy="3939540"/>
          </a:xfrm>
          <a:prstGeom prst="rect">
            <a:avLst/>
          </a:prstGeom>
          <a:solidFill>
            <a:srgbClr val="FFFFFF"/>
          </a:solidFill>
          <a:ln w="25400">
            <a:solidFill>
              <a:srgbClr val="4F81BD"/>
            </a:solidFill>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0" tIns="0" rIns="0" bIns="0">
            <a:spAutoFit/>
          </a:bodyPr>
          <a:lstStyle/>
          <a:p>
            <a:pPr lvl="0"/>
            <a:r>
              <a:rPr sz="3200" dirty="0"/>
              <a:t>Last year</a:t>
            </a:r>
            <a:r>
              <a:rPr sz="3200" dirty="0"/>
              <a:t>:</a:t>
            </a:r>
            <a:r>
              <a:rPr lang="en-GB" sz="3200" dirty="0"/>
              <a:t> John Steinbeck wrote…</a:t>
            </a:r>
          </a:p>
          <a:p>
            <a:pPr lvl="0"/>
            <a:endParaRPr sz="3200" dirty="0"/>
          </a:p>
          <a:p>
            <a:pPr lvl="0"/>
            <a:r>
              <a:rPr sz="3200" dirty="0"/>
              <a:t>Last term: </a:t>
            </a:r>
            <a:r>
              <a:rPr lang="en-GB" sz="3200" dirty="0"/>
              <a:t>‘Form’ is…</a:t>
            </a:r>
          </a:p>
          <a:p>
            <a:pPr lvl="0"/>
            <a:endParaRPr sz="3200" dirty="0"/>
          </a:p>
          <a:p>
            <a:pPr lvl="0"/>
            <a:r>
              <a:rPr sz="3200" dirty="0"/>
              <a:t>Last week</a:t>
            </a:r>
            <a:r>
              <a:rPr sz="3200" dirty="0"/>
              <a:t>:</a:t>
            </a:r>
            <a:r>
              <a:rPr lang="en-GB" sz="3200" dirty="0"/>
              <a:t> An Inspector Calls was written in what era?</a:t>
            </a:r>
          </a:p>
          <a:p>
            <a:pPr lvl="0"/>
            <a:endParaRPr sz="3200" dirty="0"/>
          </a:p>
          <a:p>
            <a:pPr lvl="0"/>
            <a:r>
              <a:rPr sz="3200" b="1" dirty="0"/>
              <a:t>Character </a:t>
            </a:r>
            <a:r>
              <a:rPr sz="3200" b="1" dirty="0"/>
              <a:t>focus</a:t>
            </a:r>
            <a:r>
              <a:rPr sz="3200" b="1" dirty="0"/>
              <a:t>:</a:t>
            </a:r>
            <a:r>
              <a:rPr lang="en-GB" sz="3200" b="1" dirty="0"/>
              <a:t> Self-Motivation</a:t>
            </a:r>
            <a:endParaRPr sz="3200" dirty="0"/>
          </a:p>
        </p:txBody>
      </p:sp>
      <p:pic>
        <p:nvPicPr>
          <p:cNvPr id="98" name="image2.png"/>
          <p:cNvPicPr/>
          <p:nvPr/>
        </p:nvPicPr>
        <p:blipFill>
          <a:blip r:embed="rId3">
            <a:extLst/>
          </a:blip>
          <a:srcRect t="8330"/>
          <a:stretch>
            <a:fillRect/>
          </a:stretch>
        </p:blipFill>
        <p:spPr>
          <a:xfrm>
            <a:off x="1597573" y="31653"/>
            <a:ext cx="1376414" cy="1164693"/>
          </a:xfrm>
          <a:prstGeom prst="rect">
            <a:avLst/>
          </a:prstGeom>
          <a:ln w="12700">
            <a:miter lim="400000"/>
          </a:ln>
        </p:spPr>
      </p:pic>
      <p:sp>
        <p:nvSpPr>
          <p:cNvPr id="99" name="Shape 99"/>
          <p:cNvSpPr>
            <a:spLocks noGrp="1"/>
          </p:cNvSpPr>
          <p:nvPr>
            <p:ph type="body" idx="1"/>
          </p:nvPr>
        </p:nvSpPr>
        <p:spPr>
          <a:xfrm>
            <a:off x="2973987" y="161856"/>
            <a:ext cx="7298477" cy="1754976"/>
          </a:xfrm>
          <a:prstGeom prst="rect">
            <a:avLst/>
          </a:prstGeom>
          <a:solidFill>
            <a:srgbClr val="FFFFFF">
              <a:alpha val="80000"/>
            </a:srgbClr>
          </a:solidFill>
          <a:ln>
            <a:solidFill/>
            <a:miter lim="800000"/>
          </a:ln>
        </p:spPr>
        <p:txBody>
          <a:bodyPr>
            <a:normAutofit/>
          </a:bodyPr>
          <a:lstStyle/>
          <a:p>
            <a:pPr marL="0" indent="0" algn="ctr" defTabSz="822959">
              <a:lnSpc>
                <a:spcPct val="81000"/>
              </a:lnSpc>
              <a:spcBef>
                <a:spcPts val="900"/>
              </a:spcBef>
              <a:buNone/>
              <a:defRPr sz="1800"/>
            </a:pPr>
            <a:r>
              <a:rPr u="sng" dirty="0"/>
              <a:t>Title</a:t>
            </a:r>
            <a:r>
              <a:rPr u="sng" dirty="0"/>
              <a:t>:</a:t>
            </a:r>
            <a:r>
              <a:rPr lang="en-GB" u="sng" dirty="0"/>
              <a:t> Mr. Birling Confides in Gerald</a:t>
            </a:r>
            <a:r>
              <a:rPr lang="en-GB" u="sng" dirty="0"/>
              <a:t/>
            </a:r>
            <a:br>
              <a:rPr lang="en-GB" u="sng" dirty="0"/>
            </a:br>
            <a:r>
              <a:rPr lang="en-GB" sz="2400" b="1" u="sng" dirty="0"/>
              <a:t>L/O: Develop first impressions of Characters</a:t>
            </a:r>
            <a:r>
              <a:rPr lang="en-GB" dirty="0"/>
              <a:t/>
            </a:r>
            <a:br>
              <a:rPr lang="en-GB" dirty="0"/>
            </a:br>
            <a:endParaRPr sz="2400" dirty="0"/>
          </a:p>
        </p:txBody>
      </p:sp>
    </p:spTree>
    <p:custDataLst>
      <p:tags r:id="rId1"/>
    </p:custDataLst>
    <p:extLst>
      <p:ext uri="{BB962C8B-B14F-4D97-AF65-F5344CB8AC3E}">
        <p14:creationId xmlns:p14="http://schemas.microsoft.com/office/powerpoint/2010/main" val="1907260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332656"/>
            <a:ext cx="8964488" cy="2952328"/>
          </a:xfrm>
        </p:spPr>
        <p:txBody>
          <a:bodyPr>
            <a:noAutofit/>
          </a:bodyPr>
          <a:lstStyle/>
          <a:p>
            <a:pPr algn="l"/>
            <a:r>
              <a:rPr lang="en-GB" sz="3200" u="sng" dirty="0"/>
              <a:t>Read pages 8-10</a:t>
            </a:r>
            <a:br>
              <a:rPr lang="en-GB" sz="3200" u="sng" dirty="0"/>
            </a:br>
            <a:r>
              <a:rPr lang="en-GB" sz="3200" u="sng" dirty="0"/>
              <a:t>Act 1, Scene 1: Mr. Birling Confides in Gerald</a:t>
            </a:r>
            <a:r>
              <a:rPr lang="en-GB" sz="3200" dirty="0"/>
              <a:t/>
            </a:r>
            <a:br>
              <a:rPr lang="en-GB" sz="3200" dirty="0"/>
            </a:br>
            <a:r>
              <a:rPr lang="en-GB" sz="3200" dirty="0">
                <a:solidFill>
                  <a:schemeClr val="accent6">
                    <a:lumMod val="75000"/>
                  </a:schemeClr>
                </a:solidFill>
              </a:rPr>
              <a:t>B)</a:t>
            </a:r>
            <a:r>
              <a:rPr lang="en-GB" sz="3200" dirty="0"/>
              <a:t> Identify </a:t>
            </a:r>
            <a:r>
              <a:rPr lang="en-GB" sz="3200" dirty="0"/>
              <a:t>and list what we learn in this </a:t>
            </a:r>
            <a:r>
              <a:rPr lang="en-GB" sz="3200" dirty="0"/>
              <a:t>scene</a:t>
            </a:r>
            <a:br>
              <a:rPr lang="en-GB" sz="3200" dirty="0"/>
            </a:br>
            <a:r>
              <a:rPr lang="en-GB" sz="3200" dirty="0">
                <a:solidFill>
                  <a:schemeClr val="bg1">
                    <a:lumMod val="50000"/>
                  </a:schemeClr>
                </a:solidFill>
              </a:rPr>
              <a:t>S)</a:t>
            </a:r>
            <a:r>
              <a:rPr lang="en-GB" sz="3200" dirty="0"/>
              <a:t> Identify what we learn, and why it is important</a:t>
            </a:r>
            <a:br>
              <a:rPr lang="en-GB" sz="3200" dirty="0"/>
            </a:br>
            <a:r>
              <a:rPr lang="en-GB" sz="3200" dirty="0">
                <a:solidFill>
                  <a:srgbClr val="FFC000"/>
                </a:solidFill>
              </a:rPr>
              <a:t>G)</a:t>
            </a:r>
            <a:r>
              <a:rPr lang="en-GB" sz="3200" dirty="0"/>
              <a:t> Identify what we learn, including techniques (Dramatic Irony, Theatrical elements)</a:t>
            </a:r>
            <a:r>
              <a:rPr lang="en-GB" sz="3200" dirty="0"/>
              <a:t/>
            </a:r>
            <a:br>
              <a:rPr lang="en-GB" sz="3200" dirty="0"/>
            </a:br>
            <a:endParaRPr lang="en-GB" sz="3200" dirty="0"/>
          </a:p>
        </p:txBody>
      </p:sp>
      <p:sp>
        <p:nvSpPr>
          <p:cNvPr id="3" name="Content Placeholder 2"/>
          <p:cNvSpPr>
            <a:spLocks noGrp="1"/>
          </p:cNvSpPr>
          <p:nvPr>
            <p:ph idx="1"/>
          </p:nvPr>
        </p:nvSpPr>
        <p:spPr>
          <a:xfrm>
            <a:off x="1991544" y="3645024"/>
            <a:ext cx="8229600" cy="3212232"/>
          </a:xfrm>
        </p:spPr>
        <p:txBody>
          <a:bodyPr>
            <a:normAutofit/>
          </a:bodyPr>
          <a:lstStyle/>
          <a:p>
            <a:pPr marL="514350" indent="-514350">
              <a:buFont typeface="+mj-lt"/>
              <a:buAutoNum type="alphaLcParenR"/>
            </a:pPr>
            <a:r>
              <a:rPr lang="en-GB" dirty="0" smtClean="0"/>
              <a:t> </a:t>
            </a:r>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p:txBody>
      </p:sp>
    </p:spTree>
    <p:custDataLst>
      <p:tags r:id="rId1"/>
    </p:custDataLst>
    <p:extLst>
      <p:ext uri="{BB962C8B-B14F-4D97-AF65-F5344CB8AC3E}">
        <p14:creationId xmlns:p14="http://schemas.microsoft.com/office/powerpoint/2010/main" val="2344076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692696"/>
          </a:xfrm>
        </p:spPr>
        <p:txBody>
          <a:bodyPr>
            <a:normAutofit fontScale="90000"/>
          </a:bodyPr>
          <a:lstStyle/>
          <a:p>
            <a:r>
              <a:rPr lang="en-GB" dirty="0" smtClean="0"/>
              <a:t>A Touch of Class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5681" y="1034052"/>
            <a:ext cx="5857875" cy="3895725"/>
          </a:xfrm>
        </p:spPr>
      </p:pic>
      <p:sp>
        <p:nvSpPr>
          <p:cNvPr id="5" name="TextBox 4"/>
          <p:cNvSpPr txBox="1"/>
          <p:nvPr/>
        </p:nvSpPr>
        <p:spPr>
          <a:xfrm>
            <a:off x="1680094" y="5318446"/>
            <a:ext cx="8784976" cy="1477328"/>
          </a:xfrm>
          <a:prstGeom prst="rect">
            <a:avLst/>
          </a:prstGeom>
          <a:noFill/>
        </p:spPr>
        <p:txBody>
          <a:bodyPr wrap="square" rtlCol="0">
            <a:spAutoFit/>
          </a:bodyPr>
          <a:lstStyle/>
          <a:p>
            <a:r>
              <a:rPr lang="en-GB" dirty="0">
                <a:solidFill>
                  <a:schemeClr val="accent6">
                    <a:lumMod val="75000"/>
                  </a:schemeClr>
                </a:solidFill>
              </a:rPr>
              <a:t>B) </a:t>
            </a:r>
            <a:r>
              <a:rPr lang="en-GB" dirty="0"/>
              <a:t>List any evidence that suggests that Mr Birling looks forward to become Upper class, and that Gerald already is Upper class </a:t>
            </a:r>
          </a:p>
          <a:p>
            <a:r>
              <a:rPr lang="en-GB" dirty="0">
                <a:solidFill>
                  <a:schemeClr val="bg1">
                    <a:lumMod val="50000"/>
                  </a:schemeClr>
                </a:solidFill>
              </a:rPr>
              <a:t>S) </a:t>
            </a:r>
            <a:r>
              <a:rPr lang="en-GB" dirty="0"/>
              <a:t>Find a quotation that suggests Mr Birling is in line for a knighthood. Explain in a sentence or two what this tells us about Mr Birling</a:t>
            </a:r>
          </a:p>
          <a:p>
            <a:r>
              <a:rPr lang="en-GB" dirty="0">
                <a:solidFill>
                  <a:srgbClr val="FFC000"/>
                </a:solidFill>
              </a:rPr>
              <a:t>G) </a:t>
            </a:r>
            <a:r>
              <a:rPr lang="en-GB" dirty="0"/>
              <a:t>How does Priestley present the class system in this section?</a:t>
            </a:r>
            <a:endParaRPr lang="en-GB" dirty="0"/>
          </a:p>
        </p:txBody>
      </p:sp>
      <p:sp>
        <p:nvSpPr>
          <p:cNvPr id="7" name="Rectangle 6"/>
          <p:cNvSpPr/>
          <p:nvPr/>
        </p:nvSpPr>
        <p:spPr>
          <a:xfrm>
            <a:off x="1703512" y="980728"/>
            <a:ext cx="2232248"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u="sng" dirty="0"/>
              <a:t>Upper Class/Aristocracy</a:t>
            </a:r>
          </a:p>
          <a:p>
            <a:pPr algn="ctr"/>
            <a:r>
              <a:rPr lang="en-GB" dirty="0"/>
              <a:t>Rich and have titles (</a:t>
            </a:r>
            <a:r>
              <a:rPr lang="en-GB" dirty="0"/>
              <a:t>Lord, Sir, Duke</a:t>
            </a:r>
            <a:r>
              <a:rPr lang="en-GB" dirty="0"/>
              <a:t>),</a:t>
            </a:r>
          </a:p>
          <a:p>
            <a:pPr algn="ctr"/>
            <a:r>
              <a:rPr lang="en-GB" dirty="0"/>
              <a:t>Often don’t need to work for a living</a:t>
            </a:r>
          </a:p>
        </p:txBody>
      </p:sp>
      <p:sp>
        <p:nvSpPr>
          <p:cNvPr id="8" name="Rectangle 7"/>
          <p:cNvSpPr/>
          <p:nvPr/>
        </p:nvSpPr>
        <p:spPr>
          <a:xfrm>
            <a:off x="5370531" y="789420"/>
            <a:ext cx="2597677" cy="11994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u="sng" dirty="0"/>
              <a:t>Middle Class</a:t>
            </a:r>
          </a:p>
          <a:p>
            <a:pPr algn="ctr"/>
            <a:r>
              <a:rPr lang="en-GB" dirty="0"/>
              <a:t>Wealthy, but have no title</a:t>
            </a:r>
          </a:p>
          <a:p>
            <a:pPr algn="ctr"/>
            <a:r>
              <a:rPr lang="en-GB" dirty="0"/>
              <a:t>(Doctors, Factory Owners, Lawyers)</a:t>
            </a:r>
          </a:p>
        </p:txBody>
      </p:sp>
      <p:sp>
        <p:nvSpPr>
          <p:cNvPr id="9" name="Rectangle 8"/>
          <p:cNvSpPr/>
          <p:nvPr/>
        </p:nvSpPr>
        <p:spPr>
          <a:xfrm>
            <a:off x="8413842" y="1422721"/>
            <a:ext cx="223224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u="sng" dirty="0"/>
              <a:t>Working Class</a:t>
            </a:r>
          </a:p>
          <a:p>
            <a:pPr algn="ctr"/>
            <a:r>
              <a:rPr lang="en-GB" dirty="0"/>
              <a:t>Have to work for a living</a:t>
            </a:r>
          </a:p>
          <a:p>
            <a:pPr algn="ctr"/>
            <a:r>
              <a:rPr lang="en-GB" dirty="0"/>
              <a:t>(Labourers, Shop Keepers, Butchers)</a:t>
            </a:r>
          </a:p>
        </p:txBody>
      </p:sp>
    </p:spTree>
    <p:extLst>
      <p:ext uri="{BB962C8B-B14F-4D97-AF65-F5344CB8AC3E}">
        <p14:creationId xmlns:p14="http://schemas.microsoft.com/office/powerpoint/2010/main" val="383356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235</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Read pages 8-10 Act 1, Scene 1: Mr. Birling Confides in Gerald B) Identify and list what we learn in this scene S) Identify what we learn, and why it is important G) Identify what we learn, including techniques (Dramatic Irony, Theatrical elements) </vt:lpstr>
      <vt:lpstr>A Touch of Class</vt:lpstr>
    </vt:vector>
  </TitlesOfParts>
  <Company>Divergent Partnership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Morrison</dc:creator>
  <cp:lastModifiedBy>Colleen Morrison</cp:lastModifiedBy>
  <cp:revision>3</cp:revision>
  <dcterms:created xsi:type="dcterms:W3CDTF">2020-09-22T08:29:33Z</dcterms:created>
  <dcterms:modified xsi:type="dcterms:W3CDTF">2020-09-22T08:32:01Z</dcterms:modified>
</cp:coreProperties>
</file>