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82" r:id="rId3"/>
    <p:sldId id="283" r:id="rId4"/>
    <p:sldId id="286" r:id="rId5"/>
    <p:sldId id="284" r:id="rId6"/>
    <p:sldId id="294" r:id="rId7"/>
    <p:sldId id="285" r:id="rId8"/>
    <p:sldId id="287" r:id="rId9"/>
    <p:sldId id="288" r:id="rId10"/>
    <p:sldId id="299" r:id="rId11"/>
    <p:sldId id="290" r:id="rId12"/>
    <p:sldId id="291" r:id="rId13"/>
    <p:sldId id="300" r:id="rId14"/>
    <p:sldId id="292" r:id="rId15"/>
    <p:sldId id="295" r:id="rId16"/>
    <p:sldId id="289" r:id="rId17"/>
    <p:sldId id="296" r:id="rId18"/>
    <p:sldId id="297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44EC"/>
    <a:srgbClr val="F23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266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2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4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4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7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8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02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4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9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i_SJBnxmHo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199" y="114300"/>
            <a:ext cx="8813800" cy="114839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Mixtures and Separation</a:t>
            </a:r>
          </a:p>
          <a:p>
            <a:r>
              <a:rPr lang="en-GB" sz="2400" dirty="0" smtClean="0"/>
              <a:t>L/O – explain how to separate different mixtures</a:t>
            </a:r>
            <a:endParaRPr lang="en-GB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76199" y="1338896"/>
            <a:ext cx="8813801" cy="1210152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week:</a:t>
            </a:r>
            <a:r>
              <a:rPr lang="en-GB" sz="2400" dirty="0" smtClean="0"/>
              <a:t> </a:t>
            </a:r>
            <a:r>
              <a:rPr lang="en-GB" sz="2400" b="1" i="1" dirty="0" smtClean="0"/>
              <a:t>Define</a:t>
            </a:r>
            <a:r>
              <a:rPr lang="en-GB" sz="2400" dirty="0" smtClean="0"/>
              <a:t> the terms: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Dominant allele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Recessive allele</a:t>
            </a:r>
            <a:endParaRPr lang="en-GB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6199" y="2667000"/>
            <a:ext cx="8813800" cy="59055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term: </a:t>
            </a:r>
            <a:r>
              <a:rPr lang="en-GB" sz="2400" b="1" i="1" dirty="0" smtClean="0"/>
              <a:t>Describe</a:t>
            </a:r>
            <a:r>
              <a:rPr lang="en-GB" sz="2400" dirty="0" smtClean="0"/>
              <a:t> the advantages of an electron microscope</a:t>
            </a:r>
            <a:endParaRPr lang="en-GB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76199" y="3448050"/>
            <a:ext cx="5461001" cy="238125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Year: </a:t>
            </a:r>
            <a:r>
              <a:rPr lang="en-GB" sz="2400" dirty="0" smtClean="0"/>
              <a:t>An object was magnified 250 times to produce an image that was 40mm across. </a:t>
            </a:r>
            <a:r>
              <a:rPr lang="en-GB" sz="2400" b="1" i="1" dirty="0" smtClean="0"/>
              <a:t>Calculate</a:t>
            </a:r>
            <a:r>
              <a:rPr lang="en-GB" sz="2400" dirty="0" smtClean="0"/>
              <a:t> the actual size of the object. </a:t>
            </a:r>
            <a:endParaRPr lang="en-GB" sz="24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5715000" y="4203700"/>
            <a:ext cx="3327398" cy="248380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b="1" u="sng" dirty="0" smtClean="0"/>
              <a:t>Key 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Mixtures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Chromatography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Crystallisation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Filtration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Distillation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1699" y="4824226"/>
                <a:ext cx="2999539" cy="65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/>
                        </a:rPr>
                        <m:t>Actual</m:t>
                      </m:r>
                      <m:r>
                        <a:rPr lang="en-GB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/>
                        </a:rPr>
                        <m:t>size</m:t>
                      </m:r>
                      <m:r>
                        <a:rPr lang="en-GB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Image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size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magnification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699" y="4824226"/>
                <a:ext cx="2999539" cy="6594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92405" y="447698"/>
            <a:ext cx="8566695" cy="896842"/>
          </a:xfrm>
          <a:prstGeom prst="roundRect">
            <a:avLst>
              <a:gd name="adj" fmla="val 140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Bronze</a:t>
            </a:r>
            <a:r>
              <a:rPr lang="en-GB" sz="2400" dirty="0" smtClean="0"/>
              <a:t>: </a:t>
            </a:r>
            <a:r>
              <a:rPr lang="en-GB" sz="2400" b="1" i="1" dirty="0" smtClean="0"/>
              <a:t>Produce</a:t>
            </a:r>
            <a:r>
              <a:rPr lang="en-GB" sz="2400" dirty="0" smtClean="0"/>
              <a:t> a clear, labelled diagram showing how filtration and crystallisation can be carried out.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92404" y="1519007"/>
            <a:ext cx="8566695" cy="886598"/>
          </a:xfrm>
          <a:prstGeom prst="roundRect">
            <a:avLst>
              <a:gd name="adj" fmla="val 50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Silver: </a:t>
            </a:r>
            <a:r>
              <a:rPr lang="en-GB" sz="2400" b="1" i="1" dirty="0"/>
              <a:t>Justify</a:t>
            </a:r>
            <a:r>
              <a:rPr lang="en-GB" sz="2400" dirty="0"/>
              <a:t> why filtration and separation can’t always be used for the same </a:t>
            </a:r>
            <a:r>
              <a:rPr lang="en-GB" sz="2400" dirty="0" smtClean="0"/>
              <a:t>mixtures.</a:t>
            </a:r>
            <a:endParaRPr lang="en-GB" sz="2400" b="1" i="1" dirty="0"/>
          </a:p>
        </p:txBody>
      </p:sp>
      <p:sp>
        <p:nvSpPr>
          <p:cNvPr id="6" name="Rounded Rectangle 5"/>
          <p:cNvSpPr/>
          <p:nvPr/>
        </p:nvSpPr>
        <p:spPr>
          <a:xfrm>
            <a:off x="292403" y="2526870"/>
            <a:ext cx="8566696" cy="1257729"/>
          </a:xfrm>
          <a:prstGeom prst="roundRect">
            <a:avLst>
              <a:gd name="adj" fmla="val 866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Gold: </a:t>
            </a:r>
            <a:r>
              <a:rPr lang="en-GB" sz="2400" b="1" i="1" dirty="0" smtClean="0"/>
              <a:t>Evaluate</a:t>
            </a:r>
            <a:r>
              <a:rPr lang="en-GB" sz="2400" dirty="0" smtClean="0"/>
              <a:t> the methods for both filtration and crystallisation. Identify any possible mistakes that could be made and hazards when carrying them out. </a:t>
            </a:r>
            <a:endParaRPr lang="en-GB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411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79399" y="145085"/>
            <a:ext cx="8507413" cy="21409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Chromatography</a:t>
            </a:r>
            <a:endParaRPr lang="en-GB" sz="2400" dirty="0" smtClean="0"/>
          </a:p>
          <a:p>
            <a:r>
              <a:rPr lang="en-GB" sz="2400" dirty="0"/>
              <a:t>Paper chromatography is used to separate mixtures of soluble substances. These are often coloured substances such as food colourings, inks, dyes or plant pigments.</a:t>
            </a:r>
          </a:p>
          <a:p>
            <a:endParaRPr lang="en-GB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3603625"/>
            <a:ext cx="6116637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4339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79399" y="145085"/>
            <a:ext cx="8507413" cy="21409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Chromatography</a:t>
            </a:r>
            <a:endParaRPr lang="en-GB" sz="2400" dirty="0" smtClean="0"/>
          </a:p>
          <a:p>
            <a:r>
              <a:rPr lang="en-GB" sz="2400" dirty="0" smtClean="0"/>
              <a:t>Some inks dissolve more easily than others. This means they will move up the paper faster. 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97" y="4864100"/>
            <a:ext cx="3846203" cy="190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320800"/>
            <a:ext cx="3762375" cy="2126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866" y="3187700"/>
            <a:ext cx="3976295" cy="190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1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79399" y="145085"/>
            <a:ext cx="8507413" cy="21409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Chromatography</a:t>
            </a:r>
            <a:endParaRPr lang="en-GB" sz="2400" dirty="0" smtClean="0"/>
          </a:p>
          <a:p>
            <a:r>
              <a:rPr lang="en-GB" sz="2400" dirty="0" smtClean="0"/>
              <a:t>In chromatography there are 2 phases: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Stationary phase – the paper (it doesn’t move)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Mobile phase – the solvent / liquid </a:t>
            </a:r>
            <a:r>
              <a:rPr lang="en-GB" sz="2400" smtClean="0"/>
              <a:t>(it does move)</a:t>
            </a:r>
            <a:endParaRPr lang="en-GB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98" y="3063490"/>
            <a:ext cx="5918201" cy="334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58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79399" y="145084"/>
            <a:ext cx="8507413" cy="3931616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Chromatography</a:t>
            </a:r>
            <a:endParaRPr lang="en-GB" sz="2400" dirty="0" smtClean="0"/>
          </a:p>
          <a:p>
            <a:r>
              <a:rPr lang="en-GB" sz="2400" dirty="0"/>
              <a:t>Separation by chromatography produces a chromatogram. A paper chromatogram can be used to distinguish between pure and impure substances: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pure substance produces one spot on the chromatogram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an impure substance, or mixture, produces two or more spots</a:t>
            </a:r>
          </a:p>
          <a:p>
            <a:endParaRPr lang="en-GB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9" y="4292600"/>
            <a:ext cx="3421327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9878" y="2992033"/>
                <a:ext cx="6246454" cy="665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/>
                        </a:rPr>
                        <m:t>Rf</m:t>
                      </m:r>
                      <m:r>
                        <a:rPr lang="en-GB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Distance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the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ink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moved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from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the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pencil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line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Distance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the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solvent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liquid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moved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from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the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pencil</m:t>
                          </m:r>
                          <m:r>
                            <a:rPr lang="en-GB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line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878" y="2992033"/>
                <a:ext cx="6246454" cy="6655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78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79399" y="145084"/>
            <a:ext cx="8507413" cy="2775916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Chromatography</a:t>
            </a:r>
            <a:endParaRPr lang="en-GB" sz="2400" dirty="0" smtClean="0"/>
          </a:p>
          <a:p>
            <a:r>
              <a:rPr lang="en-GB" sz="2400" dirty="0" smtClean="0"/>
              <a:t>For each spot you can calculate the </a:t>
            </a:r>
            <a:r>
              <a:rPr lang="en-GB" sz="2400" dirty="0" err="1" smtClean="0"/>
              <a:t>Rf</a:t>
            </a:r>
            <a:r>
              <a:rPr lang="en-GB" sz="2400" dirty="0" smtClean="0"/>
              <a:t> value. </a:t>
            </a:r>
          </a:p>
          <a:p>
            <a:r>
              <a:rPr lang="en-GB" sz="2400" dirty="0" smtClean="0"/>
              <a:t>The </a:t>
            </a:r>
            <a:r>
              <a:rPr lang="en-GB" sz="2400" dirty="0" err="1" smtClean="0"/>
              <a:t>Rf</a:t>
            </a:r>
            <a:r>
              <a:rPr lang="en-GB" sz="2400" dirty="0" smtClean="0"/>
              <a:t> value tells you how easy it was for that substance to dissolve and move up the paper. 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3429000"/>
            <a:ext cx="446722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56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92403" y="134707"/>
            <a:ext cx="8566695" cy="601893"/>
          </a:xfrm>
          <a:prstGeom prst="roundRect">
            <a:avLst>
              <a:gd name="adj" fmla="val 50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Exam Practice</a:t>
            </a:r>
            <a:r>
              <a:rPr lang="en-GB" sz="2400" dirty="0" smtClean="0"/>
              <a:t>. Attempt each of the following exam questions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03" y="939800"/>
            <a:ext cx="861643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73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161925"/>
            <a:ext cx="8385175" cy="645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322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39" y="114300"/>
            <a:ext cx="5807142" cy="642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489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92403" y="134707"/>
            <a:ext cx="8566695" cy="601893"/>
          </a:xfrm>
          <a:prstGeom prst="roundRect">
            <a:avLst>
              <a:gd name="adj" fmla="val 50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Self Assess your answers</a:t>
            </a:r>
            <a:endParaRPr lang="en-GB" sz="24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03" y="4987925"/>
            <a:ext cx="593566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03" y="995363"/>
            <a:ext cx="631666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97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3129" y="118206"/>
            <a:ext cx="6832437" cy="534938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A pure substance has only one type of molecule in it. </a:t>
            </a: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94" y="773475"/>
            <a:ext cx="5435448" cy="426842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04494" y="5283419"/>
            <a:ext cx="6858825" cy="6728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dirty="0" smtClean="0"/>
              <a:t>Identify which of these diagrams show a </a:t>
            </a:r>
            <a:r>
              <a:rPr lang="en-GB" sz="2200" b="1" dirty="0" smtClean="0"/>
              <a:t>pure substance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25218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3129" y="118206"/>
            <a:ext cx="6832437" cy="534938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A pure substance has only one type of molecule in it. </a:t>
            </a: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94" y="773475"/>
            <a:ext cx="5435448" cy="426842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43129" y="773475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854200" y="2146300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828871" y="2146300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43128" y="2146300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966682" y="3582625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828870" y="3582625"/>
            <a:ext cx="1711071" cy="1372825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943600" y="1651000"/>
            <a:ext cx="2946400" cy="2882900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The circled diagrams all show a </a:t>
            </a:r>
            <a:r>
              <a:rPr lang="en-GB" sz="2400" b="1" dirty="0" smtClean="0"/>
              <a:t>pure substance</a:t>
            </a:r>
            <a:r>
              <a:rPr lang="en-GB" sz="2400" dirty="0" smtClean="0"/>
              <a:t> because they only have one type of molecule.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66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699" y="2431085"/>
            <a:ext cx="6361113" cy="339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79399" y="145085"/>
            <a:ext cx="8507413" cy="19250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</a:t>
            </a:r>
            <a:r>
              <a:rPr lang="en-GB" sz="2400" dirty="0"/>
              <a:t> </a:t>
            </a:r>
            <a:r>
              <a:rPr lang="en-GB" sz="2400" b="1" dirty="0"/>
              <a:t>pure</a:t>
            </a:r>
            <a:r>
              <a:rPr lang="en-GB" sz="2400" dirty="0"/>
              <a:t> substance consists only of one </a:t>
            </a:r>
            <a:r>
              <a:rPr lang="en-GB" sz="2400" b="1" dirty="0"/>
              <a:t>element</a:t>
            </a:r>
            <a:r>
              <a:rPr lang="en-GB" sz="2400" dirty="0"/>
              <a:t> or one </a:t>
            </a:r>
            <a:r>
              <a:rPr lang="en-GB" sz="2400" b="1" dirty="0"/>
              <a:t>compound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</a:t>
            </a:r>
            <a:r>
              <a:rPr lang="en-GB" sz="2400" dirty="0"/>
              <a:t> </a:t>
            </a:r>
            <a:r>
              <a:rPr lang="en-GB" sz="2400" b="1" dirty="0"/>
              <a:t>mixture</a:t>
            </a:r>
            <a:r>
              <a:rPr lang="en-GB" sz="2400" dirty="0"/>
              <a:t> consists of two or more different substances, not chemically joined together</a:t>
            </a:r>
          </a:p>
        </p:txBody>
      </p:sp>
    </p:spTree>
    <p:extLst>
      <p:ext uri="{BB962C8B-B14F-4D97-AF65-F5344CB8AC3E}">
        <p14:creationId xmlns:p14="http://schemas.microsoft.com/office/powerpoint/2010/main" val="166768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6" y="156120"/>
            <a:ext cx="5798276" cy="453272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09006" y="5016777"/>
            <a:ext cx="8073408" cy="1475463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A pure substance has a fixed melting and boiling point. </a:t>
            </a:r>
          </a:p>
          <a:p>
            <a:endParaRPr lang="en-GB" sz="2400" dirty="0"/>
          </a:p>
          <a:p>
            <a:r>
              <a:rPr lang="en-GB" sz="2400" dirty="0" smtClean="0"/>
              <a:t>An impure substance melts and boils at a range of different temperatures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367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405" y="447698"/>
            <a:ext cx="8566695" cy="896842"/>
          </a:xfrm>
          <a:prstGeom prst="roundRect">
            <a:avLst>
              <a:gd name="adj" fmla="val 140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Bronze</a:t>
            </a:r>
            <a:r>
              <a:rPr lang="en-GB" sz="2400" dirty="0" smtClean="0"/>
              <a:t>: </a:t>
            </a:r>
            <a:r>
              <a:rPr lang="en-GB" sz="2400" b="1" i="1" dirty="0" smtClean="0"/>
              <a:t>Describe</a:t>
            </a:r>
            <a:r>
              <a:rPr lang="en-GB" sz="2400" dirty="0" smtClean="0"/>
              <a:t> the difference between a </a:t>
            </a:r>
            <a:r>
              <a:rPr lang="en-GB" sz="2400" b="1" dirty="0" smtClean="0"/>
              <a:t>pure substance </a:t>
            </a:r>
            <a:r>
              <a:rPr lang="en-GB" sz="2400" dirty="0" smtClean="0"/>
              <a:t> and an </a:t>
            </a:r>
            <a:r>
              <a:rPr lang="en-GB" sz="2400" b="1" dirty="0" smtClean="0"/>
              <a:t>impure substance</a:t>
            </a:r>
            <a:r>
              <a:rPr lang="en-GB" sz="2400" dirty="0" smtClean="0"/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92404" y="1519007"/>
            <a:ext cx="8566695" cy="1773196"/>
          </a:xfrm>
          <a:prstGeom prst="roundRect">
            <a:avLst>
              <a:gd name="adj" fmla="val 50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Silver: </a:t>
            </a:r>
            <a:r>
              <a:rPr lang="en-GB" sz="2400" b="1" i="1" dirty="0" smtClean="0"/>
              <a:t>Justify</a:t>
            </a:r>
            <a:r>
              <a:rPr lang="en-GB" sz="2400" dirty="0" smtClean="0"/>
              <a:t> why </a:t>
            </a:r>
            <a:r>
              <a:rPr lang="en-GB" sz="2400" b="1" dirty="0" smtClean="0"/>
              <a:t>G</a:t>
            </a:r>
            <a:r>
              <a:rPr lang="en-GB" sz="2400" dirty="0" smtClean="0"/>
              <a:t> is a mixture (impure substance) but </a:t>
            </a:r>
            <a:r>
              <a:rPr lang="en-GB" sz="2400" b="1" dirty="0" smtClean="0"/>
              <a:t>I</a:t>
            </a:r>
            <a:r>
              <a:rPr lang="en-GB" sz="2400" dirty="0" smtClean="0"/>
              <a:t> is a pure </a:t>
            </a:r>
            <a:r>
              <a:rPr lang="en-GB" sz="2400" dirty="0" err="1" smtClean="0"/>
              <a:t>suibstance</a:t>
            </a:r>
            <a:r>
              <a:rPr lang="en-GB" sz="2400" dirty="0" smtClean="0"/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2405" y="4203271"/>
            <a:ext cx="8566696" cy="1029130"/>
          </a:xfrm>
          <a:prstGeom prst="roundRect">
            <a:avLst>
              <a:gd name="adj" fmla="val 866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Gold: </a:t>
            </a:r>
            <a:r>
              <a:rPr lang="en-GB" sz="2400" dirty="0" smtClean="0"/>
              <a:t>Explain why a </a:t>
            </a:r>
            <a:r>
              <a:rPr lang="en-GB" sz="2400" b="1" dirty="0" smtClean="0"/>
              <a:t>mixture</a:t>
            </a:r>
            <a:r>
              <a:rPr lang="en-GB" sz="2400" dirty="0" smtClean="0"/>
              <a:t> of different substances might not have a </a:t>
            </a:r>
            <a:r>
              <a:rPr lang="en-GB" sz="2400" b="1" dirty="0" smtClean="0"/>
              <a:t>single melting temperature</a:t>
            </a:r>
            <a:r>
              <a:rPr lang="en-GB" sz="2400" dirty="0" smtClean="0"/>
              <a:t>.</a:t>
            </a:r>
            <a:endParaRPr lang="en-GB" sz="2400" dirty="0"/>
          </a:p>
          <a:p>
            <a:endParaRPr lang="en-GB" sz="2400" b="1" i="1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t="68759"/>
          <a:stretch/>
        </p:blipFill>
        <p:spPr>
          <a:xfrm>
            <a:off x="1718328" y="2405604"/>
            <a:ext cx="5983252" cy="146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9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79399" y="145085"/>
            <a:ext cx="8507413" cy="21409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Filtration</a:t>
            </a:r>
            <a:endParaRPr lang="en-GB" sz="2400" dirty="0" smtClean="0"/>
          </a:p>
          <a:p>
            <a:r>
              <a:rPr lang="en-GB" sz="2400" dirty="0" smtClean="0"/>
              <a:t>Filtration allows you to separate an </a:t>
            </a:r>
            <a:r>
              <a:rPr lang="en-GB" sz="2400" b="1" dirty="0" smtClean="0"/>
              <a:t>insoluble solid</a:t>
            </a:r>
            <a:r>
              <a:rPr lang="en-GB" sz="2400" dirty="0" smtClean="0"/>
              <a:t> from a </a:t>
            </a:r>
            <a:r>
              <a:rPr lang="en-GB" sz="2400" b="1" dirty="0" smtClean="0"/>
              <a:t>liquid</a:t>
            </a:r>
          </a:p>
          <a:p>
            <a:r>
              <a:rPr lang="en-GB" sz="2400" dirty="0" smtClean="0"/>
              <a:t>The liquid is able to pass through the </a:t>
            </a:r>
            <a:r>
              <a:rPr lang="en-GB" sz="2400" b="1" dirty="0" smtClean="0"/>
              <a:t>filter paper</a:t>
            </a:r>
            <a:r>
              <a:rPr lang="en-GB" sz="2400" dirty="0" smtClean="0"/>
              <a:t> but the solid cannot. </a:t>
            </a: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2612959"/>
            <a:ext cx="5103812" cy="3870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03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79399" y="145085"/>
            <a:ext cx="8507413" cy="21409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Crystallisation</a:t>
            </a:r>
            <a:endParaRPr lang="en-GB" sz="2400" dirty="0" smtClean="0"/>
          </a:p>
          <a:p>
            <a:r>
              <a:rPr lang="en-GB" sz="2400" dirty="0" smtClean="0"/>
              <a:t>If you have a </a:t>
            </a:r>
            <a:r>
              <a:rPr lang="en-GB" sz="2400" b="1" dirty="0" smtClean="0"/>
              <a:t>soluble solid</a:t>
            </a:r>
            <a:r>
              <a:rPr lang="en-GB" sz="2400" dirty="0" smtClean="0"/>
              <a:t> dissolved in a liquid, you cannot separate them by filtration. </a:t>
            </a:r>
          </a:p>
          <a:p>
            <a:r>
              <a:rPr lang="en-GB" sz="2400" dirty="0" smtClean="0"/>
              <a:t>You can </a:t>
            </a:r>
            <a:r>
              <a:rPr lang="en-GB" sz="2400" b="1" dirty="0" smtClean="0"/>
              <a:t>evaporate</a:t>
            </a:r>
            <a:r>
              <a:rPr lang="en-GB" sz="2400" dirty="0" smtClean="0"/>
              <a:t> the liquid, leaving behind the solid. This works because the solid has a much higher </a:t>
            </a:r>
            <a:r>
              <a:rPr lang="en-GB" sz="2400" b="1" dirty="0" smtClean="0"/>
              <a:t>boiling point</a:t>
            </a:r>
            <a:r>
              <a:rPr lang="en-GB" sz="2400" dirty="0" smtClean="0"/>
              <a:t> than the liquid</a:t>
            </a:r>
            <a:endParaRPr lang="en-GB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5" y="3192463"/>
            <a:ext cx="6126163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35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2861469"/>
            <a:ext cx="8195653" cy="344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79399" y="145085"/>
            <a:ext cx="8507413" cy="2534615"/>
          </a:xfrm>
          <a:prstGeom prst="roundRect">
            <a:avLst>
              <a:gd name="adj" fmla="val 42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Filtration and crystallisation can be used together if you have both a soluble solid and insoluble solid. </a:t>
            </a:r>
          </a:p>
          <a:p>
            <a:endParaRPr lang="en-GB" sz="2400" dirty="0"/>
          </a:p>
          <a:p>
            <a:r>
              <a:rPr lang="en-GB" sz="2400" dirty="0" smtClean="0"/>
              <a:t>For example a mixture of sand, salt and water.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www.youtube.com/watch?v=vi_SJBnxmHo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739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11200</TotalTime>
  <Words>550</Words>
  <Application>Microsoft Office PowerPoint</Application>
  <PresentationFormat>On-screen Show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</dc:creator>
  <cp:lastModifiedBy>Nicholas Herrod</cp:lastModifiedBy>
  <cp:revision>88</cp:revision>
  <dcterms:created xsi:type="dcterms:W3CDTF">2014-08-28T11:57:41Z</dcterms:created>
  <dcterms:modified xsi:type="dcterms:W3CDTF">2020-09-22T09:57:13Z</dcterms:modified>
</cp:coreProperties>
</file>