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302" r:id="rId3"/>
    <p:sldId id="303" r:id="rId4"/>
    <p:sldId id="301" r:id="rId5"/>
    <p:sldId id="304" r:id="rId6"/>
    <p:sldId id="308" r:id="rId7"/>
    <p:sldId id="306" r:id="rId8"/>
    <p:sldId id="307" r:id="rId9"/>
    <p:sldId id="310" r:id="rId10"/>
    <p:sldId id="311" r:id="rId11"/>
    <p:sldId id="31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44EC"/>
    <a:srgbClr val="F23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2664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2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94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4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7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68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02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76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1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14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9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DeiRlQvWn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xtX8vaASe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199" y="114300"/>
            <a:ext cx="8813800" cy="1148395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Potable Water</a:t>
            </a:r>
            <a:endParaRPr lang="en-GB" sz="2400" b="1" u="sng" dirty="0" smtClean="0"/>
          </a:p>
          <a:p>
            <a:r>
              <a:rPr lang="en-GB" sz="2400" dirty="0" smtClean="0"/>
              <a:t>L/O – </a:t>
            </a:r>
            <a:r>
              <a:rPr lang="en-GB" sz="2400" dirty="0" smtClean="0"/>
              <a:t>explain how to purify water</a:t>
            </a:r>
            <a:endParaRPr lang="en-GB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76199" y="1338896"/>
            <a:ext cx="8813801" cy="883604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week:</a:t>
            </a:r>
            <a:r>
              <a:rPr lang="en-GB" sz="2400" dirty="0" smtClean="0"/>
              <a:t> </a:t>
            </a:r>
            <a:r>
              <a:rPr lang="en-GB" sz="2400" b="1" i="1" dirty="0" smtClean="0"/>
              <a:t>Describe</a:t>
            </a:r>
            <a:r>
              <a:rPr lang="en-GB" sz="2400" dirty="0" smtClean="0"/>
              <a:t> where in an atom you would find the </a:t>
            </a:r>
            <a:r>
              <a:rPr lang="en-GB" sz="2400" b="1" dirty="0" smtClean="0"/>
              <a:t>protons</a:t>
            </a:r>
            <a:r>
              <a:rPr lang="en-GB" sz="2400" dirty="0" smtClean="0"/>
              <a:t>, </a:t>
            </a:r>
            <a:r>
              <a:rPr lang="en-GB" sz="2400" b="1" dirty="0" smtClean="0"/>
              <a:t>neutrons</a:t>
            </a:r>
            <a:r>
              <a:rPr lang="en-GB" sz="2400" dirty="0" smtClean="0"/>
              <a:t> and </a:t>
            </a:r>
            <a:r>
              <a:rPr lang="en-GB" sz="2400" b="1" dirty="0" smtClean="0"/>
              <a:t>electrons</a:t>
            </a:r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76200" y="2371725"/>
            <a:ext cx="8813800" cy="590550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</a:t>
            </a:r>
            <a:r>
              <a:rPr lang="en-GB" sz="2400" b="1" dirty="0" smtClean="0"/>
              <a:t>term</a:t>
            </a:r>
            <a:r>
              <a:rPr lang="en-GB" sz="2400" b="1" dirty="0" smtClean="0"/>
              <a:t>: </a:t>
            </a:r>
            <a:r>
              <a:rPr lang="en-GB" sz="2400" b="1" i="1" dirty="0" smtClean="0"/>
              <a:t>Explain</a:t>
            </a:r>
            <a:r>
              <a:rPr lang="en-GB" sz="2400" dirty="0" smtClean="0"/>
              <a:t> why a bacteria cell is </a:t>
            </a:r>
            <a:r>
              <a:rPr lang="en-GB" sz="2400" b="1" dirty="0" smtClean="0"/>
              <a:t>prokaryotic</a:t>
            </a:r>
            <a:endParaRPr lang="en-GB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76200" y="3077052"/>
            <a:ext cx="8813800" cy="3082448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Year</a:t>
            </a:r>
            <a:r>
              <a:rPr lang="en-GB" sz="2400" b="1" dirty="0" smtClean="0"/>
              <a:t>: </a:t>
            </a:r>
            <a:r>
              <a:rPr lang="en-GB" sz="2400" dirty="0" smtClean="0"/>
              <a:t>Identify which of these is a </a:t>
            </a:r>
            <a:r>
              <a:rPr lang="en-GB" sz="2400" b="1" dirty="0" smtClean="0"/>
              <a:t>series circuit</a:t>
            </a:r>
            <a:r>
              <a:rPr lang="en-GB" sz="2400" dirty="0" smtClean="0"/>
              <a:t> and which is a </a:t>
            </a:r>
            <a:r>
              <a:rPr lang="en-GB" sz="2400" b="1" dirty="0" smtClean="0"/>
              <a:t>parallel circuit</a:t>
            </a:r>
            <a:endParaRPr lang="en-GB" sz="2400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5715000" y="4203700"/>
            <a:ext cx="3327398" cy="2483805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b="1" u="sng" dirty="0" smtClean="0"/>
              <a:t>Key 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Distillation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Evaporation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Potable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93027"/>
            <a:ext cx="37465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7565" y="195945"/>
            <a:ext cx="8882742" cy="1175609"/>
          </a:xfrm>
          <a:prstGeom prst="roundRect">
            <a:avLst>
              <a:gd name="adj" fmla="val 752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dirty="0" smtClean="0"/>
              <a:t>Bronze</a:t>
            </a:r>
            <a:r>
              <a:rPr lang="en-GB" sz="22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Explain how pure water can be produced from salt water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Describe the stages of producing drinking water in the UK</a:t>
            </a:r>
            <a:endParaRPr lang="en-GB" sz="2200" dirty="0"/>
          </a:p>
          <a:p>
            <a:pPr marL="457200" indent="-457200">
              <a:buFont typeface="+mj-lt"/>
              <a:buAutoNum type="arabicPeriod"/>
            </a:pPr>
            <a:endParaRPr lang="en-GB" sz="2200" b="1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17565" y="4343354"/>
            <a:ext cx="8882742" cy="2181497"/>
          </a:xfrm>
          <a:prstGeom prst="roundRect">
            <a:avLst>
              <a:gd name="adj" fmla="val 752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dirty="0" smtClean="0"/>
              <a:t>Gold: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b="1" i="1" dirty="0" smtClean="0"/>
              <a:t>Transform</a:t>
            </a:r>
            <a:r>
              <a:rPr lang="en-GB" sz="2200" b="1" dirty="0" smtClean="0"/>
              <a:t> </a:t>
            </a:r>
            <a:r>
              <a:rPr lang="en-GB" sz="2200" dirty="0" smtClean="0"/>
              <a:t>the stages of water purification into a flow diagram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Fresh water is treated to make it safe to drink. Soluble and insoluble substances are removed during this treatment, and chlorine is added to kill harmful bacteria. </a:t>
            </a:r>
            <a:r>
              <a:rPr lang="en-GB" sz="2200" dirty="0" smtClean="0"/>
              <a:t>Explain </a:t>
            </a:r>
            <a:r>
              <a:rPr lang="en-GB" sz="2200" dirty="0"/>
              <a:t>two reasons why samples of the treated water are tested </a:t>
            </a:r>
            <a:r>
              <a:rPr lang="en-GB" sz="2200" dirty="0" smtClean="0"/>
              <a:t>regularly.</a:t>
            </a:r>
            <a:endParaRPr lang="en-GB" sz="2200" dirty="0"/>
          </a:p>
          <a:p>
            <a:pPr marL="457200" indent="-457200">
              <a:buFont typeface="+mj-lt"/>
              <a:buAutoNum type="arabicPeriod"/>
            </a:pPr>
            <a:endParaRPr lang="en-GB" sz="2200" dirty="0"/>
          </a:p>
          <a:p>
            <a:endParaRPr lang="en-GB" sz="2200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17565" y="1410743"/>
            <a:ext cx="8882742" cy="2886940"/>
          </a:xfrm>
          <a:prstGeom prst="roundRect">
            <a:avLst>
              <a:gd name="adj" fmla="val 752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b="1" dirty="0" smtClean="0"/>
              <a:t>Silver: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Explain why chemical analysis requires </a:t>
            </a:r>
            <a:r>
              <a:rPr lang="en-GB" sz="2200" b="1" dirty="0" smtClean="0"/>
              <a:t>distilled water</a:t>
            </a:r>
            <a:r>
              <a:rPr lang="en-GB" sz="2200" dirty="0" smtClean="0"/>
              <a:t> to be used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b="1" i="1" dirty="0"/>
              <a:t>Produce</a:t>
            </a:r>
            <a:r>
              <a:rPr lang="en-GB" sz="2200" dirty="0"/>
              <a:t> a </a:t>
            </a:r>
            <a:r>
              <a:rPr lang="en-GB" sz="2200" b="1" dirty="0"/>
              <a:t>flow chart</a:t>
            </a:r>
            <a:r>
              <a:rPr lang="en-GB" sz="2200" dirty="0"/>
              <a:t> </a:t>
            </a:r>
            <a:r>
              <a:rPr lang="en-GB" sz="2200" dirty="0" smtClean="0"/>
              <a:t>or </a:t>
            </a:r>
            <a:r>
              <a:rPr lang="en-GB" sz="2200" b="1" dirty="0"/>
              <a:t>diagram</a:t>
            </a:r>
            <a:r>
              <a:rPr lang="en-GB" sz="2200" dirty="0"/>
              <a:t> of the steps used to make </a:t>
            </a:r>
            <a:r>
              <a:rPr lang="en-GB" sz="2200" b="1" dirty="0"/>
              <a:t>drinking water </a:t>
            </a:r>
            <a:r>
              <a:rPr lang="en-GB" sz="2200" dirty="0"/>
              <a:t>in the UK. </a:t>
            </a:r>
          </a:p>
          <a:p>
            <a:r>
              <a:rPr lang="en-GB" sz="2200" dirty="0"/>
              <a:t>Include the key words: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Chlorination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Filtration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Sedimentation</a:t>
            </a:r>
          </a:p>
          <a:p>
            <a:pPr marL="457200" indent="-457200">
              <a:buFont typeface="+mj-lt"/>
              <a:buAutoNum type="arabicPeriod"/>
            </a:pPr>
            <a:endParaRPr lang="en-GB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4230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777922"/>
          </a:xfrm>
        </p:spPr>
        <p:txBody>
          <a:bodyPr/>
          <a:lstStyle/>
          <a:p>
            <a:r>
              <a:rPr lang="en-GB" dirty="0" smtClean="0"/>
              <a:t>Progress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83" y="777923"/>
            <a:ext cx="8829248" cy="594944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Look at the table below. Which substance is a gas at 90</a:t>
            </a:r>
            <a:r>
              <a:rPr lang="en-GB" baseline="30000" dirty="0" smtClean="0"/>
              <a:t>o</a:t>
            </a:r>
            <a:r>
              <a:rPr lang="en-GB" dirty="0" smtClean="0"/>
              <a:t>C?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971550" lvl="1" indent="-514350">
              <a:buFont typeface="+mj-lt"/>
              <a:buAutoNum type="alphaLcParenR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Identify the name of the change of state being described below:</a:t>
            </a:r>
          </a:p>
          <a:p>
            <a:pPr marL="0" indent="0">
              <a:buNone/>
            </a:pPr>
            <a:r>
              <a:rPr lang="en-GB" dirty="0" smtClean="0"/>
              <a:t>“During this process, particles gain enough energy to break free from their fixed positions. After this change, the particles stick together, but are free to move past each other.”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How many different phases are used in chromatography?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954" y="0"/>
            <a:ext cx="1672046" cy="81793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619215"/>
              </p:ext>
            </p:extLst>
          </p:nvPr>
        </p:nvGraphicFramePr>
        <p:xfrm>
          <a:off x="1490307" y="1555845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425252906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6467657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410410841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87490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Ethanol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Iodine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5755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Melting point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3971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Boiling point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1974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31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279399" y="145085"/>
            <a:ext cx="8507413" cy="2140915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Distillation</a:t>
            </a:r>
          </a:p>
          <a:p>
            <a:r>
              <a:rPr lang="en-GB" sz="2400" dirty="0" smtClean="0"/>
              <a:t>Distillation is used to separate 2 different liquids. </a:t>
            </a:r>
          </a:p>
          <a:p>
            <a:r>
              <a:rPr lang="en-GB" sz="2400" dirty="0" smtClean="0"/>
              <a:t>Liquids have different </a:t>
            </a:r>
            <a:r>
              <a:rPr lang="en-GB" sz="2400" b="1" dirty="0" smtClean="0"/>
              <a:t>boiling points</a:t>
            </a:r>
            <a:r>
              <a:rPr lang="en-GB" sz="2400" dirty="0" smtClean="0"/>
              <a:t>. You can heat up the mixture so one of them </a:t>
            </a:r>
            <a:r>
              <a:rPr lang="en-GB" sz="2400" b="1" dirty="0" smtClean="0"/>
              <a:t>evaporates </a:t>
            </a:r>
            <a:r>
              <a:rPr lang="en-GB" sz="2400" dirty="0" smtClean="0"/>
              <a:t>but the other one does not. </a:t>
            </a:r>
          </a:p>
          <a:p>
            <a:r>
              <a:rPr lang="en-GB" sz="2400" dirty="0" smtClean="0"/>
              <a:t>You can then cool down the gas to </a:t>
            </a:r>
            <a:r>
              <a:rPr lang="en-GB" sz="2400" b="1" dirty="0" smtClean="0"/>
              <a:t>condense</a:t>
            </a:r>
            <a:r>
              <a:rPr lang="en-GB" sz="2400" dirty="0" smtClean="0"/>
              <a:t> it. </a:t>
            </a:r>
            <a:endParaRPr lang="en-GB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2558351"/>
            <a:ext cx="6854825" cy="3667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94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685" y="155840"/>
            <a:ext cx="4982029" cy="644436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79400" y="145085"/>
            <a:ext cx="4253706" cy="782015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Simple Distillation Equipment</a:t>
            </a:r>
          </a:p>
        </p:txBody>
      </p:sp>
    </p:spTree>
    <p:extLst>
      <p:ext uri="{BB962C8B-B14F-4D97-AF65-F5344CB8AC3E}">
        <p14:creationId xmlns:p14="http://schemas.microsoft.com/office/powerpoint/2010/main" val="17676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54000" y="3767667"/>
            <a:ext cx="8627533" cy="2633133"/>
          </a:xfrm>
          <a:prstGeom prst="roundRect">
            <a:avLst>
              <a:gd name="adj" fmla="val 380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241" y="81228"/>
            <a:ext cx="4669927" cy="24333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448" r="2264" b="2328"/>
          <a:stretch/>
        </p:blipFill>
        <p:spPr>
          <a:xfrm>
            <a:off x="4783168" y="81228"/>
            <a:ext cx="4275667" cy="34070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7866" y="3784600"/>
            <a:ext cx="8602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Set </a:t>
            </a:r>
            <a:r>
              <a:rPr lang="en-GB" sz="2400" dirty="0"/>
              <a:t>up your apparatus as shown in the diagram.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Adjust </a:t>
            </a:r>
            <a:r>
              <a:rPr lang="en-GB" sz="2400" dirty="0"/>
              <a:t>the Bunsen burner so that you have a gentle blue </a:t>
            </a:r>
            <a:r>
              <a:rPr lang="en-GB" sz="2400" dirty="0" smtClean="0"/>
              <a:t>flame. The </a:t>
            </a:r>
            <a:r>
              <a:rPr lang="en-GB" sz="2400" dirty="0"/>
              <a:t>air hole should be about half </a:t>
            </a:r>
            <a:r>
              <a:rPr lang="en-GB" sz="2400" dirty="0" smtClean="0"/>
              <a:t>open.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Heat </a:t>
            </a:r>
            <a:r>
              <a:rPr lang="en-GB" sz="2400" dirty="0"/>
              <a:t>the ink until it boils.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Collect </a:t>
            </a:r>
            <a:r>
              <a:rPr lang="en-GB" sz="2400" dirty="0"/>
              <a:t>the distillate in the test tube and note the temperature of the vapour.</a:t>
            </a:r>
          </a:p>
        </p:txBody>
      </p:sp>
    </p:spTree>
    <p:extLst>
      <p:ext uri="{BB962C8B-B14F-4D97-AF65-F5344CB8AC3E}">
        <p14:creationId xmlns:p14="http://schemas.microsoft.com/office/powerpoint/2010/main" val="27866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4502" y="1169519"/>
            <a:ext cx="8882742" cy="1175609"/>
          </a:xfrm>
          <a:prstGeom prst="roundRect">
            <a:avLst>
              <a:gd name="adj" fmla="val 752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b="1" dirty="0" smtClean="0"/>
              <a:t>Bronze</a:t>
            </a:r>
            <a:r>
              <a:rPr lang="en-GB" sz="20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I</a:t>
            </a:r>
            <a:r>
              <a:rPr lang="en-GB" sz="2000" dirty="0" smtClean="0"/>
              <a:t>dentify </a:t>
            </a:r>
            <a:r>
              <a:rPr lang="en-GB" sz="2000" dirty="0"/>
              <a:t>the temperature at which the distillation took </a:t>
            </a:r>
            <a:r>
              <a:rPr lang="en-GB" sz="2000" dirty="0" smtClean="0"/>
              <a:t>place [</a:t>
            </a:r>
            <a:r>
              <a:rPr lang="en-GB" sz="2000" b="1" dirty="0" smtClean="0"/>
              <a:t>1 mark</a:t>
            </a:r>
            <a:r>
              <a:rPr lang="en-GB" sz="2000" dirty="0" smtClean="0"/>
              <a:t>]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Describe </a:t>
            </a:r>
            <a:r>
              <a:rPr lang="en-GB" sz="2000" dirty="0"/>
              <a:t>how ensured no water vapour was </a:t>
            </a:r>
            <a:r>
              <a:rPr lang="en-GB" sz="2000" dirty="0" smtClean="0"/>
              <a:t>lost [</a:t>
            </a:r>
            <a:r>
              <a:rPr lang="en-GB" sz="2000" b="1" dirty="0" smtClean="0"/>
              <a:t>2 marks</a:t>
            </a:r>
            <a:r>
              <a:rPr lang="en-GB" sz="2000" dirty="0" smtClean="0"/>
              <a:t>]</a:t>
            </a:r>
          </a:p>
          <a:p>
            <a:endParaRPr lang="en-GB" sz="2000" dirty="0"/>
          </a:p>
          <a:p>
            <a:pPr marL="457200" indent="-457200">
              <a:buFont typeface="+mj-lt"/>
              <a:buAutoNum type="arabicPeriod"/>
            </a:pPr>
            <a:endParaRPr lang="en-GB" sz="2000" b="1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04502" y="4851400"/>
            <a:ext cx="8882742" cy="1889034"/>
          </a:xfrm>
          <a:prstGeom prst="roundRect">
            <a:avLst>
              <a:gd name="adj" fmla="val 752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b="1" dirty="0" smtClean="0"/>
              <a:t>Gold: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/>
              <a:t>Explain</a:t>
            </a:r>
            <a:r>
              <a:rPr lang="en-GB" sz="2000" dirty="0"/>
              <a:t> why simple distillation allows a pure solvent to be separated from a solution. [</a:t>
            </a:r>
            <a:r>
              <a:rPr lang="en-GB" sz="2000" b="1" dirty="0"/>
              <a:t>3 marks</a:t>
            </a:r>
            <a:r>
              <a:rPr lang="en-GB" sz="2000" dirty="0" smtClean="0"/>
              <a:t>]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A student distils a sample of ink. </a:t>
            </a:r>
            <a:r>
              <a:rPr lang="en-GB" sz="2000" b="1" dirty="0"/>
              <a:t>Devise a simple method </a:t>
            </a:r>
            <a:r>
              <a:rPr lang="en-GB" sz="2000" dirty="0"/>
              <a:t>to show that the liquid collected is pure water. Include the expected results in your answer. [</a:t>
            </a:r>
            <a:r>
              <a:rPr lang="en-GB" sz="2000" b="1" dirty="0"/>
              <a:t>3 marks</a:t>
            </a:r>
            <a:r>
              <a:rPr lang="en-GB" sz="2000" dirty="0" smtClean="0"/>
              <a:t>] </a:t>
            </a:r>
            <a:r>
              <a:rPr lang="en-GB" sz="2000" b="1" dirty="0" smtClean="0"/>
              <a:t>(</a:t>
            </a:r>
            <a:r>
              <a:rPr lang="en-GB" sz="2000" b="1" i="1" dirty="0" smtClean="0"/>
              <a:t>there is a clue in the bronze questions)</a:t>
            </a:r>
            <a:endParaRPr lang="en-GB" sz="2000" b="1" dirty="0"/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endParaRPr lang="en-GB" sz="2000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04502" y="2466703"/>
            <a:ext cx="8882742" cy="2244997"/>
          </a:xfrm>
          <a:prstGeom prst="roundRect">
            <a:avLst>
              <a:gd name="adj" fmla="val 752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b="1" dirty="0" smtClean="0"/>
              <a:t>Silver: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A student carries out distillation on a sample of blue ink.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sz="2000" b="1" dirty="0"/>
              <a:t>Predict</a:t>
            </a:r>
            <a:r>
              <a:rPr lang="en-GB" sz="2000" dirty="0"/>
              <a:t> how the appearance of the ink changes, and give a reason for your answer. [</a:t>
            </a:r>
            <a:r>
              <a:rPr lang="en-GB" sz="2000" b="1" dirty="0"/>
              <a:t>2 marks</a:t>
            </a:r>
            <a:r>
              <a:rPr lang="en-GB" sz="2000" dirty="0"/>
              <a:t>]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sz="2000" dirty="0"/>
              <a:t>During the experiment a hot liquid drips from the bulb of the thermometer. </a:t>
            </a:r>
            <a:r>
              <a:rPr lang="en-GB" sz="2000" b="1" dirty="0"/>
              <a:t>Suggest an explanation </a:t>
            </a:r>
            <a:r>
              <a:rPr lang="en-GB" sz="2000" dirty="0"/>
              <a:t>for a temperature rise from 83</a:t>
            </a:r>
            <a:r>
              <a:rPr lang="en-GB" sz="2000" baseline="30000" dirty="0"/>
              <a:t>o</a:t>
            </a:r>
            <a:r>
              <a:rPr lang="en-GB" sz="2000" dirty="0"/>
              <a:t>C to 100</a:t>
            </a:r>
            <a:r>
              <a:rPr lang="en-GB" sz="2000" baseline="30000" dirty="0"/>
              <a:t>o</a:t>
            </a:r>
            <a:r>
              <a:rPr lang="en-GB" sz="2000" dirty="0"/>
              <a:t>C as this happens. [</a:t>
            </a:r>
            <a:r>
              <a:rPr lang="en-GB" sz="2000" b="1" dirty="0"/>
              <a:t>1 mark</a:t>
            </a:r>
            <a:r>
              <a:rPr lang="en-GB" sz="2000" dirty="0" smtClean="0"/>
              <a:t>]</a:t>
            </a:r>
            <a:endParaRPr lang="en-GB" sz="2000" b="1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104503" y="106627"/>
            <a:ext cx="8882743" cy="820473"/>
          </a:xfrm>
          <a:prstGeom prst="roundRect">
            <a:avLst>
              <a:gd name="adj" fmla="val 768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 smtClean="0"/>
              <a:t>Distillation was used to separate water from ink. Ink has a boiling point of around 200</a:t>
            </a:r>
            <a:r>
              <a:rPr lang="en-GB" sz="2000" baseline="30000" dirty="0" smtClean="0"/>
              <a:t>o</a:t>
            </a:r>
            <a:r>
              <a:rPr lang="en-GB" sz="2000" dirty="0" smtClean="0"/>
              <a:t>C</a:t>
            </a:r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6437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04503" y="106627"/>
            <a:ext cx="8882743" cy="3500173"/>
          </a:xfrm>
          <a:prstGeom prst="roundRect">
            <a:avLst>
              <a:gd name="adj" fmla="val 768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Potable water</a:t>
            </a:r>
            <a:r>
              <a:rPr lang="en-GB" sz="2400" dirty="0" smtClean="0"/>
              <a:t> is water that is safe to drink. </a:t>
            </a:r>
          </a:p>
          <a:p>
            <a:endParaRPr lang="en-GB" sz="2400" b="1" dirty="0"/>
          </a:p>
          <a:p>
            <a:r>
              <a:rPr lang="en-GB" sz="2400" dirty="0" smtClean="0"/>
              <a:t>To make it safe to drink, you need to remove any harmful substances or microbes from it. </a:t>
            </a:r>
          </a:p>
          <a:p>
            <a:endParaRPr lang="en-GB" sz="2400" dirty="0"/>
          </a:p>
          <a:p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www.youtube.com/watch?v=PDeiRlQvWnM</a:t>
            </a:r>
            <a:r>
              <a:rPr lang="en-GB" sz="2400" dirty="0" smtClean="0"/>
              <a:t> </a:t>
            </a:r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b="1" dirty="0" smtClean="0"/>
              <a:t>Distilled water</a:t>
            </a:r>
            <a:r>
              <a:rPr lang="en-GB" sz="2400" dirty="0" smtClean="0"/>
              <a:t> is pure water, with no other substances in it.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44931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8485" y="5969000"/>
            <a:ext cx="5496515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218485" y="4280687"/>
            <a:ext cx="8221508" cy="1577947"/>
          </a:xfrm>
          <a:prstGeom prst="roundRect">
            <a:avLst>
              <a:gd name="adj" fmla="val 1153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87" y="134389"/>
            <a:ext cx="8806663" cy="6598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Purifying Sea Water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 smtClean="0"/>
          </a:p>
          <a:p>
            <a:r>
              <a:rPr lang="en-GB" sz="2400" dirty="0" smtClean="0"/>
              <a:t>Purifying sea water requires </a:t>
            </a:r>
            <a:r>
              <a:rPr lang="en-GB" sz="2400" b="1" dirty="0" smtClean="0"/>
              <a:t>a lot of energy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It is carried out on a large scale when resources are plentiful, or when pure water is scarce. </a:t>
            </a:r>
          </a:p>
          <a:p>
            <a:r>
              <a:rPr lang="en-GB" sz="2400" dirty="0" smtClean="0"/>
              <a:t>Due to the high energy requirement it is avoided if possible.</a:t>
            </a:r>
          </a:p>
          <a:p>
            <a:pPr marL="0" indent="0">
              <a:buNone/>
            </a:pPr>
            <a:r>
              <a:rPr lang="en-GB" sz="2400" dirty="0" smtClean="0"/>
              <a:t>Water that is safe to drink is called </a:t>
            </a:r>
            <a:r>
              <a:rPr lang="en-GB" sz="2400" b="1" u="sng" dirty="0" smtClean="0"/>
              <a:t>potable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8" y="606903"/>
            <a:ext cx="6237948" cy="351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51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2208" y="126298"/>
            <a:ext cx="8968504" cy="1451649"/>
          </a:xfrm>
          <a:prstGeom prst="roundRect">
            <a:avLst>
              <a:gd name="adj" fmla="val 719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08" y="126298"/>
            <a:ext cx="908179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More often, drinking water comes from </a:t>
            </a:r>
            <a:r>
              <a:rPr lang="en-GB" sz="2400" b="1" dirty="0" smtClean="0"/>
              <a:t>rivers</a:t>
            </a:r>
            <a:r>
              <a:rPr lang="en-GB" sz="2400" dirty="0" smtClean="0"/>
              <a:t> or </a:t>
            </a:r>
            <a:r>
              <a:rPr lang="en-GB" sz="2400" b="1" dirty="0" smtClean="0"/>
              <a:t>aquifers</a:t>
            </a:r>
            <a:r>
              <a:rPr lang="en-GB" sz="2400" dirty="0" smtClean="0"/>
              <a:t> (underground water sources). It is often stored in </a:t>
            </a:r>
            <a:r>
              <a:rPr lang="en-GB" sz="2400" b="1" dirty="0" smtClean="0"/>
              <a:t>reservoirs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r>
              <a:rPr lang="en-GB" sz="2400" dirty="0" smtClean="0"/>
              <a:t>This water often contains </a:t>
            </a:r>
            <a:r>
              <a:rPr lang="en-GB" sz="2400" b="1" dirty="0" smtClean="0"/>
              <a:t>leaves, twigs, soil, grit, salts, pesticides, fertilisers, bacteria and other microorganisms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42" y="1788340"/>
            <a:ext cx="8714724" cy="455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1500" y="1727200"/>
            <a:ext cx="798830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problem could a reservoir of water have during the summer?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www.youtube.com/watch?v=2xtX8vaASek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4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11206</TotalTime>
  <Words>696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Progress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</dc:creator>
  <cp:lastModifiedBy>Nicholas Herrod</cp:lastModifiedBy>
  <cp:revision>90</cp:revision>
  <dcterms:created xsi:type="dcterms:W3CDTF">2014-08-28T11:57:41Z</dcterms:created>
  <dcterms:modified xsi:type="dcterms:W3CDTF">2020-09-22T10:00:51Z</dcterms:modified>
</cp:coreProperties>
</file>