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07345809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Click to edit Master title style</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stStyle>
          <a:p>
            <a:pPr lvl="0">
              <a:defRPr sz="1800">
                <a:solidFill>
                  <a:srgbClr val="000000"/>
                </a:solidFill>
              </a:defRPr>
            </a:pPr>
            <a:r>
              <a:rPr sz="3200">
                <a:solidFill>
                  <a:srgbClr val="888888"/>
                </a:solidFill>
              </a:rPr>
              <a:t>Click to edit Master subtitle style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Click to edit Master title style</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Click to edit Master title style</a:t>
            </a:r>
          </a:p>
        </p:txBody>
      </p:sp>
      <p:sp>
        <p:nvSpPr>
          <p:cNvPr id="11" name="Shape 11"/>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Click to edit Master title style</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lvl="0">
              <a:defRPr sz="1800">
                <a:solidFill>
                  <a:srgbClr val="000000"/>
                </a:solidFill>
              </a:defRPr>
            </a:pPr>
            <a:r>
              <a:rPr sz="2000">
                <a:solidFill>
                  <a:srgbClr val="888888"/>
                </a:solidFill>
              </a:rPr>
              <a:t>Click to edit Master text styles</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Click to edit Master title style</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Click to edit Master title style</a:t>
            </a:r>
          </a:p>
        </p:txBody>
      </p:sp>
      <p:sp>
        <p:nvSpPr>
          <p:cNvPr id="23" name="Shape 23"/>
          <p:cNvSpPr>
            <a:spLocks noGrp="1"/>
          </p:cNvSpPr>
          <p:nvPr>
            <p:ph type="body" idx="1"/>
          </p:nvPr>
        </p:nvSpPr>
        <p:spPr>
          <a:xfrm>
            <a:off x="457200" y="1435465"/>
            <a:ext cx="4040188" cy="739410"/>
          </a:xfrm>
          <a:prstGeom prst="rect">
            <a:avLst/>
          </a:prstGeom>
        </p:spPr>
        <p:txBody>
          <a:bodyPr anchor="b"/>
          <a:lstStyle>
            <a:lvl1pPr marL="0" indent="0">
              <a:spcBef>
                <a:spcPts val="500"/>
              </a:spcBef>
              <a:buSzTx/>
              <a:buFontTx/>
              <a:buNone/>
              <a:defRPr sz="2400" b="1"/>
            </a:lvl1pPr>
          </a:lstStyle>
          <a:p>
            <a:pPr lvl="0">
              <a:defRPr sz="1800" b="0"/>
            </a:pPr>
            <a:r>
              <a:rPr sz="2400" b="1"/>
              <a:t>Click to edit Master text styles</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Click to edit Master title style</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Click to edit Master title style</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Click to edit Master text styles</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Click to edit Master title style</a:t>
            </a:r>
          </a:p>
        </p:txBody>
      </p:sp>
      <p:sp>
        <p:nvSpPr>
          <p:cNvPr id="40" name="Shape 40"/>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4400"/>
              <a:t>Click to edit Master title style</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155851" y="125729"/>
            <a:ext cx="8832298" cy="588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sz="1600" b="1" u="sng"/>
              <a:t>Top 10 quotes</a:t>
            </a:r>
          </a:p>
          <a:p>
            <a:pPr lvl="0"/>
            <a:r>
              <a:rPr sz="1600" b="1"/>
              <a:t>'we are members of one body' </a:t>
            </a:r>
            <a:r>
              <a:rPr sz="1600"/>
              <a:t>-</a:t>
            </a:r>
            <a:r>
              <a:rPr sz="1600" i="1"/>
              <a:t> Inspector Goole - Shows we are responsible for one another. The image of a body suggests our actions impact each other. </a:t>
            </a:r>
            <a:endParaRPr sz="1600"/>
          </a:p>
          <a:p>
            <a:pPr lvl="0"/>
            <a:r>
              <a:rPr sz="1600" b="1"/>
              <a:t>'community and all that nonsense' </a:t>
            </a:r>
            <a:r>
              <a:rPr sz="1600"/>
              <a:t>-</a:t>
            </a:r>
            <a:r>
              <a:rPr sz="1600" i="1"/>
              <a:t> reflects Mr Birlings Capitalist views. He believes we should worry about our business, ourselves and our family</a:t>
            </a:r>
            <a:endParaRPr sz="1600"/>
          </a:p>
          <a:p>
            <a:pPr lvl="0"/>
            <a:r>
              <a:rPr sz="1600" b="1"/>
              <a:t>'fire and blood and anguish'</a:t>
            </a:r>
            <a:r>
              <a:rPr sz="1600"/>
              <a:t> - </a:t>
            </a:r>
            <a:r>
              <a:rPr sz="1600" i="1"/>
              <a:t>Inspector Goole - Priestley is showing that the inequalities in society will be punished if people do not change. After 1912 there is a world war which links to the image of ‘blood’.  </a:t>
            </a:r>
            <a:r>
              <a:rPr sz="1600"/>
              <a:t> </a:t>
            </a:r>
            <a:r>
              <a:rPr sz="1600" i="1"/>
              <a:t> </a:t>
            </a:r>
            <a:r>
              <a:rPr sz="1600"/>
              <a:t> </a:t>
            </a:r>
          </a:p>
          <a:p>
            <a:pPr lvl="0"/>
            <a:r>
              <a:rPr sz="1600"/>
              <a:t>'</a:t>
            </a:r>
            <a:r>
              <a:rPr sz="1600" b="1"/>
              <a:t>you killed her - and the child she'd have had too'</a:t>
            </a:r>
            <a:r>
              <a:rPr sz="1600"/>
              <a:t> -</a:t>
            </a:r>
            <a:r>
              <a:rPr sz="1600" i="1"/>
              <a:t>Eric Birling blames his mother for the death of Eva through the pronoun ‘you’. Although he changes he does not accept his responsibility fully. </a:t>
            </a:r>
          </a:p>
          <a:p>
            <a:pPr lvl="0"/>
            <a:r>
              <a:rPr sz="1600"/>
              <a:t>'</a:t>
            </a:r>
            <a:r>
              <a:rPr sz="1600" b="1"/>
              <a:t>girls of that class'</a:t>
            </a:r>
            <a:r>
              <a:rPr sz="1600"/>
              <a:t> - </a:t>
            </a:r>
            <a:r>
              <a:rPr sz="1600" i="1"/>
              <a:t>This is a Euphemism by Mrs Birling - she is judging Eva due to her class </a:t>
            </a:r>
            <a:endParaRPr sz="1600"/>
          </a:p>
          <a:p>
            <a:pPr lvl="0"/>
            <a:r>
              <a:rPr sz="1600"/>
              <a:t>'</a:t>
            </a:r>
            <a:r>
              <a:rPr sz="1600" b="1"/>
              <a:t>lower costs and higher prices</a:t>
            </a:r>
            <a:r>
              <a:rPr sz="1600"/>
              <a:t>' - </a:t>
            </a:r>
            <a:r>
              <a:rPr sz="1600" i="1"/>
              <a:t>Mr Birling does not care about people, only making a profit. </a:t>
            </a:r>
            <a:endParaRPr sz="1600"/>
          </a:p>
          <a:p>
            <a:pPr lvl="0"/>
            <a:r>
              <a:rPr sz="1600"/>
              <a:t>'</a:t>
            </a:r>
            <a:r>
              <a:rPr sz="1600" b="1"/>
              <a:t>but these girls aren't cheap labour</a:t>
            </a:r>
            <a:r>
              <a:rPr sz="1600"/>
              <a:t> -  they're people' -</a:t>
            </a:r>
            <a:r>
              <a:rPr sz="1600" i="1"/>
              <a:t>Sheila Birling begins to stand up for those her father has mistreated. She becomes more confident and sympathetic as the play continues. </a:t>
            </a:r>
            <a:endParaRPr sz="1600"/>
          </a:p>
          <a:p>
            <a:pPr lvl="0"/>
            <a:r>
              <a:rPr sz="1600" b="1"/>
              <a:t>'So you admit you were prejudiced?'</a:t>
            </a:r>
            <a:r>
              <a:rPr sz="1600"/>
              <a:t> </a:t>
            </a:r>
            <a:r>
              <a:rPr sz="1600" i="1"/>
              <a:t>Inspector Goole questions Sybil Birling who says that she was prejudiced because Eva had been impertinent. It shows how the family judged others </a:t>
            </a:r>
            <a:endParaRPr sz="1600"/>
          </a:p>
          <a:p>
            <a:pPr lvl="0"/>
            <a:r>
              <a:rPr sz="1600"/>
              <a:t>The younger generation are '</a:t>
            </a:r>
            <a:r>
              <a:rPr sz="1600" b="1"/>
              <a:t>more impressionable' </a:t>
            </a:r>
            <a:r>
              <a:rPr sz="1600" i="1"/>
              <a:t>according to Goole and Priestley - they are the most likely to change. Society changed between 1912 and 1945 due to the young who had become adults</a:t>
            </a:r>
            <a:endParaRPr sz="1600"/>
          </a:p>
          <a:p>
            <a:pPr lvl="0"/>
            <a:r>
              <a:rPr sz="1600"/>
              <a:t>'</a:t>
            </a:r>
            <a:r>
              <a:rPr sz="1600" b="1"/>
              <a:t>I blame the young man who was the father of the child'</a:t>
            </a:r>
            <a:r>
              <a:rPr sz="1600"/>
              <a:t> </a:t>
            </a:r>
            <a:r>
              <a:rPr sz="1600" i="1"/>
              <a:t>Mrs Birling does not accept any responsibility and unknowingly blames Eric this builds tension as the audience becomes aware of his involvement before she does.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p:nvPr/>
        </p:nvSpPr>
        <p:spPr>
          <a:xfrm>
            <a:off x="155851" y="125729"/>
            <a:ext cx="8832298" cy="73304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r>
              <a:rPr sz="1600" b="1" u="sng"/>
              <a:t>Top context</a:t>
            </a:r>
          </a:p>
          <a:p>
            <a:pPr lvl="0"/>
            <a:r>
              <a:rPr sz="1600" b="1"/>
              <a:t>The play is set in the Edwardian era</a:t>
            </a:r>
          </a:p>
          <a:p>
            <a:pPr lvl="0"/>
            <a:r>
              <a:rPr sz="1600" b="1"/>
              <a:t>1912 and 1945 - </a:t>
            </a:r>
            <a:r>
              <a:rPr sz="1600"/>
              <a:t>The play is set in 1912, this is when the characters were ‘alive’ but the play was watched in 1945 - so the audience knew what the future would bring for the characters</a:t>
            </a:r>
            <a:endParaRPr sz="1600" b="1"/>
          </a:p>
          <a:p>
            <a:pPr lvl="0"/>
            <a:r>
              <a:rPr sz="1600" b="1"/>
              <a:t>War - </a:t>
            </a:r>
            <a:r>
              <a:rPr sz="1600"/>
              <a:t>After the play is set there is world war - this helped reduce inequalities as women gained more power and the classes fought side by side which reduced the distinctions between them. Priestley fought in the first world war.</a:t>
            </a:r>
            <a:endParaRPr sz="1600" b="1"/>
          </a:p>
          <a:p>
            <a:pPr lvl="0"/>
            <a:r>
              <a:rPr sz="1600" b="1"/>
              <a:t>Women - </a:t>
            </a:r>
            <a:r>
              <a:rPr sz="1600"/>
              <a:t>At the time the play was set, women had fewer rights. They were subservient to men. Rich, middle class women were expected to get married. Poor women were used as cheap labour. </a:t>
            </a:r>
            <a:endParaRPr sz="1600" b="1"/>
          </a:p>
          <a:p>
            <a:pPr lvl="0"/>
            <a:r>
              <a:rPr sz="1600" b="1"/>
              <a:t>Charities - </a:t>
            </a:r>
            <a:r>
              <a:rPr sz="1600"/>
              <a:t>As there was so little protection for people like Eva Smith, they were reliant on charities for help. Priestley wanted to create support for the ‘welfare state’, introduced in 1945, which led to the creation of the NHS, benefits for the unemployed etc. It meant that the vulnerable in society would be offered some protection. </a:t>
            </a:r>
          </a:p>
          <a:p>
            <a:pPr lvl="0"/>
            <a:r>
              <a:rPr sz="1600" b="1"/>
              <a:t>Time - </a:t>
            </a:r>
            <a:r>
              <a:rPr sz="1600"/>
              <a:t>Priestley was interested in theories of time. One influence on Priestley was a Russian philosopher, Ousepensky, who believed that time continued to repeat itself and that individuals must learn to stop repeating the same mistakes. </a:t>
            </a:r>
            <a:endParaRPr sz="1600" b="1"/>
          </a:p>
          <a:p>
            <a:pPr lvl="0"/>
            <a:r>
              <a:rPr sz="1600" b="1"/>
              <a:t>Class - </a:t>
            </a:r>
            <a:r>
              <a:rPr sz="1600"/>
              <a:t>Your place in society was far more important in 1912 than it is today. Industrialists like Mr Birling made enough money to rise up the social ladder. His focus on social position explains why Mr Birling is so worried about creating a ‘public scandal’ that may damage his reputation.</a:t>
            </a:r>
            <a:endParaRPr sz="1600" b="1"/>
          </a:p>
          <a:p>
            <a:pPr lvl="0"/>
            <a:r>
              <a:rPr sz="1600" b="1"/>
              <a:t>Labour - </a:t>
            </a:r>
            <a:r>
              <a:rPr sz="1600"/>
              <a:t>The labour party supported working classes. Mr Birling talks about how we shouldn't listen to those ‘cranks’ but in the UK general election of 1945 the Labour party won for the first time in British election history. Priestley voted for Labour. </a:t>
            </a:r>
            <a:endParaRPr sz="1600" b="1"/>
          </a:p>
          <a:p>
            <a:pPr lvl="0"/>
            <a:r>
              <a:rPr sz="1600" b="1"/>
              <a:t>Socialism and Capitalism - </a:t>
            </a:r>
            <a:r>
              <a:rPr sz="1600">
                <a:solidFill>
                  <a:srgbClr val="323333"/>
                </a:solidFill>
              </a:rPr>
              <a:t>Priestley was a </a:t>
            </a:r>
            <a:r>
              <a:rPr sz="1600"/>
              <a:t>socialist. Socialists believe that capitalists (such as Mr Birling) benefit the rich over the poor. Socialism is based on giving power and rights to the working class (such as Eva Smith, working in the factory).</a:t>
            </a:r>
          </a:p>
          <a:p>
            <a:pPr lvl="0"/>
            <a:r>
              <a:rPr sz="1600" b="1"/>
              <a:t>Titanic - </a:t>
            </a:r>
            <a:r>
              <a:rPr sz="1600"/>
              <a:t>Despite peoples belief that it was ‘unsinkable’ the Titanic sank in 1912</a:t>
            </a:r>
            <a:endParaRPr sz="1600" b="1"/>
          </a:p>
          <a:p>
            <a:pPr lvl="0"/>
            <a:endParaRPr sz="1600" b="1"/>
          </a:p>
          <a:p>
            <a:pPr lvl="0"/>
            <a:endParaRPr sz="1600" b="1"/>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p:nvPr/>
        </p:nvSpPr>
        <p:spPr>
          <a:xfrm>
            <a:off x="155851" y="125729"/>
            <a:ext cx="8832298" cy="51587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r>
              <a:rPr sz="1600" b="1" u="sng"/>
              <a:t>Top methods</a:t>
            </a:r>
          </a:p>
          <a:p>
            <a:pPr lvl="0"/>
            <a:r>
              <a:rPr sz="1600" b="1"/>
              <a:t>Dramatic irony - </a:t>
            </a:r>
            <a:r>
              <a:rPr sz="1600"/>
              <a:t>This is where the audience knows something the characters do not. They know that Mr Billings speech is full of errors (‘nobody wants war’ and the Titanic is ‘unsinkable’) and this makes him appear foolish to them and discredits his capitalist views. </a:t>
            </a:r>
            <a:endParaRPr sz="1600" b="1"/>
          </a:p>
          <a:p>
            <a:pPr lvl="0"/>
            <a:r>
              <a:rPr sz="1600" b="1"/>
              <a:t>Props and lighting - </a:t>
            </a:r>
            <a:r>
              <a:rPr sz="1600"/>
              <a:t>the lighting begins pink and intimate because the family are happy and celebrating. When the inspector arrives the light is brighter - he is interrogating them and revealing all their secrets and the lighting suggests they cannot hide. </a:t>
            </a:r>
            <a:endParaRPr sz="1600" b="1"/>
          </a:p>
          <a:p>
            <a:pPr lvl="0"/>
            <a:r>
              <a:rPr sz="1600" b="1"/>
              <a:t>Interruptions - </a:t>
            </a:r>
            <a:r>
              <a:rPr sz="1600"/>
              <a:t>the use of interruptions allows different characters to battle for power. Mr and Mrs Birling interrupt their children but the inspector is able to interrupt the whole family as he takes command of the situation. </a:t>
            </a:r>
            <a:endParaRPr sz="1600" b="1"/>
          </a:p>
          <a:p>
            <a:pPr lvl="0"/>
            <a:r>
              <a:rPr sz="1600" b="1"/>
              <a:t>Stage directions - </a:t>
            </a:r>
            <a:r>
              <a:rPr sz="1600"/>
              <a:t>these were used by Priestley to show how actors should look and speak. A stage direction such as ‘angrily’ or ‘cutting in massively’ allows the actors to show the audience the characters as Priestley wanted them to be seen.</a:t>
            </a:r>
          </a:p>
          <a:p>
            <a:pPr lvl="0"/>
            <a:r>
              <a:rPr sz="1600" b="1"/>
              <a:t>Entrances and exits - </a:t>
            </a:r>
            <a:r>
              <a:rPr sz="1600"/>
              <a:t>the timings of entrances and exits is important. The inspector rings the doorbell in the middle of a  self-righteous speech by Mr Birling which interrupts him as Priestley wants this attitude to change. Eric arrives back from his walk just when it has been revealed he had got Eva pregnant and stolen money. Sheila leaves hysterically when she hears about Eva’s job at Milliards which shows how much she is affected by her part in the chain of events.</a:t>
            </a:r>
            <a:endParaRPr sz="1600" b="1"/>
          </a:p>
          <a:p>
            <a:pPr lvl="0"/>
            <a:endParaRPr sz="1600" b="1"/>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p:nvPr/>
        </p:nvSpPr>
        <p:spPr>
          <a:xfrm>
            <a:off x="155851" y="125729"/>
            <a:ext cx="8832298" cy="70764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r>
              <a:rPr sz="1600" b="1" u="sng"/>
              <a:t>Top themes</a:t>
            </a:r>
          </a:p>
          <a:p>
            <a:pPr lvl="0"/>
            <a:r>
              <a:rPr sz="1600" b="1"/>
              <a:t>Age - </a:t>
            </a:r>
            <a:r>
              <a:rPr sz="1600"/>
              <a:t>The older generation and the younger generation take the Inspector’s message in different ways. The old, represented by Mr and Mrs Birling, are set in their ways. In contrast, Priestley uses the younger generation to represent hope for change to the 1945 audience.</a:t>
            </a:r>
            <a:endParaRPr sz="1200"/>
          </a:p>
          <a:p>
            <a:pPr lvl="0"/>
            <a:r>
              <a:rPr sz="1600" b="1"/>
              <a:t>Gender - </a:t>
            </a:r>
            <a:r>
              <a:rPr sz="1600"/>
              <a:t>women are seen as inferior to men, Sheila is suspicious of Geralds indiscretions but is still engaged to him, she is instructed by her parents and Sybil even answers on her behalf. As the play progresses, Priestley shows that Sheila begins to fight for equality – refusing to go to bed, standing up to her father, refusing the ring Gerald offers. In this way, the 1945 audience may have recognised that Sheila represented hope for gender equality in the future. </a:t>
            </a:r>
            <a:endParaRPr sz="1600" b="1"/>
          </a:p>
          <a:p>
            <a:pPr lvl="0"/>
            <a:r>
              <a:rPr sz="1600" b="1"/>
              <a:t>Responsibility - </a:t>
            </a:r>
            <a:r>
              <a:rPr sz="1600"/>
              <a:t>Many of the characters have a narrow view of what it means to be responsible, but the Inspector provides a stronger message about social responsibility. His final speech is aimed not only at the characters but at the audience too. </a:t>
            </a:r>
            <a:endParaRPr sz="1600" b="1"/>
          </a:p>
          <a:p>
            <a:pPr lvl="0"/>
            <a:r>
              <a:rPr sz="1600" b="1"/>
              <a:t>Class - </a:t>
            </a:r>
            <a:r>
              <a:rPr sz="1600"/>
              <a:t>The upper classes were ignorant of those beneath them and felt they were superior. They judged the working classes and Mr and Mrs Birling strive to increase their status and impress the Croft family. They feel that they are beyond question because of their class and try to intimidate the inspector. </a:t>
            </a:r>
          </a:p>
          <a:p>
            <a:pPr lvl="0"/>
            <a:r>
              <a:rPr sz="1600" b="1"/>
              <a:t>Social equality - </a:t>
            </a:r>
            <a:r>
              <a:rPr sz="1600"/>
              <a:t>The Inspector champions the cause of the poor and tries to get others to accept that all people share a common humanity and are part of a community. The Inspector is a spokesperson for the disadvantaged and a voice for the conscience which the Birlings and Gerald seem to lack. </a:t>
            </a:r>
          </a:p>
          <a:p>
            <a:pPr lvl="0"/>
            <a:r>
              <a:rPr sz="1600" b="1"/>
              <a:t>Love - </a:t>
            </a:r>
            <a:r>
              <a:rPr sz="1600"/>
              <a:t>The play presents many different interpretations of love. Sheila and Gerald appear to be in love at first. Both Eric and Gerald sleep with Eva, but neither of them seem to love her – showing how working class women were vulnerable to being exploited by richer men. Mr Birling sees marriage as a way of progressing up the social and economic ladder.</a:t>
            </a:r>
            <a:endParaRPr sz="1600" b="1"/>
          </a:p>
          <a:p>
            <a:pPr lvl="0" defTabSz="457200">
              <a:spcBef>
                <a:spcPts val="1200"/>
              </a:spcBef>
            </a:pPr>
            <a:endParaRPr sz="1200">
              <a:latin typeface="Times"/>
              <a:ea typeface="Times"/>
              <a:cs typeface="Times"/>
              <a:sym typeface="Times"/>
            </a:endParaRPr>
          </a:p>
          <a:p>
            <a:pPr lvl="0" defTabSz="457200">
              <a:spcBef>
                <a:spcPts val="1200"/>
              </a:spcBef>
            </a:pPr>
            <a:endParaRPr sz="1500" b="1">
              <a:latin typeface="Times"/>
              <a:ea typeface="Times"/>
              <a:cs typeface="Times"/>
              <a:sym typeface="Times"/>
            </a:endParaRPr>
          </a:p>
          <a:p>
            <a:pPr lvl="0"/>
            <a:endParaRPr sz="1600" b="1"/>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p:nvPr/>
        </p:nvSpPr>
        <p:spPr>
          <a:xfrm>
            <a:off x="155851" y="125729"/>
            <a:ext cx="8832298" cy="6365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r>
              <a:rPr sz="1600" b="1" u="sng"/>
              <a:t>Top structure and form</a:t>
            </a:r>
          </a:p>
          <a:p>
            <a:pPr lvl="0"/>
            <a:r>
              <a:rPr sz="1600" b="1"/>
              <a:t>Morality play - </a:t>
            </a:r>
            <a:r>
              <a:rPr sz="1600"/>
              <a:t>Morality plays were popular during the 15th and 16th-centuries. Historically they sought to teach the audience lessons that focused on the seven deadly sins: lust, gluttony, greed, sloth, wrath, envy and pride. Whilst characters who committed these sins were punished, morality plays showed that if a character repented then they could redeem themselves.</a:t>
            </a:r>
            <a:endParaRPr sz="1600" b="1"/>
          </a:p>
          <a:p>
            <a:pPr lvl="0"/>
            <a:r>
              <a:rPr sz="1600" b="1"/>
              <a:t>A well made play - </a:t>
            </a:r>
            <a:r>
              <a:rPr sz="1600"/>
              <a:t>A well-made play is a popular dramatic genre from the 19th-century. In a well-made play the plot is intricate and complex and the action builds to a </a:t>
            </a:r>
            <a:r>
              <a:rPr sz="1600" u="sng"/>
              <a:t>climax</a:t>
            </a:r>
            <a:r>
              <a:rPr sz="1600"/>
              <a:t>. This is often concerned with events that happened before the events of the play. A well-made play usually ends with a return to order but Priestley moves away from this genre with the revelation at the end.</a:t>
            </a:r>
            <a:endParaRPr sz="1600" b="1"/>
          </a:p>
          <a:p>
            <a:pPr lvl="0"/>
            <a:r>
              <a:rPr sz="1600" b="1"/>
              <a:t>Crime thriller - </a:t>
            </a:r>
            <a:r>
              <a:rPr sz="1600"/>
              <a:t>A crime thriller is a genre that tells a gripping tale based around a crime. The audience receives clues on who has committed the crime and will enjoy trying to guess what happened before the end of the action.</a:t>
            </a:r>
            <a:endParaRPr sz="1600" b="1"/>
          </a:p>
          <a:p>
            <a:pPr lvl="0"/>
            <a:r>
              <a:rPr sz="1600" b="1"/>
              <a:t>Cliffhangers - </a:t>
            </a:r>
            <a:r>
              <a:rPr sz="1600"/>
              <a:t>The play has three acts - each one ends with a cliffhanger which builds tension and engages the audience over the intervals (The inspector asking Gerald about Daisy, Eric returning when the audience has just found out he was the father of Evas unborn child, the phone ringing and an inspector is on his way)</a:t>
            </a:r>
            <a:endParaRPr sz="1600" b="1"/>
          </a:p>
          <a:p>
            <a:pPr lvl="0"/>
            <a:r>
              <a:rPr sz="1600" b="1"/>
              <a:t>Speeches </a:t>
            </a:r>
            <a:r>
              <a:rPr sz="1600"/>
              <a:t>- as a play the length of speeches is a method used by Priestley. Mr Birling gives long speeches because he thinks he is knowledgable and has a lot to say. The inspector uses much shorter speech as he does not need lots of words to take command and do his duty. His final speech is longer showing its importance.  </a:t>
            </a:r>
            <a:endParaRPr sz="1600" b="1"/>
          </a:p>
          <a:p>
            <a:pPr lvl="0"/>
            <a:endParaRPr sz="1600" b="1"/>
          </a:p>
          <a:p>
            <a:pPr lvl="0"/>
            <a:endParaRPr sz="1600" b="1"/>
          </a:p>
          <a:p>
            <a:pPr lvl="0"/>
            <a:endParaRPr sz="1600" b="1"/>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1554</Words>
  <Application>Microsoft Office PowerPoint</Application>
  <PresentationFormat>On-screen Show (4:3)</PresentationFormat>
  <Paragraphs>43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Johnston</dc:creator>
  <cp:lastModifiedBy>Michelle Johnston</cp:lastModifiedBy>
  <cp:revision>1</cp:revision>
  <dcterms:modified xsi:type="dcterms:W3CDTF">2019-03-21T07:51:00Z</dcterms:modified>
</cp:coreProperties>
</file>