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78" r:id="rId7"/>
    <p:sldId id="280" r:id="rId8"/>
    <p:sldId id="281" r:id="rId9"/>
    <p:sldId id="279" r:id="rId10"/>
    <p:sldId id="273" r:id="rId11"/>
    <p:sldId id="282" r:id="rId12"/>
  </p:sldIdLst>
  <p:sldSz cx="9144000" cy="5143500" type="screen16x9"/>
  <p:notesSz cx="6858000" cy="9144000"/>
  <p:defaultTextStyle>
    <a:defPPr>
      <a:defRPr lang="en-US"/>
    </a:defPPr>
    <a:lvl1pPr marL="0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3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4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5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7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8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00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71" algn="l" defTabSz="91434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38" y="-7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19DDA-9C4D-4687-848E-7C72ED80171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40337-8A43-4ABF-AA13-1005FE36E5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08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3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4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5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7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8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00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71" algn="l" defTabSz="9143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work in silence. Start the Timer for students to write down non-negotiables and to see who is late.</a:t>
            </a:r>
          </a:p>
          <a:p>
            <a:r>
              <a:rPr lang="en-GB" baseline="0" dirty="0" smtClean="0"/>
              <a:t>1. All Students copy down Title, LQ, PLQ, Date</a:t>
            </a:r>
          </a:p>
          <a:p>
            <a:r>
              <a:rPr lang="en-GB" baseline="0" dirty="0" smtClean="0"/>
              <a:t>2. All students write down Key Words</a:t>
            </a:r>
          </a:p>
          <a:p>
            <a:r>
              <a:rPr lang="en-GB" baseline="0" dirty="0" smtClean="0"/>
              <a:t>3. All students write attempt Do it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3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Need</a:t>
            </a:r>
            <a:r>
              <a:rPr lang="en-GB" baseline="0" dirty="0" smtClean="0"/>
              <a:t> to do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5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</a:t>
            </a:r>
            <a:r>
              <a:rPr lang="en-GB" baseline="0" dirty="0" smtClean="0"/>
              <a:t> who this shows simplifying ratios and equivalent ratios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001E-979A-4EDD-B207-16F490917B1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6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05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Discuss</a:t>
            </a:r>
            <a:r>
              <a:rPr lang="en-GB" baseline="0" dirty="0" smtClean="0"/>
              <a:t> who this shows simplifying ratios and equivalent ratios</a:t>
            </a:r>
            <a:endParaRPr lang="en-GB" dirty="0" smtClean="0"/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2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 how to</a:t>
            </a:r>
            <a:r>
              <a:rPr lang="en-GB" baseline="0" dirty="0" smtClean="0"/>
              <a:t> simplify with different units.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001E-979A-4EDD-B207-16F490917B1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57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Hinge Question: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Attempt question in Silence without the 4 multiple choice</a:t>
            </a:r>
          </a:p>
          <a:p>
            <a:pPr marL="228600" indent="-228600">
              <a:buAutoNum type="arabicPeriod"/>
            </a:pPr>
            <a:r>
              <a:rPr lang="en-GB" dirty="0" smtClean="0"/>
              <a:t>Timer</a:t>
            </a:r>
            <a:r>
              <a:rPr lang="en-GB" baseline="0" dirty="0" smtClean="0"/>
              <a:t> set on for students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look at the selection of answers and remember A, B, C or D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51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see their answers here</a:t>
            </a:r>
            <a:r>
              <a:rPr lang="en-GB" baseline="0" dirty="0" smtClean="0"/>
              <a:t> which relate to the activity they will do on the next slide.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PowerPoint Tip – Move the Bronze, Silver, Gold bas around to the answers. The animations are already put in.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31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4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2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2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3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1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7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4" indent="0" algn="l">
              <a:buNone/>
              <a:defRPr sz="2400">
                <a:solidFill>
                  <a:schemeClr val="tx2"/>
                </a:solidFill>
              </a:defRPr>
            </a:lvl1pPr>
            <a:lvl2pPr marL="457171" indent="0" algn="ctr">
              <a:buNone/>
            </a:lvl2pPr>
            <a:lvl3pPr marL="914343" indent="0" algn="ctr">
              <a:buNone/>
            </a:lvl3pPr>
            <a:lvl4pPr marL="1371514" indent="0" algn="ctr">
              <a:buNone/>
            </a:lvl4pPr>
            <a:lvl5pPr marL="1828685" indent="0" algn="ctr">
              <a:buNone/>
            </a:lvl5pPr>
            <a:lvl6pPr marL="2285857" indent="0" algn="ctr">
              <a:buNone/>
            </a:lvl6pPr>
            <a:lvl7pPr marL="2743028" indent="0" algn="ctr">
              <a:buNone/>
            </a:lvl7pPr>
            <a:lvl8pPr marL="3200200" indent="0" algn="ctr">
              <a:buNone/>
            </a:lvl8pPr>
            <a:lvl9pPr marL="3657371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1" y="3153966"/>
            <a:ext cx="129540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228" y="4803998"/>
            <a:ext cx="2570604" cy="33851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Prepare For Learning</a:t>
            </a:r>
            <a:endParaRPr lang="en-GB" sz="1600" b="1" dirty="0">
              <a:latin typeface="+mj-lt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275116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2" y="231209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5410187" y="270187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5410205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4" name="Rounded Rectangle 13"/>
          <p:cNvSpPr/>
          <p:nvPr userDrawn="1"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/>
          <p:nvPr userDrawn="1"/>
        </p:nvSpPr>
        <p:spPr bwMode="invGray">
          <a:xfrm>
            <a:off x="9084970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 userDrawn="1"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 userDrawn="1"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tangle 17"/>
          <p:cNvSpPr/>
          <p:nvPr userDrawn="1"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 userDrawn="1"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Rectangle 19"/>
          <p:cNvSpPr/>
          <p:nvPr userDrawn="1"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ate Placeholder 12"/>
          <p:cNvSpPr>
            <a:spLocks noGrp="1"/>
          </p:cNvSpPr>
          <p:nvPr>
            <p:ph type="dt" sz="half" idx="2"/>
          </p:nvPr>
        </p:nvSpPr>
        <p:spPr>
          <a:xfrm>
            <a:off x="7203322" y="-92546"/>
            <a:ext cx="2697281" cy="364176"/>
          </a:xfrm>
          <a:prstGeom prst="rect">
            <a:avLst/>
          </a:prstGeo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5487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275116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2" y="231209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5410187" y="270187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5410205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4" name="Rounded Rectangle 13"/>
          <p:cNvSpPr/>
          <p:nvPr userDrawn="1"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/>
          <p:nvPr userDrawn="1"/>
        </p:nvSpPr>
        <p:spPr bwMode="invGray">
          <a:xfrm>
            <a:off x="9084970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 userDrawn="1"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 userDrawn="1"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tangle 17"/>
          <p:cNvSpPr/>
          <p:nvPr userDrawn="1"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 userDrawn="1"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Rectangle 19"/>
          <p:cNvSpPr/>
          <p:nvPr userDrawn="1"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-14828" y="4804002"/>
            <a:ext cx="2570604" cy="323123"/>
          </a:xfrm>
          <a:prstGeom prst="rect">
            <a:avLst/>
          </a:prstGeom>
          <a:solidFill>
            <a:srgbClr val="D8EAEC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pPr algn="ctr"/>
            <a:r>
              <a:rPr lang="en-GB" sz="1500" b="1" dirty="0" smtClean="0">
                <a:latin typeface="+mj-lt"/>
              </a:rPr>
              <a:t>Agree Learning Outcomes</a:t>
            </a:r>
            <a:endParaRPr lang="en-GB" sz="15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7596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275116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2" y="231209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5410187" y="270187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5410205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4" name="Rounded Rectangle 13"/>
          <p:cNvSpPr/>
          <p:nvPr userDrawn="1"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/>
          <p:nvPr userDrawn="1"/>
        </p:nvSpPr>
        <p:spPr bwMode="invGray">
          <a:xfrm>
            <a:off x="9084970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 userDrawn="1"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 userDrawn="1"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tangle 17"/>
          <p:cNvSpPr/>
          <p:nvPr userDrawn="1"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 userDrawn="1"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Rectangle 19"/>
          <p:cNvSpPr/>
          <p:nvPr userDrawn="1"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-28229" y="4803998"/>
            <a:ext cx="2570604" cy="33851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0648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275116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2" y="231209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5410187" y="270187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5410205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4" name="Rounded Rectangle 13"/>
          <p:cNvSpPr/>
          <p:nvPr userDrawn="1"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/>
          <p:nvPr userDrawn="1"/>
        </p:nvSpPr>
        <p:spPr bwMode="invGray">
          <a:xfrm>
            <a:off x="9084970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 userDrawn="1"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 userDrawn="1"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tangle 17"/>
          <p:cNvSpPr/>
          <p:nvPr userDrawn="1"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 userDrawn="1"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Rectangle 19"/>
          <p:cNvSpPr/>
          <p:nvPr userDrawn="1"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-28228" y="4803999"/>
            <a:ext cx="2570604" cy="33851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6133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275116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2" y="231209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5410187" y="270187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5410205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4" name="Rounded Rectangle 13"/>
          <p:cNvSpPr/>
          <p:nvPr userDrawn="1"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/>
          <p:nvPr userDrawn="1"/>
        </p:nvSpPr>
        <p:spPr bwMode="invGray">
          <a:xfrm>
            <a:off x="9084970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 userDrawn="1"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 userDrawn="1"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Rectangle 17"/>
          <p:cNvSpPr/>
          <p:nvPr userDrawn="1"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 userDrawn="1"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Rectangle 19"/>
          <p:cNvSpPr/>
          <p:nvPr userDrawn="1"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00" tIns="45699" rIns="91400" bIns="456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-28228" y="4803999"/>
            <a:ext cx="2570604" cy="3385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024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17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17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7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17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6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1" y="459486"/>
            <a:ext cx="957264" cy="342900"/>
          </a:xfrm>
        </p:spPr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7" y="1704"/>
            <a:ext cx="762000" cy="274320"/>
          </a:xfrm>
        </p:spPr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3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6" y="831870"/>
            <a:ext cx="586803" cy="3511228"/>
          </a:xfrm>
        </p:spPr>
        <p:txBody>
          <a:bodyPr vert="vert270" lIns="45717" tIns="0" rIns="45717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4" y="2455732"/>
            <a:ext cx="2590800" cy="1887367"/>
          </a:xfrm>
        </p:spPr>
        <p:txBody>
          <a:bodyPr lIns="0" tIns="0" rIns="45717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1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2" y="231208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4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2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7" rIns="91435" bIns="45717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lIns="91435" tIns="45717" rIns="91435" bIns="45717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9"/>
            <a:ext cx="8229600" cy="3243834"/>
          </a:xfrm>
          <a:prstGeom prst="rect">
            <a:avLst/>
          </a:prstGeom>
        </p:spPr>
        <p:txBody>
          <a:bodyPr vert="horz" lIns="91435" tIns="45717" rIns="91435" bIns="45717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 lIns="91435" tIns="45717" rIns="91435" bIns="45717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406276E-CFB7-4572-B80E-DF7CCE20D9B1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 lIns="91435" tIns="45717" rIns="91435" bIns="45717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7" y="1704"/>
            <a:ext cx="762000" cy="274320"/>
          </a:xfrm>
          <a:prstGeom prst="rect">
            <a:avLst/>
          </a:prstGeom>
        </p:spPr>
        <p:txBody>
          <a:bodyPr vert="horz" lIns="91435" tIns="45717" rIns="91435" bIns="45717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56F8C30-ABEE-44C3-A34F-F8FAD249E26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37" indent="-256016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27" indent="-246872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486" indent="-219442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02" indent="-2011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01" indent="-182868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243" indent="-182868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685" indent="-182868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841" indent="-182868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140" indent="-182868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28604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0" tIns="45699" rIns="91400" bIns="45699" rtlCol="0" anchor="ctr"/>
          <a:lstStyle/>
          <a:p>
            <a:pPr algn="ctr"/>
            <a:endParaRPr lang="en-GB">
              <a:latin typeface="Calibri" panose="020F0502020204030204" pitchFamily="34" charset="0"/>
            </a:endParaRPr>
          </a:p>
        </p:txBody>
      </p:sp>
      <p:sp>
        <p:nvSpPr>
          <p:cNvPr id="6" name="AutoShape 4" descr="https://media.licdn.com/media/p/5/005/078/2ec/1b24dea.png"/>
          <p:cNvSpPr>
            <a:spLocks noChangeAspect="1" noChangeArrowheads="1"/>
          </p:cNvSpPr>
          <p:nvPr/>
        </p:nvSpPr>
        <p:spPr bwMode="auto">
          <a:xfrm>
            <a:off x="155576" y="-108346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00" tIns="45699" rIns="91400" bIns="45699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31653" y="339508"/>
            <a:ext cx="6835904" cy="830954"/>
          </a:xfrm>
          <a:prstGeom prst="rect">
            <a:avLst/>
          </a:prstGeom>
        </p:spPr>
        <p:txBody>
          <a:bodyPr wrap="square" lIns="91400" tIns="45699" rIns="91400" bIns="45699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</a:rPr>
              <a:t>LQ: Can I </a:t>
            </a:r>
            <a:r>
              <a:rPr lang="en-GB" sz="2400" b="1" dirty="0" smtClean="0">
                <a:latin typeface="Calibri" panose="020F0502020204030204" pitchFamily="34" charset="0"/>
              </a:rPr>
              <a:t>Find equivalent ratios? 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PLQ</a:t>
            </a:r>
            <a:r>
              <a:rPr lang="en-GB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: Can I </a:t>
            </a:r>
            <a:r>
              <a:rPr lang="en-GB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problem solve using equivalent ratios?</a:t>
            </a:r>
            <a:endParaRPr lang="en-GB" sz="24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5587" y="1332082"/>
            <a:ext cx="8808913" cy="3399909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0" tIns="45699" rIns="91400" bIns="45699" rtlCol="0" anchor="ctr"/>
          <a:lstStyle/>
          <a:p>
            <a:pPr algn="ctr"/>
            <a:endParaRPr lang="en-GB"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5976" y="1353059"/>
            <a:ext cx="5002128" cy="369289"/>
          </a:xfrm>
          <a:prstGeom prst="rect">
            <a:avLst/>
          </a:prstGeom>
          <a:noFill/>
        </p:spPr>
        <p:txBody>
          <a:bodyPr wrap="square" lIns="91400" tIns="45699" rIns="91400" bIns="45699" rtlCol="0">
            <a:spAutoFit/>
          </a:bodyPr>
          <a:lstStyle/>
          <a:p>
            <a:r>
              <a:rPr lang="en-GB" b="1" u="sng" dirty="0" smtClean="0">
                <a:latin typeface="Calibri" panose="020F0502020204030204" pitchFamily="34" charset="0"/>
              </a:rPr>
              <a:t>Do it Now – Simplify each ratio</a:t>
            </a:r>
            <a:endParaRPr lang="en-GB" b="1" u="sng" dirty="0">
              <a:latin typeface="Calibri" panose="020F0502020204030204" pitchFamily="34" charset="0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2"/>
          </p:nvPr>
        </p:nvSpPr>
        <p:spPr>
          <a:xfrm>
            <a:off x="7164299" y="-92546"/>
            <a:ext cx="2697281" cy="364176"/>
          </a:xfrm>
          <a:prstGeom prst="rect">
            <a:avLst/>
          </a:prstGeom>
          <a:noFill/>
        </p:spPr>
        <p:txBody>
          <a:bodyPr/>
          <a:lstStyle/>
          <a:p>
            <a:fld id="{B734A026-3CBB-4BD7-B2A3-BDB126165ADC}" type="datetime1">
              <a:rPr lang="en-GB" sz="2400" b="1" u="sng">
                <a:solidFill>
                  <a:schemeClr val="bg1"/>
                </a:solidFill>
                <a:latin typeface="Calibri" panose="020F0502020204030204" pitchFamily="34" charset="0"/>
              </a:rPr>
              <a:t>22/09/2020</a:t>
            </a:fld>
            <a:endParaRPr lang="en-GB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80224" y="442085"/>
            <a:ext cx="2627783" cy="207141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lIns="91400" tIns="45699" rIns="91400" bIns="45699" anchor="ctr"/>
          <a:lstStyle/>
          <a:p>
            <a:endParaRPr lang="en-GB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2200" y="391768"/>
            <a:ext cx="2843808" cy="307734"/>
          </a:xfrm>
          <a:prstGeom prst="rect">
            <a:avLst/>
          </a:prstGeom>
          <a:noFill/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400" b="1" dirty="0">
                <a:latin typeface="Calibri" panose="020F0502020204030204" pitchFamily="34" charset="0"/>
                <a:sym typeface="Wingdings" panose="05000000000000000000" pitchFamily="2" charset="2"/>
              </a:rPr>
              <a:t>           </a:t>
            </a:r>
            <a:r>
              <a:rPr lang="en-GB" sz="1400" b="1" dirty="0">
                <a:latin typeface="Calibri" panose="020F0502020204030204" pitchFamily="34" charset="0"/>
              </a:rPr>
              <a:t>5 Minute Timer        </a:t>
            </a:r>
            <a:r>
              <a:rPr lang="en-GB" sz="1400" b="1" dirty="0"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endParaRPr lang="en-GB" sz="1400" b="1" dirty="0"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1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396" y="3275067"/>
            <a:ext cx="938688" cy="4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555526"/>
            <a:ext cx="8229600" cy="857250"/>
          </a:xfrm>
        </p:spPr>
        <p:txBody>
          <a:bodyPr>
            <a:normAutofit/>
          </a:bodyPr>
          <a:lstStyle/>
          <a:p>
            <a:r>
              <a:rPr lang="en-GB" sz="2100" dirty="0" smtClean="0"/>
              <a:t>Equivalent ratios</a:t>
            </a:r>
            <a:endParaRPr lang="en-GB" sz="2100" dirty="0"/>
          </a:p>
        </p:txBody>
      </p:sp>
      <p:sp>
        <p:nvSpPr>
          <p:cNvPr id="3" name="Rounded Rectangle 2"/>
          <p:cNvSpPr/>
          <p:nvPr/>
        </p:nvSpPr>
        <p:spPr>
          <a:xfrm>
            <a:off x="3745382" y="2032775"/>
            <a:ext cx="1792809" cy="11265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4600" dirty="0">
                <a:solidFill>
                  <a:prstClr val="black"/>
                </a:solidFill>
              </a:rPr>
              <a:t> :</a:t>
            </a:r>
          </a:p>
        </p:txBody>
      </p:sp>
      <p:cxnSp>
        <p:nvCxnSpPr>
          <p:cNvPr id="5" name="Straight Arrow Connector 4"/>
          <p:cNvCxnSpPr>
            <a:stCxn id="3" idx="0"/>
            <a:endCxn id="6" idx="4"/>
          </p:cNvCxnSpPr>
          <p:nvPr/>
        </p:nvCxnSpPr>
        <p:spPr>
          <a:xfrm flipV="1">
            <a:off x="4641786" y="1304764"/>
            <a:ext cx="0" cy="7280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677617" y="576754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defTabSz="694534"/>
            <a:r>
              <a:rPr lang="en-GB" sz="2700" dirty="0">
                <a:solidFill>
                  <a:prstClr val="black"/>
                </a:solidFill>
              </a:rPr>
              <a:t>12 : 18</a:t>
            </a:r>
          </a:p>
        </p:txBody>
      </p:sp>
      <p:cxnSp>
        <p:nvCxnSpPr>
          <p:cNvPr id="8" name="Straight Arrow Connector 7"/>
          <p:cNvCxnSpPr>
            <a:stCxn id="3" idx="1"/>
            <a:endCxn id="9" idx="4"/>
          </p:cNvCxnSpPr>
          <p:nvPr/>
        </p:nvCxnSpPr>
        <p:spPr>
          <a:xfrm flipH="1" flipV="1">
            <a:off x="1608395" y="2013871"/>
            <a:ext cx="2136988" cy="58215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44224" y="1285860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r" defTabSz="694534"/>
            <a:r>
              <a:rPr lang="en-GB" sz="2700" dirty="0">
                <a:solidFill>
                  <a:prstClr val="black"/>
                </a:solidFill>
              </a:rPr>
              <a:t>: 36</a:t>
            </a:r>
          </a:p>
        </p:txBody>
      </p:sp>
      <p:cxnSp>
        <p:nvCxnSpPr>
          <p:cNvPr id="10" name="Straight Arrow Connector 9"/>
          <p:cNvCxnSpPr>
            <a:stCxn id="3" idx="2"/>
            <a:endCxn id="11" idx="0"/>
          </p:cNvCxnSpPr>
          <p:nvPr/>
        </p:nvCxnSpPr>
        <p:spPr>
          <a:xfrm flipH="1">
            <a:off x="4641787" y="3159285"/>
            <a:ext cx="1" cy="76142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677616" y="3920711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defTabSz="694534"/>
            <a:r>
              <a:rPr lang="en-GB" sz="2700" dirty="0">
                <a:solidFill>
                  <a:prstClr val="black"/>
                </a:solidFill>
              </a:rPr>
              <a:t>48 : </a:t>
            </a:r>
          </a:p>
        </p:txBody>
      </p:sp>
      <p:cxnSp>
        <p:nvCxnSpPr>
          <p:cNvPr id="12" name="Straight Arrow Connector 11"/>
          <p:cNvCxnSpPr>
            <a:stCxn id="3" idx="3"/>
            <a:endCxn id="13" idx="4"/>
          </p:cNvCxnSpPr>
          <p:nvPr/>
        </p:nvCxnSpPr>
        <p:spPr>
          <a:xfrm flipV="1">
            <a:off x="5538192" y="2032776"/>
            <a:ext cx="1914027" cy="5632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488048" y="1304764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r" defTabSz="694534"/>
            <a:r>
              <a:rPr lang="en-GB" sz="2700" dirty="0">
                <a:solidFill>
                  <a:prstClr val="black"/>
                </a:solidFill>
              </a:rPr>
              <a:t>: 36 </a:t>
            </a:r>
          </a:p>
        </p:txBody>
      </p:sp>
      <p:cxnSp>
        <p:nvCxnSpPr>
          <p:cNvPr id="24" name="Straight Arrow Connector 23"/>
          <p:cNvCxnSpPr>
            <a:stCxn id="3" idx="1"/>
            <a:endCxn id="25" idx="0"/>
          </p:cNvCxnSpPr>
          <p:nvPr/>
        </p:nvCxnSpPr>
        <p:spPr>
          <a:xfrm flipH="1">
            <a:off x="1971776" y="2596029"/>
            <a:ext cx="1773607" cy="5614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007605" y="3157474"/>
            <a:ext cx="1928341" cy="72801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defTabSz="694534"/>
            <a:r>
              <a:rPr lang="en-GB" sz="2700" dirty="0">
                <a:solidFill>
                  <a:prstClr val="black"/>
                </a:solidFill>
              </a:rPr>
              <a:t>1 : </a:t>
            </a:r>
          </a:p>
        </p:txBody>
      </p:sp>
      <p:cxnSp>
        <p:nvCxnSpPr>
          <p:cNvPr id="28" name="Straight Arrow Connector 27"/>
          <p:cNvCxnSpPr>
            <a:stCxn id="3" idx="3"/>
            <a:endCxn id="29" idx="0"/>
          </p:cNvCxnSpPr>
          <p:nvPr/>
        </p:nvCxnSpPr>
        <p:spPr>
          <a:xfrm>
            <a:off x="5538192" y="2596031"/>
            <a:ext cx="2201425" cy="6481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775446" y="3244223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r" defTabSz="694534"/>
            <a:r>
              <a:rPr lang="en-GB" sz="2700" dirty="0">
                <a:solidFill>
                  <a:prstClr val="black"/>
                </a:solidFill>
              </a:rPr>
              <a:t>: 150 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68" y="4284716"/>
            <a:ext cx="1425893" cy="47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-36512" y="-20538"/>
            <a:ext cx="2760623" cy="604363"/>
            <a:chOff x="4836298" y="3660374"/>
            <a:chExt cx="3672408" cy="864096"/>
          </a:xfrm>
        </p:grpSpPr>
        <p:sp>
          <p:nvSpPr>
            <p:cNvPr id="20" name="Rounded Rectangle 19"/>
            <p:cNvSpPr/>
            <p:nvPr/>
          </p:nvSpPr>
          <p:spPr>
            <a:xfrm>
              <a:off x="4836298" y="3660374"/>
              <a:ext cx="3672408" cy="86409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7" rIns="91435" bIns="45717" rtlCol="0" anchor="ctr"/>
            <a:lstStyle/>
            <a:p>
              <a:pPr algn="ctr"/>
              <a:endParaRPr lang="en-GB" sz="12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87851" y="3687492"/>
              <a:ext cx="3240360" cy="809327"/>
            </a:xfrm>
            <a:prstGeom prst="rect">
              <a:avLst/>
            </a:prstGeom>
            <a:noFill/>
          </p:spPr>
          <p:txBody>
            <a:bodyPr wrap="square" lIns="91435" tIns="45717" rIns="91435" bIns="45717" rtlCol="0">
              <a:spAutoFit/>
            </a:bodyPr>
            <a:lstStyle/>
            <a:p>
              <a:pPr algn="ctr"/>
              <a:r>
                <a:rPr lang="en-GB" sz="3200" b="1" dirty="0"/>
                <a:t>Silver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1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396" y="3275067"/>
            <a:ext cx="938688" cy="492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555526"/>
            <a:ext cx="8229600" cy="857250"/>
          </a:xfrm>
        </p:spPr>
        <p:txBody>
          <a:bodyPr>
            <a:normAutofit/>
          </a:bodyPr>
          <a:lstStyle/>
          <a:p>
            <a:r>
              <a:rPr lang="en-GB" sz="2100" dirty="0" smtClean="0"/>
              <a:t>Equivalent ratios</a:t>
            </a:r>
            <a:endParaRPr lang="en-GB" sz="2100" dirty="0"/>
          </a:p>
        </p:txBody>
      </p:sp>
      <p:sp>
        <p:nvSpPr>
          <p:cNvPr id="3" name="Rounded Rectangle 2"/>
          <p:cNvSpPr/>
          <p:nvPr/>
        </p:nvSpPr>
        <p:spPr>
          <a:xfrm>
            <a:off x="3745382" y="2032775"/>
            <a:ext cx="1792809" cy="11265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ctr" defTabSz="694534"/>
            <a:r>
              <a:rPr lang="en-GB" sz="4600" dirty="0">
                <a:solidFill>
                  <a:prstClr val="black"/>
                </a:solidFill>
              </a:rPr>
              <a:t> :</a:t>
            </a:r>
          </a:p>
        </p:txBody>
      </p:sp>
      <p:cxnSp>
        <p:nvCxnSpPr>
          <p:cNvPr id="5" name="Straight Arrow Connector 4"/>
          <p:cNvCxnSpPr>
            <a:stCxn id="3" idx="0"/>
            <a:endCxn id="6" idx="4"/>
          </p:cNvCxnSpPr>
          <p:nvPr/>
        </p:nvCxnSpPr>
        <p:spPr>
          <a:xfrm flipV="1">
            <a:off x="4641786" y="1304764"/>
            <a:ext cx="0" cy="7280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3677617" y="576754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defTabSz="694534"/>
            <a:r>
              <a:rPr lang="en-GB" sz="2700" dirty="0">
                <a:solidFill>
                  <a:prstClr val="black"/>
                </a:solidFill>
              </a:rPr>
              <a:t>12 : 18</a:t>
            </a:r>
          </a:p>
        </p:txBody>
      </p:sp>
      <p:cxnSp>
        <p:nvCxnSpPr>
          <p:cNvPr id="8" name="Straight Arrow Connector 7"/>
          <p:cNvCxnSpPr>
            <a:stCxn id="3" idx="1"/>
            <a:endCxn id="9" idx="4"/>
          </p:cNvCxnSpPr>
          <p:nvPr/>
        </p:nvCxnSpPr>
        <p:spPr>
          <a:xfrm flipH="1" flipV="1">
            <a:off x="1608395" y="2013871"/>
            <a:ext cx="2136988" cy="58215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44224" y="1285860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r" defTabSz="694534"/>
            <a:r>
              <a:rPr lang="en-GB" sz="2700" dirty="0">
                <a:solidFill>
                  <a:prstClr val="black"/>
                </a:solidFill>
              </a:rPr>
              <a:t>: 36</a:t>
            </a:r>
          </a:p>
        </p:txBody>
      </p:sp>
      <p:cxnSp>
        <p:nvCxnSpPr>
          <p:cNvPr id="10" name="Straight Arrow Connector 9"/>
          <p:cNvCxnSpPr>
            <a:stCxn id="3" idx="2"/>
            <a:endCxn id="11" idx="0"/>
          </p:cNvCxnSpPr>
          <p:nvPr/>
        </p:nvCxnSpPr>
        <p:spPr>
          <a:xfrm flipH="1">
            <a:off x="4641787" y="3159285"/>
            <a:ext cx="1" cy="76142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677616" y="3920711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defTabSz="694534"/>
            <a:r>
              <a:rPr lang="en-GB" sz="2700" dirty="0">
                <a:solidFill>
                  <a:prstClr val="black"/>
                </a:solidFill>
              </a:rPr>
              <a:t>48 : </a:t>
            </a:r>
          </a:p>
        </p:txBody>
      </p:sp>
      <p:cxnSp>
        <p:nvCxnSpPr>
          <p:cNvPr id="12" name="Straight Arrow Connector 11"/>
          <p:cNvCxnSpPr>
            <a:stCxn id="3" idx="3"/>
            <a:endCxn id="13" idx="4"/>
          </p:cNvCxnSpPr>
          <p:nvPr/>
        </p:nvCxnSpPr>
        <p:spPr>
          <a:xfrm flipV="1">
            <a:off x="5538192" y="2032776"/>
            <a:ext cx="1914027" cy="5632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488048" y="1304764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r" defTabSz="694534"/>
            <a:r>
              <a:rPr lang="en-GB" sz="2700" dirty="0">
                <a:solidFill>
                  <a:prstClr val="black"/>
                </a:solidFill>
              </a:rPr>
              <a:t>: 36 </a:t>
            </a:r>
          </a:p>
        </p:txBody>
      </p:sp>
      <p:cxnSp>
        <p:nvCxnSpPr>
          <p:cNvPr id="24" name="Straight Arrow Connector 23"/>
          <p:cNvCxnSpPr>
            <a:stCxn id="3" idx="1"/>
            <a:endCxn id="25" idx="0"/>
          </p:cNvCxnSpPr>
          <p:nvPr/>
        </p:nvCxnSpPr>
        <p:spPr>
          <a:xfrm flipH="1">
            <a:off x="1971776" y="2596029"/>
            <a:ext cx="1773607" cy="5614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007605" y="3157474"/>
            <a:ext cx="1928341" cy="72801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defTabSz="694534"/>
            <a:r>
              <a:rPr lang="en-GB" sz="2700" dirty="0">
                <a:solidFill>
                  <a:prstClr val="black"/>
                </a:solidFill>
              </a:rPr>
              <a:t>1 : </a:t>
            </a:r>
          </a:p>
        </p:txBody>
      </p:sp>
      <p:cxnSp>
        <p:nvCxnSpPr>
          <p:cNvPr id="28" name="Straight Arrow Connector 27"/>
          <p:cNvCxnSpPr>
            <a:stCxn id="3" idx="3"/>
            <a:endCxn id="29" idx="0"/>
          </p:cNvCxnSpPr>
          <p:nvPr/>
        </p:nvCxnSpPr>
        <p:spPr>
          <a:xfrm>
            <a:off x="5538192" y="2596031"/>
            <a:ext cx="2201425" cy="64819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775446" y="3244223"/>
            <a:ext cx="1928341" cy="72801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54" tIns="34727" rIns="69454" bIns="34727" rtlCol="0" anchor="ctr"/>
          <a:lstStyle/>
          <a:p>
            <a:pPr algn="r" defTabSz="694534"/>
            <a:r>
              <a:rPr lang="en-GB" sz="2700" dirty="0">
                <a:solidFill>
                  <a:prstClr val="black"/>
                </a:solidFill>
              </a:rPr>
              <a:t>: 150 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68" y="4284716"/>
            <a:ext cx="1425893" cy="47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-36512" y="-20538"/>
            <a:ext cx="2760623" cy="604363"/>
            <a:chOff x="4836298" y="3660374"/>
            <a:chExt cx="3672408" cy="864096"/>
          </a:xfrm>
        </p:grpSpPr>
        <p:sp>
          <p:nvSpPr>
            <p:cNvPr id="20" name="Rounded Rectangle 19"/>
            <p:cNvSpPr/>
            <p:nvPr/>
          </p:nvSpPr>
          <p:spPr>
            <a:xfrm>
              <a:off x="4836298" y="3660374"/>
              <a:ext cx="3672408" cy="86409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7" rIns="91435" bIns="45717" rtlCol="0" anchor="ctr"/>
            <a:lstStyle/>
            <a:p>
              <a:pPr algn="ctr"/>
              <a:endParaRPr lang="en-GB" sz="12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087851" y="3687492"/>
              <a:ext cx="3240360" cy="809327"/>
            </a:xfrm>
            <a:prstGeom prst="rect">
              <a:avLst/>
            </a:prstGeom>
            <a:noFill/>
          </p:spPr>
          <p:txBody>
            <a:bodyPr wrap="square" lIns="91435" tIns="45717" rIns="91435" bIns="45717" rtlCol="0">
              <a:spAutoFit/>
            </a:bodyPr>
            <a:lstStyle/>
            <a:p>
              <a:pPr algn="ctr"/>
              <a:r>
                <a:rPr lang="en-GB" sz="3200" b="1" dirty="0"/>
                <a:t>Silver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6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2"/>
          <p:cNvSpPr>
            <a:spLocks noGrp="1"/>
          </p:cNvSpPr>
          <p:nvPr>
            <p:ph type="dt" sz="half" idx="4294967295"/>
          </p:nvPr>
        </p:nvSpPr>
        <p:spPr>
          <a:xfrm>
            <a:off x="6446838" y="-92075"/>
            <a:ext cx="2697162" cy="363538"/>
          </a:xfrm>
          <a:prstGeom prst="rect">
            <a:avLst/>
          </a:prstGeom>
          <a:noFill/>
        </p:spPr>
        <p:txBody>
          <a:bodyPr/>
          <a:lstStyle/>
          <a:p>
            <a:fld id="{B734A026-3CBB-4BD7-B2A3-BDB126165ADC}" type="datetime1">
              <a:rPr lang="en-GB" sz="2400" b="1" u="sng">
                <a:solidFill>
                  <a:schemeClr val="bg1"/>
                </a:solidFill>
                <a:latin typeface="Calibri" panose="020F0502020204030204" pitchFamily="34" charset="0"/>
              </a:rPr>
              <a:t>22/09/2020</a:t>
            </a:fld>
            <a:endParaRPr lang="en-GB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64100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0" tIns="45699" rIns="91400" bIns="45699" rtlCol="0" anchor="ctr"/>
          <a:lstStyle/>
          <a:p>
            <a:pPr algn="ctr"/>
            <a:endParaRPr lang="en-GB">
              <a:latin typeface="Calibri" panose="020F050202020403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-28228" y="259482"/>
            <a:ext cx="8229600" cy="800100"/>
          </a:xfrm>
          <a:prstGeom prst="rect">
            <a:avLst/>
          </a:prstGeom>
        </p:spPr>
        <p:txBody>
          <a:bodyPr vert="horz" lIns="91400" tIns="45699" rIns="91400" bIns="45699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>
                <a:latin typeface="Calibri" panose="020F0502020204030204" pitchFamily="34" charset="0"/>
              </a:rPr>
              <a:t>What are we learning today?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05529"/>
              </p:ext>
            </p:extLst>
          </p:nvPr>
        </p:nvGraphicFramePr>
        <p:xfrm>
          <a:off x="107505" y="1707654"/>
          <a:ext cx="8928990" cy="2948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2808312">
                <a:tc>
                  <a:txBody>
                    <a:bodyPr/>
                    <a:lstStyle/>
                    <a:p>
                      <a:pPr algn="ctr"/>
                      <a:r>
                        <a:rPr lang="en-GB" sz="21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What?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endParaRPr lang="en-GB" sz="20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r>
                        <a:rPr lang="en-GB" sz="2000" b="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We are learning </a:t>
                      </a:r>
                      <a:r>
                        <a:rPr lang="en-GB" sz="2000" b="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 to simplify ratios and find equivalent ratios</a:t>
                      </a:r>
                      <a:endParaRPr lang="en-GB" sz="2000" b="0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How?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Use pictorial</a:t>
                      </a:r>
                      <a:r>
                        <a:rPr lang="en-GB" sz="2100" b="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representations and bar models.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100" b="0" u="none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Extend our understanding using worded problems. 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Why?</a:t>
                      </a:r>
                    </a:p>
                    <a:p>
                      <a:pPr algn="ctr"/>
                      <a:endParaRPr lang="en-GB" sz="2100" b="1" u="sng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GB" sz="2100" b="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Ratios are used in cooking, dividing up money,</a:t>
                      </a:r>
                      <a:r>
                        <a:rPr lang="en-GB" sz="2100" b="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proportions and in more advanced mathematics such as Trigonometry. </a:t>
                      </a:r>
                      <a:endParaRPr lang="en-GB" sz="21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56376" y="804692"/>
            <a:ext cx="6835904" cy="830954"/>
          </a:xfrm>
          <a:prstGeom prst="rect">
            <a:avLst/>
          </a:prstGeom>
        </p:spPr>
        <p:txBody>
          <a:bodyPr wrap="square" lIns="91400" tIns="45699" rIns="91400" bIns="45699">
            <a:spAutoFit/>
          </a:bodyPr>
          <a:lstStyle/>
          <a:p>
            <a:r>
              <a:rPr lang="en-GB" sz="2400" b="1" dirty="0">
                <a:latin typeface="Calibri" panose="020F0502020204030204" pitchFamily="34" charset="0"/>
              </a:rPr>
              <a:t>LQ: Can I </a:t>
            </a:r>
            <a:r>
              <a:rPr lang="en-GB" sz="2400" b="1" dirty="0" smtClean="0">
                <a:latin typeface="Calibri" panose="020F0502020204030204" pitchFamily="34" charset="0"/>
              </a:rPr>
              <a:t>Find equivalent ratios? </a:t>
            </a:r>
          </a:p>
          <a:p>
            <a:r>
              <a:rPr lang="en-GB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PLQ</a:t>
            </a:r>
            <a:r>
              <a:rPr lang="en-GB" sz="2400" b="1" dirty="0">
                <a:solidFill>
                  <a:srgbClr val="7030A0"/>
                </a:solidFill>
                <a:latin typeface="Calibri" panose="020F0502020204030204" pitchFamily="34" charset="0"/>
              </a:rPr>
              <a:t>: Can I </a:t>
            </a:r>
            <a:r>
              <a:rPr lang="en-GB" sz="24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problem solve using equivalent ratios?</a:t>
            </a:r>
            <a:endParaRPr lang="en-GB" sz="2400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3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5-Point Star 45"/>
          <p:cNvSpPr/>
          <p:nvPr/>
        </p:nvSpPr>
        <p:spPr>
          <a:xfrm>
            <a:off x="5344244" y="1902883"/>
            <a:ext cx="1728192" cy="1395356"/>
          </a:xfrm>
          <a:prstGeom prst="star5">
            <a:avLst/>
          </a:prstGeom>
          <a:solidFill>
            <a:srgbClr val="FFFF00"/>
          </a:solidFill>
          <a:ln w="25400" cap="flat" cmpd="sng" algn="ctr">
            <a:solidFill>
              <a:srgbClr val="FFFF00"/>
            </a:solidFill>
            <a:prstDash val="solid"/>
          </a:ln>
          <a:effectLst/>
        </p:spPr>
        <p:txBody>
          <a:bodyPr lIns="91435" tIns="45717" rIns="91435" bIns="45717" rtlCol="0" anchor="ctr"/>
          <a:lstStyle/>
          <a:p>
            <a:pPr algn="ctr"/>
            <a:endParaRPr lang="en-GB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" y="587471"/>
            <a:ext cx="9063913" cy="400103"/>
          </a:xfrm>
          <a:prstGeom prst="rect">
            <a:avLst/>
          </a:prstGeom>
          <a:noFill/>
        </p:spPr>
        <p:txBody>
          <a:bodyPr vert="horz" wrap="square" lIns="91435" tIns="45717" rIns="91435" bIns="45717" rtlCol="0">
            <a:spAutoFit/>
          </a:bodyPr>
          <a:lstStyle/>
          <a:p>
            <a:pPr algn="ctr"/>
            <a:r>
              <a:rPr lang="en-GB" sz="2000" dirty="0">
                <a:solidFill>
                  <a:srgbClr val="000000"/>
                </a:solidFill>
                <a:latin typeface="Calibri"/>
              </a:rPr>
              <a:t>Find the ratio of orange counters to green counters in each parcel and simplify.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0" y="957958"/>
            <a:ext cx="8964488" cy="461659"/>
          </a:xfrm>
          <a:prstGeom prst="rect">
            <a:avLst/>
          </a:prstGeom>
          <a:noFill/>
        </p:spPr>
        <p:txBody>
          <a:bodyPr vert="horz" wrap="square" lIns="91435" tIns="45717" rIns="91435" bIns="45717" rtlCol="0">
            <a:spAutoFit/>
          </a:bodyPr>
          <a:lstStyle/>
          <a:p>
            <a:pPr algn="ctr"/>
            <a:r>
              <a:rPr lang="en-GB" sz="2400" dirty="0">
                <a:solidFill>
                  <a:srgbClr val="000000"/>
                </a:solidFill>
                <a:latin typeface="Calibri"/>
              </a:rPr>
              <a:t>Which of these ratios are equivalent?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84488" y="3298240"/>
            <a:ext cx="5080000" cy="1243735"/>
          </a:xfrm>
          <a:prstGeom prst="rect">
            <a:avLst/>
          </a:prstGeom>
          <a:noFill/>
        </p:spPr>
        <p:txBody>
          <a:bodyPr vert="horz" wrap="square" lIns="91435" tIns="45717" rIns="91435" bIns="45717" rtlCol="0">
            <a:spAutoFit/>
          </a:bodyPr>
          <a:lstStyle/>
          <a:p>
            <a:pPr algn="ctr"/>
            <a:r>
              <a:rPr lang="en-GB" sz="2400" dirty="0">
                <a:solidFill>
                  <a:srgbClr val="000000"/>
                </a:solidFill>
                <a:latin typeface="Calibri"/>
              </a:rPr>
              <a:t>Find the fraction of orange counters in each parcel.</a:t>
            </a:r>
          </a:p>
          <a:p>
            <a:pPr algn="ctr"/>
            <a:r>
              <a:rPr lang="en-GB" sz="2400" dirty="0">
                <a:solidFill>
                  <a:srgbClr val="000000"/>
                </a:solidFill>
                <a:latin typeface="Calibri"/>
              </a:rPr>
              <a:t>How does this relate to the ratio?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7538" y="1419622"/>
            <a:ext cx="3732374" cy="3333274"/>
            <a:chOff x="2218929" y="1810226"/>
            <a:chExt cx="5615009" cy="5519377"/>
          </a:xfrm>
        </p:grpSpPr>
        <p:pic>
          <p:nvPicPr>
            <p:cNvPr id="52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8929" y="1810226"/>
              <a:ext cx="5615009" cy="5519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3936" y="4360540"/>
              <a:ext cx="295275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8113" y="4410602"/>
              <a:ext cx="276225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5" name="TextBox 54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7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3" descr="C:\Users\laura.shenker\AppData\Local\Microsoft\Windows\Temporary Internet Files\Content.IE5\RBQGD9QC\SMALL question mark ma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03" y="2186333"/>
            <a:ext cx="1156046" cy="95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TextBox 89"/>
          <p:cNvSpPr txBox="1"/>
          <p:nvPr/>
        </p:nvSpPr>
        <p:spPr>
          <a:xfrm>
            <a:off x="0" y="411511"/>
            <a:ext cx="9144000" cy="1532067"/>
          </a:xfrm>
          <a:prstGeom prst="rect">
            <a:avLst/>
          </a:prstGeom>
          <a:noFill/>
        </p:spPr>
        <p:txBody>
          <a:bodyPr wrap="square" lIns="69449" tIns="34725" rIns="69449" bIns="34725" rtlCol="0">
            <a:spAutoFit/>
          </a:bodyPr>
          <a:lstStyle/>
          <a:p>
            <a:pPr algn="ctr" defTabSz="694491">
              <a:lnSpc>
                <a:spcPct val="150000"/>
              </a:lnSpc>
            </a:pPr>
            <a:r>
              <a:rPr lang="en-GB" dirty="0">
                <a:solidFill>
                  <a:prstClr val="black"/>
                </a:solidFill>
                <a:latin typeface="+mj-lt"/>
              </a:rPr>
              <a:t>Orange squash is made by diluting bottles of orange with jugs of water.</a:t>
            </a:r>
          </a:p>
          <a:p>
            <a:pPr defTabSz="694491"/>
            <a:endParaRPr lang="en-GB" sz="1400" dirty="0">
              <a:solidFill>
                <a:prstClr val="black"/>
              </a:solidFill>
              <a:latin typeface="+mj-lt"/>
            </a:endParaRPr>
          </a:p>
          <a:p>
            <a:pPr defTabSz="694491"/>
            <a:r>
              <a:rPr lang="en-GB" dirty="0">
                <a:solidFill>
                  <a:prstClr val="black"/>
                </a:solidFill>
                <a:latin typeface="+mj-lt"/>
              </a:rPr>
              <a:t>This is how Ben makes his  orange drink.</a:t>
            </a:r>
          </a:p>
          <a:p>
            <a:pPr defTabSz="694491"/>
            <a:r>
              <a:rPr lang="en-GB" dirty="0">
                <a:solidFill>
                  <a:prstClr val="black"/>
                </a:solidFill>
                <a:latin typeface="+mj-lt"/>
              </a:rPr>
              <a:t>He mixes 2 bottles of orange with 4 jugs of </a:t>
            </a:r>
          </a:p>
          <a:p>
            <a:pPr defTabSz="694491"/>
            <a:r>
              <a:rPr lang="en-GB" dirty="0">
                <a:solidFill>
                  <a:prstClr val="black"/>
                </a:solidFill>
                <a:latin typeface="+mj-lt"/>
              </a:rPr>
              <a:t>water.  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462965" y="-20538"/>
            <a:ext cx="2097470" cy="3932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69449" tIns="34725" rIns="69449" bIns="34725" rtlCol="0">
            <a:spAutoFit/>
          </a:bodyPr>
          <a:lstStyle/>
          <a:p>
            <a:pPr algn="ctr" defTabSz="694491"/>
            <a:r>
              <a:rPr lang="en-GB" sz="2100" dirty="0">
                <a:solidFill>
                  <a:prstClr val="black"/>
                </a:solidFill>
                <a:latin typeface="+mj-lt"/>
              </a:rPr>
              <a:t>Orange squash</a:t>
            </a:r>
          </a:p>
        </p:txBody>
      </p:sp>
      <p:sp>
        <p:nvSpPr>
          <p:cNvPr id="92" name="Rounded Rectangular Callout 91"/>
          <p:cNvSpPr/>
          <p:nvPr/>
        </p:nvSpPr>
        <p:spPr>
          <a:xfrm>
            <a:off x="1256350" y="1801407"/>
            <a:ext cx="3421025" cy="622419"/>
          </a:xfrm>
          <a:prstGeom prst="wedgeRoundRectCallout">
            <a:avLst>
              <a:gd name="adj1" fmla="val -74833"/>
              <a:gd name="adj2" fmla="val 6250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9449" tIns="34725" rIns="69449" bIns="34725">
            <a:spAutoFit/>
          </a:bodyPr>
          <a:lstStyle/>
          <a:p>
            <a:pPr algn="ctr" defTabSz="694491"/>
            <a:r>
              <a:rPr lang="en-GB" sz="1600" dirty="0">
                <a:solidFill>
                  <a:prstClr val="black"/>
                </a:solidFill>
                <a:latin typeface="+mj-lt"/>
              </a:rPr>
              <a:t>Which of these drinks have the same strength as Ben’s?</a:t>
            </a:r>
          </a:p>
        </p:txBody>
      </p:sp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58" y="937994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816" y="937994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182" y="1120105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639" y="1120105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096" y="1120105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553" y="1120105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08" y="1120105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Flowchart: Process 99"/>
          <p:cNvSpPr/>
          <p:nvPr/>
        </p:nvSpPr>
        <p:spPr>
          <a:xfrm>
            <a:off x="4960843" y="954202"/>
            <a:ext cx="4046728" cy="889539"/>
          </a:xfrm>
          <a:prstGeom prst="flowChartProcess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endParaRPr lang="en-GB">
              <a:solidFill>
                <a:prstClr val="black"/>
              </a:solidFill>
            </a:endParaRPr>
          </a:p>
        </p:txBody>
      </p:sp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71" y="3910452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12" y="4274672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134" y="3910452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266" y="4274672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289" y="4274672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77" y="3910452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10452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215" y="3910452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470" y="4274672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032" y="4274672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902" y="4274672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69" y="4274672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362" y="2571751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386" y="2571751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601" y="2571751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853" y="2935971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420" y="2935971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90" y="2935971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554" y="2935971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817" y="2934231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409" y="2565312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2914343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831" y="3278565"/>
            <a:ext cx="609565" cy="4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34" y="2914343"/>
            <a:ext cx="469976" cy="862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" name="Flowchart: Process 124"/>
          <p:cNvSpPr/>
          <p:nvPr/>
        </p:nvSpPr>
        <p:spPr>
          <a:xfrm>
            <a:off x="165113" y="3804359"/>
            <a:ext cx="1243664" cy="1037070"/>
          </a:xfrm>
          <a:prstGeom prst="flowChartProcess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endParaRPr lang="en-GB">
              <a:solidFill>
                <a:prstClr val="black"/>
              </a:solidFill>
            </a:endParaRPr>
          </a:p>
        </p:txBody>
      </p:sp>
      <p:sp>
        <p:nvSpPr>
          <p:cNvPr id="126" name="Flowchart: Process 125"/>
          <p:cNvSpPr/>
          <p:nvPr/>
        </p:nvSpPr>
        <p:spPr>
          <a:xfrm>
            <a:off x="2364876" y="3890008"/>
            <a:ext cx="1842524" cy="1037070"/>
          </a:xfrm>
          <a:prstGeom prst="flowChartProcess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endParaRPr lang="en-GB">
              <a:solidFill>
                <a:prstClr val="black"/>
              </a:solidFill>
            </a:endParaRPr>
          </a:p>
        </p:txBody>
      </p:sp>
      <p:sp>
        <p:nvSpPr>
          <p:cNvPr id="127" name="Flowchart: Process 126"/>
          <p:cNvSpPr/>
          <p:nvPr/>
        </p:nvSpPr>
        <p:spPr>
          <a:xfrm>
            <a:off x="4544584" y="3832889"/>
            <a:ext cx="3942149" cy="1037070"/>
          </a:xfrm>
          <a:prstGeom prst="flowChartProcess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endParaRPr lang="en-GB">
              <a:solidFill>
                <a:prstClr val="black"/>
              </a:solidFill>
            </a:endParaRPr>
          </a:p>
        </p:txBody>
      </p:sp>
      <p:sp>
        <p:nvSpPr>
          <p:cNvPr id="128" name="Flowchart: Process 127"/>
          <p:cNvSpPr/>
          <p:nvPr/>
        </p:nvSpPr>
        <p:spPr>
          <a:xfrm>
            <a:off x="3961320" y="2504018"/>
            <a:ext cx="5046253" cy="1037070"/>
          </a:xfrm>
          <a:prstGeom prst="flowChartProcess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endParaRPr lang="en-GB">
              <a:solidFill>
                <a:prstClr val="black"/>
              </a:solidFill>
            </a:endParaRPr>
          </a:p>
        </p:txBody>
      </p:sp>
      <p:sp>
        <p:nvSpPr>
          <p:cNvPr id="129" name="Flowchart: Process 128"/>
          <p:cNvSpPr/>
          <p:nvPr/>
        </p:nvSpPr>
        <p:spPr>
          <a:xfrm>
            <a:off x="1620442" y="2760030"/>
            <a:ext cx="1842524" cy="1037070"/>
          </a:xfrm>
          <a:prstGeom prst="flowChartProces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endParaRPr lang="en-GB">
              <a:solidFill>
                <a:prstClr val="black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08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125" grpId="0" animBg="1"/>
      <p:bldP spid="126" grpId="0" animBg="1"/>
      <p:bldP spid="127" grpId="0" animBg="1"/>
      <p:bldP spid="128" grpId="0" animBg="1"/>
      <p:bldP spid="1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5-Point Star 18"/>
          <p:cNvSpPr/>
          <p:nvPr/>
        </p:nvSpPr>
        <p:spPr>
          <a:xfrm>
            <a:off x="4121838" y="4271115"/>
            <a:ext cx="1193302" cy="70545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449" tIns="34725" rIns="69449" bIns="34725" rtlCol="0" anchor="ctr"/>
          <a:lstStyle/>
          <a:p>
            <a:pPr algn="ctr" defTabSz="694491"/>
            <a:endParaRPr lang="en-GB">
              <a:solidFill>
                <a:prstClr val="white"/>
              </a:solidFill>
              <a:latin typeface="+mj-lt"/>
            </a:endParaRPr>
          </a:p>
        </p:txBody>
      </p:sp>
      <p:pic>
        <p:nvPicPr>
          <p:cNvPr id="20" name="Picture 3" descr="C:\Users\laura.shenker\AppData\Local\Microsoft\Windows\Temporary Internet Files\Content.IE5\RBQGD9QC\SMALL question mark man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0056"/>
            <a:ext cx="1156046" cy="95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0" y="473369"/>
            <a:ext cx="9144000" cy="485627"/>
          </a:xfrm>
          <a:prstGeom prst="rect">
            <a:avLst/>
          </a:prstGeom>
          <a:noFill/>
        </p:spPr>
        <p:txBody>
          <a:bodyPr wrap="square" lIns="69449" tIns="34725" rIns="69449" bIns="34725" rtlCol="0">
            <a:spAutoFit/>
          </a:bodyPr>
          <a:lstStyle/>
          <a:p>
            <a:pPr algn="ctr" defTabSz="694491">
              <a:lnSpc>
                <a:spcPct val="150000"/>
              </a:lnSpc>
            </a:pPr>
            <a:r>
              <a:rPr lang="en-GB" dirty="0" smtClean="0">
                <a:solidFill>
                  <a:prstClr val="black"/>
                </a:solidFill>
                <a:latin typeface="+mj-lt"/>
              </a:rPr>
              <a:t>A new orange squash is made from squash and water in the ratio 1 : 4</a:t>
            </a:r>
            <a:endParaRPr lang="en-GB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71346" y="87950"/>
            <a:ext cx="3791222" cy="39329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69449" tIns="34725" rIns="69449" bIns="34725" rtlCol="0">
            <a:spAutoFit/>
          </a:bodyPr>
          <a:lstStyle/>
          <a:p>
            <a:pPr algn="ctr" defTabSz="694491"/>
            <a:r>
              <a:rPr lang="en-GB" sz="2100" dirty="0">
                <a:solidFill>
                  <a:prstClr val="black"/>
                </a:solidFill>
                <a:latin typeface="+mj-lt"/>
              </a:rPr>
              <a:t>Orange squash 2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758318" y="901611"/>
            <a:ext cx="2913813" cy="905745"/>
            <a:chOff x="3847737" y="2081276"/>
            <a:chExt cx="3237570" cy="1522994"/>
          </a:xfrm>
        </p:grpSpPr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3317" y="2081276"/>
              <a:ext cx="522196" cy="1450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5944" y="2387492"/>
              <a:ext cx="677294" cy="8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8674" y="2387492"/>
              <a:ext cx="677294" cy="8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1404" y="2387492"/>
              <a:ext cx="677294" cy="8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8012" y="2387492"/>
              <a:ext cx="677294" cy="8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Flowchart: Process 28"/>
            <p:cNvSpPr/>
            <p:nvPr/>
          </p:nvSpPr>
          <p:spPr>
            <a:xfrm>
              <a:off x="3847737" y="2108526"/>
              <a:ext cx="3237570" cy="1495744"/>
            </a:xfrm>
            <a:prstGeom prst="flowChartProcess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694491"/>
              <a:endParaRPr lang="en-GB">
                <a:solidFill>
                  <a:prstClr val="black"/>
                </a:solidFill>
                <a:latin typeface="+mj-lt"/>
              </a:endParaRPr>
            </a:p>
          </p:txBody>
        </p:sp>
      </p:grpSp>
      <p:sp>
        <p:nvSpPr>
          <p:cNvPr id="30" name="Rounded Rectangular Callout 29"/>
          <p:cNvSpPr/>
          <p:nvPr/>
        </p:nvSpPr>
        <p:spPr>
          <a:xfrm>
            <a:off x="1007606" y="917816"/>
            <a:ext cx="2527481" cy="1456690"/>
          </a:xfrm>
          <a:prstGeom prst="wedgeRoundRectCallout">
            <a:avLst>
              <a:gd name="adj1" fmla="val -47289"/>
              <a:gd name="adj2" fmla="val 69371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9449" tIns="34725" rIns="69449" bIns="34725">
            <a:spAutoFit/>
          </a:bodyPr>
          <a:lstStyle/>
          <a:p>
            <a:pPr algn="ctr" defTabSz="694491">
              <a:lnSpc>
                <a:spcPct val="150000"/>
              </a:lnSpc>
            </a:pPr>
            <a:r>
              <a:rPr lang="en-GB" dirty="0">
                <a:solidFill>
                  <a:prstClr val="black"/>
                </a:solidFill>
                <a:latin typeface="+mj-lt"/>
              </a:rPr>
              <a:t>Which of these mixtures have the same strength?.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156046" y="2678810"/>
            <a:ext cx="1775713" cy="642362"/>
          </a:xfrm>
          <a:prstGeom prst="round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r>
              <a:rPr lang="en-GB" sz="3000" dirty="0">
                <a:solidFill>
                  <a:prstClr val="black"/>
                </a:solidFill>
                <a:latin typeface="+mj-lt"/>
              </a:rPr>
              <a:t>2 : 8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637993" y="3628752"/>
            <a:ext cx="1775713" cy="642362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r>
              <a:rPr lang="en-GB" sz="3000" dirty="0">
                <a:solidFill>
                  <a:prstClr val="black"/>
                </a:solidFill>
                <a:latin typeface="+mj-lt"/>
              </a:rPr>
              <a:t>1 : 5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89316" y="3628752"/>
            <a:ext cx="1775713" cy="642362"/>
          </a:xfrm>
          <a:prstGeom prst="roundRect">
            <a:avLst/>
          </a:prstGeom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r>
              <a:rPr lang="en-GB" sz="3000" dirty="0">
                <a:solidFill>
                  <a:prstClr val="black"/>
                </a:solidFill>
                <a:latin typeface="+mj-lt"/>
              </a:rPr>
              <a:t>3 : 12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718487" y="3428233"/>
            <a:ext cx="1775713" cy="642362"/>
          </a:xfrm>
          <a:prstGeom prst="roundRect">
            <a:avLst/>
          </a:prstGeom>
          <a:ln w="38100">
            <a:solidFill>
              <a:schemeClr val="accent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r>
              <a:rPr lang="en-GB" sz="3000" dirty="0">
                <a:solidFill>
                  <a:prstClr val="black"/>
                </a:solidFill>
                <a:latin typeface="+mj-lt"/>
              </a:rPr>
              <a:t>5 : 25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6986974" y="3622084"/>
            <a:ext cx="1775713" cy="642362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r>
              <a:rPr lang="en-GB" sz="3000" dirty="0">
                <a:solidFill>
                  <a:prstClr val="black"/>
                </a:solidFill>
                <a:latin typeface="+mj-lt"/>
              </a:rPr>
              <a:t>5 : 20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6372857" y="2520023"/>
            <a:ext cx="1775713" cy="642362"/>
          </a:xfrm>
          <a:prstGeom prst="roundRect">
            <a:avLst/>
          </a:prstGeom>
          <a:ln w="38100"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r>
              <a:rPr lang="en-GB" sz="3000" dirty="0">
                <a:solidFill>
                  <a:prstClr val="black"/>
                </a:solidFill>
                <a:latin typeface="+mj-lt"/>
              </a:rPr>
              <a:t>10 : 40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3740907" y="2520023"/>
            <a:ext cx="1775713" cy="642362"/>
          </a:xfrm>
          <a:prstGeom prst="roundRect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69449" tIns="34725" rIns="69449" bIns="34725" rtlCol="0" anchor="ctr"/>
          <a:lstStyle/>
          <a:p>
            <a:pPr algn="ctr" defTabSz="694491"/>
            <a:r>
              <a:rPr lang="en-GB" sz="3000" dirty="0">
                <a:solidFill>
                  <a:prstClr val="black"/>
                </a:solidFill>
                <a:latin typeface="+mj-lt"/>
              </a:rPr>
              <a:t>2 : 6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4371950"/>
            <a:ext cx="9144000" cy="347127"/>
          </a:xfrm>
          <a:prstGeom prst="rect">
            <a:avLst/>
          </a:prstGeom>
          <a:noFill/>
        </p:spPr>
        <p:txBody>
          <a:bodyPr wrap="square" lIns="69449" tIns="34725" rIns="69449" bIns="34725" rtlCol="0">
            <a:spAutoFit/>
          </a:bodyPr>
          <a:lstStyle/>
          <a:p>
            <a:pPr algn="ctr" defTabSz="694491"/>
            <a:r>
              <a:rPr lang="en-GB" dirty="0">
                <a:solidFill>
                  <a:prstClr val="black"/>
                </a:solidFill>
                <a:latin typeface="+mj-lt"/>
              </a:rPr>
              <a:t>Which mixture is the strongest?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78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-Point Star 19"/>
          <p:cNvSpPr/>
          <p:nvPr/>
        </p:nvSpPr>
        <p:spPr>
          <a:xfrm>
            <a:off x="7452216" y="3366257"/>
            <a:ext cx="850431" cy="454357"/>
          </a:xfrm>
          <a:prstGeom prst="star5">
            <a:avLst/>
          </a:prstGeom>
          <a:solidFill>
            <a:srgbClr val="FFFF00"/>
          </a:solidFill>
          <a:ln w="25400" cap="flat" cmpd="sng" algn="ctr">
            <a:solidFill>
              <a:srgbClr val="FFFF00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ct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-1734395" y="262085"/>
            <a:ext cx="8229600" cy="857250"/>
          </a:xfrm>
          <a:prstGeom prst="rect">
            <a:avLst/>
          </a:prstGeom>
        </p:spPr>
        <p:txBody>
          <a:bodyPr vert="horz" lIns="69458" tIns="34729" rIns="69458" bIns="34729" rtlCol="0" anchor="ctr">
            <a:normAutofit/>
          </a:bodyPr>
          <a:lstStyle>
            <a:lvl1pPr algn="ctr" defTabSz="694578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945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Equivalent ratios 1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745382" y="2032775"/>
            <a:ext cx="1792809" cy="1126509"/>
          </a:xfrm>
          <a:prstGeom prst="round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9454" tIns="34727" rIns="69454" bIns="34727" rtlCol="0" anchor="ctr"/>
          <a:lstStyle/>
          <a:p>
            <a:pPr marL="0" marR="0" lvl="0" indent="0" algn="ct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: 5</a:t>
            </a:r>
          </a:p>
        </p:txBody>
      </p:sp>
      <p:cxnSp>
        <p:nvCxnSpPr>
          <p:cNvPr id="23" name="Straight Arrow Connector 22"/>
          <p:cNvCxnSpPr>
            <a:stCxn id="22" idx="0"/>
            <a:endCxn id="24" idx="4"/>
          </p:cNvCxnSpPr>
          <p:nvPr/>
        </p:nvCxnSpPr>
        <p:spPr>
          <a:xfrm flipV="1">
            <a:off x="4641786" y="1304764"/>
            <a:ext cx="0" cy="72801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24" name="Oval 23"/>
          <p:cNvSpPr/>
          <p:nvPr/>
        </p:nvSpPr>
        <p:spPr>
          <a:xfrm>
            <a:off x="3677617" y="576754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: </a:t>
            </a:r>
          </a:p>
        </p:txBody>
      </p:sp>
      <p:cxnSp>
        <p:nvCxnSpPr>
          <p:cNvPr id="25" name="Straight Arrow Connector 24"/>
          <p:cNvCxnSpPr>
            <a:stCxn id="22" idx="1"/>
            <a:endCxn id="26" idx="4"/>
          </p:cNvCxnSpPr>
          <p:nvPr/>
        </p:nvCxnSpPr>
        <p:spPr>
          <a:xfrm flipH="1" flipV="1">
            <a:off x="1582932" y="2032776"/>
            <a:ext cx="2162450" cy="56325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26" name="Oval 25"/>
          <p:cNvSpPr/>
          <p:nvPr/>
        </p:nvSpPr>
        <p:spPr>
          <a:xfrm>
            <a:off x="618762" y="1304764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100</a:t>
            </a:r>
          </a:p>
        </p:txBody>
      </p:sp>
      <p:cxnSp>
        <p:nvCxnSpPr>
          <p:cNvPr id="27" name="Straight Arrow Connector 26"/>
          <p:cNvCxnSpPr>
            <a:stCxn id="22" idx="2"/>
            <a:endCxn id="28" idx="0"/>
          </p:cNvCxnSpPr>
          <p:nvPr/>
        </p:nvCxnSpPr>
        <p:spPr>
          <a:xfrm flipH="1">
            <a:off x="4641787" y="3159285"/>
            <a:ext cx="1" cy="76142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28" name="Oval 27"/>
          <p:cNvSpPr/>
          <p:nvPr/>
        </p:nvSpPr>
        <p:spPr>
          <a:xfrm>
            <a:off x="3677616" y="3920711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 : </a:t>
            </a:r>
          </a:p>
        </p:txBody>
      </p:sp>
      <p:cxnSp>
        <p:nvCxnSpPr>
          <p:cNvPr id="29" name="Straight Arrow Connector 28"/>
          <p:cNvCxnSpPr>
            <a:stCxn id="22" idx="3"/>
            <a:endCxn id="30" idx="4"/>
          </p:cNvCxnSpPr>
          <p:nvPr/>
        </p:nvCxnSpPr>
        <p:spPr>
          <a:xfrm flipV="1">
            <a:off x="5538192" y="2032776"/>
            <a:ext cx="1914027" cy="56325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30" name="Oval 29"/>
          <p:cNvSpPr/>
          <p:nvPr/>
        </p:nvSpPr>
        <p:spPr>
          <a:xfrm>
            <a:off x="6488048" y="1304764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55 </a:t>
            </a:r>
          </a:p>
        </p:txBody>
      </p:sp>
      <p:cxnSp>
        <p:nvCxnSpPr>
          <p:cNvPr id="31" name="Straight Arrow Connector 30"/>
          <p:cNvCxnSpPr>
            <a:stCxn id="22" idx="1"/>
            <a:endCxn id="32" idx="0"/>
          </p:cNvCxnSpPr>
          <p:nvPr/>
        </p:nvCxnSpPr>
        <p:spPr>
          <a:xfrm flipH="1">
            <a:off x="1971776" y="2596029"/>
            <a:ext cx="1773607" cy="56144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32" name="Oval 31"/>
          <p:cNvSpPr/>
          <p:nvPr/>
        </p:nvSpPr>
        <p:spPr>
          <a:xfrm>
            <a:off x="1007605" y="3157474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 : </a:t>
            </a:r>
          </a:p>
        </p:txBody>
      </p:sp>
      <p:cxnSp>
        <p:nvCxnSpPr>
          <p:cNvPr id="33" name="Straight Arrow Connector 32"/>
          <p:cNvCxnSpPr>
            <a:stCxn id="22" idx="3"/>
            <a:endCxn id="34" idx="0"/>
          </p:cNvCxnSpPr>
          <p:nvPr/>
        </p:nvCxnSpPr>
        <p:spPr>
          <a:xfrm>
            <a:off x="5538192" y="2596031"/>
            <a:ext cx="2201425" cy="648193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34" name="Oval 33"/>
          <p:cNvSpPr/>
          <p:nvPr/>
        </p:nvSpPr>
        <p:spPr>
          <a:xfrm>
            <a:off x="6775446" y="3244223"/>
            <a:ext cx="1928341" cy="728010"/>
          </a:xfrm>
          <a:prstGeom prst="ellipse">
            <a:avLst/>
          </a:prstGeom>
          <a:noFill/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1 </a:t>
            </a: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71" y="4113420"/>
            <a:ext cx="1712959" cy="76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68" y="4284716"/>
            <a:ext cx="1425893" cy="47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54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" y="165100"/>
            <a:ext cx="5184775" cy="800100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Can you demonstrate what you have learned?</a:t>
            </a:r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4294967295"/>
          </p:nvPr>
        </p:nvSpPr>
        <p:spPr>
          <a:xfrm>
            <a:off x="6446838" y="-92075"/>
            <a:ext cx="2697162" cy="363538"/>
          </a:xfrm>
          <a:prstGeom prst="rect">
            <a:avLst/>
          </a:prstGeom>
          <a:noFill/>
        </p:spPr>
        <p:txBody>
          <a:bodyPr/>
          <a:lstStyle/>
          <a:p>
            <a:fld id="{B734A026-3CBB-4BD7-B2A3-BDB126165ADC}" type="datetime1">
              <a:rPr lang="en-GB" sz="2400" b="1" u="sng">
                <a:solidFill>
                  <a:schemeClr val="bg1"/>
                </a:solidFill>
                <a:latin typeface="Calibri" panose="020F0502020204030204" pitchFamily="34" charset="0"/>
              </a:rPr>
              <a:t>22/09/2020</a:t>
            </a:fld>
            <a:endParaRPr lang="en-GB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64100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0" tIns="45699" rIns="91400" bIns="45699" rtlCol="0" anchor="ctr"/>
          <a:lstStyle/>
          <a:p>
            <a:pPr algn="ctr"/>
            <a:endParaRPr lang="en-GB"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4242" y="964917"/>
            <a:ext cx="2027498" cy="369289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HINGE QUESTION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20757" y="1235536"/>
            <a:ext cx="3881181" cy="400103"/>
          </a:xfrm>
          <a:prstGeom prst="rect">
            <a:avLst/>
          </a:prstGeom>
          <a:noFill/>
        </p:spPr>
        <p:txBody>
          <a:bodyPr wrap="none" lIns="91435" tIns="45717" rIns="91435" bIns="45717" rtlCol="0">
            <a:spAutoFit/>
          </a:bodyPr>
          <a:lstStyle/>
          <a:p>
            <a:r>
              <a:rPr lang="en-GB" sz="2000" dirty="0" smtClean="0">
                <a:latin typeface="+mj-lt"/>
              </a:rPr>
              <a:t>Which ratio is equivalent to 2: 3</a:t>
            </a:r>
            <a:endParaRPr lang="en-GB" sz="2000" dirty="0"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95537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395537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4871827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4871827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11560" y="2571750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3 </a:t>
            </a:r>
            <a:r>
              <a:rPr lang="en-GB" sz="2800" dirty="0">
                <a:latin typeface="+mj-lt"/>
              </a:rPr>
              <a:t>: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87851" y="3822308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1 </a:t>
            </a:r>
            <a:r>
              <a:rPr lang="en-GB" sz="2800" dirty="0">
                <a:latin typeface="+mj-lt"/>
              </a:rPr>
              <a:t>: </a:t>
            </a:r>
            <a:r>
              <a:rPr lang="en-GB" sz="2800" dirty="0" smtClean="0">
                <a:latin typeface="+mj-lt"/>
              </a:rPr>
              <a:t>2 </a:t>
            </a:r>
            <a:endParaRPr lang="en-GB" sz="2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1560" y="3797300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12 : 18</a:t>
            </a:r>
            <a:endParaRPr lang="en-GB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87851" y="2571749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4: 5 </a:t>
            </a:r>
            <a:endParaRPr lang="en-GB" sz="2800" dirty="0">
              <a:latin typeface="+mj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403648" y="1923679"/>
            <a:ext cx="6659562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lIns="91435" tIns="45717" rIns="91435" bIns="45717" anchor="ctr"/>
          <a:lstStyle/>
          <a:p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274423" y="1865218"/>
            <a:ext cx="6939877" cy="369326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r>
              <a:rPr lang="en-GB" b="1" dirty="0" smtClean="0">
                <a:latin typeface="+mj-lt"/>
                <a:sym typeface="Wingdings" panose="05000000000000000000" pitchFamily="2" charset="2"/>
              </a:rPr>
              <a:t>                                      30 Seconds                                    </a:t>
            </a:r>
            <a:endParaRPr lang="en-GB" b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93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17" grpId="0"/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/>
              <a:t>Can you demonstrate what you have learned?</a:t>
            </a:r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40" y="-20538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4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1600" b="1" dirty="0">
                <a:latin typeface="+mj-lt"/>
              </a:rPr>
              <a:t>Reviewing Learning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90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pic>
        <p:nvPicPr>
          <p:cNvPr id="12" name="Picture 7" descr="http://www.hasla.org.uk/images/Academies%20Trust%20Log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40"/>
          <a:stretch/>
        </p:blipFill>
        <p:spPr bwMode="auto">
          <a:xfrm>
            <a:off x="6482159" y="416738"/>
            <a:ext cx="1402210" cy="57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http://www.hasla.org.uk/images/Academies%20Trust%20Log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92"/>
          <a:stretch/>
        </p:blipFill>
        <p:spPr bwMode="auto">
          <a:xfrm>
            <a:off x="7884368" y="411654"/>
            <a:ext cx="1259631" cy="60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4835996" y="368728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 dirty="0"/>
          </a:p>
        </p:txBody>
      </p:sp>
      <p:sp>
        <p:nvSpPr>
          <p:cNvPr id="15" name="Rounded Rectangle 14"/>
          <p:cNvSpPr/>
          <p:nvPr/>
        </p:nvSpPr>
        <p:spPr>
          <a:xfrm>
            <a:off x="423640" y="2401311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4871827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67917" y="3640165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83940" y="3810600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Answer C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9664" y="2546056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Answer A.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87851" y="2571749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Answer B.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59473" y="2389607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4912728" y="2460604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503748" y="3628458"/>
            <a:ext cx="3672408" cy="864096"/>
          </a:xfrm>
          <a:prstGeom prst="roundRect">
            <a:avLst/>
          </a:prstGeom>
          <a:solidFill>
            <a:srgbClr val="D5B8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75496" y="2436934"/>
            <a:ext cx="3240360" cy="769435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4400" b="1" dirty="0"/>
              <a:t>Bronze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4840" y="3687492"/>
            <a:ext cx="3240360" cy="769435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4400" b="1" dirty="0"/>
              <a:t>Gold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04242" y="964913"/>
            <a:ext cx="2027498" cy="36932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91435" tIns="45717" rIns="91435" bIns="45717" rtlCol="0">
            <a:spAutoFit/>
          </a:bodyPr>
          <a:lstStyle/>
          <a:p>
            <a:r>
              <a:rPr lang="en-GB" b="1" dirty="0" smtClean="0">
                <a:latin typeface="+mj-lt"/>
              </a:rPr>
              <a:t>HINGE QUESTION</a:t>
            </a:r>
            <a:endParaRPr lang="en-GB" b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07913" y="3857717"/>
            <a:ext cx="3240360" cy="523214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Answer D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42388" y="4803999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60032" y="3723878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7" rIns="91435" bIns="45717"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177725" y="2472307"/>
            <a:ext cx="3240360" cy="769435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4400" b="1" dirty="0"/>
              <a:t>Bronze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14813" y="3747232"/>
            <a:ext cx="3240360" cy="769435"/>
          </a:xfrm>
          <a:prstGeom prst="rect">
            <a:avLst/>
          </a:prstGeom>
          <a:noFill/>
        </p:spPr>
        <p:txBody>
          <a:bodyPr wrap="square" lIns="91435" tIns="45717" rIns="91435" bIns="45717" rtlCol="0">
            <a:spAutoFit/>
          </a:bodyPr>
          <a:lstStyle/>
          <a:p>
            <a:pPr algn="ctr"/>
            <a:r>
              <a:rPr lang="en-GB" sz="4400" b="1" dirty="0"/>
              <a:t>Bronze</a:t>
            </a:r>
          </a:p>
        </p:txBody>
      </p:sp>
    </p:spTree>
    <p:extLst>
      <p:ext uri="{BB962C8B-B14F-4D97-AF65-F5344CB8AC3E}">
        <p14:creationId xmlns:p14="http://schemas.microsoft.com/office/powerpoint/2010/main" val="105508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7" grpId="0"/>
      <p:bldP spid="28" grpId="0"/>
      <p:bldP spid="37" grpId="0" animBg="1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/>
          <p:cNvSpPr/>
          <p:nvPr/>
        </p:nvSpPr>
        <p:spPr>
          <a:xfrm>
            <a:off x="1492694" y="3294301"/>
            <a:ext cx="850431" cy="454357"/>
          </a:xfrm>
          <a:prstGeom prst="star5">
            <a:avLst/>
          </a:prstGeom>
          <a:solidFill>
            <a:srgbClr val="FFFF00"/>
          </a:solidFill>
          <a:ln w="25400" cap="flat" cmpd="sng" algn="ctr">
            <a:solidFill>
              <a:srgbClr val="FFFF00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ct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7048903" y="1422687"/>
            <a:ext cx="850431" cy="454357"/>
          </a:xfrm>
          <a:prstGeom prst="star5">
            <a:avLst/>
          </a:prstGeom>
          <a:solidFill>
            <a:srgbClr val="FFFF00"/>
          </a:solidFill>
          <a:ln w="25400" cap="flat" cmpd="sng" algn="ctr">
            <a:solidFill>
              <a:srgbClr val="FFFF00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ct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1620688" y="418356"/>
            <a:ext cx="8229600" cy="857250"/>
          </a:xfrm>
          <a:prstGeom prst="rect">
            <a:avLst/>
          </a:prstGeom>
        </p:spPr>
        <p:txBody>
          <a:bodyPr vert="horz" lIns="69458" tIns="34729" rIns="69458" bIns="34729" rtlCol="0" anchor="ctr">
            <a:normAutofit/>
          </a:bodyPr>
          <a:lstStyle>
            <a:lvl1pPr algn="ctr" defTabSz="694578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945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Equivalent ratios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45382" y="2032775"/>
            <a:ext cx="1792809" cy="112650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69454" tIns="34727" rIns="69454" bIns="34727" rtlCol="0" anchor="ctr"/>
          <a:lstStyle/>
          <a:p>
            <a:pPr marL="0" marR="0" lvl="0" indent="0" algn="ct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 : 3</a:t>
            </a:r>
          </a:p>
        </p:txBody>
      </p:sp>
      <p:cxnSp>
        <p:nvCxnSpPr>
          <p:cNvPr id="6" name="Straight Arrow Connector 5"/>
          <p:cNvCxnSpPr>
            <a:stCxn id="5" idx="0"/>
            <a:endCxn id="7" idx="4"/>
          </p:cNvCxnSpPr>
          <p:nvPr/>
        </p:nvCxnSpPr>
        <p:spPr>
          <a:xfrm flipV="1">
            <a:off x="4641786" y="1304764"/>
            <a:ext cx="0" cy="72801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7" name="Oval 6"/>
          <p:cNvSpPr/>
          <p:nvPr/>
        </p:nvSpPr>
        <p:spPr>
          <a:xfrm>
            <a:off x="3677617" y="576754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: </a:t>
            </a:r>
          </a:p>
        </p:txBody>
      </p:sp>
      <p:cxnSp>
        <p:nvCxnSpPr>
          <p:cNvPr id="8" name="Straight Arrow Connector 7"/>
          <p:cNvCxnSpPr>
            <a:stCxn id="5" idx="1"/>
            <a:endCxn id="9" idx="4"/>
          </p:cNvCxnSpPr>
          <p:nvPr/>
        </p:nvCxnSpPr>
        <p:spPr>
          <a:xfrm flipH="1" flipV="1">
            <a:off x="1608395" y="2013871"/>
            <a:ext cx="2136988" cy="582159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9" name="Oval 8"/>
          <p:cNvSpPr/>
          <p:nvPr/>
        </p:nvSpPr>
        <p:spPr>
          <a:xfrm>
            <a:off x="644224" y="1285860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60</a:t>
            </a:r>
          </a:p>
        </p:txBody>
      </p:sp>
      <p:cxnSp>
        <p:nvCxnSpPr>
          <p:cNvPr id="10" name="Straight Arrow Connector 9"/>
          <p:cNvCxnSpPr>
            <a:stCxn id="5" idx="2"/>
            <a:endCxn id="11" idx="0"/>
          </p:cNvCxnSpPr>
          <p:nvPr/>
        </p:nvCxnSpPr>
        <p:spPr>
          <a:xfrm flipH="1">
            <a:off x="4641787" y="3159285"/>
            <a:ext cx="1" cy="761427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1" name="Oval 10"/>
          <p:cNvSpPr/>
          <p:nvPr/>
        </p:nvSpPr>
        <p:spPr>
          <a:xfrm>
            <a:off x="3677616" y="3920711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30 : </a:t>
            </a:r>
          </a:p>
        </p:txBody>
      </p:sp>
      <p:cxnSp>
        <p:nvCxnSpPr>
          <p:cNvPr id="12" name="Straight Arrow Connector 11"/>
          <p:cNvCxnSpPr>
            <a:stCxn id="5" idx="3"/>
            <a:endCxn id="13" idx="4"/>
          </p:cNvCxnSpPr>
          <p:nvPr/>
        </p:nvCxnSpPr>
        <p:spPr>
          <a:xfrm flipV="1">
            <a:off x="5538192" y="2032776"/>
            <a:ext cx="1914027" cy="56325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3" name="Oval 12"/>
          <p:cNvSpPr/>
          <p:nvPr/>
        </p:nvSpPr>
        <p:spPr>
          <a:xfrm>
            <a:off x="6488048" y="1304764"/>
            <a:ext cx="1928341" cy="728010"/>
          </a:xfrm>
          <a:prstGeom prst="ellips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1</a:t>
            </a:r>
          </a:p>
        </p:txBody>
      </p:sp>
      <p:cxnSp>
        <p:nvCxnSpPr>
          <p:cNvPr id="14" name="Straight Arrow Connector 13"/>
          <p:cNvCxnSpPr>
            <a:stCxn id="5" idx="1"/>
            <a:endCxn id="15" idx="0"/>
          </p:cNvCxnSpPr>
          <p:nvPr/>
        </p:nvCxnSpPr>
        <p:spPr>
          <a:xfrm flipH="1">
            <a:off x="1971776" y="2596029"/>
            <a:ext cx="1773607" cy="56144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5" name="Oval 14"/>
          <p:cNvSpPr/>
          <p:nvPr/>
        </p:nvSpPr>
        <p:spPr>
          <a:xfrm>
            <a:off x="1007605" y="3157474"/>
            <a:ext cx="1928341" cy="728010"/>
          </a:xfrm>
          <a:prstGeom prst="ellipse">
            <a:avLst/>
          </a:prstGeom>
          <a:noFill/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 : </a:t>
            </a:r>
          </a:p>
        </p:txBody>
      </p:sp>
      <p:cxnSp>
        <p:nvCxnSpPr>
          <p:cNvPr id="16" name="Straight Arrow Connector 15"/>
          <p:cNvCxnSpPr>
            <a:stCxn id="5" idx="3"/>
            <a:endCxn id="17" idx="0"/>
          </p:cNvCxnSpPr>
          <p:nvPr/>
        </p:nvCxnSpPr>
        <p:spPr>
          <a:xfrm>
            <a:off x="5538192" y="2596031"/>
            <a:ext cx="2201425" cy="648193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  <a:tailEnd type="arrow"/>
          </a:ln>
          <a:effectLst/>
        </p:spPr>
      </p:cxnSp>
      <p:sp>
        <p:nvSpPr>
          <p:cNvPr id="17" name="Oval 16"/>
          <p:cNvSpPr/>
          <p:nvPr/>
        </p:nvSpPr>
        <p:spPr>
          <a:xfrm>
            <a:off x="6775446" y="3244223"/>
            <a:ext cx="1928341" cy="728010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9BBB59"/>
            </a:solidFill>
            <a:prstDash val="solid"/>
          </a:ln>
          <a:effectLst/>
        </p:spPr>
        <p:txBody>
          <a:bodyPr lIns="69454" tIns="34727" rIns="69454" bIns="34727" rtlCol="0" anchor="ctr"/>
          <a:lstStyle/>
          <a:p>
            <a:pPr marL="0" marR="0" lvl="0" indent="0" algn="r" defTabSz="69453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27 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68" y="4284716"/>
            <a:ext cx="1425893" cy="47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/>
          <p:nvPr/>
        </p:nvPicPr>
        <p:blipFill>
          <a:blip r:embed="rId3"/>
          <a:stretch>
            <a:fillRect/>
          </a:stretch>
        </p:blipFill>
        <p:spPr>
          <a:xfrm>
            <a:off x="-14864" y="1"/>
            <a:ext cx="822960" cy="458836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0" y="46234"/>
            <a:ext cx="2113092" cy="530520"/>
            <a:chOff x="459473" y="2389607"/>
            <a:chExt cx="3672408" cy="864096"/>
          </a:xfrm>
        </p:grpSpPr>
        <p:sp>
          <p:nvSpPr>
            <p:cNvPr id="26" name="Rounded Rectangle 25"/>
            <p:cNvSpPr/>
            <p:nvPr/>
          </p:nvSpPr>
          <p:spPr>
            <a:xfrm>
              <a:off x="459473" y="2389607"/>
              <a:ext cx="3672408" cy="864096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5" tIns="45717" rIns="91435" bIns="45717" rtlCol="0" anchor="ctr"/>
            <a:lstStyle/>
            <a:p>
              <a:pPr algn="ctr"/>
              <a:endParaRPr lang="en-GB" sz="105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5496" y="2436934"/>
              <a:ext cx="3240360" cy="751937"/>
            </a:xfrm>
            <a:prstGeom prst="rect">
              <a:avLst/>
            </a:prstGeom>
            <a:noFill/>
          </p:spPr>
          <p:txBody>
            <a:bodyPr wrap="square" lIns="91435" tIns="45717" rIns="91435" bIns="45717" rtlCol="0">
              <a:spAutoFit/>
            </a:bodyPr>
            <a:lstStyle/>
            <a:p>
              <a:pPr algn="ctr"/>
              <a:r>
                <a:rPr lang="en-GB" sz="2400" b="1" dirty="0"/>
                <a:t>Bronze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2542388" y="4803998"/>
            <a:ext cx="6601623" cy="33851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lIns="91400" tIns="45699" rIns="91400" bIns="45699" rtlCol="0">
            <a:spAutoFit/>
          </a:bodyPr>
          <a:lstStyle/>
          <a:p>
            <a:r>
              <a:rPr lang="en-GB" sz="1600" b="1" dirty="0">
                <a:latin typeface="Calibri" panose="020F0502020204030204" pitchFamily="34" charset="0"/>
              </a:rPr>
              <a:t>KW: ratio, simplify, equivalent, bar </a:t>
            </a:r>
            <a:r>
              <a:rPr lang="en-GB" sz="1600" b="1" dirty="0" smtClean="0">
                <a:latin typeface="Calibri" panose="020F0502020204030204" pitchFamily="34" charset="0"/>
              </a:rPr>
              <a:t>model, fractions</a:t>
            </a:r>
            <a:endParaRPr lang="en-GB" sz="1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2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434</TotalTime>
  <Words>680</Words>
  <Application>Microsoft Office PowerPoint</Application>
  <PresentationFormat>On-screen Show (16:9)</PresentationFormat>
  <Paragraphs>131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demonstrate what you have learned?</vt:lpstr>
      <vt:lpstr>Can you demonstrate what you have learned?</vt:lpstr>
      <vt:lpstr>PowerPoint Presentation</vt:lpstr>
      <vt:lpstr>Equivalent ratios</vt:lpstr>
      <vt:lpstr>Equivalent ratios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Tamsin Kent</dc:creator>
  <cp:lastModifiedBy>Byron Walker</cp:lastModifiedBy>
  <cp:revision>11</cp:revision>
  <dcterms:created xsi:type="dcterms:W3CDTF">2017-01-30T07:59:23Z</dcterms:created>
  <dcterms:modified xsi:type="dcterms:W3CDTF">2020-09-22T10:48:11Z</dcterms:modified>
</cp:coreProperties>
</file>