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2" r:id="rId3"/>
    <p:sldId id="257" r:id="rId4"/>
    <p:sldId id="258"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B178B0-145E-45D7-AF99-2186DC053C2B}" type="datetimeFigureOut">
              <a:rPr lang="en-GB" smtClean="0"/>
              <a:t>23/09/2020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639824-345F-44B8-90B5-8C958573ECED}" type="slidenum">
              <a:rPr lang="en-GB" smtClean="0"/>
              <a:t>‹#›</a:t>
            </a:fld>
            <a:endParaRPr lang="en-GB"/>
          </a:p>
        </p:txBody>
      </p:sp>
    </p:spTree>
    <p:extLst>
      <p:ext uri="{BB962C8B-B14F-4D97-AF65-F5344CB8AC3E}">
        <p14:creationId xmlns:p14="http://schemas.microsoft.com/office/powerpoint/2010/main" val="3526427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smtClean="0"/>
              <a:t>Increased levels of Albumin can be an indication of liver or kidney failure and severe dehydration</a:t>
            </a:r>
          </a:p>
          <a:p>
            <a:r>
              <a:rPr lang="en-GB" altLang="en-US" smtClean="0"/>
              <a:t>Increased levels of fibrinogen are a sign of stroke and can be an indicator in heart attack risk</a:t>
            </a:r>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7238" indent="-290513">
              <a:defRPr>
                <a:solidFill>
                  <a:schemeClr val="tx1"/>
                </a:solidFill>
                <a:latin typeface="Arial" panose="020B0604020202020204" pitchFamily="34" charset="0"/>
                <a:cs typeface="Arial" panose="020B0604020202020204" pitchFamily="34" charset="0"/>
              </a:defRPr>
            </a:lvl2pPr>
            <a:lvl3pPr marL="1165225" indent="-231775">
              <a:defRPr>
                <a:solidFill>
                  <a:schemeClr val="tx1"/>
                </a:solidFill>
                <a:latin typeface="Arial" panose="020B0604020202020204" pitchFamily="34" charset="0"/>
                <a:cs typeface="Arial" panose="020B0604020202020204" pitchFamily="34" charset="0"/>
              </a:defRPr>
            </a:lvl3pPr>
            <a:lvl4pPr marL="1631950" indent="-231775">
              <a:defRPr>
                <a:solidFill>
                  <a:schemeClr val="tx1"/>
                </a:solidFill>
                <a:latin typeface="Arial" panose="020B0604020202020204" pitchFamily="34" charset="0"/>
                <a:cs typeface="Arial" panose="020B0604020202020204" pitchFamily="34" charset="0"/>
              </a:defRPr>
            </a:lvl4pPr>
            <a:lvl5pPr marL="2098675" indent="-231775">
              <a:defRPr>
                <a:solidFill>
                  <a:schemeClr val="tx1"/>
                </a:solidFill>
                <a:latin typeface="Arial" panose="020B0604020202020204" pitchFamily="34" charset="0"/>
                <a:cs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D3B3C30-A97E-4820-B6CF-F297DE6A5E63}" type="slidenum">
              <a:rPr lang="en-GB" altLang="en-US" smtClean="0"/>
              <a:pPr/>
              <a:t>6</a:t>
            </a:fld>
            <a:endParaRPr lang="en-GB" altLang="en-US" smtClean="0"/>
          </a:p>
        </p:txBody>
      </p:sp>
    </p:spTree>
    <p:extLst>
      <p:ext uri="{BB962C8B-B14F-4D97-AF65-F5344CB8AC3E}">
        <p14:creationId xmlns:p14="http://schemas.microsoft.com/office/powerpoint/2010/main" val="3031871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p>
        </p:txBody>
      </p:sp>
      <p:sp>
        <p:nvSpPr>
          <p:cNvPr id="942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7238" indent="-290513">
              <a:defRPr>
                <a:solidFill>
                  <a:schemeClr val="tx1"/>
                </a:solidFill>
                <a:latin typeface="Arial" panose="020B0604020202020204" pitchFamily="34" charset="0"/>
                <a:cs typeface="Arial" panose="020B0604020202020204" pitchFamily="34" charset="0"/>
              </a:defRPr>
            </a:lvl2pPr>
            <a:lvl3pPr marL="1165225" indent="-231775">
              <a:defRPr>
                <a:solidFill>
                  <a:schemeClr val="tx1"/>
                </a:solidFill>
                <a:latin typeface="Arial" panose="020B0604020202020204" pitchFamily="34" charset="0"/>
                <a:cs typeface="Arial" panose="020B0604020202020204" pitchFamily="34" charset="0"/>
              </a:defRPr>
            </a:lvl3pPr>
            <a:lvl4pPr marL="1631950" indent="-231775">
              <a:defRPr>
                <a:solidFill>
                  <a:schemeClr val="tx1"/>
                </a:solidFill>
                <a:latin typeface="Arial" panose="020B0604020202020204" pitchFamily="34" charset="0"/>
                <a:cs typeface="Arial" panose="020B0604020202020204" pitchFamily="34" charset="0"/>
              </a:defRPr>
            </a:lvl4pPr>
            <a:lvl5pPr marL="2098675" indent="-231775">
              <a:defRPr>
                <a:solidFill>
                  <a:schemeClr val="tx1"/>
                </a:solidFill>
                <a:latin typeface="Arial" panose="020B0604020202020204" pitchFamily="34" charset="0"/>
                <a:cs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387565B-B45F-445D-B26D-890FF3097E23}" type="slidenum">
              <a:rPr lang="en-GB" altLang="en-US" smtClean="0"/>
              <a:pPr/>
              <a:t>7</a:t>
            </a:fld>
            <a:endParaRPr lang="en-GB" altLang="en-US" smtClean="0"/>
          </a:p>
        </p:txBody>
      </p:sp>
    </p:spTree>
    <p:extLst>
      <p:ext uri="{BB962C8B-B14F-4D97-AF65-F5344CB8AC3E}">
        <p14:creationId xmlns:p14="http://schemas.microsoft.com/office/powerpoint/2010/main" val="1661068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24A7AEE-10B1-4452-91D2-C6953243978E}" type="datetimeFigureOut">
              <a:rPr lang="en-GB" smtClean="0"/>
              <a:t>23/09/2020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C53D0F-B752-488E-A278-2784A437F009}" type="slidenum">
              <a:rPr lang="en-GB" smtClean="0"/>
              <a:t>‹#›</a:t>
            </a:fld>
            <a:endParaRPr lang="en-GB"/>
          </a:p>
        </p:txBody>
      </p:sp>
    </p:spTree>
    <p:extLst>
      <p:ext uri="{BB962C8B-B14F-4D97-AF65-F5344CB8AC3E}">
        <p14:creationId xmlns:p14="http://schemas.microsoft.com/office/powerpoint/2010/main" val="1728668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4A7AEE-10B1-4452-91D2-C6953243978E}" type="datetimeFigureOut">
              <a:rPr lang="en-GB" smtClean="0"/>
              <a:t>23/09/2020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C53D0F-B752-488E-A278-2784A437F009}" type="slidenum">
              <a:rPr lang="en-GB" smtClean="0"/>
              <a:t>‹#›</a:t>
            </a:fld>
            <a:endParaRPr lang="en-GB"/>
          </a:p>
        </p:txBody>
      </p:sp>
    </p:spTree>
    <p:extLst>
      <p:ext uri="{BB962C8B-B14F-4D97-AF65-F5344CB8AC3E}">
        <p14:creationId xmlns:p14="http://schemas.microsoft.com/office/powerpoint/2010/main" val="718554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4A7AEE-10B1-4452-91D2-C6953243978E}" type="datetimeFigureOut">
              <a:rPr lang="en-GB" smtClean="0"/>
              <a:t>23/09/2020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C53D0F-B752-488E-A278-2784A437F009}" type="slidenum">
              <a:rPr lang="en-GB" smtClean="0"/>
              <a:t>‹#›</a:t>
            </a:fld>
            <a:endParaRPr lang="en-GB"/>
          </a:p>
        </p:txBody>
      </p:sp>
    </p:spTree>
    <p:extLst>
      <p:ext uri="{BB962C8B-B14F-4D97-AF65-F5344CB8AC3E}">
        <p14:creationId xmlns:p14="http://schemas.microsoft.com/office/powerpoint/2010/main" val="2710749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4A7AEE-10B1-4452-91D2-C6953243978E}" type="datetimeFigureOut">
              <a:rPr lang="en-GB" smtClean="0"/>
              <a:t>23/09/2020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C53D0F-B752-488E-A278-2784A437F009}" type="slidenum">
              <a:rPr lang="en-GB" smtClean="0"/>
              <a:t>‹#›</a:t>
            </a:fld>
            <a:endParaRPr lang="en-GB"/>
          </a:p>
        </p:txBody>
      </p:sp>
    </p:spTree>
    <p:extLst>
      <p:ext uri="{BB962C8B-B14F-4D97-AF65-F5344CB8AC3E}">
        <p14:creationId xmlns:p14="http://schemas.microsoft.com/office/powerpoint/2010/main" val="2532697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24A7AEE-10B1-4452-91D2-C6953243978E}" type="datetimeFigureOut">
              <a:rPr lang="en-GB" smtClean="0"/>
              <a:t>23/09/2020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C53D0F-B752-488E-A278-2784A437F009}" type="slidenum">
              <a:rPr lang="en-GB" smtClean="0"/>
              <a:t>‹#›</a:t>
            </a:fld>
            <a:endParaRPr lang="en-GB"/>
          </a:p>
        </p:txBody>
      </p:sp>
    </p:spTree>
    <p:extLst>
      <p:ext uri="{BB962C8B-B14F-4D97-AF65-F5344CB8AC3E}">
        <p14:creationId xmlns:p14="http://schemas.microsoft.com/office/powerpoint/2010/main" val="1725944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24A7AEE-10B1-4452-91D2-C6953243978E}" type="datetimeFigureOut">
              <a:rPr lang="en-GB" smtClean="0"/>
              <a:t>23/09/2020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C53D0F-B752-488E-A278-2784A437F009}" type="slidenum">
              <a:rPr lang="en-GB" smtClean="0"/>
              <a:t>‹#›</a:t>
            </a:fld>
            <a:endParaRPr lang="en-GB"/>
          </a:p>
        </p:txBody>
      </p:sp>
    </p:spTree>
    <p:extLst>
      <p:ext uri="{BB962C8B-B14F-4D97-AF65-F5344CB8AC3E}">
        <p14:creationId xmlns:p14="http://schemas.microsoft.com/office/powerpoint/2010/main" val="2220121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24A7AEE-10B1-4452-91D2-C6953243978E}" type="datetimeFigureOut">
              <a:rPr lang="en-GB" smtClean="0"/>
              <a:t>23/09/2020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7C53D0F-B752-488E-A278-2784A437F009}" type="slidenum">
              <a:rPr lang="en-GB" smtClean="0"/>
              <a:t>‹#›</a:t>
            </a:fld>
            <a:endParaRPr lang="en-GB"/>
          </a:p>
        </p:txBody>
      </p:sp>
    </p:spTree>
    <p:extLst>
      <p:ext uri="{BB962C8B-B14F-4D97-AF65-F5344CB8AC3E}">
        <p14:creationId xmlns:p14="http://schemas.microsoft.com/office/powerpoint/2010/main" val="920556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24A7AEE-10B1-4452-91D2-C6953243978E}" type="datetimeFigureOut">
              <a:rPr lang="en-GB" smtClean="0"/>
              <a:t>23/09/2020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7C53D0F-B752-488E-A278-2784A437F009}" type="slidenum">
              <a:rPr lang="en-GB" smtClean="0"/>
              <a:t>‹#›</a:t>
            </a:fld>
            <a:endParaRPr lang="en-GB"/>
          </a:p>
        </p:txBody>
      </p:sp>
    </p:spTree>
    <p:extLst>
      <p:ext uri="{BB962C8B-B14F-4D97-AF65-F5344CB8AC3E}">
        <p14:creationId xmlns:p14="http://schemas.microsoft.com/office/powerpoint/2010/main" val="217889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4A7AEE-10B1-4452-91D2-C6953243978E}" type="datetimeFigureOut">
              <a:rPr lang="en-GB" smtClean="0"/>
              <a:t>23/09/2020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7C53D0F-B752-488E-A278-2784A437F009}" type="slidenum">
              <a:rPr lang="en-GB" smtClean="0"/>
              <a:t>‹#›</a:t>
            </a:fld>
            <a:endParaRPr lang="en-GB"/>
          </a:p>
        </p:txBody>
      </p:sp>
    </p:spTree>
    <p:extLst>
      <p:ext uri="{BB962C8B-B14F-4D97-AF65-F5344CB8AC3E}">
        <p14:creationId xmlns:p14="http://schemas.microsoft.com/office/powerpoint/2010/main" val="3619942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24A7AEE-10B1-4452-91D2-C6953243978E}" type="datetimeFigureOut">
              <a:rPr lang="en-GB" smtClean="0"/>
              <a:t>23/09/2020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C53D0F-B752-488E-A278-2784A437F009}" type="slidenum">
              <a:rPr lang="en-GB" smtClean="0"/>
              <a:t>‹#›</a:t>
            </a:fld>
            <a:endParaRPr lang="en-GB"/>
          </a:p>
        </p:txBody>
      </p:sp>
    </p:spTree>
    <p:extLst>
      <p:ext uri="{BB962C8B-B14F-4D97-AF65-F5344CB8AC3E}">
        <p14:creationId xmlns:p14="http://schemas.microsoft.com/office/powerpoint/2010/main" val="873264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24A7AEE-10B1-4452-91D2-C6953243978E}" type="datetimeFigureOut">
              <a:rPr lang="en-GB" smtClean="0"/>
              <a:t>23/09/2020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C53D0F-B752-488E-A278-2784A437F009}" type="slidenum">
              <a:rPr lang="en-GB" smtClean="0"/>
              <a:t>‹#›</a:t>
            </a:fld>
            <a:endParaRPr lang="en-GB"/>
          </a:p>
        </p:txBody>
      </p:sp>
    </p:spTree>
    <p:extLst>
      <p:ext uri="{BB962C8B-B14F-4D97-AF65-F5344CB8AC3E}">
        <p14:creationId xmlns:p14="http://schemas.microsoft.com/office/powerpoint/2010/main" val="1893318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4A7AEE-10B1-4452-91D2-C6953243978E}" type="datetimeFigureOut">
              <a:rPr lang="en-GB" smtClean="0"/>
              <a:t>23/09/2020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C53D0F-B752-488E-A278-2784A437F009}" type="slidenum">
              <a:rPr lang="en-GB" smtClean="0"/>
              <a:t>‹#›</a:t>
            </a:fld>
            <a:endParaRPr lang="en-GB"/>
          </a:p>
        </p:txBody>
      </p:sp>
    </p:spTree>
    <p:extLst>
      <p:ext uri="{BB962C8B-B14F-4D97-AF65-F5344CB8AC3E}">
        <p14:creationId xmlns:p14="http://schemas.microsoft.com/office/powerpoint/2010/main" val="4545643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bbc.co.uk/schools/gcsebitesize/science/triple_ocr_21c/further_biology/circulation/revision/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livescience.com/26983-lymphatic-system.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lymphatic system</a:t>
            </a:r>
            <a:r>
              <a:rPr lang="en-GB" dirty="0" smtClean="0"/>
              <a:t> </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66983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569152-880A-48D1-8604-BF344E62B10C}"/>
              </a:ext>
            </a:extLst>
          </p:cNvPr>
          <p:cNvSpPr>
            <a:spLocks noGrp="1"/>
          </p:cNvSpPr>
          <p:nvPr>
            <p:ph idx="1"/>
          </p:nvPr>
        </p:nvSpPr>
        <p:spPr/>
        <p:txBody>
          <a:bodyPr/>
          <a:lstStyle/>
          <a:p>
            <a:pPr marL="0" indent="0">
              <a:buNone/>
              <a:defRPr/>
            </a:pPr>
            <a:r>
              <a:rPr lang="en-GB" dirty="0">
                <a:solidFill>
                  <a:srgbClr val="FF0000"/>
                </a:solidFill>
              </a:rPr>
              <a:t>Key terms:</a:t>
            </a:r>
          </a:p>
          <a:p>
            <a:pPr>
              <a:defRPr/>
            </a:pPr>
            <a:r>
              <a:rPr lang="en-GB" dirty="0">
                <a:solidFill>
                  <a:srgbClr val="00B050"/>
                </a:solidFill>
              </a:rPr>
              <a:t>Tissue </a:t>
            </a:r>
            <a:r>
              <a:rPr lang="en-GB" dirty="0"/>
              <a:t>– are cells that share a similar structure working together to form a structure</a:t>
            </a:r>
          </a:p>
          <a:p>
            <a:pPr>
              <a:defRPr/>
            </a:pPr>
            <a:r>
              <a:rPr lang="en-GB" dirty="0">
                <a:solidFill>
                  <a:srgbClr val="00B050"/>
                </a:solidFill>
              </a:rPr>
              <a:t>Tissue fluid </a:t>
            </a:r>
            <a:r>
              <a:rPr lang="en-GB" dirty="0"/>
              <a:t>– Fluid from the capillaries that surrounds the tissue</a:t>
            </a:r>
          </a:p>
          <a:p>
            <a:pPr>
              <a:defRPr/>
            </a:pPr>
            <a:r>
              <a:rPr lang="en-GB" dirty="0">
                <a:solidFill>
                  <a:srgbClr val="00B050"/>
                </a:solidFill>
              </a:rPr>
              <a:t>Lymph</a:t>
            </a:r>
            <a:r>
              <a:rPr lang="en-GB" dirty="0"/>
              <a:t> – maintains fluid balance in cells and removes bacteria</a:t>
            </a:r>
          </a:p>
        </p:txBody>
      </p:sp>
      <p:sp>
        <p:nvSpPr>
          <p:cNvPr id="2" name="Title 1"/>
          <p:cNvSpPr>
            <a:spLocks noGrp="1"/>
          </p:cNvSpPr>
          <p:nvPr>
            <p:ph type="title"/>
          </p:nvPr>
        </p:nvSpPr>
        <p:spPr/>
        <p:txBody>
          <a:bodyPr/>
          <a:lstStyle/>
          <a:p>
            <a:r>
              <a:rPr lang="en-GB" altLang="en-US" dirty="0" smtClean="0"/>
              <a:t>Formation of tissue fluid and lymph</a:t>
            </a:r>
            <a:endParaRPr lang="en-GB" dirty="0"/>
          </a:p>
        </p:txBody>
      </p:sp>
    </p:spTree>
    <p:extLst>
      <p:ext uri="{BB962C8B-B14F-4D97-AF65-F5344CB8AC3E}">
        <p14:creationId xmlns:p14="http://schemas.microsoft.com/office/powerpoint/2010/main" val="42202733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noChangeArrowheads="1"/>
          </p:cNvSpPr>
          <p:nvPr>
            <p:ph type="title"/>
          </p:nvPr>
        </p:nvSpPr>
        <p:spPr>
          <a:xfrm>
            <a:off x="1524000" y="274638"/>
            <a:ext cx="9036050" cy="1143000"/>
          </a:xfrm>
        </p:spPr>
        <p:txBody>
          <a:bodyPr/>
          <a:lstStyle/>
          <a:p>
            <a:r>
              <a:rPr lang="en-GB" altLang="en-US" dirty="0" smtClean="0"/>
              <a:t>Formation of tissue fluid and lymph</a:t>
            </a:r>
          </a:p>
        </p:txBody>
      </p:sp>
      <p:sp>
        <p:nvSpPr>
          <p:cNvPr id="88067" name="Content Placeholder 2"/>
          <p:cNvSpPr>
            <a:spLocks noGrp="1" noChangeArrowheads="1"/>
          </p:cNvSpPr>
          <p:nvPr>
            <p:ph idx="1"/>
          </p:nvPr>
        </p:nvSpPr>
        <p:spPr>
          <a:xfrm>
            <a:off x="1927225" y="1417638"/>
            <a:ext cx="8229600" cy="4525962"/>
          </a:xfrm>
        </p:spPr>
        <p:txBody>
          <a:bodyPr/>
          <a:lstStyle/>
          <a:p>
            <a:pPr marL="0" indent="0">
              <a:buNone/>
            </a:pPr>
            <a:r>
              <a:rPr lang="en-GB" altLang="en-US"/>
              <a:t>By the time blood reaches the </a:t>
            </a:r>
            <a:r>
              <a:rPr lang="en-GB" altLang="en-US">
                <a:hlinkClick r:id="rId2"/>
              </a:rPr>
              <a:t>capillary beds</a:t>
            </a:r>
            <a:r>
              <a:rPr lang="en-GB" altLang="en-US"/>
              <a:t> from an </a:t>
            </a:r>
            <a:r>
              <a:rPr lang="en-GB" altLang="en-US">
                <a:hlinkClick r:id="rId2"/>
              </a:rPr>
              <a:t>artery</a:t>
            </a:r>
            <a:r>
              <a:rPr lang="en-GB" altLang="en-US"/>
              <a:t>, it is at high pressure and this forces blood plasma out. The plasma leaves the capillary and becomes </a:t>
            </a:r>
            <a:r>
              <a:rPr lang="en-GB" altLang="en-US">
                <a:hlinkClick r:id="rId2"/>
              </a:rPr>
              <a:t>tissue fluid</a:t>
            </a:r>
            <a:r>
              <a:rPr lang="en-GB" altLang="en-US"/>
              <a:t>. As the blood plasma moves through the capillary bed towards the </a:t>
            </a:r>
            <a:r>
              <a:rPr lang="en-GB" altLang="en-US">
                <a:hlinkClick r:id="rId2"/>
              </a:rPr>
              <a:t>vein</a:t>
            </a:r>
            <a:r>
              <a:rPr lang="en-GB" altLang="en-US"/>
              <a:t>, pressure drops and stops plasma being squeezed out</a:t>
            </a:r>
          </a:p>
          <a:p>
            <a:pPr marL="0" indent="0">
              <a:buNone/>
            </a:pPr>
            <a:r>
              <a:rPr lang="en-GB" altLang="en-US"/>
              <a:t>This allow for diffusion and the exchange of oxygen and waste products from cells</a:t>
            </a:r>
          </a:p>
          <a:p>
            <a:pPr marL="0" indent="0">
              <a:buNone/>
            </a:pPr>
            <a:r>
              <a:rPr lang="en-GB" altLang="en-US" sz="1800"/>
              <a:t>(http://www.bbc.co.uk/schools/gcsebitesize/science/triple_ocr_21c/further_biology/circulation/revision/4/)</a:t>
            </a:r>
          </a:p>
        </p:txBody>
      </p:sp>
    </p:spTree>
    <p:extLst>
      <p:ext uri="{BB962C8B-B14F-4D97-AF65-F5344CB8AC3E}">
        <p14:creationId xmlns:p14="http://schemas.microsoft.com/office/powerpoint/2010/main" val="23975204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9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95550" y="404814"/>
            <a:ext cx="6840538" cy="40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091" name="Rectangle 4"/>
          <p:cNvSpPr>
            <a:spLocks noChangeArrowheads="1"/>
          </p:cNvSpPr>
          <p:nvPr/>
        </p:nvSpPr>
        <p:spPr bwMode="auto">
          <a:xfrm>
            <a:off x="1992314" y="4941888"/>
            <a:ext cx="83518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GB" altLang="en-US" sz="1800"/>
              <a:t>(http://www.bbc.co.uk/schools/gcsebitesize/science/triple_ocr_21c/further_biology/circulation/revision/4/)</a:t>
            </a:r>
          </a:p>
        </p:txBody>
      </p:sp>
    </p:spTree>
    <p:extLst>
      <p:ext uri="{BB962C8B-B14F-4D97-AF65-F5344CB8AC3E}">
        <p14:creationId xmlns:p14="http://schemas.microsoft.com/office/powerpoint/2010/main" val="18607310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noChangeArrowheads="1"/>
          </p:cNvSpPr>
          <p:nvPr>
            <p:ph type="title"/>
          </p:nvPr>
        </p:nvSpPr>
        <p:spPr/>
        <p:txBody>
          <a:bodyPr/>
          <a:lstStyle/>
          <a:p>
            <a:r>
              <a:rPr lang="en-GB" altLang="en-US" dirty="0" smtClean="0"/>
              <a:t>Role of hydrostatic pressure</a:t>
            </a:r>
          </a:p>
        </p:txBody>
      </p:sp>
      <p:sp>
        <p:nvSpPr>
          <p:cNvPr id="90115" name="Content Placeholder 2"/>
          <p:cNvSpPr>
            <a:spLocks noGrp="1" noChangeArrowheads="1"/>
          </p:cNvSpPr>
          <p:nvPr>
            <p:ph idx="1"/>
          </p:nvPr>
        </p:nvSpPr>
        <p:spPr/>
        <p:txBody>
          <a:bodyPr/>
          <a:lstStyle/>
          <a:p>
            <a:r>
              <a:rPr lang="en-GB" altLang="en-US" smtClean="0"/>
              <a:t>This is the force between the capillaries and tissues, driving the blood out of the capillaries as it is greater than the external pressure, in order for the exchange of oxygen and glucose for waste products from the cells – known as osmosis</a:t>
            </a:r>
          </a:p>
        </p:txBody>
      </p:sp>
    </p:spTree>
    <p:extLst>
      <p:ext uri="{BB962C8B-B14F-4D97-AF65-F5344CB8AC3E}">
        <p14:creationId xmlns:p14="http://schemas.microsoft.com/office/powerpoint/2010/main" val="18461253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noChangeArrowheads="1"/>
          </p:cNvSpPr>
          <p:nvPr>
            <p:ph type="title"/>
          </p:nvPr>
        </p:nvSpPr>
        <p:spPr>
          <a:xfrm>
            <a:off x="838200" y="391251"/>
            <a:ext cx="10515600" cy="1325563"/>
          </a:xfrm>
        </p:spPr>
        <p:txBody>
          <a:bodyPr/>
          <a:lstStyle/>
          <a:p>
            <a:r>
              <a:rPr lang="en-GB" altLang="en-US" dirty="0" smtClean="0"/>
              <a:t>Blood Proteins</a:t>
            </a:r>
            <a:endParaRPr lang="en-GB" altLang="en-US" dirty="0" smtClean="0"/>
          </a:p>
        </p:txBody>
      </p:sp>
      <p:sp>
        <p:nvSpPr>
          <p:cNvPr id="3" name="Content Placeholder 2">
            <a:extLst>
              <a:ext uri="{FF2B5EF4-FFF2-40B4-BE49-F238E27FC236}">
                <a16:creationId xmlns:a16="http://schemas.microsoft.com/office/drawing/2014/main" id="{5430D750-19CF-41EC-B09E-801B79BDFACE}"/>
              </a:ext>
            </a:extLst>
          </p:cNvPr>
          <p:cNvSpPr>
            <a:spLocks noGrp="1"/>
          </p:cNvSpPr>
          <p:nvPr>
            <p:ph idx="1"/>
          </p:nvPr>
        </p:nvSpPr>
        <p:spPr/>
        <p:txBody>
          <a:bodyPr/>
          <a:lstStyle/>
          <a:p>
            <a:pPr marL="0" indent="0">
              <a:buNone/>
              <a:defRPr/>
            </a:pPr>
            <a:r>
              <a:rPr lang="en-GB" dirty="0"/>
              <a:t>There are 3 proteins within blood that all have different roles:</a:t>
            </a:r>
          </a:p>
          <a:p>
            <a:pPr>
              <a:defRPr/>
            </a:pPr>
            <a:r>
              <a:rPr lang="en-GB" b="1" dirty="0">
                <a:solidFill>
                  <a:srgbClr val="00B050"/>
                </a:solidFill>
              </a:rPr>
              <a:t>Albumin</a:t>
            </a:r>
            <a:r>
              <a:rPr lang="en-GB" dirty="0"/>
              <a:t> made by the liver and is responsible for keeping the fluid pressure level constant and carrying nutrients and vitamins to where they are needed in the body</a:t>
            </a:r>
          </a:p>
          <a:p>
            <a:pPr>
              <a:defRPr/>
            </a:pPr>
            <a:r>
              <a:rPr lang="en-GB" b="1" dirty="0">
                <a:solidFill>
                  <a:srgbClr val="00B050"/>
                </a:solidFill>
              </a:rPr>
              <a:t>Globulin</a:t>
            </a:r>
            <a:r>
              <a:rPr lang="en-GB" b="1" dirty="0"/>
              <a:t> </a:t>
            </a:r>
            <a:r>
              <a:rPr lang="en-GB" dirty="0"/>
              <a:t>provide antibodies so that the body can fight off infection </a:t>
            </a:r>
          </a:p>
          <a:p>
            <a:pPr>
              <a:defRPr/>
            </a:pPr>
            <a:r>
              <a:rPr lang="en-GB" b="1" dirty="0">
                <a:solidFill>
                  <a:srgbClr val="00B050"/>
                </a:solidFill>
              </a:rPr>
              <a:t>Fibrinogen</a:t>
            </a:r>
            <a:r>
              <a:rPr lang="en-GB" b="1" dirty="0"/>
              <a:t> </a:t>
            </a:r>
            <a:r>
              <a:rPr lang="en-GB" dirty="0"/>
              <a:t>made by the liver to work with platelets and create blood clots</a:t>
            </a:r>
          </a:p>
        </p:txBody>
      </p:sp>
    </p:spTree>
    <p:extLst>
      <p:ext uri="{BB962C8B-B14F-4D97-AF65-F5344CB8AC3E}">
        <p14:creationId xmlns:p14="http://schemas.microsoft.com/office/powerpoint/2010/main" val="40367837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noChangeArrowheads="1"/>
          </p:cNvSpPr>
          <p:nvPr>
            <p:ph type="title"/>
          </p:nvPr>
        </p:nvSpPr>
        <p:spPr>
          <a:xfrm>
            <a:off x="1524000" y="115888"/>
            <a:ext cx="9144000" cy="1143000"/>
          </a:xfrm>
        </p:spPr>
        <p:txBody>
          <a:bodyPr/>
          <a:lstStyle/>
          <a:p>
            <a:r>
              <a:rPr lang="en-GB" altLang="en-US" sz="4000" dirty="0"/>
              <a:t>Structure and role of lymphatic system</a:t>
            </a:r>
          </a:p>
        </p:txBody>
      </p:sp>
      <p:sp>
        <p:nvSpPr>
          <p:cNvPr id="72707" name="Content Placeholder 2">
            <a:extLst>
              <a:ext uri="{FF2B5EF4-FFF2-40B4-BE49-F238E27FC236}">
                <a16:creationId xmlns:a16="http://schemas.microsoft.com/office/drawing/2014/main" id="{2F46F20A-01D5-4FBF-B375-19913B080A59}"/>
              </a:ext>
            </a:extLst>
          </p:cNvPr>
          <p:cNvSpPr>
            <a:spLocks noGrp="1"/>
          </p:cNvSpPr>
          <p:nvPr>
            <p:ph idx="1"/>
          </p:nvPr>
        </p:nvSpPr>
        <p:spPr>
          <a:xfrm>
            <a:off x="1631950" y="1258888"/>
            <a:ext cx="9036050" cy="4525962"/>
          </a:xfrm>
        </p:spPr>
        <p:txBody>
          <a:bodyPr/>
          <a:lstStyle/>
          <a:p>
            <a:pPr>
              <a:defRPr/>
            </a:pPr>
            <a:r>
              <a:rPr lang="en-GB" altLang="en-US" dirty="0">
                <a:hlinkClick r:id="rId3"/>
              </a:rPr>
              <a:t>https://www.livescience.com/26983-lymphatic-system.html</a:t>
            </a:r>
            <a:r>
              <a:rPr lang="en-GB" altLang="en-US" dirty="0"/>
              <a:t> - video 2 </a:t>
            </a:r>
            <a:r>
              <a:rPr lang="en-GB" altLang="en-US" dirty="0" err="1"/>
              <a:t>mins</a:t>
            </a:r>
            <a:endParaRPr lang="en-GB" altLang="en-US" dirty="0"/>
          </a:p>
          <a:p>
            <a:pPr>
              <a:defRPr/>
            </a:pPr>
            <a:r>
              <a:rPr lang="en-GB" sz="2200" dirty="0"/>
              <a:t>The lymphatic system is consists of tissues and organs that help rid the body of unwanted materials such as toxins. The main function of the system is to transport lymph, containing white blood cells, throughout the body in order to fight infection. </a:t>
            </a:r>
          </a:p>
          <a:p>
            <a:pPr>
              <a:defRPr/>
            </a:pPr>
            <a:r>
              <a:rPr lang="en-GB" sz="2200" dirty="0"/>
              <a:t>The system consists of vessels which are similar to blood vessels, these are connected to your lymph nodes (which become swollen when fighting infection) and the lymph is filtered</a:t>
            </a:r>
          </a:p>
          <a:p>
            <a:pPr>
              <a:defRPr/>
            </a:pPr>
            <a:r>
              <a:rPr lang="en-GB" sz="2200" dirty="0"/>
              <a:t>Your tonsils, adenoids and spleen thymus are all part of the system</a:t>
            </a:r>
          </a:p>
          <a:p>
            <a:pPr marL="0" indent="0">
              <a:buNone/>
              <a:defRPr/>
            </a:pPr>
            <a:endParaRPr lang="en-GB" altLang="en-US" dirty="0"/>
          </a:p>
        </p:txBody>
      </p:sp>
    </p:spTree>
    <p:extLst>
      <p:ext uri="{BB962C8B-B14F-4D97-AF65-F5344CB8AC3E}">
        <p14:creationId xmlns:p14="http://schemas.microsoft.com/office/powerpoint/2010/main" val="12451481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388</Words>
  <Application>Microsoft Office PowerPoint</Application>
  <PresentationFormat>Widescreen</PresentationFormat>
  <Paragraphs>27</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lymphatic system </vt:lpstr>
      <vt:lpstr>Formation of tissue fluid and lymph</vt:lpstr>
      <vt:lpstr>Formation of tissue fluid and lymph</vt:lpstr>
      <vt:lpstr>PowerPoint Presentation</vt:lpstr>
      <vt:lpstr>Role of hydrostatic pressure</vt:lpstr>
      <vt:lpstr>Blood Proteins</vt:lpstr>
      <vt:lpstr>Structure and role of lymphatic system</vt:lpstr>
    </vt:vector>
  </TitlesOfParts>
  <Company>Divergent Partnership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lymphatic system </dc:title>
  <dc:creator>Alex Groom</dc:creator>
  <cp:lastModifiedBy>Alex Groom</cp:lastModifiedBy>
  <cp:revision>1</cp:revision>
  <dcterms:created xsi:type="dcterms:W3CDTF">2020-09-23T07:36:01Z</dcterms:created>
  <dcterms:modified xsi:type="dcterms:W3CDTF">2020-09-23T07:36:11Z</dcterms:modified>
</cp:coreProperties>
</file>