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325" r:id="rId3"/>
    <p:sldId id="326" r:id="rId4"/>
    <p:sldId id="321" r:id="rId5"/>
    <p:sldId id="327" r:id="rId6"/>
    <p:sldId id="323" r:id="rId7"/>
    <p:sldId id="328" r:id="rId8"/>
    <p:sldId id="32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92D21"/>
    <a:srgbClr val="AC261C"/>
    <a:srgbClr val="8D1F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F34CA79-00F9-4FE7-ADF8-CE2874727FCF}" type="datetimeFigureOut">
              <a:rPr lang="en-GB"/>
              <a:pPr>
                <a:defRPr/>
              </a:pPr>
              <a:t>22/09/2020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29527E2-8A3F-4BA2-B015-4A9778A1EED0}"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740946E-A94A-484F-B7DA-7AB6F8249A6D}" type="datetimeFigureOut">
              <a:rPr lang="en-GB"/>
              <a:pPr>
                <a:defRPr/>
              </a:pPr>
              <a:t>22/09/2020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15CC94B-DD19-47C6-B6BF-BE65F13C6C2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645A1711-DFF3-4AD0-BFC0-390DC5769E02}" type="datetimeFigureOut">
              <a:rPr lang="en-GB"/>
              <a:pPr>
                <a:defRPr/>
              </a:pPr>
              <a:t>22/09/2020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5AF3FE5-3771-4F73-8AF9-D09E01107C3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38C874E-E978-4C82-A77E-37FB62DC008B}" type="datetimeFigureOut">
              <a:rPr lang="en-GB"/>
              <a:pPr>
                <a:defRPr/>
              </a:pPr>
              <a:t>22/09/2020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7D051B3-0B64-4521-BD26-B435147D79F6}"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82DB4B51-A83A-4225-B842-840200BED413}" type="datetimeFigureOut">
              <a:rPr lang="en-GB"/>
              <a:pPr>
                <a:defRPr/>
              </a:pPr>
              <a:t>22/09/2020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5D1B554-ADAD-4BC5-8685-C9B0F5AD0617}"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18BB3F2A-AA36-4BBC-9719-5C8D504940F6}" type="datetimeFigureOut">
              <a:rPr lang="en-GB"/>
              <a:pPr>
                <a:defRPr/>
              </a:pPr>
              <a:t>22/09/2020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4A53CF5-A249-4742-9CCC-09B568B9A31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4878D3D6-94D2-4AF0-8ED4-210D50943F08}" type="datetimeFigureOut">
              <a:rPr lang="en-GB"/>
              <a:pPr>
                <a:defRPr/>
              </a:pPr>
              <a:t>22/09/2020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596E7B0-4CFA-4290-8D9F-FD746CA5BFC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B22CC35-40D9-4035-9FBB-FC1A1AEAA406}" type="datetimeFigureOut">
              <a:rPr lang="en-GB"/>
              <a:pPr>
                <a:defRPr/>
              </a:pPr>
              <a:t>22/09/2020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E2F5840-4331-4F92-9835-6A792F055223}"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DC6137D-669C-4D12-A07F-5F13B6D56BC5}" type="datetimeFigureOut">
              <a:rPr lang="en-GB"/>
              <a:pPr>
                <a:defRPr/>
              </a:pPr>
              <a:t>22/09/2020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B4E4382-ACC4-4038-B18F-0285F4D3363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B1934C5-BE85-4C19-8FFC-C66F702EB3A6}" type="datetimeFigureOut">
              <a:rPr lang="en-GB"/>
              <a:pPr>
                <a:defRPr/>
              </a:pPr>
              <a:t>22/09/2020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9BD1C49-B3E7-486D-9E58-D6755A169D6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47B8734-7DE2-44AA-91F0-E6B35B0E92BF}" type="datetimeFigureOut">
              <a:rPr lang="en-GB"/>
              <a:pPr>
                <a:defRPr/>
              </a:pPr>
              <a:t>22/09/2020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3202DB0-BFC5-4F65-BC50-D4F6E827493F}"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40D1B8B-08D8-46D5-B5DB-8635665082B7}" type="datetimeFigureOut">
              <a:rPr lang="en-GB"/>
              <a:pPr>
                <a:defRPr/>
              </a:pPr>
              <a:t>22/09/2020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17B7B6A-E9D1-4E7C-802D-0E34D48798A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hyperlink" Target="https://www.youtube.com/watch?v=ntNpAhwBUR4" TargetMode="Externa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wI2nUf674G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954" y="1713694"/>
            <a:ext cx="5886654" cy="475562"/>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Autofit/>
          </a:bodyPr>
          <a:lstStyle/>
          <a:p>
            <a:pPr algn="l"/>
            <a:r>
              <a:rPr lang="en-GB" sz="1500" b="1" i="1" u="sng" dirty="0"/>
              <a:t>Learning Aim: to understand  The Paper Bird’s Techniques and explore them practically </a:t>
            </a:r>
          </a:p>
        </p:txBody>
      </p:sp>
      <p:sp>
        <p:nvSpPr>
          <p:cNvPr id="3" name="Content Placeholder 2"/>
          <p:cNvSpPr>
            <a:spLocks noGrp="1"/>
          </p:cNvSpPr>
          <p:nvPr>
            <p:ph idx="1"/>
          </p:nvPr>
        </p:nvSpPr>
        <p:spPr>
          <a:xfrm>
            <a:off x="548640" y="2510899"/>
            <a:ext cx="7282760" cy="2397847"/>
          </a:xfr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en-GB" sz="1800" dirty="0">
                <a:latin typeface="Century Gothic" pitchFamily="34" charset="0"/>
              </a:rPr>
              <a:t>Last year : what are production elements? </a:t>
            </a:r>
          </a:p>
          <a:p>
            <a:endParaRPr lang="en-GB" sz="1800" dirty="0">
              <a:latin typeface="Century Gothic" pitchFamily="34" charset="0"/>
            </a:endParaRPr>
          </a:p>
          <a:p>
            <a:r>
              <a:rPr lang="en-GB" sz="1800" dirty="0">
                <a:latin typeface="Century Gothic" pitchFamily="34" charset="0"/>
              </a:rPr>
              <a:t>Last Term: How do you answer a 9 mark question? </a:t>
            </a:r>
          </a:p>
          <a:p>
            <a:endParaRPr lang="en-GB" sz="1800" dirty="0">
              <a:latin typeface="Century Gothic" pitchFamily="34" charset="0"/>
            </a:endParaRPr>
          </a:p>
          <a:p>
            <a:r>
              <a:rPr lang="en-GB" sz="1800" dirty="0">
                <a:latin typeface="Century Gothic" pitchFamily="34" charset="0"/>
              </a:rPr>
              <a:t>Last week: who is stan the man?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712" y="887620"/>
            <a:ext cx="1376412" cy="12705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652120" y="379093"/>
            <a:ext cx="3102065" cy="346247"/>
          </a:xfrm>
          <a:prstGeom prst="rect">
            <a:avLst/>
          </a:prstGeom>
          <a:solidFill>
            <a:schemeClr val="accent1">
              <a:lumMod val="40000"/>
              <a:lumOff val="60000"/>
            </a:schemeClr>
          </a:solidFill>
        </p:spPr>
        <p:txBody>
          <a:bodyPr wrap="square" lIns="68576" tIns="34289" rIns="68576" bIns="34289" rtlCol="0">
            <a:spAutoFit/>
          </a:bodyPr>
          <a:lstStyle/>
          <a:p>
            <a:fld id="{21DE0799-BB64-4CBD-ABFA-D3F96DCE9313}" type="datetime2">
              <a:rPr lang="en-GB" b="1" i="1" u="sng">
                <a:solidFill>
                  <a:prstClr val="black"/>
                </a:solidFill>
              </a:rPr>
              <a:pPr/>
              <a:t>Tuesday, 22 September 2020</a:t>
            </a:fld>
            <a:endParaRPr lang="en-GB" b="1" i="1" u="sng" dirty="0">
              <a:solidFill>
                <a:prstClr val="black"/>
              </a:solidFill>
            </a:endParaRPr>
          </a:p>
        </p:txBody>
      </p:sp>
      <p:sp>
        <p:nvSpPr>
          <p:cNvPr id="5" name="TextBox 4"/>
          <p:cNvSpPr txBox="1"/>
          <p:nvPr/>
        </p:nvSpPr>
        <p:spPr>
          <a:xfrm>
            <a:off x="2517593" y="815947"/>
            <a:ext cx="3344854" cy="623246"/>
          </a:xfrm>
          <a:prstGeom prst="rect">
            <a:avLst/>
          </a:prstGeom>
          <a:solidFill>
            <a:schemeClr val="accent1">
              <a:lumMod val="40000"/>
              <a:lumOff val="60000"/>
            </a:schemeClr>
          </a:solidFill>
        </p:spPr>
        <p:txBody>
          <a:bodyPr wrap="square" lIns="68576" tIns="34289" rIns="68576" bIns="34289" rtlCol="0">
            <a:spAutoFit/>
          </a:bodyPr>
          <a:lstStyle/>
          <a:p>
            <a:pPr algn="ctr"/>
            <a:r>
              <a:rPr lang="en-GB" b="1" i="1" u="sng" dirty="0">
                <a:solidFill>
                  <a:prstClr val="black"/>
                </a:solidFill>
              </a:rPr>
              <a:t>Paper birds and physical theatre </a:t>
            </a:r>
          </a:p>
        </p:txBody>
      </p:sp>
      <p:sp>
        <p:nvSpPr>
          <p:cNvPr id="7" name="Footer Placeholder 6"/>
          <p:cNvSpPr>
            <a:spLocks noGrp="1"/>
          </p:cNvSpPr>
          <p:nvPr>
            <p:ph type="ftr" sz="quarter" idx="11"/>
          </p:nvPr>
        </p:nvSpPr>
        <p:spPr>
          <a:xfrm>
            <a:off x="1409405" y="4999353"/>
            <a:ext cx="5889625" cy="462073"/>
          </a:xfrm>
          <a:solidFill>
            <a:schemeClr val="accent1">
              <a:lumMod val="60000"/>
              <a:lumOff val="40000"/>
            </a:schemeClr>
          </a:solidFill>
        </p:spPr>
        <p:txBody>
          <a:bodyPr/>
          <a:lstStyle/>
          <a:p>
            <a:pPr algn="l"/>
            <a:r>
              <a:rPr lang="en-GB" b="1" u="sng" dirty="0">
                <a:solidFill>
                  <a:srgbClr val="1F497D"/>
                </a:solidFill>
              </a:rPr>
              <a:t>Character Strength Focus: </a:t>
            </a:r>
            <a:r>
              <a:rPr lang="en-GB" dirty="0">
                <a:solidFill>
                  <a:srgbClr val="1F497D"/>
                </a:solidFill>
              </a:rPr>
              <a:t> Open mindedness – be able to offer alternative interpretations</a:t>
            </a:r>
            <a:endParaRPr lang="en-GB" b="1" u="sng" dirty="0">
              <a:solidFill>
                <a:srgbClr val="1F497D"/>
              </a:solidFill>
            </a:endParaRPr>
          </a:p>
        </p:txBody>
      </p:sp>
    </p:spTree>
    <p:extLst>
      <p:ext uri="{BB962C8B-B14F-4D97-AF65-F5344CB8AC3E}">
        <p14:creationId xmlns:p14="http://schemas.microsoft.com/office/powerpoint/2010/main" val="108862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C5097C7-4D89-4B14-A0C5-5C673BDD63AB}"/>
              </a:ext>
            </a:extLst>
          </p:cNvPr>
          <p:cNvSpPr>
            <a:spLocks noGrp="1"/>
          </p:cNvSpPr>
          <p:nvPr>
            <p:ph idx="1"/>
          </p:nvPr>
        </p:nvSpPr>
        <p:spPr>
          <a:xfrm>
            <a:off x="251520" y="-18790"/>
            <a:ext cx="8229600" cy="6688150"/>
          </a:xfrm>
        </p:spPr>
        <p:txBody>
          <a:bodyPr/>
          <a:lstStyle/>
          <a:p>
            <a:endParaRPr lang="en-GB" sz="2400" dirty="0"/>
          </a:p>
          <a:p>
            <a:r>
              <a:rPr lang="en-GB" sz="2400" dirty="0"/>
              <a:t>the Paper Birds are an award-winning devising theatre company with a political agenda. We are artists and educators. We pride ourselves on taking socio-political subjects and making them accessible.</a:t>
            </a:r>
          </a:p>
          <a:p>
            <a:endParaRPr lang="en-GB" sz="2400" dirty="0"/>
          </a:p>
          <a:p>
            <a:endParaRPr lang="en-GB" sz="2400" dirty="0"/>
          </a:p>
          <a:p>
            <a:r>
              <a:rPr lang="en-GB" sz="2400" dirty="0"/>
              <a:t>We are story collectors. We spend time in communities, listening to personal experiences. The words of the people we meet form the backbone of our shows, giving voice to the voiceless, painting powerful and very human alternative social commentaries. Our desire to listen, to understand and then ‘give voice’ means not only making space for the under-represented and the misunderstood, but also that our shows explore voices from all walks of life. We aim to do this in breath taking theatrical fashion.</a:t>
            </a:r>
          </a:p>
          <a:p>
            <a:endParaRPr lang="en-GB" dirty="0"/>
          </a:p>
        </p:txBody>
      </p:sp>
    </p:spTree>
    <p:extLst>
      <p:ext uri="{BB962C8B-B14F-4D97-AF65-F5344CB8AC3E}">
        <p14:creationId xmlns:p14="http://schemas.microsoft.com/office/powerpoint/2010/main" val="2577851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287A3B1-6CE8-4B5C-992C-F0E7271A5ED3}"/>
              </a:ext>
            </a:extLst>
          </p:cNvPr>
          <p:cNvSpPr>
            <a:spLocks noGrp="1"/>
          </p:cNvSpPr>
          <p:nvPr>
            <p:ph idx="1"/>
          </p:nvPr>
        </p:nvSpPr>
        <p:spPr>
          <a:xfrm>
            <a:off x="457200" y="908720"/>
            <a:ext cx="8229600" cy="4525963"/>
          </a:xfrm>
        </p:spPr>
        <p:txBody>
          <a:bodyPr/>
          <a:lstStyle/>
          <a:p>
            <a:r>
              <a:rPr lang="en-GB" dirty="0"/>
              <a:t>'The Paper Birds are expert theatre-makers. They have their own trademarks, unearthing </a:t>
            </a:r>
            <a:r>
              <a:rPr lang="en-GB" u="sng" dirty="0"/>
              <a:t>women’s stories </a:t>
            </a:r>
            <a:r>
              <a:rPr lang="en-GB" dirty="0"/>
              <a:t>on hard-hitting themes through </a:t>
            </a:r>
            <a:r>
              <a:rPr lang="en-GB" u="sng" dirty="0"/>
              <a:t>verbatim material </a:t>
            </a:r>
            <a:r>
              <a:rPr lang="en-GB" dirty="0"/>
              <a:t>and subtle movement.'</a:t>
            </a:r>
          </a:p>
          <a:p>
            <a:endParaRPr lang="en-GB" dirty="0"/>
          </a:p>
          <a:p>
            <a:r>
              <a:rPr lang="en-GB" dirty="0"/>
              <a:t>Total Theatre</a:t>
            </a:r>
          </a:p>
        </p:txBody>
      </p:sp>
    </p:spTree>
    <p:extLst>
      <p:ext uri="{BB962C8B-B14F-4D97-AF65-F5344CB8AC3E}">
        <p14:creationId xmlns:p14="http://schemas.microsoft.com/office/powerpoint/2010/main" val="3114102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91745" y="350805"/>
            <a:ext cx="3102065" cy="346247"/>
          </a:xfrm>
          <a:prstGeom prst="rect">
            <a:avLst/>
          </a:prstGeom>
          <a:solidFill>
            <a:schemeClr val="accent1">
              <a:lumMod val="40000"/>
              <a:lumOff val="60000"/>
            </a:schemeClr>
          </a:solidFill>
        </p:spPr>
        <p:txBody>
          <a:bodyPr wrap="square" lIns="68576" tIns="34289" rIns="68576" bIns="34289" rtlCol="0">
            <a:spAutoFit/>
          </a:bodyPr>
          <a:lstStyle/>
          <a:p>
            <a:fld id="{21DE0799-BB64-4CBD-ABFA-D3F96DCE9313}" type="datetime2">
              <a:rPr lang="en-GB" b="1" i="1" u="sng">
                <a:solidFill>
                  <a:prstClr val="black"/>
                </a:solidFill>
              </a:rPr>
              <a:pPr/>
              <a:t>Tuesday, 22 September 2020</a:t>
            </a:fld>
            <a:endParaRPr lang="en-GB" b="1" i="1" u="sng" dirty="0">
              <a:solidFill>
                <a:prstClr val="black"/>
              </a:solidFill>
            </a:endParaRPr>
          </a:p>
        </p:txBody>
      </p:sp>
      <p:sp>
        <p:nvSpPr>
          <p:cNvPr id="9" name="Subtitle 4"/>
          <p:cNvSpPr txBox="1">
            <a:spLocks/>
          </p:cNvSpPr>
          <p:nvPr/>
        </p:nvSpPr>
        <p:spPr>
          <a:xfrm>
            <a:off x="1763688" y="3221938"/>
            <a:ext cx="5761743" cy="882731"/>
          </a:xfrm>
          <a:prstGeom prst="rect">
            <a:avLst/>
          </a:prstGeom>
          <a:solidFill>
            <a:schemeClr val="accent1">
              <a:lumMod val="20000"/>
              <a:lumOff val="80000"/>
            </a:schemeClr>
          </a:solidFill>
        </p:spPr>
        <p:txBody>
          <a:bodyPr vert="horz" lIns="68580" tIns="34290" rIns="68580" bIns="3429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latin typeface="Century Gothic" pitchFamily="34" charset="0"/>
              </a:rPr>
              <a:t>Rank the what you have just read into the most to least important and why ?</a:t>
            </a:r>
          </a:p>
        </p:txBody>
      </p:sp>
      <p:sp>
        <p:nvSpPr>
          <p:cNvPr id="10" name="Title 3"/>
          <p:cNvSpPr txBox="1">
            <a:spLocks/>
          </p:cNvSpPr>
          <p:nvPr/>
        </p:nvSpPr>
        <p:spPr>
          <a:xfrm>
            <a:off x="1763688" y="2368156"/>
            <a:ext cx="5789505" cy="594066"/>
          </a:xfrm>
          <a:prstGeom prst="rect">
            <a:avLst/>
          </a:prstGeom>
          <a:solidFill>
            <a:schemeClr val="accent1">
              <a:lumMod val="20000"/>
              <a:lumOff val="80000"/>
            </a:schemeClr>
          </a:solidFill>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dirty="0">
                <a:latin typeface="Century Gothic" pitchFamily="34" charset="0"/>
              </a:rPr>
              <a:t>Reduce the information you have just heard into 5 main bullet points </a:t>
            </a: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4594" y="2368156"/>
            <a:ext cx="346472" cy="640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978" y="3221938"/>
            <a:ext cx="357188" cy="746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8232" y="4480019"/>
            <a:ext cx="364247" cy="8176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Subtitle 4"/>
          <p:cNvSpPr txBox="1">
            <a:spLocks/>
          </p:cNvSpPr>
          <p:nvPr/>
        </p:nvSpPr>
        <p:spPr>
          <a:xfrm>
            <a:off x="1783654" y="4342599"/>
            <a:ext cx="5761743" cy="1102625"/>
          </a:xfrm>
          <a:prstGeom prst="rect">
            <a:avLst/>
          </a:prstGeom>
          <a:solidFill>
            <a:schemeClr val="accent1">
              <a:lumMod val="20000"/>
              <a:lumOff val="80000"/>
            </a:schemeClr>
          </a:solidFill>
        </p:spPr>
        <p:txBody>
          <a:bodyPr vert="horz" lIns="68580" tIns="34290" rIns="68580" bIns="3429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sz="2000" dirty="0">
                <a:solidFill>
                  <a:schemeClr val="tx1"/>
                </a:solidFill>
                <a:latin typeface="Century Gothic" pitchFamily="34" charset="0"/>
              </a:rPr>
              <a:t>Link what you have just learnt to your initial ideas are their any points that overlap . Where could you use this style ?</a:t>
            </a:r>
          </a:p>
        </p:txBody>
      </p:sp>
      <p:sp>
        <p:nvSpPr>
          <p:cNvPr id="15" name="TextBox 14">
            <a:extLst>
              <a:ext uri="{FF2B5EF4-FFF2-40B4-BE49-F238E27FC236}">
                <a16:creationId xmlns="" xmlns:a16="http://schemas.microsoft.com/office/drawing/2014/main" id="{BC22FA38-EF3C-4A06-9061-80CE91A7A42F}"/>
              </a:ext>
            </a:extLst>
          </p:cNvPr>
          <p:cNvSpPr txBox="1"/>
          <p:nvPr/>
        </p:nvSpPr>
        <p:spPr>
          <a:xfrm>
            <a:off x="1879829" y="554961"/>
            <a:ext cx="3344854" cy="346247"/>
          </a:xfrm>
          <a:prstGeom prst="rect">
            <a:avLst/>
          </a:prstGeom>
          <a:solidFill>
            <a:schemeClr val="accent1">
              <a:lumMod val="40000"/>
              <a:lumOff val="60000"/>
            </a:schemeClr>
          </a:solidFill>
        </p:spPr>
        <p:txBody>
          <a:bodyPr wrap="square" lIns="68576" tIns="34289" rIns="68576" bIns="34289" rtlCol="0">
            <a:spAutoFit/>
          </a:bodyPr>
          <a:lstStyle/>
          <a:p>
            <a:pPr algn="ctr"/>
            <a:r>
              <a:rPr lang="en-GB" b="1" i="1" u="sng" dirty="0">
                <a:solidFill>
                  <a:prstClr val="black"/>
                </a:solidFill>
              </a:rPr>
              <a:t>Artaud </a:t>
            </a:r>
          </a:p>
        </p:txBody>
      </p:sp>
      <p:sp>
        <p:nvSpPr>
          <p:cNvPr id="16" name="Title 1">
            <a:extLst>
              <a:ext uri="{FF2B5EF4-FFF2-40B4-BE49-F238E27FC236}">
                <a16:creationId xmlns="" xmlns:a16="http://schemas.microsoft.com/office/drawing/2014/main" id="{93988652-AF73-4C6B-87D6-6310267403DD}"/>
              </a:ext>
            </a:extLst>
          </p:cNvPr>
          <p:cNvSpPr>
            <a:spLocks noGrp="1"/>
          </p:cNvSpPr>
          <p:nvPr>
            <p:ph type="title"/>
          </p:nvPr>
        </p:nvSpPr>
        <p:spPr>
          <a:xfrm>
            <a:off x="1088232" y="1560364"/>
            <a:ext cx="7203281" cy="507821"/>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Autofit/>
          </a:bodyPr>
          <a:lstStyle/>
          <a:p>
            <a:pPr algn="l"/>
            <a:r>
              <a:rPr lang="en-GB" sz="1500" b="1" i="1" u="sng" dirty="0"/>
              <a:t>Learning Aim: understand what makes there theatre of cruelty </a:t>
            </a:r>
          </a:p>
        </p:txBody>
      </p:sp>
      <p:pic>
        <p:nvPicPr>
          <p:cNvPr id="17" name="Picture 16">
            <a:extLst>
              <a:ext uri="{FF2B5EF4-FFF2-40B4-BE49-F238E27FC236}">
                <a16:creationId xmlns="" xmlns:a16="http://schemas.microsoft.com/office/drawing/2014/main" id="{E4975282-4525-4916-A1EB-D2B17D7A0C54}"/>
              </a:ext>
            </a:extLst>
          </p:cNvPr>
          <p:cNvPicPr>
            <a:picLocks noChangeAspect="1"/>
          </p:cNvPicPr>
          <p:nvPr/>
        </p:nvPicPr>
        <p:blipFill>
          <a:blip r:embed="rId5"/>
          <a:stretch>
            <a:fillRect/>
          </a:stretch>
        </p:blipFill>
        <p:spPr>
          <a:xfrm>
            <a:off x="7767667" y="3328493"/>
            <a:ext cx="911582" cy="923028"/>
          </a:xfrm>
          <a:prstGeom prst="rect">
            <a:avLst/>
          </a:prstGeom>
        </p:spPr>
      </p:pic>
      <p:pic>
        <p:nvPicPr>
          <p:cNvPr id="18" name="Picture 17">
            <a:extLst>
              <a:ext uri="{FF2B5EF4-FFF2-40B4-BE49-F238E27FC236}">
                <a16:creationId xmlns="" xmlns:a16="http://schemas.microsoft.com/office/drawing/2014/main" id="{51F9A435-545B-4BB1-BD5F-1BABC8565478}"/>
              </a:ext>
            </a:extLst>
          </p:cNvPr>
          <p:cNvPicPr>
            <a:picLocks noChangeAspect="1"/>
          </p:cNvPicPr>
          <p:nvPr/>
        </p:nvPicPr>
        <p:blipFill>
          <a:blip r:embed="rId6"/>
          <a:stretch>
            <a:fillRect/>
          </a:stretch>
        </p:blipFill>
        <p:spPr>
          <a:xfrm>
            <a:off x="7713154" y="2266590"/>
            <a:ext cx="776735" cy="817617"/>
          </a:xfrm>
          <a:prstGeom prst="rect">
            <a:avLst/>
          </a:prstGeom>
        </p:spPr>
      </p:pic>
      <p:sp>
        <p:nvSpPr>
          <p:cNvPr id="20" name="Footer Placeholder 6">
            <a:extLst>
              <a:ext uri="{FF2B5EF4-FFF2-40B4-BE49-F238E27FC236}">
                <a16:creationId xmlns="" xmlns:a16="http://schemas.microsoft.com/office/drawing/2014/main" id="{2536E041-C4BA-4789-8556-B87ABFC6D4C3}"/>
              </a:ext>
            </a:extLst>
          </p:cNvPr>
          <p:cNvSpPr txBox="1">
            <a:spLocks/>
          </p:cNvSpPr>
          <p:nvPr/>
        </p:nvSpPr>
        <p:spPr>
          <a:xfrm>
            <a:off x="1627187" y="6030030"/>
            <a:ext cx="5889625" cy="462073"/>
          </a:xfrm>
          <a:solidFill>
            <a:schemeClr val="accent1">
              <a:lumMod val="60000"/>
              <a:lumOff val="40000"/>
            </a:schemeClr>
          </a:solidFill>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9pPr>
          </a:lstStyle>
          <a:p>
            <a:r>
              <a:rPr lang="en-GB" sz="1200" b="1" u="sng" dirty="0">
                <a:solidFill>
                  <a:srgbClr val="1F497D"/>
                </a:solidFill>
              </a:rPr>
              <a:t>Character Strength Focus: </a:t>
            </a:r>
            <a:r>
              <a:rPr lang="en-GB" sz="1200" dirty="0">
                <a:solidFill>
                  <a:srgbClr val="1F497D"/>
                </a:solidFill>
              </a:rPr>
              <a:t> Open mindedness – be able to offer alternative interpretations</a:t>
            </a:r>
            <a:endParaRPr lang="en-GB" sz="1200" b="1" u="sng" dirty="0">
              <a:solidFill>
                <a:srgbClr val="1F497D"/>
              </a:solidFill>
            </a:endParaRPr>
          </a:p>
        </p:txBody>
      </p:sp>
      <p:pic>
        <p:nvPicPr>
          <p:cNvPr id="21" name="Picture 20">
            <a:extLst>
              <a:ext uri="{FF2B5EF4-FFF2-40B4-BE49-F238E27FC236}">
                <a16:creationId xmlns="" xmlns:a16="http://schemas.microsoft.com/office/drawing/2014/main" id="{85D7C42C-67A5-411A-AB14-9093714DEA30}"/>
              </a:ext>
            </a:extLst>
          </p:cNvPr>
          <p:cNvPicPr>
            <a:picLocks noChangeAspect="1"/>
          </p:cNvPicPr>
          <p:nvPr/>
        </p:nvPicPr>
        <p:blipFill>
          <a:blip r:embed="rId7"/>
          <a:stretch>
            <a:fillRect/>
          </a:stretch>
        </p:blipFill>
        <p:spPr>
          <a:xfrm>
            <a:off x="7767667" y="4587248"/>
            <a:ext cx="780172" cy="731914"/>
          </a:xfrm>
          <a:prstGeom prst="rect">
            <a:avLst/>
          </a:prstGeom>
        </p:spPr>
      </p:pic>
    </p:spTree>
    <p:extLst>
      <p:ext uri="{BB962C8B-B14F-4D97-AF65-F5344CB8AC3E}">
        <p14:creationId xmlns:p14="http://schemas.microsoft.com/office/powerpoint/2010/main" val="3567660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6C0C57-646D-4228-9260-9CA336279067}"/>
              </a:ext>
            </a:extLst>
          </p:cNvPr>
          <p:cNvSpPr>
            <a:spLocks noGrp="1"/>
          </p:cNvSpPr>
          <p:nvPr>
            <p:ph type="title"/>
          </p:nvPr>
        </p:nvSpPr>
        <p:spPr/>
        <p:txBody>
          <a:bodyPr/>
          <a:lstStyle/>
          <a:p>
            <a:r>
              <a:rPr lang="en-GB" sz="2800" dirty="0"/>
              <a:t>Running away is just an excuse for weakness or selfishness</a:t>
            </a:r>
            <a:br>
              <a:rPr lang="en-GB" sz="2800" dirty="0"/>
            </a:br>
            <a:r>
              <a:rPr lang="en-GB" sz="2800" dirty="0"/>
              <a:t>agree/disagree</a:t>
            </a:r>
          </a:p>
        </p:txBody>
      </p:sp>
      <p:sp>
        <p:nvSpPr>
          <p:cNvPr id="3" name="Content Placeholder 2">
            <a:extLst>
              <a:ext uri="{FF2B5EF4-FFF2-40B4-BE49-F238E27FC236}">
                <a16:creationId xmlns="" xmlns:a16="http://schemas.microsoft.com/office/drawing/2014/main" id="{29AC8873-09A6-4E35-8F79-C1F8FCB34D77}"/>
              </a:ext>
            </a:extLst>
          </p:cNvPr>
          <p:cNvSpPr>
            <a:spLocks noGrp="1"/>
          </p:cNvSpPr>
          <p:nvPr>
            <p:ph idx="1"/>
          </p:nvPr>
        </p:nvSpPr>
        <p:spPr>
          <a:xfrm>
            <a:off x="457200" y="1417638"/>
            <a:ext cx="8229600" cy="5165724"/>
          </a:xfrm>
        </p:spPr>
        <p:txBody>
          <a:bodyPr/>
          <a:lstStyle/>
          <a:p>
            <a:r>
              <a:rPr lang="en-GB" dirty="0"/>
              <a:t>Have a conversation with </a:t>
            </a:r>
            <a:r>
              <a:rPr lang="en-GB" dirty="0" smtClean="0"/>
              <a:t>2 </a:t>
            </a:r>
            <a:r>
              <a:rPr lang="en-GB" dirty="0"/>
              <a:t>people in </a:t>
            </a:r>
            <a:r>
              <a:rPr lang="en-GB" dirty="0" smtClean="0"/>
              <a:t>your house for </a:t>
            </a:r>
            <a:r>
              <a:rPr lang="en-GB" dirty="0"/>
              <a:t>1 minute at a time </a:t>
            </a:r>
          </a:p>
          <a:p>
            <a:r>
              <a:rPr lang="en-GB" dirty="0"/>
              <a:t>Write down that conversation </a:t>
            </a:r>
          </a:p>
          <a:p>
            <a:pPr marL="0" indent="0">
              <a:buNone/>
            </a:pPr>
            <a:endParaRPr lang="en-GB" dirty="0"/>
          </a:p>
          <a:p>
            <a:pPr marL="0" indent="0">
              <a:buNone/>
            </a:pPr>
            <a:r>
              <a:rPr lang="en-GB" dirty="0"/>
              <a:t>1. Cut up each conversation</a:t>
            </a:r>
          </a:p>
          <a:p>
            <a:pPr marL="0" indent="0">
              <a:buNone/>
            </a:pPr>
            <a:r>
              <a:rPr lang="en-GB" dirty="0"/>
              <a:t>2. Choose a new piece of writing</a:t>
            </a:r>
          </a:p>
          <a:p>
            <a:pPr marL="0" indent="0">
              <a:buNone/>
            </a:pPr>
            <a:r>
              <a:rPr lang="en-GB" dirty="0"/>
              <a:t>3. Decide on your character </a:t>
            </a:r>
          </a:p>
          <a:p>
            <a:pPr marL="0" indent="0">
              <a:buNone/>
            </a:pPr>
            <a:r>
              <a:rPr lang="en-GB" dirty="0"/>
              <a:t>4.In groups of five show your character to the audience (model by miss first) </a:t>
            </a:r>
          </a:p>
        </p:txBody>
      </p:sp>
    </p:spTree>
    <p:extLst>
      <p:ext uri="{BB962C8B-B14F-4D97-AF65-F5344CB8AC3E}">
        <p14:creationId xmlns:p14="http://schemas.microsoft.com/office/powerpoint/2010/main" val="1302005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91085" y="363997"/>
            <a:ext cx="3102065" cy="346247"/>
          </a:xfrm>
          <a:prstGeom prst="rect">
            <a:avLst/>
          </a:prstGeom>
          <a:solidFill>
            <a:schemeClr val="accent1">
              <a:lumMod val="40000"/>
              <a:lumOff val="60000"/>
            </a:schemeClr>
          </a:solidFill>
        </p:spPr>
        <p:txBody>
          <a:bodyPr wrap="square" lIns="68576" tIns="34289" rIns="68576" bIns="34289" rtlCol="0">
            <a:spAutoFit/>
          </a:bodyPr>
          <a:lstStyle/>
          <a:p>
            <a:fld id="{21DE0799-BB64-4CBD-ABFA-D3F96DCE9313}" type="datetime2">
              <a:rPr lang="en-GB" b="1" i="1" u="sng">
                <a:solidFill>
                  <a:prstClr val="black"/>
                </a:solidFill>
              </a:rPr>
              <a:pPr/>
              <a:t>Tuesday, 22 September 2020</a:t>
            </a:fld>
            <a:endParaRPr lang="en-GB" b="1" i="1" u="sng" dirty="0">
              <a:solidFill>
                <a:prstClr val="black"/>
              </a:solidFill>
            </a:endParaRPr>
          </a:p>
        </p:txBody>
      </p:sp>
      <p:sp>
        <p:nvSpPr>
          <p:cNvPr id="9" name="Subtitle 4"/>
          <p:cNvSpPr txBox="1">
            <a:spLocks/>
          </p:cNvSpPr>
          <p:nvPr/>
        </p:nvSpPr>
        <p:spPr>
          <a:xfrm>
            <a:off x="1511215" y="3654693"/>
            <a:ext cx="5059665" cy="746521"/>
          </a:xfrm>
          <a:prstGeom prst="rect">
            <a:avLst/>
          </a:prstGeom>
          <a:solidFill>
            <a:schemeClr val="accent1">
              <a:lumMod val="20000"/>
              <a:lumOff val="8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latin typeface="Century Gothic" pitchFamily="34" charset="0"/>
              </a:rPr>
              <a:t>Create  </a:t>
            </a:r>
            <a:r>
              <a:rPr lang="en-GB" sz="2000" dirty="0" smtClean="0">
                <a:latin typeface="Century Gothic" pitchFamily="34" charset="0"/>
              </a:rPr>
              <a:t>a character using an object to represent them </a:t>
            </a:r>
            <a:r>
              <a:rPr lang="en-GB" sz="2000" dirty="0" err="1" smtClean="0">
                <a:latin typeface="Century Gothic" pitchFamily="34" charset="0"/>
              </a:rPr>
              <a:t>e.g</a:t>
            </a:r>
            <a:r>
              <a:rPr lang="en-GB" sz="2000" dirty="0" smtClean="0">
                <a:latin typeface="Century Gothic" pitchFamily="34" charset="0"/>
              </a:rPr>
              <a:t> sock puppets </a:t>
            </a:r>
            <a:endParaRPr lang="en-GB" sz="2000" dirty="0">
              <a:latin typeface="Century Gothic" pitchFamily="34" charset="0"/>
            </a:endParaRPr>
          </a:p>
        </p:txBody>
      </p:sp>
      <p:sp>
        <p:nvSpPr>
          <p:cNvPr id="10" name="Title 3"/>
          <p:cNvSpPr txBox="1">
            <a:spLocks/>
          </p:cNvSpPr>
          <p:nvPr/>
        </p:nvSpPr>
        <p:spPr>
          <a:xfrm>
            <a:off x="1475656" y="2593714"/>
            <a:ext cx="5095224" cy="594066"/>
          </a:xfrm>
          <a:prstGeom prst="rect">
            <a:avLst/>
          </a:prstGeom>
          <a:solidFill>
            <a:schemeClr val="accent1">
              <a:lumMod val="20000"/>
              <a:lumOff val="80000"/>
            </a:schemeClr>
          </a:solidFill>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dirty="0" smtClean="0">
                <a:latin typeface="Century Gothic" pitchFamily="34" charset="0"/>
              </a:rPr>
              <a:t>Create a character using repeated movement and exaggerated </a:t>
            </a:r>
            <a:r>
              <a:rPr lang="en-GB" sz="2000" dirty="0" err="1" smtClean="0">
                <a:latin typeface="Century Gothic" pitchFamily="34" charset="0"/>
              </a:rPr>
              <a:t>movemnt</a:t>
            </a:r>
            <a:r>
              <a:rPr lang="en-GB" sz="2000" dirty="0" smtClean="0">
                <a:latin typeface="Century Gothic" pitchFamily="34" charset="0"/>
              </a:rPr>
              <a:t> </a:t>
            </a:r>
            <a:endParaRPr lang="en-GB" sz="2000" dirty="0">
              <a:latin typeface="Century Gothic" pitchFamily="34" charset="0"/>
            </a:endParaRP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2451726"/>
            <a:ext cx="346472" cy="7786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9592" y="3550951"/>
            <a:ext cx="357188" cy="746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677993"/>
            <a:ext cx="407935" cy="915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Subtitle 4"/>
          <p:cNvSpPr txBox="1">
            <a:spLocks/>
          </p:cNvSpPr>
          <p:nvPr/>
        </p:nvSpPr>
        <p:spPr>
          <a:xfrm>
            <a:off x="1511215" y="4866788"/>
            <a:ext cx="5079631" cy="974914"/>
          </a:xfrm>
          <a:prstGeom prst="rect">
            <a:avLst/>
          </a:prstGeom>
          <a:solidFill>
            <a:schemeClr val="accent1">
              <a:lumMod val="20000"/>
              <a:lumOff val="80000"/>
            </a:schemeClr>
          </a:solidFill>
        </p:spPr>
        <p:txBody>
          <a:bodyPr vert="horz" lIns="68580" tIns="34290" rIns="68580" bIns="3429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sz="2000" dirty="0">
                <a:solidFill>
                  <a:schemeClr val="tx1"/>
                </a:solidFill>
                <a:latin typeface="Century Gothic" pitchFamily="34" charset="0"/>
              </a:rPr>
              <a:t>Create </a:t>
            </a:r>
            <a:r>
              <a:rPr lang="en-GB" sz="2000" dirty="0" smtClean="0">
                <a:solidFill>
                  <a:schemeClr val="tx1"/>
                </a:solidFill>
                <a:latin typeface="Century Gothic" pitchFamily="34" charset="0"/>
              </a:rPr>
              <a:t>a character using </a:t>
            </a:r>
            <a:r>
              <a:rPr lang="en-GB" sz="2000" dirty="0" err="1" smtClean="0">
                <a:solidFill>
                  <a:schemeClr val="tx1"/>
                </a:solidFill>
                <a:latin typeface="Century Gothic" pitchFamily="34" charset="0"/>
              </a:rPr>
              <a:t>someones</a:t>
            </a:r>
            <a:r>
              <a:rPr lang="en-GB" sz="2000" dirty="0" smtClean="0">
                <a:solidFill>
                  <a:schemeClr val="tx1"/>
                </a:solidFill>
                <a:latin typeface="Century Gothic" pitchFamily="34" charset="0"/>
              </a:rPr>
              <a:t>  words </a:t>
            </a:r>
            <a:endParaRPr lang="en-GB" sz="2000" dirty="0">
              <a:solidFill>
                <a:schemeClr val="tx1"/>
              </a:solidFill>
              <a:latin typeface="Century Gothic" pitchFamily="34" charset="0"/>
            </a:endParaRPr>
          </a:p>
        </p:txBody>
      </p:sp>
      <p:sp>
        <p:nvSpPr>
          <p:cNvPr id="15" name="TextBox 14">
            <a:extLst>
              <a:ext uri="{FF2B5EF4-FFF2-40B4-BE49-F238E27FC236}">
                <a16:creationId xmlns="" xmlns:a16="http://schemas.microsoft.com/office/drawing/2014/main" id="{BC22FA38-EF3C-4A06-9061-80CE91A7A42F}"/>
              </a:ext>
            </a:extLst>
          </p:cNvPr>
          <p:cNvSpPr txBox="1"/>
          <p:nvPr/>
        </p:nvSpPr>
        <p:spPr>
          <a:xfrm>
            <a:off x="1635151" y="760380"/>
            <a:ext cx="3344854" cy="300080"/>
          </a:xfrm>
          <a:prstGeom prst="rect">
            <a:avLst/>
          </a:prstGeom>
          <a:solidFill>
            <a:schemeClr val="accent1">
              <a:lumMod val="40000"/>
              <a:lumOff val="60000"/>
            </a:schemeClr>
          </a:solidFill>
        </p:spPr>
        <p:txBody>
          <a:bodyPr wrap="square" lIns="68576" tIns="34289" rIns="68576" bIns="34289" rtlCol="0">
            <a:spAutoFit/>
          </a:bodyPr>
          <a:lstStyle/>
          <a:p>
            <a:pPr algn="ctr"/>
            <a:r>
              <a:rPr lang="en-GB" sz="1500" b="1" i="1" u="sng" dirty="0">
                <a:solidFill>
                  <a:prstClr val="black"/>
                </a:solidFill>
              </a:rPr>
              <a:t>Practically explore the paper birds  </a:t>
            </a:r>
          </a:p>
        </p:txBody>
      </p:sp>
      <p:sp>
        <p:nvSpPr>
          <p:cNvPr id="16" name="Title 1">
            <a:extLst>
              <a:ext uri="{FF2B5EF4-FFF2-40B4-BE49-F238E27FC236}">
                <a16:creationId xmlns="" xmlns:a16="http://schemas.microsoft.com/office/drawing/2014/main" id="{93988652-AF73-4C6B-87D6-6310267403DD}"/>
              </a:ext>
            </a:extLst>
          </p:cNvPr>
          <p:cNvSpPr>
            <a:spLocks noGrp="1"/>
          </p:cNvSpPr>
          <p:nvPr>
            <p:ph type="title"/>
          </p:nvPr>
        </p:nvSpPr>
        <p:spPr>
          <a:xfrm>
            <a:off x="755577" y="1380941"/>
            <a:ext cx="7826070" cy="740075"/>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Autofit/>
          </a:bodyPr>
          <a:lstStyle/>
          <a:p>
            <a:r>
              <a:rPr lang="en-GB" sz="1500" b="1" i="1" u="sng" dirty="0"/>
              <a:t> </a:t>
            </a:r>
            <a:r>
              <a:rPr lang="en-GB" sz="1800" b="1" i="1" u="sng" dirty="0"/>
              <a:t>Task aim –introduce your exaggerated characters </a:t>
            </a:r>
          </a:p>
        </p:txBody>
      </p:sp>
      <p:sp>
        <p:nvSpPr>
          <p:cNvPr id="22" name="Footer Placeholder 6">
            <a:extLst>
              <a:ext uri="{FF2B5EF4-FFF2-40B4-BE49-F238E27FC236}">
                <a16:creationId xmlns="" xmlns:a16="http://schemas.microsoft.com/office/drawing/2014/main" id="{7EB20140-3B1B-44DB-8F9B-D7E7EE064D25}"/>
              </a:ext>
            </a:extLst>
          </p:cNvPr>
          <p:cNvSpPr txBox="1">
            <a:spLocks/>
          </p:cNvSpPr>
          <p:nvPr/>
        </p:nvSpPr>
        <p:spPr>
          <a:xfrm>
            <a:off x="2060768" y="5844483"/>
            <a:ext cx="5889625" cy="462073"/>
          </a:xfrm>
          <a:solidFill>
            <a:schemeClr val="accent1">
              <a:lumMod val="60000"/>
              <a:lumOff val="40000"/>
            </a:schemeClr>
          </a:solidFill>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9pPr>
          </a:lstStyle>
          <a:p>
            <a:r>
              <a:rPr lang="en-GB" sz="1200" b="1" u="sng" dirty="0">
                <a:solidFill>
                  <a:srgbClr val="1F497D"/>
                </a:solidFill>
              </a:rPr>
              <a:t>Character Strength Focus: </a:t>
            </a:r>
            <a:r>
              <a:rPr lang="en-GB" sz="1200" dirty="0">
                <a:solidFill>
                  <a:srgbClr val="1F497D"/>
                </a:solidFill>
              </a:rPr>
              <a:t> Open mindedness – be able to offer alternative interpretations</a:t>
            </a:r>
            <a:endParaRPr lang="en-GB" sz="1200" b="1" u="sng" dirty="0">
              <a:solidFill>
                <a:srgbClr val="1F497D"/>
              </a:solidFill>
            </a:endParaRPr>
          </a:p>
        </p:txBody>
      </p:sp>
      <p:sp>
        <p:nvSpPr>
          <p:cNvPr id="2" name="Rectangle 1">
            <a:extLst>
              <a:ext uri="{FF2B5EF4-FFF2-40B4-BE49-F238E27FC236}">
                <a16:creationId xmlns="" xmlns:a16="http://schemas.microsoft.com/office/drawing/2014/main" id="{7649E58E-E8BD-4305-8F61-2A7C182A6C51}"/>
              </a:ext>
            </a:extLst>
          </p:cNvPr>
          <p:cNvSpPr/>
          <p:nvPr/>
        </p:nvSpPr>
        <p:spPr>
          <a:xfrm>
            <a:off x="2109117" y="6309337"/>
            <a:ext cx="5889625" cy="369332"/>
          </a:xfrm>
          <a:prstGeom prst="rect">
            <a:avLst/>
          </a:prstGeom>
        </p:spPr>
        <p:txBody>
          <a:bodyPr wrap="square">
            <a:spAutoFit/>
          </a:bodyPr>
          <a:lstStyle/>
          <a:p>
            <a:r>
              <a:rPr lang="en-GB" dirty="0">
                <a:hlinkClick r:id="rId5"/>
              </a:rPr>
              <a:t>https://www.youtube.com/watch?v=ntNpAhwBUR4</a:t>
            </a:r>
            <a:endParaRPr lang="en-GB" dirty="0"/>
          </a:p>
        </p:txBody>
      </p:sp>
      <p:sp>
        <p:nvSpPr>
          <p:cNvPr id="17" name="Text Box 6">
            <a:extLst>
              <a:ext uri="{FF2B5EF4-FFF2-40B4-BE49-F238E27FC236}">
                <a16:creationId xmlns="" xmlns:a16="http://schemas.microsoft.com/office/drawing/2014/main" id="{93F3C138-6E39-4955-B265-BB66F9466A16}"/>
              </a:ext>
            </a:extLst>
          </p:cNvPr>
          <p:cNvSpPr txBox="1">
            <a:spLocks noChangeArrowheads="1"/>
          </p:cNvSpPr>
          <p:nvPr/>
        </p:nvSpPr>
        <p:spPr bwMode="auto">
          <a:xfrm>
            <a:off x="6774568" y="2451726"/>
            <a:ext cx="2216629" cy="3477875"/>
          </a:xfrm>
          <a:prstGeom prst="rect">
            <a:avLst/>
          </a:prstGeom>
          <a:noFill/>
          <a:ln w="9525">
            <a:noFill/>
            <a:miter lim="800000"/>
            <a:headEnd/>
            <a:tailEnd/>
          </a:ln>
          <a:effectLst/>
        </p:spPr>
        <p:txBody>
          <a:bodyPr wrap="square">
            <a:spAutoFit/>
          </a:bodyPr>
          <a:lstStyle/>
          <a:p>
            <a:pPr algn="ctr">
              <a:spcBef>
                <a:spcPct val="50000"/>
              </a:spcBef>
            </a:pPr>
            <a:r>
              <a:rPr lang="en-GB" sz="2000" b="1" dirty="0"/>
              <a:t>Think about using;</a:t>
            </a:r>
          </a:p>
          <a:p>
            <a:pPr algn="ctr">
              <a:spcBef>
                <a:spcPct val="50000"/>
              </a:spcBef>
            </a:pPr>
            <a:r>
              <a:rPr lang="en-GB" sz="2000" b="1" dirty="0"/>
              <a:t>Gestures</a:t>
            </a:r>
          </a:p>
          <a:p>
            <a:pPr algn="ctr">
              <a:spcBef>
                <a:spcPct val="50000"/>
              </a:spcBef>
            </a:pPr>
            <a:r>
              <a:rPr lang="en-GB" sz="2000" b="1" dirty="0"/>
              <a:t>Movement</a:t>
            </a:r>
          </a:p>
          <a:p>
            <a:pPr algn="ctr">
              <a:spcBef>
                <a:spcPct val="50000"/>
              </a:spcBef>
            </a:pPr>
            <a:r>
              <a:rPr lang="en-GB" sz="2000" b="1" dirty="0"/>
              <a:t>Voice</a:t>
            </a:r>
          </a:p>
          <a:p>
            <a:pPr algn="ctr">
              <a:spcBef>
                <a:spcPct val="50000"/>
              </a:spcBef>
            </a:pPr>
            <a:r>
              <a:rPr lang="en-GB" sz="2000" b="1" dirty="0"/>
              <a:t>Characterisation</a:t>
            </a:r>
          </a:p>
          <a:p>
            <a:pPr algn="ctr">
              <a:spcBef>
                <a:spcPct val="50000"/>
              </a:spcBef>
            </a:pPr>
            <a:r>
              <a:rPr lang="en-GB" sz="2000" b="1" dirty="0"/>
              <a:t>verbatim</a:t>
            </a:r>
          </a:p>
          <a:p>
            <a:pPr algn="ctr">
              <a:spcBef>
                <a:spcPct val="50000"/>
              </a:spcBef>
            </a:pPr>
            <a:endParaRPr lang="en-GB" sz="2000" b="1" dirty="0"/>
          </a:p>
        </p:txBody>
      </p:sp>
      <p:pic>
        <p:nvPicPr>
          <p:cNvPr id="19" name="Picture 18">
            <a:extLst>
              <a:ext uri="{FF2B5EF4-FFF2-40B4-BE49-F238E27FC236}">
                <a16:creationId xmlns="" xmlns:a16="http://schemas.microsoft.com/office/drawing/2014/main" id="{9A3BFC25-76C0-47C9-A1F9-DCC39D34FC13}"/>
              </a:ext>
            </a:extLst>
          </p:cNvPr>
          <p:cNvPicPr>
            <a:picLocks noChangeAspect="1"/>
          </p:cNvPicPr>
          <p:nvPr/>
        </p:nvPicPr>
        <p:blipFill>
          <a:blip r:embed="rId6"/>
          <a:stretch>
            <a:fillRect/>
          </a:stretch>
        </p:blipFill>
        <p:spPr>
          <a:xfrm>
            <a:off x="0" y="-13218"/>
            <a:ext cx="1603220" cy="1460358"/>
          </a:xfrm>
          <a:prstGeom prst="rect">
            <a:avLst/>
          </a:prstGeom>
        </p:spPr>
      </p:pic>
    </p:spTree>
    <p:extLst>
      <p:ext uri="{BB962C8B-B14F-4D97-AF65-F5344CB8AC3E}">
        <p14:creationId xmlns:p14="http://schemas.microsoft.com/office/powerpoint/2010/main" val="1593135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1A90AE-BC8C-4D7F-A06A-FA14D617DA49}"/>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 xmlns:a16="http://schemas.microsoft.com/office/drawing/2014/main" id="{DF8F15E7-4200-4DFC-B7DD-4BC9789A9488}"/>
              </a:ext>
            </a:extLst>
          </p:cNvPr>
          <p:cNvSpPr>
            <a:spLocks noGrp="1"/>
          </p:cNvSpPr>
          <p:nvPr>
            <p:ph idx="1"/>
          </p:nvPr>
        </p:nvSpPr>
        <p:spPr/>
        <p:txBody>
          <a:bodyPr/>
          <a:lstStyle/>
          <a:p>
            <a:r>
              <a:rPr lang="en-GB" dirty="0">
                <a:hlinkClick r:id="rId2"/>
              </a:rPr>
              <a:t>https://</a:t>
            </a:r>
            <a:r>
              <a:rPr lang="en-GB" dirty="0" smtClean="0">
                <a:hlinkClick r:id="rId2"/>
              </a:rPr>
              <a:t>www.youtube.com/watch?v=wI2nUf674GE</a:t>
            </a:r>
            <a:endParaRPr lang="en-GB" dirty="0" smtClean="0"/>
          </a:p>
          <a:p>
            <a:endParaRPr lang="en-GB" dirty="0"/>
          </a:p>
          <a:p>
            <a:r>
              <a:rPr lang="en-GB" dirty="0" smtClean="0"/>
              <a:t>Watch the video </a:t>
            </a:r>
          </a:p>
          <a:p>
            <a:endParaRPr lang="en-GB" dirty="0"/>
          </a:p>
          <a:p>
            <a:r>
              <a:rPr lang="en-GB" dirty="0" smtClean="0"/>
              <a:t>What ideas can you use ?</a:t>
            </a:r>
            <a:endParaRPr lang="en-GB" dirty="0"/>
          </a:p>
        </p:txBody>
      </p:sp>
    </p:spTree>
    <p:extLst>
      <p:ext uri="{BB962C8B-B14F-4D97-AF65-F5344CB8AC3E}">
        <p14:creationId xmlns:p14="http://schemas.microsoft.com/office/powerpoint/2010/main" val="1798214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591745" y="350805"/>
            <a:ext cx="3102065" cy="346247"/>
          </a:xfrm>
          <a:prstGeom prst="rect">
            <a:avLst/>
          </a:prstGeom>
          <a:solidFill>
            <a:schemeClr val="accent1">
              <a:lumMod val="40000"/>
              <a:lumOff val="60000"/>
            </a:schemeClr>
          </a:solidFill>
        </p:spPr>
        <p:txBody>
          <a:bodyPr wrap="square" lIns="68576" tIns="34289" rIns="68576" bIns="34289" rtlCol="0">
            <a:spAutoFit/>
          </a:bodyPr>
          <a:lstStyle/>
          <a:p>
            <a:fld id="{21DE0799-BB64-4CBD-ABFA-D3F96DCE9313}" type="datetime2">
              <a:rPr lang="en-GB" b="1" i="1" u="sng">
                <a:solidFill>
                  <a:prstClr val="black"/>
                </a:solidFill>
              </a:rPr>
              <a:pPr/>
              <a:t>Tuesday, 22 September 2020</a:t>
            </a:fld>
            <a:endParaRPr lang="en-GB" b="1" i="1" u="sng" dirty="0">
              <a:solidFill>
                <a:prstClr val="black"/>
              </a:solidFill>
            </a:endParaRPr>
          </a:p>
        </p:txBody>
      </p:sp>
      <p:sp>
        <p:nvSpPr>
          <p:cNvPr id="9" name="Subtitle 4"/>
          <p:cNvSpPr txBox="1">
            <a:spLocks/>
          </p:cNvSpPr>
          <p:nvPr/>
        </p:nvSpPr>
        <p:spPr>
          <a:xfrm>
            <a:off x="1752688" y="3328493"/>
            <a:ext cx="5889625" cy="1023044"/>
          </a:xfrm>
          <a:prstGeom prst="rect">
            <a:avLst/>
          </a:prstGeom>
          <a:solidFill>
            <a:schemeClr val="accent1">
              <a:lumMod val="20000"/>
              <a:lumOff val="80000"/>
            </a:schemeClr>
          </a:solidFill>
        </p:spPr>
        <p:txBody>
          <a:bodyPr vert="horz" lIns="68580" tIns="34290" rIns="68580" bIns="3429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000" dirty="0">
                <a:latin typeface="Century Gothic" pitchFamily="34" charset="0"/>
              </a:rPr>
              <a:t>Critique your work witch moments were the most effective and why ?</a:t>
            </a:r>
          </a:p>
          <a:p>
            <a:pPr marL="0" indent="0">
              <a:buNone/>
            </a:pPr>
            <a:r>
              <a:rPr lang="en-GB" sz="2000" dirty="0">
                <a:latin typeface="Century Gothic" pitchFamily="34" charset="0"/>
              </a:rPr>
              <a:t>Which moments would you not use in your performance why?</a:t>
            </a:r>
          </a:p>
        </p:txBody>
      </p:sp>
      <p:sp>
        <p:nvSpPr>
          <p:cNvPr id="10" name="Title 3"/>
          <p:cNvSpPr txBox="1">
            <a:spLocks/>
          </p:cNvSpPr>
          <p:nvPr/>
        </p:nvSpPr>
        <p:spPr>
          <a:xfrm>
            <a:off x="1627187" y="2306115"/>
            <a:ext cx="6140479" cy="869507"/>
          </a:xfrm>
          <a:prstGeom prst="rect">
            <a:avLst/>
          </a:prstGeom>
          <a:solidFill>
            <a:schemeClr val="accent1">
              <a:lumMod val="20000"/>
              <a:lumOff val="80000"/>
            </a:schemeClr>
          </a:solidFill>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000" dirty="0">
                <a:latin typeface="Century Gothic" pitchFamily="34" charset="0"/>
              </a:rPr>
              <a:t>Deconstruct your performance into 2 good points and something you would improve if you did it again </a:t>
            </a:r>
          </a:p>
        </p:txBody>
      </p:sp>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4594" y="2368156"/>
            <a:ext cx="346472" cy="640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4594" y="3475770"/>
            <a:ext cx="357188" cy="746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88232" y="4740569"/>
            <a:ext cx="364247" cy="8176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Subtitle 4"/>
          <p:cNvSpPr txBox="1">
            <a:spLocks/>
          </p:cNvSpPr>
          <p:nvPr/>
        </p:nvSpPr>
        <p:spPr>
          <a:xfrm>
            <a:off x="1745059" y="4639471"/>
            <a:ext cx="5889625" cy="1102625"/>
          </a:xfrm>
          <a:prstGeom prst="rect">
            <a:avLst/>
          </a:prstGeom>
          <a:solidFill>
            <a:schemeClr val="accent1">
              <a:lumMod val="20000"/>
              <a:lumOff val="80000"/>
            </a:schemeClr>
          </a:solidFill>
        </p:spPr>
        <p:txBody>
          <a:bodyPr vert="horz" lIns="68580" tIns="34290" rIns="68580" bIns="3429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GB" sz="2000" dirty="0">
                <a:solidFill>
                  <a:schemeClr val="tx1"/>
                </a:solidFill>
                <a:latin typeface="Century Gothic" pitchFamily="34" charset="0"/>
              </a:rPr>
              <a:t>Create a plan of how you could use this style in your own performance . What parts would you use why? </a:t>
            </a:r>
          </a:p>
        </p:txBody>
      </p:sp>
      <p:sp>
        <p:nvSpPr>
          <p:cNvPr id="15" name="TextBox 14">
            <a:extLst>
              <a:ext uri="{FF2B5EF4-FFF2-40B4-BE49-F238E27FC236}">
                <a16:creationId xmlns="" xmlns:a16="http://schemas.microsoft.com/office/drawing/2014/main" id="{BC22FA38-EF3C-4A06-9061-80CE91A7A42F}"/>
              </a:ext>
            </a:extLst>
          </p:cNvPr>
          <p:cNvSpPr txBox="1"/>
          <p:nvPr/>
        </p:nvSpPr>
        <p:spPr>
          <a:xfrm>
            <a:off x="1879829" y="554961"/>
            <a:ext cx="3344854" cy="346247"/>
          </a:xfrm>
          <a:prstGeom prst="rect">
            <a:avLst/>
          </a:prstGeom>
          <a:solidFill>
            <a:schemeClr val="accent1">
              <a:lumMod val="40000"/>
              <a:lumOff val="60000"/>
            </a:schemeClr>
          </a:solidFill>
        </p:spPr>
        <p:txBody>
          <a:bodyPr wrap="square" lIns="68576" tIns="34289" rIns="68576" bIns="34289" rtlCol="0">
            <a:spAutoFit/>
          </a:bodyPr>
          <a:lstStyle/>
          <a:p>
            <a:pPr algn="ctr"/>
            <a:r>
              <a:rPr lang="en-GB" b="1" i="1" u="sng" dirty="0">
                <a:solidFill>
                  <a:prstClr val="black"/>
                </a:solidFill>
              </a:rPr>
              <a:t>review </a:t>
            </a:r>
          </a:p>
        </p:txBody>
      </p:sp>
      <p:sp>
        <p:nvSpPr>
          <p:cNvPr id="16" name="Title 1">
            <a:extLst>
              <a:ext uri="{FF2B5EF4-FFF2-40B4-BE49-F238E27FC236}">
                <a16:creationId xmlns="" xmlns:a16="http://schemas.microsoft.com/office/drawing/2014/main" id="{93988652-AF73-4C6B-87D6-6310267403DD}"/>
              </a:ext>
            </a:extLst>
          </p:cNvPr>
          <p:cNvSpPr>
            <a:spLocks noGrp="1"/>
          </p:cNvSpPr>
          <p:nvPr>
            <p:ph type="title"/>
          </p:nvPr>
        </p:nvSpPr>
        <p:spPr>
          <a:xfrm>
            <a:off x="1088232" y="1560364"/>
            <a:ext cx="7203281" cy="507821"/>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Autofit/>
          </a:bodyPr>
          <a:lstStyle/>
          <a:p>
            <a:pPr algn="l"/>
            <a:r>
              <a:rPr lang="en-GB" sz="2000" b="1" i="1" u="sng" dirty="0"/>
              <a:t>Learning Aim: evaluate how effective the style is </a:t>
            </a:r>
          </a:p>
        </p:txBody>
      </p:sp>
      <p:sp>
        <p:nvSpPr>
          <p:cNvPr id="20" name="Footer Placeholder 6">
            <a:extLst>
              <a:ext uri="{FF2B5EF4-FFF2-40B4-BE49-F238E27FC236}">
                <a16:creationId xmlns="" xmlns:a16="http://schemas.microsoft.com/office/drawing/2014/main" id="{2536E041-C4BA-4789-8556-B87ABFC6D4C3}"/>
              </a:ext>
            </a:extLst>
          </p:cNvPr>
          <p:cNvSpPr txBox="1">
            <a:spLocks/>
          </p:cNvSpPr>
          <p:nvPr/>
        </p:nvSpPr>
        <p:spPr>
          <a:xfrm>
            <a:off x="1627187" y="6030030"/>
            <a:ext cx="5889625" cy="462073"/>
          </a:xfrm>
          <a:solidFill>
            <a:schemeClr val="accent1">
              <a:lumMod val="60000"/>
              <a:lumOff val="40000"/>
            </a:schemeClr>
          </a:solidFill>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Gill Sans MT"/>
              </a:defRPr>
            </a:lvl9pPr>
          </a:lstStyle>
          <a:p>
            <a:r>
              <a:rPr lang="en-GB" sz="1200" b="1" u="sng" dirty="0">
                <a:solidFill>
                  <a:srgbClr val="1F497D"/>
                </a:solidFill>
              </a:rPr>
              <a:t>Character Strength Focus: </a:t>
            </a:r>
            <a:r>
              <a:rPr lang="en-GB" sz="1200" dirty="0">
                <a:solidFill>
                  <a:srgbClr val="1F497D"/>
                </a:solidFill>
              </a:rPr>
              <a:t> Open mindedness – be able to offer alternative interpretations</a:t>
            </a:r>
            <a:endParaRPr lang="en-GB" sz="1200" b="1" u="sng" dirty="0">
              <a:solidFill>
                <a:srgbClr val="1F497D"/>
              </a:solidFill>
            </a:endParaRPr>
          </a:p>
        </p:txBody>
      </p:sp>
      <p:pic>
        <p:nvPicPr>
          <p:cNvPr id="19" name="Picture 18">
            <a:extLst>
              <a:ext uri="{FF2B5EF4-FFF2-40B4-BE49-F238E27FC236}">
                <a16:creationId xmlns="" xmlns:a16="http://schemas.microsoft.com/office/drawing/2014/main" id="{A03E2B38-2715-42CB-AA6E-A560C4115918}"/>
              </a:ext>
            </a:extLst>
          </p:cNvPr>
          <p:cNvPicPr>
            <a:picLocks noChangeAspect="1"/>
          </p:cNvPicPr>
          <p:nvPr/>
        </p:nvPicPr>
        <p:blipFill>
          <a:blip r:embed="rId5"/>
          <a:stretch>
            <a:fillRect/>
          </a:stretch>
        </p:blipFill>
        <p:spPr>
          <a:xfrm>
            <a:off x="7855605" y="2289672"/>
            <a:ext cx="827193" cy="902392"/>
          </a:xfrm>
          <a:prstGeom prst="rect">
            <a:avLst/>
          </a:prstGeom>
        </p:spPr>
      </p:pic>
      <p:pic>
        <p:nvPicPr>
          <p:cNvPr id="22" name="Picture 21">
            <a:extLst>
              <a:ext uri="{FF2B5EF4-FFF2-40B4-BE49-F238E27FC236}">
                <a16:creationId xmlns="" xmlns:a16="http://schemas.microsoft.com/office/drawing/2014/main" id="{F66BF0F0-F67A-4450-9C15-25651A098F64}"/>
              </a:ext>
            </a:extLst>
          </p:cNvPr>
          <p:cNvPicPr>
            <a:picLocks noChangeAspect="1"/>
          </p:cNvPicPr>
          <p:nvPr/>
        </p:nvPicPr>
        <p:blipFill>
          <a:blip r:embed="rId6"/>
          <a:stretch>
            <a:fillRect/>
          </a:stretch>
        </p:blipFill>
        <p:spPr>
          <a:xfrm>
            <a:off x="7806903" y="3475770"/>
            <a:ext cx="1030639" cy="908449"/>
          </a:xfrm>
          <a:prstGeom prst="rect">
            <a:avLst/>
          </a:prstGeom>
        </p:spPr>
      </p:pic>
      <p:pic>
        <p:nvPicPr>
          <p:cNvPr id="23" name="Picture 22">
            <a:extLst>
              <a:ext uri="{FF2B5EF4-FFF2-40B4-BE49-F238E27FC236}">
                <a16:creationId xmlns="" xmlns:a16="http://schemas.microsoft.com/office/drawing/2014/main" id="{5959F6DB-E7C7-4A3F-93E5-9881677D33D2}"/>
              </a:ext>
            </a:extLst>
          </p:cNvPr>
          <p:cNvPicPr>
            <a:picLocks noChangeAspect="1"/>
          </p:cNvPicPr>
          <p:nvPr/>
        </p:nvPicPr>
        <p:blipFill>
          <a:blip r:embed="rId7"/>
          <a:stretch>
            <a:fillRect/>
          </a:stretch>
        </p:blipFill>
        <p:spPr>
          <a:xfrm>
            <a:off x="7813220" y="4846903"/>
            <a:ext cx="911962" cy="830698"/>
          </a:xfrm>
          <a:prstGeom prst="rect">
            <a:avLst/>
          </a:prstGeom>
        </p:spPr>
      </p:pic>
    </p:spTree>
    <p:extLst>
      <p:ext uri="{BB962C8B-B14F-4D97-AF65-F5344CB8AC3E}">
        <p14:creationId xmlns:p14="http://schemas.microsoft.com/office/powerpoint/2010/main" val="2451354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521</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Learning Aim: to understand  The Paper Bird’s Techniques and explore them practically </vt:lpstr>
      <vt:lpstr>PowerPoint Presentation</vt:lpstr>
      <vt:lpstr>PowerPoint Presentation</vt:lpstr>
      <vt:lpstr>Learning Aim: understand what makes there theatre of cruelty </vt:lpstr>
      <vt:lpstr>Running away is just an excuse for weakness or selfishness agree/disagree</vt:lpstr>
      <vt:lpstr> Task aim –introduce your exaggerated characters </vt:lpstr>
      <vt:lpstr>PowerPoint Presentation</vt:lpstr>
      <vt:lpstr>Learning Aim: evaluate how effective the style is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Claire</dc:creator>
  <cp:lastModifiedBy>Hannah Vidler</cp:lastModifiedBy>
  <cp:revision>15</cp:revision>
  <dcterms:created xsi:type="dcterms:W3CDTF">2011-03-23T18:26:13Z</dcterms:created>
  <dcterms:modified xsi:type="dcterms:W3CDTF">2020-09-22T09:50:33Z</dcterms:modified>
</cp:coreProperties>
</file>